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15"/>
  </p:notesMasterIdLst>
  <p:sldIdLst>
    <p:sldId id="256" r:id="rId3"/>
    <p:sldId id="299" r:id="rId4"/>
    <p:sldId id="258" r:id="rId5"/>
    <p:sldId id="269" r:id="rId6"/>
    <p:sldId id="288" r:id="rId7"/>
    <p:sldId id="318" r:id="rId8"/>
    <p:sldId id="291" r:id="rId9"/>
    <p:sldId id="289" r:id="rId10"/>
    <p:sldId id="317" r:id="rId11"/>
    <p:sldId id="320" r:id="rId12"/>
    <p:sldId id="319" r:id="rId13"/>
    <p:sldId id="310"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3" autoAdjust="0"/>
  </p:normalViewPr>
  <p:slideViewPr>
    <p:cSldViewPr snapToGrid="0">
      <p:cViewPr varScale="1">
        <p:scale>
          <a:sx n="110" d="100"/>
          <a:sy n="110" d="100"/>
        </p:scale>
        <p:origin x="-164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81EFEAE-B3A9-4E04-8F0F-712C5CB794AD}" type="datetimeFigureOut">
              <a:rPr lang="ru-RU"/>
              <a:pPr>
                <a:defRPr/>
              </a:pPr>
              <a:t>20.10.2024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E97980F-F04A-41FC-A3E4-789A96AD50BC}" type="slidenum">
              <a:rPr lang="ru-RU"/>
              <a:pPr>
                <a:defRPr/>
              </a:pPr>
              <a:t>‹#›</a:t>
            </a:fld>
            <a:endParaRPr lang="ru-RU"/>
          </a:p>
        </p:txBody>
      </p:sp>
    </p:spTree>
    <p:extLst>
      <p:ext uri="{BB962C8B-B14F-4D97-AF65-F5344CB8AC3E}">
        <p14:creationId xmlns:p14="http://schemas.microsoft.com/office/powerpoint/2010/main" val="20126409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2150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C93C27-26DD-4923-B103-168093353CCD}" type="slidenum">
              <a:rPr lang="ru-RU" smtClean="0"/>
              <a:pPr fontAlgn="base">
                <a:spcBef>
                  <a:spcPct val="0"/>
                </a:spcBef>
                <a:spcAft>
                  <a:spcPct val="0"/>
                </a:spcAft>
                <a:defRPr/>
              </a:pPr>
              <a:t>3</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22532"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40D20D-F1D2-409B-BA25-22F0A6F0BABA}" type="slidenum">
              <a:rPr lang="ru-RU" smtClean="0"/>
              <a:pPr fontAlgn="base">
                <a:spcBef>
                  <a:spcPct val="0"/>
                </a:spcBef>
                <a:spcAft>
                  <a:spcPct val="0"/>
                </a:spcAft>
                <a:defRPr/>
              </a:pPr>
              <a:t>4</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AAF421C6-C078-48D3-9569-CE44CE7D4A9B}"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987D893-8CED-4263-8119-D6E8C3782D7A}" type="slidenum">
              <a:rPr lang="ru-RU"/>
              <a:pPr>
                <a:defRPr/>
              </a:pPr>
              <a:t>‹#›</a:t>
            </a:fld>
            <a:endParaRPr lang="ru-RU"/>
          </a:p>
        </p:txBody>
      </p:sp>
    </p:spTree>
    <p:extLst>
      <p:ext uri="{BB962C8B-B14F-4D97-AF65-F5344CB8AC3E}">
        <p14:creationId xmlns:p14="http://schemas.microsoft.com/office/powerpoint/2010/main" val="1315590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B1368D1A-969D-4978-9469-C18220DA0AC8}"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02DB1C7-3A31-4CA8-950A-14AE6FDF3F46}" type="slidenum">
              <a:rPr lang="ru-RU"/>
              <a:pPr>
                <a:defRPr/>
              </a:pPr>
              <a:t>‹#›</a:t>
            </a:fld>
            <a:endParaRPr lang="ru-RU"/>
          </a:p>
        </p:txBody>
      </p:sp>
    </p:spTree>
    <p:extLst>
      <p:ext uri="{BB962C8B-B14F-4D97-AF65-F5344CB8AC3E}">
        <p14:creationId xmlns:p14="http://schemas.microsoft.com/office/powerpoint/2010/main" val="416492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3C67389-06B1-4394-892B-AB21C8230030}"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FB65CA7-B022-433C-AB05-D02BC62168D1}" type="slidenum">
              <a:rPr lang="ru-RU"/>
              <a:pPr>
                <a:defRPr/>
              </a:pPr>
              <a:t>‹#›</a:t>
            </a:fld>
            <a:endParaRPr lang="ru-RU"/>
          </a:p>
        </p:txBody>
      </p:sp>
    </p:spTree>
    <p:extLst>
      <p:ext uri="{BB962C8B-B14F-4D97-AF65-F5344CB8AC3E}">
        <p14:creationId xmlns:p14="http://schemas.microsoft.com/office/powerpoint/2010/main" val="2684179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EBEA3160-6038-410A-BBC6-449728E218E6}"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02B7C55E-D185-4A4A-BD47-BF30A95C83BB}" type="slidenum">
              <a:rPr lang="ru-RU"/>
              <a:pPr>
                <a:defRPr/>
              </a:pPr>
              <a:t>‹#›</a:t>
            </a:fld>
            <a:endParaRPr lang="ru-RU"/>
          </a:p>
        </p:txBody>
      </p:sp>
    </p:spTree>
    <p:extLst>
      <p:ext uri="{BB962C8B-B14F-4D97-AF65-F5344CB8AC3E}">
        <p14:creationId xmlns:p14="http://schemas.microsoft.com/office/powerpoint/2010/main" val="54796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0294711-8F75-4FD9-BAE7-CF113823BA71}"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055382A-F0A8-4EDF-8298-6EA507302828}" type="slidenum">
              <a:rPr lang="ru-RU"/>
              <a:pPr>
                <a:defRPr/>
              </a:pPr>
              <a:t>‹#›</a:t>
            </a:fld>
            <a:endParaRPr lang="ru-RU"/>
          </a:p>
        </p:txBody>
      </p:sp>
    </p:spTree>
    <p:extLst>
      <p:ext uri="{BB962C8B-B14F-4D97-AF65-F5344CB8AC3E}">
        <p14:creationId xmlns:p14="http://schemas.microsoft.com/office/powerpoint/2010/main" val="334045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3372E220-C4BA-4A76-BE3C-E4BF835627EB}"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C32230A-F8D3-43C0-827E-992B6ED239DD}" type="slidenum">
              <a:rPr lang="ru-RU"/>
              <a:pPr>
                <a:defRPr/>
              </a:pPr>
              <a:t>‹#›</a:t>
            </a:fld>
            <a:endParaRPr lang="ru-RU"/>
          </a:p>
        </p:txBody>
      </p:sp>
    </p:spTree>
    <p:extLst>
      <p:ext uri="{BB962C8B-B14F-4D97-AF65-F5344CB8AC3E}">
        <p14:creationId xmlns:p14="http://schemas.microsoft.com/office/powerpoint/2010/main" val="2087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FFE0EE24-41A5-43E6-BD81-F26FA0194256}" type="datetime1">
              <a:rPr lang="ru-RU"/>
              <a:pPr>
                <a:defRPr/>
              </a:pPr>
              <a:t>20.10.2024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1843ABA4-226E-4F84-8B77-7D92D138655A}" type="slidenum">
              <a:rPr lang="ru-RU"/>
              <a:pPr>
                <a:defRPr/>
              </a:pPr>
              <a:t>‹#›</a:t>
            </a:fld>
            <a:endParaRPr lang="ru-RU"/>
          </a:p>
        </p:txBody>
      </p:sp>
    </p:spTree>
    <p:extLst>
      <p:ext uri="{BB962C8B-B14F-4D97-AF65-F5344CB8AC3E}">
        <p14:creationId xmlns:p14="http://schemas.microsoft.com/office/powerpoint/2010/main" val="392702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1700FED6-3006-4A34-AB08-76C2E47EB0FB}" type="datetime1">
              <a:rPr lang="ru-RU"/>
              <a:pPr>
                <a:defRPr/>
              </a:pPr>
              <a:t>20.10.2024</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E434FE44-F577-4764-A4BA-AEDA4FEB3068}" type="slidenum">
              <a:rPr lang="ru-RU"/>
              <a:pPr>
                <a:defRPr/>
              </a:pPr>
              <a:t>‹#›</a:t>
            </a:fld>
            <a:endParaRPr lang="ru-RU"/>
          </a:p>
        </p:txBody>
      </p:sp>
    </p:spTree>
    <p:extLst>
      <p:ext uri="{BB962C8B-B14F-4D97-AF65-F5344CB8AC3E}">
        <p14:creationId xmlns:p14="http://schemas.microsoft.com/office/powerpoint/2010/main" val="1299985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F9868A11-25BD-4868-A79F-EAC0E6D25878}" type="datetime1">
              <a:rPr lang="ru-RU"/>
              <a:pPr>
                <a:defRPr/>
              </a:pPr>
              <a:t>20.10.2024</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4BDBDDAF-F3EE-4A95-A2B3-191405657FAF}" type="slidenum">
              <a:rPr lang="ru-RU"/>
              <a:pPr>
                <a:defRPr/>
              </a:pPr>
              <a:t>‹#›</a:t>
            </a:fld>
            <a:endParaRPr lang="ru-RU"/>
          </a:p>
        </p:txBody>
      </p:sp>
    </p:spTree>
    <p:extLst>
      <p:ext uri="{BB962C8B-B14F-4D97-AF65-F5344CB8AC3E}">
        <p14:creationId xmlns:p14="http://schemas.microsoft.com/office/powerpoint/2010/main" val="1727714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E99F37-E29A-43D1-A029-D0538194629D}" type="datetime1">
              <a:rPr lang="ru-RU"/>
              <a:pPr>
                <a:defRPr/>
              </a:pPr>
              <a:t>20.10.2024</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865D6AC1-025E-4395-9A99-D4F07E73A87C}" type="slidenum">
              <a:rPr lang="ru-RU"/>
              <a:pPr>
                <a:defRPr/>
              </a:pPr>
              <a:t>‹#›</a:t>
            </a:fld>
            <a:endParaRPr lang="ru-RU"/>
          </a:p>
        </p:txBody>
      </p:sp>
    </p:spTree>
    <p:extLst>
      <p:ext uri="{BB962C8B-B14F-4D97-AF65-F5344CB8AC3E}">
        <p14:creationId xmlns:p14="http://schemas.microsoft.com/office/powerpoint/2010/main" val="3937312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91753542-2DE1-4776-BB9E-F13C90BFBEB0}" type="datetime1">
              <a:rPr lang="ru-RU"/>
              <a:pPr>
                <a:defRPr/>
              </a:pPr>
              <a:t>20.10.2024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694C9082-B65C-4887-9C4F-423A0A78C62C}" type="slidenum">
              <a:rPr lang="ru-RU"/>
              <a:pPr>
                <a:defRPr/>
              </a:pPr>
              <a:t>‹#›</a:t>
            </a:fld>
            <a:endParaRPr lang="ru-RU"/>
          </a:p>
        </p:txBody>
      </p:sp>
    </p:spTree>
    <p:extLst>
      <p:ext uri="{BB962C8B-B14F-4D97-AF65-F5344CB8AC3E}">
        <p14:creationId xmlns:p14="http://schemas.microsoft.com/office/powerpoint/2010/main" val="9705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48B42DCA-3E7F-45D8-959F-8EDCE6C96DBB}"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436208F5-F35B-403D-95D2-96491F99A670}" type="slidenum">
              <a:rPr lang="ru-RU"/>
              <a:pPr>
                <a:defRPr/>
              </a:pPr>
              <a:t>‹#›</a:t>
            </a:fld>
            <a:endParaRPr lang="ru-RU"/>
          </a:p>
        </p:txBody>
      </p:sp>
    </p:spTree>
    <p:extLst>
      <p:ext uri="{BB962C8B-B14F-4D97-AF65-F5344CB8AC3E}">
        <p14:creationId xmlns:p14="http://schemas.microsoft.com/office/powerpoint/2010/main" val="2644992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7DA38ED0-6E13-4275-8314-F0F7BCD8EC36}" type="datetime1">
              <a:rPr lang="ru-RU"/>
              <a:pPr>
                <a:defRPr/>
              </a:pPr>
              <a:t>20.10.2024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92A2F537-C494-41D2-B1E7-16A350C8E4E7}" type="slidenum">
              <a:rPr lang="ru-RU"/>
              <a:pPr>
                <a:defRPr/>
              </a:pPr>
              <a:t>‹#›</a:t>
            </a:fld>
            <a:endParaRPr lang="ru-RU"/>
          </a:p>
        </p:txBody>
      </p:sp>
    </p:spTree>
    <p:extLst>
      <p:ext uri="{BB962C8B-B14F-4D97-AF65-F5344CB8AC3E}">
        <p14:creationId xmlns:p14="http://schemas.microsoft.com/office/powerpoint/2010/main" val="3126836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7F01354-8281-41B4-A25B-28B92A925C05}"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5645B84-9088-4F91-B15F-5BB9814C4FED}" type="slidenum">
              <a:rPr lang="ru-RU"/>
              <a:pPr>
                <a:defRPr/>
              </a:pPr>
              <a:t>‹#›</a:t>
            </a:fld>
            <a:endParaRPr lang="ru-RU"/>
          </a:p>
        </p:txBody>
      </p:sp>
    </p:spTree>
    <p:extLst>
      <p:ext uri="{BB962C8B-B14F-4D97-AF65-F5344CB8AC3E}">
        <p14:creationId xmlns:p14="http://schemas.microsoft.com/office/powerpoint/2010/main" val="20592573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B85BE7CA-3E22-49E9-AB90-BA21C1FEDC10}"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DC62ED3-7B66-49A8-915D-91F9B87DDF03}" type="slidenum">
              <a:rPr lang="ru-RU"/>
              <a:pPr>
                <a:defRPr/>
              </a:pPr>
              <a:t>‹#›</a:t>
            </a:fld>
            <a:endParaRPr lang="ru-RU"/>
          </a:p>
        </p:txBody>
      </p:sp>
    </p:spTree>
    <p:extLst>
      <p:ext uri="{BB962C8B-B14F-4D97-AF65-F5344CB8AC3E}">
        <p14:creationId xmlns:p14="http://schemas.microsoft.com/office/powerpoint/2010/main" val="326117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C1EC080A-FEBE-46EB-AFD8-A8A19C639535}" type="datetime1">
              <a:rPr lang="ru-RU"/>
              <a:pPr>
                <a:defRPr/>
              </a:pPr>
              <a:t>20.10.2024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BB54F0D-673F-41FC-B2A6-6C39F7873189}" type="slidenum">
              <a:rPr lang="ru-RU"/>
              <a:pPr>
                <a:defRPr/>
              </a:pPr>
              <a:t>‹#›</a:t>
            </a:fld>
            <a:endParaRPr lang="ru-RU"/>
          </a:p>
        </p:txBody>
      </p:sp>
    </p:spTree>
    <p:extLst>
      <p:ext uri="{BB962C8B-B14F-4D97-AF65-F5344CB8AC3E}">
        <p14:creationId xmlns:p14="http://schemas.microsoft.com/office/powerpoint/2010/main" val="618569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D342B21A-B6D3-46DF-A006-7F01973F441C}" type="datetime1">
              <a:rPr lang="ru-RU"/>
              <a:pPr>
                <a:defRPr/>
              </a:pPr>
              <a:t>20.10.2024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FB78B879-F2AA-4881-9E4B-23E2D4D3CF56}" type="slidenum">
              <a:rPr lang="ru-RU"/>
              <a:pPr>
                <a:defRPr/>
              </a:pPr>
              <a:t>‹#›</a:t>
            </a:fld>
            <a:endParaRPr lang="ru-RU"/>
          </a:p>
        </p:txBody>
      </p:sp>
    </p:spTree>
    <p:extLst>
      <p:ext uri="{BB962C8B-B14F-4D97-AF65-F5344CB8AC3E}">
        <p14:creationId xmlns:p14="http://schemas.microsoft.com/office/powerpoint/2010/main" val="3410966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913D2B24-AE2E-45CC-BA3D-F65BB8FFE0B9}" type="datetime1">
              <a:rPr lang="ru-RU"/>
              <a:pPr>
                <a:defRPr/>
              </a:pPr>
              <a:t>20.10.2024</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9A7FD980-64FF-4ABF-AA91-BCB26BBCB71F}" type="slidenum">
              <a:rPr lang="ru-RU"/>
              <a:pPr>
                <a:defRPr/>
              </a:pPr>
              <a:t>‹#›</a:t>
            </a:fld>
            <a:endParaRPr lang="ru-RU"/>
          </a:p>
        </p:txBody>
      </p:sp>
    </p:spTree>
    <p:extLst>
      <p:ext uri="{BB962C8B-B14F-4D97-AF65-F5344CB8AC3E}">
        <p14:creationId xmlns:p14="http://schemas.microsoft.com/office/powerpoint/2010/main" val="2605604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34D16E68-39AF-4253-9AD3-5A3C41E22521}" type="datetime1">
              <a:rPr lang="ru-RU"/>
              <a:pPr>
                <a:defRPr/>
              </a:pPr>
              <a:t>20.10.2024</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9A10ACAC-28F5-4390-8367-79A7BAF36267}" type="slidenum">
              <a:rPr lang="ru-RU"/>
              <a:pPr>
                <a:defRPr/>
              </a:pPr>
              <a:t>‹#›</a:t>
            </a:fld>
            <a:endParaRPr lang="ru-RU"/>
          </a:p>
        </p:txBody>
      </p:sp>
    </p:spTree>
    <p:extLst>
      <p:ext uri="{BB962C8B-B14F-4D97-AF65-F5344CB8AC3E}">
        <p14:creationId xmlns:p14="http://schemas.microsoft.com/office/powerpoint/2010/main" val="3311053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7DC5A9-15CE-4D1C-9377-74A073172041}" type="datetime1">
              <a:rPr lang="ru-RU"/>
              <a:pPr>
                <a:defRPr/>
              </a:pPr>
              <a:t>20.10.2024</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1A4CFB07-C8B1-4C84-A663-8AF3BB09F458}" type="slidenum">
              <a:rPr lang="ru-RU"/>
              <a:pPr>
                <a:defRPr/>
              </a:pPr>
              <a:t>‹#›</a:t>
            </a:fld>
            <a:endParaRPr lang="ru-RU"/>
          </a:p>
        </p:txBody>
      </p:sp>
    </p:spTree>
    <p:extLst>
      <p:ext uri="{BB962C8B-B14F-4D97-AF65-F5344CB8AC3E}">
        <p14:creationId xmlns:p14="http://schemas.microsoft.com/office/powerpoint/2010/main" val="84677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EA04A805-066F-481E-A76D-4DF102F96DD6}" type="datetime1">
              <a:rPr lang="ru-RU"/>
              <a:pPr>
                <a:defRPr/>
              </a:pPr>
              <a:t>20.10.2024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234C7B1C-645E-4221-9F90-3C830C9E3E9C}" type="slidenum">
              <a:rPr lang="ru-RU"/>
              <a:pPr>
                <a:defRPr/>
              </a:pPr>
              <a:t>‹#›</a:t>
            </a:fld>
            <a:endParaRPr lang="ru-RU"/>
          </a:p>
        </p:txBody>
      </p:sp>
    </p:spTree>
    <p:extLst>
      <p:ext uri="{BB962C8B-B14F-4D97-AF65-F5344CB8AC3E}">
        <p14:creationId xmlns:p14="http://schemas.microsoft.com/office/powerpoint/2010/main" val="1705948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2985BC68-EC7D-4262-AEFF-B36C468A25BE}" type="datetime1">
              <a:rPr lang="ru-RU"/>
              <a:pPr>
                <a:defRPr/>
              </a:pPr>
              <a:t>20.10.2024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4632E71C-2BB0-41FD-A458-E3F25B0E7724}" type="slidenum">
              <a:rPr lang="ru-RU"/>
              <a:pPr>
                <a:defRPr/>
              </a:pPr>
              <a:t>‹#›</a:t>
            </a:fld>
            <a:endParaRPr lang="ru-RU"/>
          </a:p>
        </p:txBody>
      </p:sp>
    </p:spTree>
    <p:extLst>
      <p:ext uri="{BB962C8B-B14F-4D97-AF65-F5344CB8AC3E}">
        <p14:creationId xmlns:p14="http://schemas.microsoft.com/office/powerpoint/2010/main" val="121590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56F1494-7707-461A-83BF-619821F3BB13}" type="datetime1">
              <a:rPr lang="ru-RU"/>
              <a:pPr>
                <a:defRPr/>
              </a:pPr>
              <a:t>20.10.2024</a:t>
            </a:fld>
            <a:endParaRPr lang="ru-RU"/>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A724AB3-2B25-48FF-BA4B-BBAA322EE5B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12041C39-DD5C-40CA-ABCF-6863A68DDEFA}" type="datetime1">
              <a:rPr lang="ru-RU"/>
              <a:pPr>
                <a:defRPr/>
              </a:pPr>
              <a:t>20.10.2024</a:t>
            </a:fld>
            <a:endParaRPr lang="ru-RU"/>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F93DC887-C3A6-4B1C-BFFA-3A522A87B56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image" Target="../media/image29.wmf"/></Relationships>
</file>

<file path=ppt/slides/_rels/slide11.xml.rels><?xml version="1.0" encoding="UTF-8" standalone="yes"?>
<Relationships xmlns="http://schemas.openxmlformats.org/package/2006/relationships"><Relationship Id="rId3" Type="http://schemas.openxmlformats.org/officeDocument/2006/relationships/image" Target="../media/image31.jpg"/><Relationship Id="rId7" Type="http://schemas.openxmlformats.org/officeDocument/2006/relationships/image" Target="../media/image30.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27.bin"/><Relationship Id="rId5" Type="http://schemas.openxmlformats.org/officeDocument/2006/relationships/image" Target="../media/image33.jpg"/><Relationship Id="rId4" Type="http://schemas.openxmlformats.org/officeDocument/2006/relationships/image" Target="../media/image3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4.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0.wmf"/><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image" Target="../media/image9.wmf"/><Relationship Id="rId5" Type="http://schemas.openxmlformats.org/officeDocument/2006/relationships/oleObject" Target="../embeddings/oleObject5.bin"/><Relationship Id="rId15" Type="http://schemas.openxmlformats.org/officeDocument/2006/relationships/image" Target="../media/image11.wmf"/><Relationship Id="rId10" Type="http://schemas.openxmlformats.org/officeDocument/2006/relationships/oleObject" Target="../embeddings/oleObject7.bin"/><Relationship Id="rId4" Type="http://schemas.openxmlformats.org/officeDocument/2006/relationships/image" Target="../media/image6.wmf"/><Relationship Id="rId9" Type="http://schemas.openxmlformats.org/officeDocument/2006/relationships/image" Target="../media/image12.png"/><Relationship Id="rId1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16.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6.wmf"/><Relationship Id="rId2" Type="http://schemas.openxmlformats.org/officeDocument/2006/relationships/slideLayout" Target="../slideLayouts/slideLayout13.xml"/><Relationship Id="rId16" Type="http://schemas.openxmlformats.org/officeDocument/2006/relationships/image" Target="../media/image28.wmf"/><Relationship Id="rId1" Type="http://schemas.openxmlformats.org/officeDocument/2006/relationships/vmlDrawing" Target="../drawings/vmlDrawing5.vml"/><Relationship Id="rId6" Type="http://schemas.openxmlformats.org/officeDocument/2006/relationships/image" Target="../media/image23.wmf"/><Relationship Id="rId11" Type="http://schemas.openxmlformats.org/officeDocument/2006/relationships/oleObject" Target="../embeddings/oleObject23.bin"/><Relationship Id="rId5" Type="http://schemas.openxmlformats.org/officeDocument/2006/relationships/oleObject" Target="../embeddings/oleObject20.bin"/><Relationship Id="rId15" Type="http://schemas.openxmlformats.org/officeDocument/2006/relationships/oleObject" Target="../embeddings/oleObject25.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2.bin"/><Relationship Id="rId14" Type="http://schemas.openxmlformats.org/officeDocument/2006/relationships/image" Target="../media/image2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6"/>
          <p:cNvSpPr txBox="1">
            <a:spLocks noChangeArrowheads="1"/>
          </p:cNvSpPr>
          <p:nvPr/>
        </p:nvSpPr>
        <p:spPr bwMode="auto">
          <a:xfrm>
            <a:off x="3925019" y="2197391"/>
            <a:ext cx="5325344"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1">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dirty="0" smtClean="0">
                <a:solidFill>
                  <a:schemeClr val="bg1"/>
                </a:solidFill>
                <a:latin typeface="Times New Roman" pitchFamily="18" charset="0"/>
                <a:cs typeface="Times New Roman" pitchFamily="18" charset="0"/>
              </a:rPr>
              <a:t>Resonant states of </a:t>
            </a:r>
            <a:r>
              <a:rPr lang="en-US" sz="2800" dirty="0" err="1" smtClean="0">
                <a:solidFill>
                  <a:schemeClr val="bg1"/>
                </a:solidFill>
                <a:latin typeface="Times New Roman" pitchFamily="18" charset="0"/>
                <a:cs typeface="Times New Roman" pitchFamily="18" charset="0"/>
              </a:rPr>
              <a:t>muonic</a:t>
            </a:r>
            <a:r>
              <a:rPr lang="en-US" sz="2800" dirty="0" smtClean="0">
                <a:solidFill>
                  <a:schemeClr val="bg1"/>
                </a:solidFill>
                <a:latin typeface="Times New Roman" pitchFamily="18" charset="0"/>
                <a:cs typeface="Times New Roman" pitchFamily="18" charset="0"/>
              </a:rPr>
              <a:t> three-particle systems with lithium, helium and hydrogen nuclei</a:t>
            </a:r>
          </a:p>
          <a:p>
            <a:pPr algn="ctr" eaLnBrk="1" hangingPunct="1"/>
            <a:endParaRPr lang="ru-RU" sz="2800" dirty="0">
              <a:solidFill>
                <a:schemeClr val="bg1"/>
              </a:solidFill>
              <a:latin typeface="Times New Roman" pitchFamily="18" charset="0"/>
              <a:cs typeface="Times New Roman" pitchFamily="18" charset="0"/>
            </a:endParaRPr>
          </a:p>
          <a:p>
            <a:pPr algn="ctr" eaLnBrk="1" hangingPunct="1"/>
            <a:r>
              <a:rPr lang="en-US" sz="2800" dirty="0" smtClean="0">
                <a:solidFill>
                  <a:schemeClr val="bg1"/>
                </a:solidFill>
                <a:latin typeface="Times New Roman" pitchFamily="18" charset="0"/>
                <a:cs typeface="Times New Roman" pitchFamily="18" charset="0"/>
              </a:rPr>
              <a:t>Authors: </a:t>
            </a:r>
            <a:r>
              <a:rPr lang="en-US" sz="2800" u="sng" dirty="0" smtClean="0">
                <a:solidFill>
                  <a:schemeClr val="bg1"/>
                </a:solidFill>
                <a:latin typeface="Times New Roman" pitchFamily="18" charset="0"/>
                <a:cs typeface="Times New Roman" pitchFamily="18" charset="0"/>
              </a:rPr>
              <a:t>Alexei </a:t>
            </a:r>
            <a:r>
              <a:rPr lang="en-US" sz="2800" u="sng" dirty="0" err="1" smtClean="0">
                <a:solidFill>
                  <a:schemeClr val="bg1"/>
                </a:solidFill>
                <a:latin typeface="Times New Roman" pitchFamily="18" charset="0"/>
                <a:cs typeface="Times New Roman" pitchFamily="18" charset="0"/>
              </a:rPr>
              <a:t>Eskin</a:t>
            </a:r>
            <a:r>
              <a:rPr lang="en-US" sz="2800" u="sng"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(Samara U.)</a:t>
            </a:r>
          </a:p>
          <a:p>
            <a:pPr algn="ctr" eaLnBrk="1" hangingPunct="1"/>
            <a:r>
              <a:rPr lang="en-US" sz="2800" dirty="0" smtClean="0">
                <a:solidFill>
                  <a:schemeClr val="bg1"/>
                </a:solidFill>
                <a:latin typeface="Times New Roman" pitchFamily="18" charset="0"/>
                <a:cs typeface="Times New Roman" pitchFamily="18" charset="0"/>
              </a:rPr>
              <a:t>Alexei </a:t>
            </a:r>
            <a:r>
              <a:rPr lang="en-US" sz="2800" dirty="0" err="1" smtClean="0">
                <a:solidFill>
                  <a:schemeClr val="bg1"/>
                </a:solidFill>
                <a:latin typeface="Times New Roman" pitchFamily="18" charset="0"/>
                <a:cs typeface="Times New Roman" pitchFamily="18" charset="0"/>
              </a:rPr>
              <a:t>Martynenko</a:t>
            </a:r>
            <a:r>
              <a:rPr lang="en-US" sz="2800" dirty="0" smtClean="0">
                <a:solidFill>
                  <a:schemeClr val="bg1"/>
                </a:solidFill>
                <a:latin typeface="Times New Roman" pitchFamily="18" charset="0"/>
                <a:cs typeface="Times New Roman" pitchFamily="18" charset="0"/>
              </a:rPr>
              <a:t> (Samara U.)</a:t>
            </a:r>
          </a:p>
          <a:p>
            <a:pPr algn="ctr" eaLnBrk="1" hangingPunct="1"/>
            <a:r>
              <a:rPr lang="en-US" sz="2800" dirty="0" err="1" smtClean="0">
                <a:solidFill>
                  <a:schemeClr val="bg1"/>
                </a:solidFill>
                <a:latin typeface="Times New Roman" pitchFamily="18" charset="0"/>
                <a:cs typeface="Times New Roman" pitchFamily="18" charset="0"/>
              </a:rPr>
              <a:t>Fedor</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Martynenko</a:t>
            </a:r>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(Samara U.)</a:t>
            </a:r>
          </a:p>
          <a:p>
            <a:pPr algn="ctr" eaLnBrk="1" hangingPunct="1"/>
            <a:r>
              <a:rPr lang="en-US" sz="2800" dirty="0" smtClean="0">
                <a:solidFill>
                  <a:schemeClr val="bg1"/>
                </a:solidFill>
                <a:latin typeface="Times New Roman" pitchFamily="18" charset="0"/>
                <a:cs typeface="Times New Roman" pitchFamily="18" charset="0"/>
              </a:rPr>
              <a:t>Vladimir </a:t>
            </a:r>
            <a:r>
              <a:rPr lang="en-US" sz="2800" dirty="0" err="1" smtClean="0">
                <a:solidFill>
                  <a:schemeClr val="bg1"/>
                </a:solidFill>
                <a:latin typeface="Times New Roman" pitchFamily="18" charset="0"/>
                <a:cs typeface="Times New Roman" pitchFamily="18" charset="0"/>
              </a:rPr>
              <a:t>Korobov</a:t>
            </a:r>
            <a:r>
              <a:rPr lang="en-US" sz="2800" dirty="0" smtClean="0">
                <a:solidFill>
                  <a:schemeClr val="bg1"/>
                </a:solidFill>
                <a:latin typeface="Times New Roman" pitchFamily="18" charset="0"/>
                <a:cs typeface="Times New Roman" pitchFamily="18" charset="0"/>
              </a:rPr>
              <a:t> (JINR BLTP)</a:t>
            </a:r>
            <a:endParaRPr lang="ru-RU" sz="2800" dirty="0">
              <a:solidFill>
                <a:schemeClr val="bg1"/>
              </a:solidFill>
              <a:latin typeface="Elektra Text Pro"/>
            </a:endParaRPr>
          </a:p>
        </p:txBody>
      </p:sp>
      <p:sp>
        <p:nvSpPr>
          <p:cNvPr id="3076" name="TextBox 7"/>
          <p:cNvSpPr txBox="1">
            <a:spLocks noChangeArrowheads="1"/>
          </p:cNvSpPr>
          <p:nvPr/>
        </p:nvSpPr>
        <p:spPr bwMode="auto">
          <a:xfrm>
            <a:off x="1681163" y="39083"/>
            <a:ext cx="374173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b="1" dirty="0" smtClean="0">
                <a:solidFill>
                  <a:schemeClr val="bg1"/>
                </a:solidFill>
              </a:rPr>
              <a:t>7th International Conference on Particle Physics and Astrophysics</a:t>
            </a:r>
            <a:endParaRPr lang="en-US" sz="2400" b="1" dirty="0">
              <a:solidFill>
                <a:schemeClr val="bg1"/>
              </a:solidFill>
              <a:latin typeface="Elektra Text Pro"/>
            </a:endParaRPr>
          </a:p>
        </p:txBody>
      </p:sp>
      <p:sp>
        <p:nvSpPr>
          <p:cNvPr id="3077" name="TextBox 5"/>
          <p:cNvSpPr txBox="1">
            <a:spLocks noChangeArrowheads="1"/>
          </p:cNvSpPr>
          <p:nvPr/>
        </p:nvSpPr>
        <p:spPr bwMode="auto">
          <a:xfrm>
            <a:off x="3925020" y="6403437"/>
            <a:ext cx="52189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1">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dirty="0" smtClean="0">
                <a:solidFill>
                  <a:schemeClr val="bg1"/>
                </a:solidFill>
                <a:latin typeface="Elektra Text Pro"/>
              </a:rPr>
              <a:t>22-25 October 2024</a:t>
            </a:r>
            <a:r>
              <a:rPr lang="ru-RU" dirty="0" smtClean="0">
                <a:solidFill>
                  <a:schemeClr val="bg1"/>
                </a:solidFill>
                <a:latin typeface="Elektra Text Pro"/>
              </a:rPr>
              <a:t>, </a:t>
            </a:r>
            <a:r>
              <a:rPr lang="en-US" dirty="0" err="1" smtClean="0">
                <a:solidFill>
                  <a:schemeClr val="bg1"/>
                </a:solidFill>
                <a:latin typeface="Elektra Text Pro"/>
              </a:rPr>
              <a:t>mephi</a:t>
            </a:r>
            <a:r>
              <a:rPr lang="ru-RU" dirty="0" smtClean="0">
                <a:solidFill>
                  <a:schemeClr val="bg1"/>
                </a:solidFill>
                <a:latin typeface="Elektra Text Pro"/>
              </a:rPr>
              <a:t>, </a:t>
            </a:r>
            <a:r>
              <a:rPr lang="en-US" dirty="0" smtClean="0">
                <a:solidFill>
                  <a:schemeClr val="bg1"/>
                </a:solidFill>
                <a:latin typeface="Elektra Text Pro"/>
              </a:rPr>
              <a:t>Moscow, Russia</a:t>
            </a:r>
            <a:endParaRPr lang="en-US" dirty="0">
              <a:solidFill>
                <a:schemeClr val="bg1"/>
              </a:solidFill>
              <a:latin typeface="Elektra Text Pro"/>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3"/>
          <p:cNvSpPr>
            <a:spLocks noGrp="1"/>
          </p:cNvSpPr>
          <p:nvPr>
            <p:ph type="sldNum" sz="quarter" idx="12"/>
          </p:nvPr>
        </p:nvSpPr>
        <p:spPr>
          <a:xfrm>
            <a:off x="6445250" y="6356350"/>
            <a:ext cx="2057400" cy="365125"/>
          </a:xfrm>
        </p:spPr>
        <p:txBody>
          <a:bodyPr/>
          <a:lstStyle/>
          <a:p>
            <a:pPr>
              <a:defRPr/>
            </a:pPr>
            <a:fld id="{850E1010-28A9-4E66-AB07-534DCFCFC835}" type="slidenum">
              <a:rPr lang="ru-RU" sz="1800" smtClean="0">
                <a:solidFill>
                  <a:schemeClr val="bg1"/>
                </a:solidFill>
                <a:latin typeface="Elektra Medium Pro"/>
              </a:rPr>
              <a:pPr>
                <a:defRPr/>
              </a:pPr>
              <a:t>10</a:t>
            </a:fld>
            <a:endParaRPr lang="ru-RU" sz="1800" dirty="0">
              <a:solidFill>
                <a:schemeClr val="bg1"/>
              </a:solidFill>
              <a:latin typeface="Elektra Medium Pro"/>
            </a:endParaRPr>
          </a:p>
        </p:txBody>
      </p:sp>
      <p:sp>
        <p:nvSpPr>
          <p:cNvPr id="7" name="Номер слайда 3"/>
          <p:cNvSpPr txBox="1">
            <a:spLocks/>
          </p:cNvSpPr>
          <p:nvPr/>
        </p:nvSpPr>
        <p:spPr>
          <a:xfrm>
            <a:off x="6445250" y="6356350"/>
            <a:ext cx="2057400" cy="365125"/>
          </a:xfrm>
          <a:prstGeom prst="rect">
            <a:avLst/>
          </a:prstGeom>
        </p:spPr>
        <p:txBody>
          <a:bodyPr anchor="ctr"/>
          <a:lstStyle/>
          <a:p>
            <a:pPr algn="r" fontAlgn="auto">
              <a:spcBef>
                <a:spcPts val="0"/>
              </a:spcBef>
              <a:spcAft>
                <a:spcPts val="0"/>
              </a:spcAft>
              <a:defRPr/>
            </a:pPr>
            <a:fld id="{89B9C20B-CCDA-4CD9-96F4-C76499483355}" type="slidenum">
              <a:rPr lang="ru-RU">
                <a:solidFill>
                  <a:schemeClr val="bg1"/>
                </a:solidFill>
                <a:latin typeface="Elektra Medium Pro"/>
                <a:cs typeface="+mn-cs"/>
              </a:rPr>
              <a:pPr algn="r" fontAlgn="auto">
                <a:spcBef>
                  <a:spcPts val="0"/>
                </a:spcBef>
                <a:spcAft>
                  <a:spcPts val="0"/>
                </a:spcAft>
                <a:defRPr/>
              </a:pPr>
              <a:t>10</a:t>
            </a:fld>
            <a:endParaRPr lang="ru-RU" dirty="0">
              <a:solidFill>
                <a:schemeClr val="bg1"/>
              </a:solidFill>
              <a:latin typeface="Elektra Medium Pro"/>
              <a:cs typeface="+mn-cs"/>
            </a:endParaRPr>
          </a:p>
        </p:txBody>
      </p:sp>
      <p:sp>
        <p:nvSpPr>
          <p:cNvPr id="10247" name="Прямоугольник 9"/>
          <p:cNvSpPr>
            <a:spLocks noChangeArrowheads="1"/>
          </p:cNvSpPr>
          <p:nvPr/>
        </p:nvSpPr>
        <p:spPr bwMode="auto">
          <a:xfrm>
            <a:off x="819150" y="238125"/>
            <a:ext cx="79089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400">
                <a:solidFill>
                  <a:schemeClr val="bg1"/>
                </a:solidFill>
                <a:latin typeface="Elektra Text Pro"/>
              </a:rPr>
              <a:t>MATRIX ELEMENTS</a:t>
            </a:r>
            <a:endParaRPr lang="ru-RU" sz="2400"/>
          </a:p>
        </p:txBody>
      </p:sp>
      <p:sp>
        <p:nvSpPr>
          <p:cNvPr id="2" name="Прямоугольник 1"/>
          <p:cNvSpPr/>
          <p:nvPr/>
        </p:nvSpPr>
        <p:spPr>
          <a:xfrm>
            <a:off x="103517" y="792051"/>
            <a:ext cx="8781691" cy="923330"/>
          </a:xfrm>
          <a:prstGeom prst="rect">
            <a:avLst/>
          </a:prstGeom>
        </p:spPr>
        <p:txBody>
          <a:bodyPr wrap="square">
            <a:spAutoFit/>
          </a:bodyPr>
          <a:lstStyle/>
          <a:p>
            <a:pPr algn="just"/>
            <a:r>
              <a:rPr lang="en-US" dirty="0" smtClean="0">
                <a:latin typeface="Times New Roman" pitchFamily="18" charset="0"/>
                <a:cs typeface="Times New Roman" pitchFamily="18" charset="0"/>
              </a:rPr>
              <a:t>To improve the accuracy of the energy level calculations, we take into account the contribution of a number of other terms in the spin-independent part of the </a:t>
            </a:r>
            <a:r>
              <a:rPr lang="en-US" dirty="0" err="1" smtClean="0">
                <a:latin typeface="Times New Roman" pitchFamily="18" charset="0"/>
                <a:cs typeface="Times New Roman" pitchFamily="18" charset="0"/>
              </a:rPr>
              <a:t>Breit</a:t>
            </a:r>
            <a:r>
              <a:rPr lang="en-US" dirty="0" smtClean="0">
                <a:latin typeface="Times New Roman" pitchFamily="18" charset="0"/>
                <a:cs typeface="Times New Roman" pitchFamily="18" charset="0"/>
              </a:rPr>
              <a:t>-Pauli Hamiltonian [1, 2], which have the following form:</a:t>
            </a:r>
            <a:endParaRPr lang="ru-RU" dirty="0">
              <a:latin typeface="Times New Roman" pitchFamily="18" charset="0"/>
              <a:cs typeface="Times New Roman" pitchFamily="18"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326962280"/>
              </p:ext>
            </p:extLst>
          </p:nvPr>
        </p:nvGraphicFramePr>
        <p:xfrm>
          <a:off x="1444625" y="1863475"/>
          <a:ext cx="6510338" cy="779463"/>
        </p:xfrm>
        <a:graphic>
          <a:graphicData uri="http://schemas.openxmlformats.org/presentationml/2006/ole">
            <mc:AlternateContent xmlns:mc="http://schemas.openxmlformats.org/markup-compatibility/2006">
              <mc:Choice xmlns:v="urn:schemas-microsoft-com:vml" Requires="v">
                <p:oleObj spid="_x0000_s35844" name="Формула" r:id="rId3" imgW="4241520" imgH="507960" progId="Equation.3">
                  <p:embed/>
                </p:oleObj>
              </mc:Choice>
              <mc:Fallback>
                <p:oleObj name="Формула" r:id="rId3" imgW="4241520" imgH="507960" progId="Equation.3">
                  <p:embed/>
                  <p:pic>
                    <p:nvPicPr>
                      <p:cNvPr id="0" name=""/>
                      <p:cNvPicPr/>
                      <p:nvPr/>
                    </p:nvPicPr>
                    <p:blipFill>
                      <a:blip r:embed="rId4"/>
                      <a:stretch>
                        <a:fillRect/>
                      </a:stretch>
                    </p:blipFill>
                    <p:spPr>
                      <a:xfrm>
                        <a:off x="1444625" y="1863475"/>
                        <a:ext cx="6510338" cy="779463"/>
                      </a:xfrm>
                      <a:prstGeom prst="rect">
                        <a:avLst/>
                      </a:prstGeom>
                    </p:spPr>
                  </p:pic>
                </p:oleObj>
              </mc:Fallback>
            </mc:AlternateContent>
          </a:graphicData>
        </a:graphic>
      </p:graphicFrame>
      <p:sp>
        <p:nvSpPr>
          <p:cNvPr id="4" name="Прямоугольник 3"/>
          <p:cNvSpPr/>
          <p:nvPr/>
        </p:nvSpPr>
        <p:spPr>
          <a:xfrm>
            <a:off x="103516" y="2820184"/>
            <a:ext cx="8704053" cy="1200329"/>
          </a:xfrm>
          <a:prstGeom prst="rect">
            <a:avLst/>
          </a:prstGeom>
        </p:spPr>
        <p:txBody>
          <a:bodyPr wrap="square">
            <a:spAutoFit/>
          </a:bodyPr>
          <a:lstStyle/>
          <a:p>
            <a:r>
              <a:rPr lang="en-US" dirty="0">
                <a:latin typeface="Times New Roman" pitchFamily="18" charset="0"/>
                <a:cs typeface="Times New Roman" pitchFamily="18" charset="0"/>
              </a:rPr>
              <a:t>Also in our work the matrix elements of the yellow functions were calculated, with the help of which the corrections for the structure of the nucleus and the contact interaction are calculated. But the numerical values ​​of these corrections are significantly lower than the corrections for relativity and recoil.</a:t>
            </a:r>
            <a:endParaRPr lang="ru-RU" dirty="0">
              <a:latin typeface="Times New Roman" pitchFamily="18" charset="0"/>
              <a:cs typeface="Times New Roman" pitchFamily="18" charset="0"/>
            </a:endParaRPr>
          </a:p>
        </p:txBody>
      </p:sp>
      <p:sp>
        <p:nvSpPr>
          <p:cNvPr id="6" name="TextBox 5"/>
          <p:cNvSpPr txBox="1"/>
          <p:nvPr/>
        </p:nvSpPr>
        <p:spPr>
          <a:xfrm>
            <a:off x="103517" y="4917057"/>
            <a:ext cx="8954219" cy="1077218"/>
          </a:xfrm>
          <a:prstGeom prst="rect">
            <a:avLst/>
          </a:prstGeom>
          <a:noFill/>
        </p:spPr>
        <p:txBody>
          <a:bodyPr wrap="square" rtlCol="0">
            <a:spAutoFit/>
          </a:bodyPr>
          <a:lstStyle/>
          <a:p>
            <a:r>
              <a:rPr lang="en-US" sz="1600" dirty="0" smtClean="0">
                <a:latin typeface="Times New Roman" pitchFamily="18" charset="0"/>
                <a:cs typeface="Times New Roman" pitchFamily="18" charset="0"/>
              </a:rPr>
              <a:t>1. </a:t>
            </a:r>
            <a:r>
              <a:rPr lang="en-US" sz="1600" dirty="0">
                <a:latin typeface="Times New Roman" pitchFamily="18" charset="0"/>
                <a:cs typeface="Times New Roman" pitchFamily="18" charset="0"/>
              </a:rPr>
              <a:t>Bethe, H.A. and </a:t>
            </a:r>
            <a:r>
              <a:rPr lang="en-US" sz="1600" dirty="0" err="1">
                <a:latin typeface="Times New Roman" pitchFamily="18" charset="0"/>
                <a:cs typeface="Times New Roman" pitchFamily="18" charset="0"/>
              </a:rPr>
              <a:t>Salpeter</a:t>
            </a:r>
            <a:r>
              <a:rPr lang="en-US" sz="1600" dirty="0">
                <a:latin typeface="Times New Roman" pitchFamily="18" charset="0"/>
                <a:cs typeface="Times New Roman" pitchFamily="18" charset="0"/>
              </a:rPr>
              <a:t>, E.E. Quantum mechanics of one– and two– electron atoms // Plenum Publishing Co., New York –– 1977.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2</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Berestetsky</a:t>
            </a:r>
            <a:r>
              <a:rPr lang="en-US" sz="1600" dirty="0">
                <a:latin typeface="Times New Roman" pitchFamily="18" charset="0"/>
                <a:cs typeface="Times New Roman" pitchFamily="18" charset="0"/>
              </a:rPr>
              <a:t>, V.B., </a:t>
            </a:r>
            <a:r>
              <a:rPr lang="en-US" sz="1600" dirty="0" err="1">
                <a:latin typeface="Times New Roman" pitchFamily="18" charset="0"/>
                <a:cs typeface="Times New Roman" pitchFamily="18" charset="0"/>
              </a:rPr>
              <a:t>Lifshitz</a:t>
            </a:r>
            <a:r>
              <a:rPr lang="en-US" sz="1600" dirty="0">
                <a:latin typeface="Times New Roman" pitchFamily="18" charset="0"/>
                <a:cs typeface="Times New Roman" pitchFamily="18" charset="0"/>
              </a:rPr>
              <a:t>, E.M. and </a:t>
            </a:r>
            <a:r>
              <a:rPr lang="en-US" sz="1600" dirty="0" err="1">
                <a:latin typeface="Times New Roman" pitchFamily="18" charset="0"/>
                <a:cs typeface="Times New Roman" pitchFamily="18" charset="0"/>
              </a:rPr>
              <a:t>Pitaevsky</a:t>
            </a:r>
            <a:r>
              <a:rPr lang="en-US" sz="1600" dirty="0">
                <a:latin typeface="Times New Roman" pitchFamily="18" charset="0"/>
                <a:cs typeface="Times New Roman" pitchFamily="18" charset="0"/>
              </a:rPr>
              <a:t>, L.P. Quantum </a:t>
            </a:r>
            <a:r>
              <a:rPr lang="en-US" sz="1600" dirty="0" err="1">
                <a:latin typeface="Times New Roman" pitchFamily="18" charset="0"/>
                <a:cs typeface="Times New Roman" pitchFamily="18" charset="0"/>
              </a:rPr>
              <a:t>electrodynamics</a:t>
            </a:r>
            <a:r>
              <a:rPr lang="en-US" sz="1600" dirty="0">
                <a:latin typeface="Times New Roman" pitchFamily="18" charset="0"/>
                <a:cs typeface="Times New Roman" pitchFamily="18" charset="0"/>
              </a:rPr>
              <a:t> // Oxford, </a:t>
            </a:r>
            <a:r>
              <a:rPr lang="en-US" sz="1600" dirty="0" err="1">
                <a:latin typeface="Times New Roman" pitchFamily="18" charset="0"/>
                <a:cs typeface="Times New Roman" pitchFamily="18" charset="0"/>
              </a:rPr>
              <a:t>Pergamon</a:t>
            </a:r>
            <a:r>
              <a:rPr lang="en-US" sz="1600" dirty="0">
                <a:latin typeface="Times New Roman" pitchFamily="18" charset="0"/>
                <a:cs typeface="Times New Roman" pitchFamily="18" charset="0"/>
              </a:rPr>
              <a:t> –– 1982.</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2120800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3683" y="828057"/>
            <a:ext cx="4095049" cy="3071287"/>
          </a:xfrm>
        </p:spPr>
      </p:pic>
      <p:sp>
        <p:nvSpPr>
          <p:cNvPr id="4" name="Номер слайда 3"/>
          <p:cNvSpPr>
            <a:spLocks noGrp="1"/>
          </p:cNvSpPr>
          <p:nvPr>
            <p:ph type="sldNum" sz="quarter" idx="12"/>
          </p:nvPr>
        </p:nvSpPr>
        <p:spPr/>
        <p:txBody>
          <a:bodyPr/>
          <a:lstStyle/>
          <a:p>
            <a:pPr>
              <a:defRPr/>
            </a:pPr>
            <a:fld id="{2055382A-F0A8-4EDF-8298-6EA507302828}" type="slidenum">
              <a:rPr lang="ru-RU" smtClean="0"/>
              <a:pPr>
                <a:defRPr/>
              </a:pPr>
              <a:t>11</a:t>
            </a:fld>
            <a:endParaRPr lang="ru-RU"/>
          </a:p>
        </p:txBody>
      </p:sp>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6895" y="802385"/>
            <a:ext cx="4117503" cy="3088127"/>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41521" y="3890512"/>
            <a:ext cx="3850747" cy="2522147"/>
          </a:xfrm>
          <a:prstGeom prst="rect">
            <a:avLst/>
          </a:prstGeom>
        </p:spPr>
      </p:pic>
      <p:sp>
        <p:nvSpPr>
          <p:cNvPr id="2" name="TextBox 1"/>
          <p:cNvSpPr txBox="1"/>
          <p:nvPr/>
        </p:nvSpPr>
        <p:spPr>
          <a:xfrm>
            <a:off x="6599208" y="3973266"/>
            <a:ext cx="1738541"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 is Re[  ]</a:t>
            </a:r>
            <a:endParaRPr lang="ru-RU" dirty="0">
              <a:latin typeface="Times New Roman" pitchFamily="18" charset="0"/>
              <a:cs typeface="Times New Roman" pitchFamily="18"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1070382423"/>
              </p:ext>
            </p:extLst>
          </p:nvPr>
        </p:nvGraphicFramePr>
        <p:xfrm>
          <a:off x="7364965" y="4066329"/>
          <a:ext cx="165899" cy="232259"/>
        </p:xfrm>
        <a:graphic>
          <a:graphicData uri="http://schemas.openxmlformats.org/presentationml/2006/ole">
            <mc:AlternateContent xmlns:mc="http://schemas.openxmlformats.org/markup-compatibility/2006">
              <mc:Choice xmlns:v="urn:schemas-microsoft-com:vml" Requires="v">
                <p:oleObj spid="_x0000_s36866" name="Формула" r:id="rId6" imgW="126720" imgH="177480" progId="Equation.3">
                  <p:embed/>
                </p:oleObj>
              </mc:Choice>
              <mc:Fallback>
                <p:oleObj name="Формула" r:id="rId6" imgW="126720" imgH="177480" progId="Equation.3">
                  <p:embed/>
                  <p:pic>
                    <p:nvPicPr>
                      <p:cNvPr id="0" name=""/>
                      <p:cNvPicPr/>
                      <p:nvPr/>
                    </p:nvPicPr>
                    <p:blipFill>
                      <a:blip r:embed="rId7"/>
                      <a:stretch>
                        <a:fillRect/>
                      </a:stretch>
                    </p:blipFill>
                    <p:spPr>
                      <a:xfrm>
                        <a:off x="7364965" y="4066329"/>
                        <a:ext cx="165899" cy="232259"/>
                      </a:xfrm>
                      <a:prstGeom prst="rect">
                        <a:avLst/>
                      </a:prstGeom>
                    </p:spPr>
                  </p:pic>
                </p:oleObj>
              </mc:Fallback>
            </mc:AlternateContent>
          </a:graphicData>
        </a:graphic>
      </p:graphicFrame>
    </p:spTree>
    <p:extLst>
      <p:ext uri="{BB962C8B-B14F-4D97-AF65-F5344CB8AC3E}">
        <p14:creationId xmlns:p14="http://schemas.microsoft.com/office/powerpoint/2010/main" val="15803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txBox="1">
            <a:spLocks noChangeArrowheads="1"/>
          </p:cNvSpPr>
          <p:nvPr/>
        </p:nvSpPr>
        <p:spPr bwMode="auto">
          <a:xfrm>
            <a:off x="866775" y="225425"/>
            <a:ext cx="7826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a:solidFill>
                  <a:schemeClr val="bg1"/>
                </a:solidFill>
                <a:latin typeface="Elektra Text Pro"/>
              </a:rPr>
              <a:t>RESULTS</a:t>
            </a:r>
            <a:endParaRPr lang="ru-RU" sz="2400">
              <a:solidFill>
                <a:schemeClr val="bg1"/>
              </a:solidFill>
              <a:latin typeface="Elektra Text Pro"/>
            </a:endParaRPr>
          </a:p>
        </p:txBody>
      </p:sp>
      <p:sp>
        <p:nvSpPr>
          <p:cNvPr id="7" name="Номер слайда 3"/>
          <p:cNvSpPr>
            <a:spLocks noGrp="1"/>
          </p:cNvSpPr>
          <p:nvPr>
            <p:ph type="sldNum" sz="quarter" idx="12"/>
          </p:nvPr>
        </p:nvSpPr>
        <p:spPr/>
        <p:txBody>
          <a:bodyPr/>
          <a:lstStyle/>
          <a:p>
            <a:pPr>
              <a:defRPr/>
            </a:pPr>
            <a:fld id="{9F970EBA-534E-49C4-BBB3-AB0227BD1D22}" type="slidenum">
              <a:rPr lang="ru-RU" sz="1800" smtClean="0">
                <a:solidFill>
                  <a:schemeClr val="bg1"/>
                </a:solidFill>
                <a:latin typeface="Elektra Text Pro"/>
              </a:rPr>
              <a:pPr>
                <a:defRPr/>
              </a:pPr>
              <a:t>12</a:t>
            </a:fld>
            <a:endParaRPr lang="ru-RU" sz="1800" dirty="0">
              <a:solidFill>
                <a:schemeClr val="bg1"/>
              </a:solidFill>
              <a:latin typeface="Elektra Text Pro"/>
            </a:endParaRPr>
          </a:p>
        </p:txBody>
      </p:sp>
      <p:graphicFrame>
        <p:nvGraphicFramePr>
          <p:cNvPr id="9" name="Таблица 8"/>
          <p:cNvGraphicFramePr>
            <a:graphicFrameLocks noGrp="1"/>
          </p:cNvGraphicFramePr>
          <p:nvPr>
            <p:extLst>
              <p:ext uri="{D42A27DB-BD31-4B8C-83A1-F6EECF244321}">
                <p14:modId xmlns:p14="http://schemas.microsoft.com/office/powerpoint/2010/main" val="473795847"/>
              </p:ext>
            </p:extLst>
          </p:nvPr>
        </p:nvGraphicFramePr>
        <p:xfrm>
          <a:off x="0" y="788803"/>
          <a:ext cx="9144000" cy="1894012"/>
        </p:xfrm>
        <a:graphic>
          <a:graphicData uri="http://schemas.openxmlformats.org/drawingml/2006/table">
            <a:tbl>
              <a:tblPr firstRow="1" bandRow="1">
                <a:tableStyleId>{5C22544A-7EE6-4342-B048-85BDC9FD1C3A}</a:tableStyleId>
              </a:tblPr>
              <a:tblGrid>
                <a:gridCol w="1483743"/>
                <a:gridCol w="1880559"/>
                <a:gridCol w="1846053"/>
                <a:gridCol w="2104845"/>
                <a:gridCol w="1828800"/>
              </a:tblGrid>
              <a:tr h="4361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itchFamily="18" charset="0"/>
                          <a:cs typeface="Times New Roman" pitchFamily="18" charset="0"/>
                        </a:rPr>
                        <a:t>State, eau</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Hep</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4</a:t>
                      </a:r>
                      <a:r>
                        <a:rPr lang="en-US" sz="1600" dirty="0" smtClean="0">
                          <a:latin typeface="Times New Roman" pitchFamily="18" charset="0"/>
                          <a:cs typeface="Times New Roman" pitchFamily="18" charset="0"/>
                        </a:rPr>
                        <a:t>Hep</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6</a:t>
                      </a:r>
                      <a:r>
                        <a:rPr lang="en-US" sz="1600" dirty="0" smtClean="0">
                          <a:latin typeface="Times New Roman" pitchFamily="18" charset="0"/>
                          <a:cs typeface="Times New Roman" pitchFamily="18" charset="0"/>
                        </a:rPr>
                        <a:t>Lip</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7</a:t>
                      </a:r>
                      <a:r>
                        <a:rPr lang="en-US" sz="1600" dirty="0" smtClean="0">
                          <a:latin typeface="Times New Roman" pitchFamily="18" charset="0"/>
                          <a:cs typeface="Times New Roman" pitchFamily="18" charset="0"/>
                        </a:rPr>
                        <a:t>Lip</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r>
              <a:tr h="633153">
                <a:tc>
                  <a:txBody>
                    <a:bodyPr/>
                    <a:lstStyle/>
                    <a:p>
                      <a:pPr algn="ctr"/>
                      <a:r>
                        <a:rPr lang="en-US" sz="1600" dirty="0" smtClean="0">
                          <a:latin typeface="Times New Roman" pitchFamily="18" charset="0"/>
                          <a:cs typeface="Times New Roman" pitchFamily="18" charset="0"/>
                        </a:rPr>
                        <a:t>Energy</a:t>
                      </a:r>
                      <a:endParaRPr lang="ru-RU" sz="1600" dirty="0">
                        <a:latin typeface="Times New Roman" pitchFamily="18" charset="0"/>
                        <a:cs typeface="Times New Roman" pitchFamily="18" charset="0"/>
                      </a:endParaRPr>
                    </a:p>
                  </a:txBody>
                  <a:tcPr marT="45725" marB="45725"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-95.662855[G]</a:t>
                      </a:r>
                    </a:p>
                    <a:p>
                      <a:pPr algn="ctr">
                        <a:lnSpc>
                          <a:spcPct val="115000"/>
                        </a:lnSpc>
                        <a:spcAft>
                          <a:spcPts val="0"/>
                        </a:spcAft>
                      </a:pPr>
                      <a:r>
                        <a:rPr lang="en-US" sz="1600" dirty="0" smtClean="0">
                          <a:effectLst/>
                          <a:latin typeface="Times New Roman" pitchFamily="18" charset="0"/>
                          <a:cs typeface="Times New Roman" pitchFamily="18" charset="0"/>
                        </a:rPr>
                        <a:t>-95.636541[</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-95.923451 [G]</a:t>
                      </a:r>
                    </a:p>
                    <a:p>
                      <a:pPr algn="ctr">
                        <a:lnSpc>
                          <a:spcPct val="115000"/>
                        </a:lnSpc>
                        <a:spcAft>
                          <a:spcPts val="0"/>
                        </a:spcAft>
                      </a:pPr>
                      <a:r>
                        <a:rPr lang="en-US" sz="1600" dirty="0" smtClean="0">
                          <a:effectLst/>
                          <a:latin typeface="Times New Roman" pitchFamily="18" charset="0"/>
                          <a:cs typeface="Times New Roman" pitchFamily="18" charset="0"/>
                        </a:rPr>
                        <a:t>-95.927913[</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smtClean="0">
                        <a:effectLst/>
                        <a:latin typeface="Times New Roman" pitchFamily="18" charset="0"/>
                        <a:ea typeface="Calibri"/>
                        <a:cs typeface="Times New Roman" pitchFamily="18" charset="0"/>
                      </a:endParaRPr>
                    </a:p>
                  </a:txBody>
                  <a:tcPr marT="45725" marB="45725"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-93.613903 [G]</a:t>
                      </a:r>
                    </a:p>
                    <a:p>
                      <a:pPr algn="ctr">
                        <a:lnSpc>
                          <a:spcPct val="115000"/>
                        </a:lnSpc>
                        <a:spcAft>
                          <a:spcPts val="0"/>
                        </a:spcAft>
                      </a:pPr>
                      <a:r>
                        <a:rPr lang="ru-RU" sz="1600" u="none" strike="noStrike" kern="1200" dirty="0" smtClean="0">
                          <a:latin typeface="Times New Roman" pitchFamily="18" charset="0"/>
                          <a:cs typeface="Times New Roman" pitchFamily="18" charset="0"/>
                        </a:rPr>
                        <a:t> </a:t>
                      </a:r>
                      <a:r>
                        <a:rPr lang="en-US" sz="1600" u="none" strike="noStrike" kern="1200" dirty="0" smtClean="0">
                          <a:latin typeface="Times New Roman" pitchFamily="18" charset="0"/>
                          <a:cs typeface="Times New Roman" pitchFamily="18" charset="0"/>
                        </a:rPr>
                        <a:t>-</a:t>
                      </a:r>
                      <a:r>
                        <a:rPr lang="ru-RU" sz="1600" u="none" strike="noStrike" kern="1200" dirty="0" smtClean="0">
                          <a:latin typeface="Times New Roman" pitchFamily="18" charset="0"/>
                          <a:cs typeface="Times New Roman" pitchFamily="18" charset="0"/>
                        </a:rPr>
                        <a:t>93.599129</a:t>
                      </a:r>
                      <a:r>
                        <a:rPr lang="en-US" sz="1600" dirty="0" smtClean="0">
                          <a:effectLst/>
                          <a:latin typeface="Times New Roman" pitchFamily="18" charset="0"/>
                          <a:cs typeface="Times New Roman" pitchFamily="18" charset="0"/>
                        </a:rPr>
                        <a:t>[</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smtClean="0">
                        <a:effectLst/>
                        <a:latin typeface="Times New Roman" pitchFamily="18" charset="0"/>
                        <a:cs typeface="Times New Roman" pitchFamily="18" charset="0"/>
                      </a:endParaRPr>
                    </a:p>
                  </a:txBody>
                  <a:tcPr marT="45725" marB="45725"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-93.709229[G]</a:t>
                      </a:r>
                    </a:p>
                    <a:p>
                      <a:pPr algn="ctr">
                        <a:lnSpc>
                          <a:spcPct val="115000"/>
                        </a:lnSpc>
                        <a:spcAft>
                          <a:spcPts val="0"/>
                        </a:spcAft>
                      </a:pPr>
                      <a:r>
                        <a:rPr lang="en-US" sz="1600" dirty="0" smtClean="0">
                          <a:effectLst/>
                          <a:latin typeface="Times New Roman" pitchFamily="18" charset="0"/>
                          <a:cs typeface="Times New Roman" pitchFamily="18" charset="0"/>
                        </a:rPr>
                        <a:t>-93.634051[</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smtClean="0">
                        <a:effectLst/>
                        <a:latin typeface="Times New Roman" pitchFamily="18" charset="0"/>
                        <a:cs typeface="Times New Roman" pitchFamily="18" charset="0"/>
                      </a:endParaRPr>
                    </a:p>
                  </a:txBody>
                  <a:tcPr marT="45725" marB="45725" anchor="ctr"/>
                </a:tc>
              </a:tr>
              <a:tr h="417521">
                <a:tc>
                  <a:txBody>
                    <a:bodyPr/>
                    <a:lstStyle/>
                    <a:p>
                      <a:pPr algn="ctr"/>
                      <a:r>
                        <a:rPr lang="en-US" sz="1600" dirty="0" smtClean="0">
                          <a:latin typeface="Times New Roman" pitchFamily="18" charset="0"/>
                          <a:cs typeface="Times New Roman" pitchFamily="18" charset="0"/>
                        </a:rPr>
                        <a:t>Relativism</a:t>
                      </a:r>
                      <a:endParaRPr lang="ru-RU" sz="1600" dirty="0">
                        <a:latin typeface="Times New Roman" pitchFamily="18" charset="0"/>
                        <a:cs typeface="Times New Roman" pitchFamily="18" charset="0"/>
                      </a:endParaRPr>
                    </a:p>
                  </a:txBody>
                  <a:tcPr marT="45725" marB="45725" anchor="ctr"/>
                </a:tc>
                <a:tc>
                  <a:txBody>
                    <a:bodyPr/>
                    <a:lstStyle/>
                    <a:p>
                      <a:pPr algn="ctr">
                        <a:lnSpc>
                          <a:spcPct val="115000"/>
                        </a:lnSpc>
                        <a:spcAft>
                          <a:spcPts val="0"/>
                        </a:spcAft>
                      </a:pPr>
                      <a:r>
                        <a:rPr lang="ru-RU" sz="1600" b="0" i="0" u="none" strike="noStrike" kern="1200" dirty="0" smtClean="0">
                          <a:solidFill>
                            <a:schemeClr val="dk1"/>
                          </a:solidFill>
                          <a:latin typeface="Times New Roman" pitchFamily="18" charset="0"/>
                          <a:ea typeface="+mn-ea"/>
                          <a:cs typeface="Times New Roman" pitchFamily="18" charset="0"/>
                        </a:rPr>
                        <a:t> -0.005359</a:t>
                      </a:r>
                      <a:endParaRPr lang="ru-RU" sz="1600" dirty="0">
                        <a:effectLst/>
                        <a:latin typeface="Times New Roman" pitchFamily="18" charset="0"/>
                        <a:ea typeface="Calibri"/>
                        <a:cs typeface="Times New Roman" pitchFamily="18" charset="0"/>
                      </a:endParaRPr>
                    </a:p>
                  </a:txBody>
                  <a:tcPr marL="68580" marR="68580" marT="0" marB="0"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-0.005466</a:t>
                      </a:r>
                      <a:endParaRPr lang="ru-RU" sz="16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-0.00496</a:t>
                      </a:r>
                      <a:r>
                        <a:rPr lang="en-US" sz="1600" b="0" i="0" u="none" strike="noStrike" kern="1200" dirty="0" smtClean="0">
                          <a:solidFill>
                            <a:schemeClr val="dk1"/>
                          </a:solidFill>
                          <a:latin typeface="Times New Roman" pitchFamily="18" charset="0"/>
                          <a:ea typeface="+mn-ea"/>
                          <a:cs typeface="Times New Roman" pitchFamily="18" charset="0"/>
                        </a:rPr>
                        <a:t>9</a:t>
                      </a:r>
                      <a:endParaRPr lang="ru-RU" sz="16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-0.0049</a:t>
                      </a:r>
                      <a:r>
                        <a:rPr lang="en-US" sz="1600" b="0" i="0" u="none" strike="noStrike" kern="1200" dirty="0" smtClean="0">
                          <a:solidFill>
                            <a:schemeClr val="dk1"/>
                          </a:solidFill>
                          <a:latin typeface="Times New Roman" pitchFamily="18" charset="0"/>
                          <a:ea typeface="+mn-ea"/>
                          <a:cs typeface="Times New Roman" pitchFamily="18" charset="0"/>
                        </a:rPr>
                        <a:t>91</a:t>
                      </a:r>
                      <a:endParaRPr lang="ru-RU" sz="1600" dirty="0">
                        <a:latin typeface="Times New Roman" pitchFamily="18" charset="0"/>
                        <a:cs typeface="Times New Roman" pitchFamily="18" charset="0"/>
                      </a:endParaRPr>
                    </a:p>
                  </a:txBody>
                  <a:tcPr marT="45725" marB="45725" anchor="ctr"/>
                </a:tc>
              </a:tr>
              <a:tr h="388061">
                <a:tc>
                  <a:txBody>
                    <a:bodyPr/>
                    <a:lstStyle/>
                    <a:p>
                      <a:pPr algn="ctr"/>
                      <a:r>
                        <a:rPr lang="en-US" sz="1600" dirty="0" smtClean="0">
                          <a:latin typeface="Times New Roman" pitchFamily="18" charset="0"/>
                          <a:cs typeface="Times New Roman" pitchFamily="18" charset="0"/>
                        </a:rPr>
                        <a:t>recoil</a:t>
                      </a:r>
                      <a:endParaRPr lang="ru-RU" sz="1600" dirty="0">
                        <a:latin typeface="Times New Roman" pitchFamily="18" charset="0"/>
                        <a:cs typeface="Times New Roman" pitchFamily="18" charset="0"/>
                      </a:endParaRPr>
                    </a:p>
                  </a:txBody>
                  <a:tcPr marT="45725" marB="45725" anchor="ctr"/>
                </a:tc>
                <a:tc>
                  <a:txBody>
                    <a:bodyPr/>
                    <a:lstStyle/>
                    <a:p>
                      <a:pPr algn="ctr">
                        <a:lnSpc>
                          <a:spcPct val="115000"/>
                        </a:lnSpc>
                        <a:spcAft>
                          <a:spcPts val="0"/>
                        </a:spcAft>
                      </a:pPr>
                      <a:r>
                        <a:rPr lang="ru-RU" sz="1600" b="0" i="0" u="none" strike="noStrike" kern="1200" dirty="0" smtClean="0">
                          <a:solidFill>
                            <a:schemeClr val="dk1"/>
                          </a:solidFill>
                          <a:latin typeface="Times New Roman" pitchFamily="18" charset="0"/>
                          <a:ea typeface="+mn-ea"/>
                          <a:cs typeface="Times New Roman" pitchFamily="18" charset="0"/>
                        </a:rPr>
                        <a:t> 0.000860</a:t>
                      </a:r>
                      <a:endParaRPr lang="ru-RU" sz="1600" dirty="0">
                        <a:effectLst/>
                        <a:latin typeface="Times New Roman" pitchFamily="18" charset="0"/>
                        <a:ea typeface="Calibri"/>
                        <a:cs typeface="Times New Roman" pitchFamily="18" charset="0"/>
                      </a:endParaRPr>
                    </a:p>
                  </a:txBody>
                  <a:tcPr marL="68580" marR="68580" marT="0" marB="0"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0.000824</a:t>
                      </a:r>
                      <a:endParaRPr lang="ru-RU" sz="1600" baseline="300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0.0008</a:t>
                      </a:r>
                      <a:r>
                        <a:rPr lang="en-US" sz="1600" b="0" i="0" u="none" strike="noStrike" kern="1200" dirty="0" smtClean="0">
                          <a:solidFill>
                            <a:schemeClr val="dk1"/>
                          </a:solidFill>
                          <a:latin typeface="Times New Roman" pitchFamily="18" charset="0"/>
                          <a:ea typeface="+mn-ea"/>
                          <a:cs typeface="Times New Roman" pitchFamily="18" charset="0"/>
                        </a:rPr>
                        <a:t>68</a:t>
                      </a:r>
                      <a:endParaRPr lang="ru-RU" sz="1600" baseline="300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0.0008</a:t>
                      </a:r>
                      <a:r>
                        <a:rPr lang="en-US" sz="1600" b="0" i="0" u="none" strike="noStrike" kern="1200" dirty="0" smtClean="0">
                          <a:solidFill>
                            <a:schemeClr val="dk1"/>
                          </a:solidFill>
                          <a:latin typeface="Times New Roman" pitchFamily="18" charset="0"/>
                          <a:ea typeface="+mn-ea"/>
                          <a:cs typeface="Times New Roman" pitchFamily="18" charset="0"/>
                        </a:rPr>
                        <a:t>67</a:t>
                      </a:r>
                      <a:endParaRPr lang="ru-RU" sz="1600" baseline="30000" dirty="0">
                        <a:latin typeface="Times New Roman" pitchFamily="18" charset="0"/>
                        <a:cs typeface="Times New Roman" pitchFamily="18" charset="0"/>
                      </a:endParaRPr>
                    </a:p>
                  </a:txBody>
                  <a:tcPr marT="45725" marB="45725" anchor="ct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429486556"/>
              </p:ext>
            </p:extLst>
          </p:nvPr>
        </p:nvGraphicFramePr>
        <p:xfrm>
          <a:off x="0" y="2898498"/>
          <a:ext cx="9144000" cy="1837408"/>
        </p:xfrm>
        <a:graphic>
          <a:graphicData uri="http://schemas.openxmlformats.org/drawingml/2006/table">
            <a:tbl>
              <a:tblPr firstRow="1" bandRow="1">
                <a:tableStyleId>{5C22544A-7EE6-4342-B048-85BDC9FD1C3A}</a:tableStyleId>
              </a:tblPr>
              <a:tblGrid>
                <a:gridCol w="1483743"/>
                <a:gridCol w="1880559"/>
                <a:gridCol w="1846053"/>
                <a:gridCol w="2104845"/>
                <a:gridCol w="1828800"/>
              </a:tblGrid>
              <a:tr h="3881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itchFamily="18" charset="0"/>
                          <a:cs typeface="Times New Roman" pitchFamily="18" charset="0"/>
                        </a:rPr>
                        <a:t>State, eau</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Hed</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4</a:t>
                      </a:r>
                      <a:r>
                        <a:rPr lang="en-US" sz="1600" dirty="0" smtClean="0">
                          <a:latin typeface="Times New Roman" pitchFamily="18" charset="0"/>
                          <a:cs typeface="Times New Roman" pitchFamily="18" charset="0"/>
                        </a:rPr>
                        <a:t>Hed</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6</a:t>
                      </a:r>
                      <a:r>
                        <a:rPr lang="en-US" sz="1600" dirty="0" smtClean="0">
                          <a:latin typeface="Times New Roman" pitchFamily="18" charset="0"/>
                          <a:cs typeface="Times New Roman" pitchFamily="18" charset="0"/>
                        </a:rPr>
                        <a:t>Lid</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30000" dirty="0" smtClean="0">
                          <a:latin typeface="Times New Roman" pitchFamily="18" charset="0"/>
                          <a:cs typeface="Times New Roman" pitchFamily="18" charset="0"/>
                        </a:rPr>
                        <a:t>7</a:t>
                      </a:r>
                      <a:r>
                        <a:rPr lang="en-US" sz="1600" dirty="0" smtClean="0">
                          <a:latin typeface="Times New Roman" pitchFamily="18" charset="0"/>
                          <a:cs typeface="Times New Roman" pitchFamily="18" charset="0"/>
                        </a:rPr>
                        <a:t>Lid</a:t>
                      </a:r>
                      <a:r>
                        <a:rPr lang="el-GR" sz="1600" dirty="0" smtClean="0">
                          <a:latin typeface="Times New Roman" pitchFamily="18" charset="0"/>
                          <a:cs typeface="Times New Roman" pitchFamily="18" charset="0"/>
                        </a:rPr>
                        <a:t>μ</a:t>
                      </a:r>
                      <a:endParaRPr lang="ru-RU" sz="1600" dirty="0" smtClean="0">
                        <a:latin typeface="Times New Roman" pitchFamily="18" charset="0"/>
                        <a:cs typeface="Times New Roman" pitchFamily="18" charset="0"/>
                      </a:endParaRPr>
                    </a:p>
                  </a:txBody>
                  <a:tcPr marT="45725" marB="45725" anchor="ctr"/>
                </a:tc>
              </a:tr>
              <a:tr h="633153">
                <a:tc>
                  <a:txBody>
                    <a:bodyPr/>
                    <a:lstStyle/>
                    <a:p>
                      <a:pPr algn="ctr"/>
                      <a:r>
                        <a:rPr lang="en-US" sz="1600" dirty="0" smtClean="0">
                          <a:latin typeface="Times New Roman" pitchFamily="18" charset="0"/>
                          <a:cs typeface="Times New Roman" pitchFamily="18" charset="0"/>
                        </a:rPr>
                        <a:t>Energy</a:t>
                      </a:r>
                      <a:endParaRPr lang="ru-RU" sz="1600" dirty="0">
                        <a:latin typeface="Times New Roman" pitchFamily="18" charset="0"/>
                        <a:cs typeface="Times New Roman" pitchFamily="18" charset="0"/>
                      </a:endParaRPr>
                    </a:p>
                  </a:txBody>
                  <a:tcPr marT="45725" marB="45725"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-100.451347[G]</a:t>
                      </a:r>
                    </a:p>
                    <a:p>
                      <a:pPr algn="ctr">
                        <a:lnSpc>
                          <a:spcPct val="115000"/>
                        </a:lnSpc>
                        <a:spcAft>
                          <a:spcPts val="0"/>
                        </a:spcAft>
                      </a:pPr>
                      <a:r>
                        <a:rPr lang="en-US" sz="1600" dirty="0" smtClean="0">
                          <a:effectLst/>
                          <a:latin typeface="Times New Roman" pitchFamily="18" charset="0"/>
                          <a:cs typeface="Times New Roman" pitchFamily="18" charset="0"/>
                        </a:rPr>
                        <a:t>-100.479110[</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a:effectLst/>
                        <a:latin typeface="Times New Roman" pitchFamily="18" charset="0"/>
                        <a:ea typeface="Calibri"/>
                        <a:cs typeface="Times New Roman" pitchFamily="18" charset="0"/>
                      </a:endParaRPr>
                    </a:p>
                  </a:txBody>
                  <a:tcPr marL="68580" marR="68580" marT="0" marB="0"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-100.773057 [G]</a:t>
                      </a:r>
                    </a:p>
                    <a:p>
                      <a:pPr algn="ctr">
                        <a:lnSpc>
                          <a:spcPct val="115000"/>
                        </a:lnSpc>
                        <a:spcAft>
                          <a:spcPts val="0"/>
                        </a:spcAft>
                      </a:pPr>
                      <a:r>
                        <a:rPr lang="ru-RU" sz="1600" b="0" i="0" u="none" strike="noStrike" kern="1200" dirty="0" smtClean="0">
                          <a:solidFill>
                            <a:schemeClr val="dk1"/>
                          </a:solidFill>
                          <a:latin typeface="Times New Roman" pitchFamily="18" charset="0"/>
                          <a:ea typeface="+mn-ea"/>
                          <a:cs typeface="Times New Roman" pitchFamily="18" charset="0"/>
                        </a:rPr>
                        <a:t> </a:t>
                      </a:r>
                      <a:r>
                        <a:rPr lang="en-US" sz="1600" b="0" i="0" u="none" strike="noStrike" kern="1200" dirty="0" smtClean="0">
                          <a:solidFill>
                            <a:schemeClr val="dk1"/>
                          </a:solidFill>
                          <a:latin typeface="Times New Roman" pitchFamily="18" charset="0"/>
                          <a:ea typeface="+mn-ea"/>
                          <a:cs typeface="Times New Roman" pitchFamily="18" charset="0"/>
                        </a:rPr>
                        <a:t>-1</a:t>
                      </a:r>
                      <a:r>
                        <a:rPr lang="ru-RU" sz="1600" b="0" i="0" u="none" strike="noStrike" kern="1200" dirty="0" smtClean="0">
                          <a:solidFill>
                            <a:schemeClr val="dk1"/>
                          </a:solidFill>
                          <a:latin typeface="Times New Roman" pitchFamily="18" charset="0"/>
                          <a:ea typeface="+mn-ea"/>
                          <a:cs typeface="Times New Roman" pitchFamily="18" charset="0"/>
                        </a:rPr>
                        <a:t>00.789798</a:t>
                      </a:r>
                      <a:r>
                        <a:rPr lang="en-US" sz="1600" dirty="0" smtClean="0">
                          <a:effectLst/>
                          <a:latin typeface="Times New Roman" pitchFamily="18" charset="0"/>
                          <a:cs typeface="Times New Roman" pitchFamily="18" charset="0"/>
                        </a:rPr>
                        <a:t>[</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smtClean="0">
                        <a:effectLst/>
                        <a:latin typeface="Times New Roman" pitchFamily="18" charset="0"/>
                        <a:ea typeface="Calibri"/>
                        <a:cs typeface="Times New Roman" pitchFamily="18" charset="0"/>
                      </a:endParaRPr>
                    </a:p>
                  </a:txBody>
                  <a:tcPr marT="45725" marB="45725"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-98.613119 [G]</a:t>
                      </a:r>
                    </a:p>
                    <a:p>
                      <a:pPr algn="ctr">
                        <a:lnSpc>
                          <a:spcPct val="115000"/>
                        </a:lnSpc>
                        <a:spcAft>
                          <a:spcPts val="0"/>
                        </a:spcAft>
                      </a:pPr>
                      <a:r>
                        <a:rPr lang="ru-RU" sz="1600" u="none" strike="noStrike" kern="1200" dirty="0" smtClean="0">
                          <a:latin typeface="Times New Roman" pitchFamily="18" charset="0"/>
                          <a:cs typeface="Times New Roman" pitchFamily="18" charset="0"/>
                        </a:rPr>
                        <a:t> </a:t>
                      </a:r>
                      <a:r>
                        <a:rPr lang="ru-RU" sz="1600" b="0" i="0" u="none" strike="noStrike" kern="1200" dirty="0" smtClean="0">
                          <a:solidFill>
                            <a:schemeClr val="dk1"/>
                          </a:solidFill>
                          <a:latin typeface="Times New Roman" pitchFamily="18" charset="0"/>
                          <a:ea typeface="+mn-ea"/>
                          <a:cs typeface="Times New Roman" pitchFamily="18" charset="0"/>
                        </a:rPr>
                        <a:t> </a:t>
                      </a:r>
                      <a:r>
                        <a:rPr lang="en-US" sz="1600" b="0" i="0" u="none" strike="noStrike" kern="1200" dirty="0" smtClean="0">
                          <a:solidFill>
                            <a:schemeClr val="dk1"/>
                          </a:solidFill>
                          <a:latin typeface="Times New Roman" pitchFamily="18" charset="0"/>
                          <a:ea typeface="+mn-ea"/>
                          <a:cs typeface="Times New Roman" pitchFamily="18" charset="0"/>
                        </a:rPr>
                        <a:t>-</a:t>
                      </a:r>
                      <a:r>
                        <a:rPr lang="ru-RU" sz="1600" b="0" i="0" u="none" strike="noStrike" kern="1200" dirty="0" smtClean="0">
                          <a:solidFill>
                            <a:schemeClr val="dk1"/>
                          </a:solidFill>
                          <a:latin typeface="Times New Roman" pitchFamily="18" charset="0"/>
                          <a:ea typeface="+mn-ea"/>
                          <a:cs typeface="Times New Roman" pitchFamily="18" charset="0"/>
                        </a:rPr>
                        <a:t>98.617124 </a:t>
                      </a:r>
                      <a:r>
                        <a:rPr lang="en-US" sz="1600" dirty="0" smtClean="0">
                          <a:effectLst/>
                          <a:latin typeface="Times New Roman" pitchFamily="18" charset="0"/>
                          <a:cs typeface="Times New Roman" pitchFamily="18" charset="0"/>
                        </a:rPr>
                        <a:t>[</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smtClean="0">
                        <a:effectLst/>
                        <a:latin typeface="Times New Roman" pitchFamily="18" charset="0"/>
                        <a:cs typeface="Times New Roman" pitchFamily="18" charset="0"/>
                      </a:endParaRPr>
                    </a:p>
                  </a:txBody>
                  <a:tcPr marT="45725" marB="45725" anchor="ctr"/>
                </a:tc>
                <a:tc>
                  <a:txBody>
                    <a:bodyPr/>
                    <a:lstStyle/>
                    <a:p>
                      <a:pPr algn="ctr">
                        <a:lnSpc>
                          <a:spcPct val="115000"/>
                        </a:lnSpc>
                        <a:spcAft>
                          <a:spcPts val="0"/>
                        </a:spcAft>
                      </a:pPr>
                      <a:r>
                        <a:rPr lang="en-US" sz="1600" dirty="0" smtClean="0">
                          <a:effectLst/>
                          <a:latin typeface="Times New Roman" pitchFamily="18" charset="0"/>
                          <a:cs typeface="Times New Roman" pitchFamily="18" charset="0"/>
                        </a:rPr>
                        <a:t>-98.650793[G]</a:t>
                      </a:r>
                    </a:p>
                    <a:p>
                      <a:pPr algn="ctr">
                        <a:lnSpc>
                          <a:spcPct val="115000"/>
                        </a:lnSpc>
                        <a:spcAft>
                          <a:spcPts val="0"/>
                        </a:spcAft>
                      </a:pPr>
                      <a:r>
                        <a:rPr lang="ru-RU" sz="1600" b="0" i="0" u="none" strike="noStrike" kern="1200" dirty="0" smtClean="0">
                          <a:solidFill>
                            <a:schemeClr val="dk1"/>
                          </a:solidFill>
                          <a:latin typeface="Times New Roman" pitchFamily="18" charset="0"/>
                          <a:ea typeface="+mn-ea"/>
                          <a:cs typeface="Times New Roman" pitchFamily="18" charset="0"/>
                        </a:rPr>
                        <a:t> </a:t>
                      </a:r>
                      <a:r>
                        <a:rPr lang="en-US" sz="1600" b="0" i="0" u="none" strike="noStrike" kern="1200" dirty="0" smtClean="0">
                          <a:solidFill>
                            <a:schemeClr val="dk1"/>
                          </a:solidFill>
                          <a:latin typeface="Times New Roman" pitchFamily="18" charset="0"/>
                          <a:ea typeface="+mn-ea"/>
                          <a:cs typeface="Times New Roman" pitchFamily="18" charset="0"/>
                        </a:rPr>
                        <a:t>-</a:t>
                      </a:r>
                      <a:r>
                        <a:rPr lang="ru-RU" sz="1600" b="0" i="0" u="none" strike="noStrike" kern="1200" dirty="0" smtClean="0">
                          <a:solidFill>
                            <a:schemeClr val="dk1"/>
                          </a:solidFill>
                          <a:latin typeface="Times New Roman" pitchFamily="18" charset="0"/>
                          <a:ea typeface="+mn-ea"/>
                          <a:cs typeface="Times New Roman" pitchFamily="18" charset="0"/>
                        </a:rPr>
                        <a:t> 98.659293</a:t>
                      </a:r>
                      <a:r>
                        <a:rPr lang="en-US" sz="1600" dirty="0" smtClean="0">
                          <a:effectLst/>
                          <a:latin typeface="Times New Roman" pitchFamily="18" charset="0"/>
                          <a:cs typeface="Times New Roman" pitchFamily="18" charset="0"/>
                        </a:rPr>
                        <a:t>[</a:t>
                      </a:r>
                      <a:r>
                        <a:rPr lang="en-US" sz="1600" dirty="0" err="1" smtClean="0">
                          <a:effectLst/>
                          <a:latin typeface="Times New Roman" pitchFamily="18" charset="0"/>
                          <a:cs typeface="Times New Roman" pitchFamily="18" charset="0"/>
                        </a:rPr>
                        <a:t>Exp</a:t>
                      </a:r>
                      <a:r>
                        <a:rPr lang="en-US" sz="1600" dirty="0" smtClean="0">
                          <a:effectLst/>
                          <a:latin typeface="Times New Roman" pitchFamily="18" charset="0"/>
                          <a:cs typeface="Times New Roman" pitchFamily="18" charset="0"/>
                        </a:rPr>
                        <a:t>]</a:t>
                      </a:r>
                      <a:endParaRPr lang="ru-RU" sz="1600" dirty="0" smtClean="0">
                        <a:effectLst/>
                        <a:latin typeface="Times New Roman" pitchFamily="18" charset="0"/>
                        <a:cs typeface="Times New Roman" pitchFamily="18" charset="0"/>
                      </a:endParaRPr>
                    </a:p>
                  </a:txBody>
                  <a:tcPr marT="45725" marB="45725" anchor="ctr"/>
                </a:tc>
              </a:tr>
              <a:tr h="331129">
                <a:tc>
                  <a:txBody>
                    <a:bodyPr/>
                    <a:lstStyle/>
                    <a:p>
                      <a:pPr algn="ctr"/>
                      <a:r>
                        <a:rPr lang="en-US" sz="1600" dirty="0" smtClean="0">
                          <a:latin typeface="Times New Roman" pitchFamily="18" charset="0"/>
                          <a:cs typeface="Times New Roman" pitchFamily="18" charset="0"/>
                        </a:rPr>
                        <a:t>Relativism</a:t>
                      </a:r>
                      <a:endParaRPr lang="ru-RU" sz="16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a:t>
                      </a:r>
                      <a:r>
                        <a:rPr lang="en-US" sz="1600" b="0" i="0" u="none" strike="noStrike" kern="1200" dirty="0" smtClean="0">
                          <a:solidFill>
                            <a:schemeClr val="dk1"/>
                          </a:solidFill>
                          <a:latin typeface="Times New Roman" pitchFamily="18" charset="0"/>
                          <a:ea typeface="+mn-ea"/>
                          <a:cs typeface="Times New Roman" pitchFamily="18" charset="0"/>
                        </a:rPr>
                        <a:t>0</a:t>
                      </a:r>
                      <a:r>
                        <a:rPr lang="ru-RU" sz="1600" b="0" i="0" u="none" strike="noStrike" kern="1200" dirty="0" smtClean="0">
                          <a:solidFill>
                            <a:schemeClr val="dk1"/>
                          </a:solidFill>
                          <a:latin typeface="Times New Roman" pitchFamily="18" charset="0"/>
                          <a:ea typeface="+mn-ea"/>
                          <a:cs typeface="Times New Roman" pitchFamily="18" charset="0"/>
                        </a:rPr>
                        <a:t>0</a:t>
                      </a:r>
                      <a:r>
                        <a:rPr lang="en-US" sz="1600" b="0" i="0" u="none" strike="noStrike" kern="1200" dirty="0" smtClean="0">
                          <a:solidFill>
                            <a:schemeClr val="dk1"/>
                          </a:solidFill>
                          <a:latin typeface="Times New Roman" pitchFamily="18" charset="0"/>
                          <a:ea typeface="+mn-ea"/>
                          <a:cs typeface="Times New Roman" pitchFamily="18" charset="0"/>
                        </a:rPr>
                        <a:t>6192</a:t>
                      </a:r>
                      <a:endParaRPr lang="ru-RU" sz="1600" dirty="0">
                        <a:latin typeface="Times New Roman" pitchFamily="18" charset="0"/>
                        <a:cs typeface="Times New Roman" pitchFamily="18" charset="0"/>
                      </a:endParaRPr>
                    </a:p>
                  </a:txBody>
                  <a:tcPr marL="68580" marR="68580" marT="0" marB="0"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a:t>
                      </a:r>
                      <a:r>
                        <a:rPr lang="en-US" sz="1600" b="0" i="0" u="none" strike="noStrike" kern="1200" dirty="0" smtClean="0">
                          <a:solidFill>
                            <a:schemeClr val="dk1"/>
                          </a:solidFill>
                          <a:latin typeface="Times New Roman" pitchFamily="18" charset="0"/>
                          <a:ea typeface="+mn-ea"/>
                          <a:cs typeface="Times New Roman" pitchFamily="18" charset="0"/>
                        </a:rPr>
                        <a:t>6287</a:t>
                      </a:r>
                      <a:endParaRPr lang="ru-RU" sz="16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a:t>
                      </a:r>
                      <a:r>
                        <a:rPr lang="en-US" sz="1600" b="0" i="0" u="none" strike="noStrike" kern="1200" dirty="0" smtClean="0">
                          <a:solidFill>
                            <a:schemeClr val="dk1"/>
                          </a:solidFill>
                          <a:latin typeface="Times New Roman" pitchFamily="18" charset="0"/>
                          <a:ea typeface="+mn-ea"/>
                          <a:cs typeface="Times New Roman" pitchFamily="18" charset="0"/>
                        </a:rPr>
                        <a:t>5952</a:t>
                      </a:r>
                      <a:endParaRPr lang="ru-RU" sz="16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a:t>
                      </a:r>
                      <a:r>
                        <a:rPr lang="en-US" sz="1600" b="0" i="0" u="none" strike="noStrike" kern="1200" dirty="0" smtClean="0">
                          <a:solidFill>
                            <a:schemeClr val="dk1"/>
                          </a:solidFill>
                          <a:latin typeface="Times New Roman" pitchFamily="18" charset="0"/>
                          <a:ea typeface="+mn-ea"/>
                          <a:cs typeface="Times New Roman" pitchFamily="18" charset="0"/>
                        </a:rPr>
                        <a:t>5973</a:t>
                      </a:r>
                      <a:endParaRPr lang="ru-RU" sz="1600" dirty="0">
                        <a:latin typeface="Times New Roman" pitchFamily="18" charset="0"/>
                        <a:cs typeface="Times New Roman" pitchFamily="18" charset="0"/>
                      </a:endParaRPr>
                    </a:p>
                  </a:txBody>
                  <a:tcPr marT="45725" marB="45725" anchor="ctr"/>
                </a:tc>
              </a:tr>
              <a:tr h="461649">
                <a:tc>
                  <a:txBody>
                    <a:bodyPr/>
                    <a:lstStyle/>
                    <a:p>
                      <a:pPr algn="ctr"/>
                      <a:r>
                        <a:rPr lang="en-US" sz="1600" dirty="0" smtClean="0">
                          <a:latin typeface="Times New Roman" pitchFamily="18" charset="0"/>
                          <a:cs typeface="Times New Roman" pitchFamily="18" charset="0"/>
                        </a:rPr>
                        <a:t>recoil</a:t>
                      </a:r>
                      <a:endParaRPr lang="ru-RU" sz="1600" dirty="0">
                        <a:latin typeface="Times New Roman" pitchFamily="18" charset="0"/>
                        <a:cs typeface="Times New Roman" pitchFamily="18" charset="0"/>
                      </a:endParaRPr>
                    </a:p>
                  </a:txBody>
                  <a:tcPr marT="45725" marB="45725" anchor="ctr"/>
                </a:tc>
                <a:tc>
                  <a:txBody>
                    <a:bodyPr/>
                    <a:lstStyle/>
                    <a:p>
                      <a:pPr algn="ctr"/>
                      <a:r>
                        <a:rPr lang="en-US" sz="1600" dirty="0" smtClean="0">
                          <a:latin typeface="Times New Roman" pitchFamily="18" charset="0"/>
                          <a:cs typeface="Times New Roman" pitchFamily="18" charset="0"/>
                        </a:rPr>
                        <a:t>0.000123</a:t>
                      </a:r>
                      <a:endParaRPr lang="ru-RU" sz="1600" dirty="0">
                        <a:latin typeface="Times New Roman" pitchFamily="18" charset="0"/>
                        <a:cs typeface="Times New Roman" pitchFamily="18" charset="0"/>
                      </a:endParaRPr>
                    </a:p>
                  </a:txBody>
                  <a:tcPr marL="68580" marR="68580" marT="0" marB="0"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0.000</a:t>
                      </a:r>
                      <a:r>
                        <a:rPr lang="en-US" sz="1600" b="0" i="0" u="none" strike="noStrike" kern="1200" dirty="0" smtClean="0">
                          <a:solidFill>
                            <a:schemeClr val="dk1"/>
                          </a:solidFill>
                          <a:latin typeface="Times New Roman" pitchFamily="18" charset="0"/>
                          <a:ea typeface="+mn-ea"/>
                          <a:cs typeface="Times New Roman" pitchFamily="18" charset="0"/>
                        </a:rPr>
                        <a:t>102</a:t>
                      </a:r>
                      <a:endParaRPr lang="ru-RU" sz="1600" baseline="300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0.000</a:t>
                      </a:r>
                      <a:r>
                        <a:rPr lang="en-US" sz="1600" b="0" i="0" u="none" strike="noStrike" kern="1200" dirty="0" smtClean="0">
                          <a:solidFill>
                            <a:schemeClr val="dk1"/>
                          </a:solidFill>
                          <a:latin typeface="Times New Roman" pitchFamily="18" charset="0"/>
                          <a:ea typeface="+mn-ea"/>
                          <a:cs typeface="Times New Roman" pitchFamily="18" charset="0"/>
                        </a:rPr>
                        <a:t>035</a:t>
                      </a:r>
                      <a:endParaRPr lang="ru-RU" sz="1600" baseline="30000" dirty="0">
                        <a:latin typeface="Times New Roman" pitchFamily="18" charset="0"/>
                        <a:cs typeface="Times New Roman" pitchFamily="18" charset="0"/>
                      </a:endParaRPr>
                    </a:p>
                  </a:txBody>
                  <a:tcPr marT="45725" marB="45725" anchor="ctr"/>
                </a:tc>
                <a:tc>
                  <a:txBody>
                    <a:bodyPr/>
                    <a:lstStyle/>
                    <a:p>
                      <a:pPr algn="ctr"/>
                      <a:r>
                        <a:rPr lang="ru-RU" sz="1600" b="0" i="0" u="none" strike="noStrike" kern="1200" dirty="0" smtClean="0">
                          <a:solidFill>
                            <a:schemeClr val="dk1"/>
                          </a:solidFill>
                          <a:latin typeface="Times New Roman" pitchFamily="18" charset="0"/>
                          <a:ea typeface="+mn-ea"/>
                          <a:cs typeface="Times New Roman" pitchFamily="18" charset="0"/>
                        </a:rPr>
                        <a:t> 0.000</a:t>
                      </a:r>
                      <a:r>
                        <a:rPr lang="en-US" sz="1600" b="0" i="0" u="none" strike="noStrike" kern="1200" dirty="0" smtClean="0">
                          <a:solidFill>
                            <a:schemeClr val="dk1"/>
                          </a:solidFill>
                          <a:latin typeface="Times New Roman" pitchFamily="18" charset="0"/>
                          <a:ea typeface="+mn-ea"/>
                          <a:cs typeface="Times New Roman" pitchFamily="18" charset="0"/>
                        </a:rPr>
                        <a:t>031</a:t>
                      </a:r>
                      <a:endParaRPr lang="ru-RU" sz="1600" baseline="30000" dirty="0">
                        <a:latin typeface="Times New Roman" pitchFamily="18" charset="0"/>
                        <a:cs typeface="Times New Roman" pitchFamily="18" charset="0"/>
                      </a:endParaRPr>
                    </a:p>
                  </a:txBody>
                  <a:tcPr marT="45725" marB="45725" anchor="ctr"/>
                </a:tc>
              </a:tr>
            </a:tbl>
          </a:graphicData>
        </a:graphic>
      </p:graphicFrame>
      <p:sp>
        <p:nvSpPr>
          <p:cNvPr id="2" name="TextBox 1"/>
          <p:cNvSpPr txBox="1"/>
          <p:nvPr/>
        </p:nvSpPr>
        <p:spPr>
          <a:xfrm>
            <a:off x="189781" y="5106838"/>
            <a:ext cx="8833449" cy="1077218"/>
          </a:xfrm>
          <a:prstGeom prst="rect">
            <a:avLst/>
          </a:prstGeom>
          <a:noFill/>
        </p:spPr>
        <p:txBody>
          <a:bodyPr wrap="square" rtlCol="0">
            <a:spAutoFit/>
          </a:bodyPr>
          <a:lstStyle/>
          <a:p>
            <a:pPr algn="just"/>
            <a:r>
              <a:rPr lang="en-US" sz="1600" dirty="0" err="1" smtClean="0">
                <a:latin typeface="Times New Roman" pitchFamily="18" charset="0"/>
                <a:cs typeface="Times New Roman" pitchFamily="18" charset="0"/>
              </a:rPr>
              <a:t>Kravtsov</a:t>
            </a:r>
            <a:r>
              <a:rPr lang="en-US" sz="1600" dirty="0">
                <a:latin typeface="Times New Roman" pitchFamily="18" charset="0"/>
                <a:cs typeface="Times New Roman" pitchFamily="18" charset="0"/>
              </a:rPr>
              <a:t>, A.V. Calculation of the decay rates of hydrogen-helium </a:t>
            </a:r>
            <a:r>
              <a:rPr lang="en-US" sz="1600" dirty="0" err="1">
                <a:latin typeface="Times New Roman" pitchFamily="18" charset="0"/>
                <a:cs typeface="Times New Roman" pitchFamily="18" charset="0"/>
              </a:rPr>
              <a:t>mesic</a:t>
            </a:r>
            <a:r>
              <a:rPr lang="en-US" sz="1600" dirty="0">
                <a:latin typeface="Times New Roman" pitchFamily="18" charset="0"/>
                <a:cs typeface="Times New Roman" pitchFamily="18" charset="0"/>
              </a:rPr>
              <a:t> molecules / A.V. </a:t>
            </a:r>
            <a:r>
              <a:rPr lang="en-US" sz="1600" dirty="0" err="1">
                <a:latin typeface="Times New Roman" pitchFamily="18" charset="0"/>
                <a:cs typeface="Times New Roman" pitchFamily="18" charset="0"/>
              </a:rPr>
              <a:t>Kravtsov</a:t>
            </a:r>
            <a:r>
              <a:rPr lang="en-US" sz="1600" dirty="0">
                <a:latin typeface="Times New Roman" pitchFamily="18" charset="0"/>
                <a:cs typeface="Times New Roman" pitchFamily="18" charset="0"/>
              </a:rPr>
              <a:t>, A.I. </a:t>
            </a:r>
            <a:r>
              <a:rPr lang="en-US" sz="1600" dirty="0" err="1">
                <a:latin typeface="Times New Roman" pitchFamily="18" charset="0"/>
                <a:cs typeface="Times New Roman" pitchFamily="18" charset="0"/>
              </a:rPr>
              <a:t>Mikhailov</a:t>
            </a:r>
            <a:r>
              <a:rPr lang="en-US" sz="1600" dirty="0">
                <a:latin typeface="Times New Roman" pitchFamily="18" charset="0"/>
                <a:cs typeface="Times New Roman" pitchFamily="18" charset="0"/>
              </a:rPr>
              <a:t>, V.I. </a:t>
            </a:r>
            <a:r>
              <a:rPr lang="en-US" sz="1600" dirty="0" err="1">
                <a:latin typeface="Times New Roman" pitchFamily="18" charset="0"/>
                <a:cs typeface="Times New Roman" pitchFamily="18" charset="0"/>
              </a:rPr>
              <a:t>Savichev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Hyp</a:t>
            </a:r>
            <a:r>
              <a:rPr lang="en-US" sz="1600" dirty="0">
                <a:latin typeface="Times New Roman" pitchFamily="18" charset="0"/>
                <a:cs typeface="Times New Roman" pitchFamily="18" charset="0"/>
              </a:rPr>
              <a:t>. Inter. –– 1993. –– Vol. 82. –  P. 205-210</a:t>
            </a:r>
            <a:r>
              <a:rPr lang="en-US" sz="1600" dirty="0" smtClean="0">
                <a:latin typeface="Times New Roman" pitchFamily="18" charset="0"/>
                <a:cs typeface="Times New Roman" pitchFamily="18" charset="0"/>
              </a:rPr>
              <a:t>.</a:t>
            </a:r>
          </a:p>
          <a:p>
            <a:pPr algn="just"/>
            <a:r>
              <a:rPr lang="en-US" sz="1600" dirty="0" err="1">
                <a:latin typeface="Times New Roman" pitchFamily="18" charset="0"/>
                <a:cs typeface="Times New Roman" pitchFamily="18" charset="0"/>
              </a:rPr>
              <a:t>Belyaev</a:t>
            </a:r>
            <a:r>
              <a:rPr lang="en-US" sz="1600" dirty="0">
                <a:latin typeface="Times New Roman" pitchFamily="18" charset="0"/>
                <a:cs typeface="Times New Roman" pitchFamily="18" charset="0"/>
              </a:rPr>
              <a:t>, V. B.; </a:t>
            </a:r>
            <a:r>
              <a:rPr lang="en-US" sz="1600" dirty="0" err="1">
                <a:latin typeface="Times New Roman" pitchFamily="18" charset="0"/>
                <a:cs typeface="Times New Roman" pitchFamily="18" charset="0"/>
              </a:rPr>
              <a:t>Kartavtsev</a:t>
            </a:r>
            <a:r>
              <a:rPr lang="en-US" sz="1600" dirty="0">
                <a:latin typeface="Times New Roman" pitchFamily="18" charset="0"/>
                <a:cs typeface="Times New Roman" pitchFamily="18" charset="0"/>
              </a:rPr>
              <a:t>, O. I.; </a:t>
            </a:r>
            <a:r>
              <a:rPr lang="en-US" sz="1600" dirty="0" err="1">
                <a:latin typeface="Times New Roman" pitchFamily="18" charset="0"/>
                <a:cs typeface="Times New Roman" pitchFamily="18" charset="0"/>
              </a:rPr>
              <a:t>Kochkin</a:t>
            </a:r>
            <a:r>
              <a:rPr lang="en-US" sz="1600" dirty="0">
                <a:latin typeface="Times New Roman" pitchFamily="18" charset="0"/>
                <a:cs typeface="Times New Roman" pitchFamily="18" charset="0"/>
              </a:rPr>
              <a:t>, V. I.; </a:t>
            </a:r>
            <a:r>
              <a:rPr lang="en-US" sz="1600" dirty="0" err="1">
                <a:latin typeface="Times New Roman" pitchFamily="18" charset="0"/>
                <a:cs typeface="Times New Roman" pitchFamily="18" charset="0"/>
              </a:rPr>
              <a:t>Kolganova</a:t>
            </a:r>
            <a:r>
              <a:rPr lang="en-US" sz="1600" dirty="0">
                <a:latin typeface="Times New Roman" pitchFamily="18" charset="0"/>
                <a:cs typeface="Times New Roman" pitchFamily="18" charset="0"/>
              </a:rPr>
              <a:t>, E. A. </a:t>
            </a:r>
            <a:r>
              <a:rPr lang="en-US" sz="1600" dirty="0" smtClean="0">
                <a:latin typeface="Times New Roman" pitchFamily="18" charset="0"/>
                <a:cs typeface="Times New Roman" pitchFamily="18" charset="0"/>
              </a:rPr>
              <a:t>Binding </a:t>
            </a:r>
            <a:r>
              <a:rPr lang="en-US" sz="1600" dirty="0">
                <a:latin typeface="Times New Roman" pitchFamily="18" charset="0"/>
                <a:cs typeface="Times New Roman" pitchFamily="18" charset="0"/>
              </a:rPr>
              <a:t>energies and </a:t>
            </a:r>
            <a:r>
              <a:rPr lang="en-US" sz="1600" dirty="0" err="1">
                <a:latin typeface="Times New Roman" pitchFamily="18" charset="0"/>
                <a:cs typeface="Times New Roman" pitchFamily="18" charset="0"/>
              </a:rPr>
              <a:t>nonradiative</a:t>
            </a:r>
            <a:r>
              <a:rPr lang="en-US" sz="1600" dirty="0">
                <a:latin typeface="Times New Roman" pitchFamily="18" charset="0"/>
                <a:cs typeface="Times New Roman" pitchFamily="18" charset="0"/>
              </a:rPr>
              <a:t> decay rates of </a:t>
            </a:r>
            <a:r>
              <a:rPr lang="en-US" sz="1600" dirty="0" err="1" smtClean="0">
                <a:latin typeface="Times New Roman" pitchFamily="18" charset="0"/>
                <a:cs typeface="Times New Roman" pitchFamily="18" charset="0"/>
              </a:rPr>
              <a:t>Hed</a:t>
            </a:r>
            <a:r>
              <a:rPr lang="el-GR" sz="1600" dirty="0" smtClean="0">
                <a:latin typeface="Times New Roman" pitchFamily="18" charset="0"/>
                <a:cs typeface="Times New Roman" pitchFamily="18" charset="0"/>
              </a:rPr>
              <a:t>μ </a:t>
            </a:r>
            <a:r>
              <a:rPr lang="en-US" sz="1600" dirty="0">
                <a:latin typeface="Times New Roman" pitchFamily="18" charset="0"/>
                <a:cs typeface="Times New Roman" pitchFamily="18" charset="0"/>
              </a:rPr>
              <a:t>molecular ions. </a:t>
            </a:r>
            <a:r>
              <a:rPr lang="en-US" sz="1600" dirty="0" smtClean="0">
                <a:latin typeface="Times New Roman" pitchFamily="18" charset="0"/>
                <a:cs typeface="Times New Roman" pitchFamily="18" charset="0"/>
              </a:rPr>
              <a:t>Phys</a:t>
            </a:r>
            <a:r>
              <a:rPr lang="en-US" sz="1600" dirty="0">
                <a:latin typeface="Times New Roman" pitchFamily="18" charset="0"/>
                <a:cs typeface="Times New Roman" pitchFamily="18" charset="0"/>
              </a:rPr>
              <a:t>.</a:t>
            </a:r>
            <a:r>
              <a:rPr lang="en-US" sz="1600" dirty="0" smtClean="0">
                <a:latin typeface="Times New Roman" pitchFamily="18" charset="0"/>
                <a:cs typeface="Times New Roman" pitchFamily="18" charset="0"/>
              </a:rPr>
              <a:t> Rev. </a:t>
            </a:r>
            <a:r>
              <a:rPr lang="en-US" sz="1600" dirty="0">
                <a:latin typeface="Times New Roman" pitchFamily="18" charset="0"/>
                <a:cs typeface="Times New Roman" pitchFamily="18" charset="0"/>
              </a:rPr>
              <a:t>A</a:t>
            </a:r>
            <a:r>
              <a:rPr lang="en-US" sz="1600"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1995. -Vol.52(2).-P.1765–1768</a:t>
            </a:r>
            <a:r>
              <a:rPr lang="en-US" sz="1600" dirty="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2"/>
          <p:cNvSpPr txBox="1">
            <a:spLocks noChangeArrowheads="1"/>
          </p:cNvSpPr>
          <p:nvPr/>
        </p:nvSpPr>
        <p:spPr bwMode="auto">
          <a:xfrm>
            <a:off x="827088" y="301625"/>
            <a:ext cx="789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a:solidFill>
                  <a:schemeClr val="bg1"/>
                </a:solidFill>
                <a:latin typeface="Elektra Text Pro"/>
              </a:rPr>
              <a:t>RELEVANCE</a:t>
            </a:r>
            <a:endParaRPr lang="ru-RU" sz="2400">
              <a:solidFill>
                <a:schemeClr val="bg1"/>
              </a:solidFill>
              <a:latin typeface="Elektra Text Pro"/>
            </a:endParaRPr>
          </a:p>
        </p:txBody>
      </p:sp>
      <p:sp>
        <p:nvSpPr>
          <p:cNvPr id="4099" name="TextBox 7"/>
          <p:cNvSpPr txBox="1">
            <a:spLocks noChangeArrowheads="1"/>
          </p:cNvSpPr>
          <p:nvPr/>
        </p:nvSpPr>
        <p:spPr bwMode="auto">
          <a:xfrm>
            <a:off x="8067675" y="6332538"/>
            <a:ext cx="468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fld id="{CB82ED2B-9593-4903-AE78-D27EA094B86F}" type="slidenum">
              <a:rPr lang="ru-RU">
                <a:solidFill>
                  <a:schemeClr val="bg1"/>
                </a:solidFill>
                <a:latin typeface="Elektra Medium Pro"/>
              </a:rPr>
              <a:pPr algn="ctr" eaLnBrk="1" hangingPunct="1"/>
              <a:t>2</a:t>
            </a:fld>
            <a:endParaRPr lang="ru-RU">
              <a:solidFill>
                <a:schemeClr val="bg1"/>
              </a:solidFill>
              <a:latin typeface="Elektra Medium Pro"/>
            </a:endParaRPr>
          </a:p>
        </p:txBody>
      </p:sp>
      <p:sp>
        <p:nvSpPr>
          <p:cNvPr id="4100" name="Прямоугольник 6"/>
          <p:cNvSpPr>
            <a:spLocks noChangeArrowheads="1"/>
          </p:cNvSpPr>
          <p:nvPr/>
        </p:nvSpPr>
        <p:spPr bwMode="auto">
          <a:xfrm>
            <a:off x="331788" y="1087438"/>
            <a:ext cx="8194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Times New Roman" pitchFamily="18" charset="0"/>
                <a:cs typeface="Times New Roman" pitchFamily="18" charset="0"/>
              </a:rPr>
              <a:t>	</a:t>
            </a:r>
            <a:endParaRPr lang="ru-RU">
              <a:latin typeface="Times New Roman" pitchFamily="18" charset="0"/>
              <a:cs typeface="Times New Roman" pitchFamily="18" charset="0"/>
            </a:endParaRPr>
          </a:p>
        </p:txBody>
      </p:sp>
      <p:sp>
        <p:nvSpPr>
          <p:cNvPr id="4101" name="TextBox 4"/>
          <p:cNvSpPr txBox="1">
            <a:spLocks noChangeArrowheads="1"/>
          </p:cNvSpPr>
          <p:nvPr/>
        </p:nvSpPr>
        <p:spPr bwMode="auto">
          <a:xfrm>
            <a:off x="296385" y="742819"/>
            <a:ext cx="8334375"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r>
              <a:rPr lang="en-US" dirty="0" smtClean="0">
                <a:latin typeface="Times New Roman" pitchFamily="18" charset="0"/>
                <a:cs typeface="Times New Roman" pitchFamily="18" charset="0"/>
              </a:rPr>
              <a:t>	Low-energy interactions between atomic nuclei are of great importance, they provide valuable information on the nucleon–nucleon interaction [1], are used as input data in astrophysics and cosmology [2, 3].</a:t>
            </a:r>
            <a:r>
              <a:rPr lang="ru-RU"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eaLnBrk="1" hangingPunct="1"/>
            <a:r>
              <a:rPr lang="en-US" dirty="0" smtClean="0">
                <a:latin typeface="Times New Roman" pitchFamily="18" charset="0"/>
                <a:cs typeface="Times New Roman" pitchFamily="18" charset="0"/>
              </a:rPr>
              <a:t>Nucleus-nucleus collision data are not much available at energies below the </a:t>
            </a:r>
            <a:r>
              <a:rPr lang="en-US" dirty="0" err="1" smtClean="0">
                <a:latin typeface="Times New Roman" pitchFamily="18" charset="0"/>
                <a:cs typeface="Times New Roman" pitchFamily="18" charset="0"/>
              </a:rPr>
              <a:t>keV</a:t>
            </a:r>
            <a:r>
              <a:rPr lang="en-US" dirty="0" smtClean="0">
                <a:latin typeface="Times New Roman" pitchFamily="18" charset="0"/>
                <a:cs typeface="Times New Roman" pitchFamily="18" charset="0"/>
              </a:rPr>
              <a:t> region [6]. At the same time nuclear reactions occurring inside the stellar objects proceed dominantly with these low energies. On the other hand when nuclei are confined in a small molecular objects like </a:t>
            </a:r>
            <a:r>
              <a:rPr lang="en-US" dirty="0" err="1" smtClean="0">
                <a:latin typeface="Times New Roman" pitchFamily="18" charset="0"/>
                <a:cs typeface="Times New Roman" pitchFamily="18" charset="0"/>
              </a:rPr>
              <a:t>muonic</a:t>
            </a:r>
            <a:r>
              <a:rPr lang="en-US" dirty="0" smtClean="0">
                <a:latin typeface="Times New Roman" pitchFamily="18" charset="0"/>
                <a:cs typeface="Times New Roman" pitchFamily="18" charset="0"/>
              </a:rPr>
              <a:t> molecules [7], the fusion reaction rate may be measured with confident precision.</a:t>
            </a:r>
          </a:p>
          <a:p>
            <a:pPr algn="just" eaLnBrk="1" hangingPunct="1"/>
            <a:r>
              <a:rPr lang="en-US" dirty="0" smtClean="0">
                <a:latin typeface="Times New Roman" pitchFamily="18" charset="0"/>
                <a:cs typeface="Times New Roman" pitchFamily="18" charset="0"/>
              </a:rPr>
              <a:t>In this work we want to present precise numerical calculations of the </a:t>
            </a:r>
            <a:r>
              <a:rPr lang="en-US" dirty="0" err="1" smtClean="0">
                <a:latin typeface="Times New Roman" pitchFamily="18" charset="0"/>
                <a:cs typeface="Times New Roman" pitchFamily="18" charset="0"/>
              </a:rPr>
              <a:t>Hep</a:t>
            </a:r>
            <a:r>
              <a:rPr lang="en-US" dirty="0" smtClean="0">
                <a:latin typeface="Times New Roman" pitchFamily="18" charset="0"/>
                <a:cs typeface="Times New Roman" pitchFamily="18" charset="0"/>
              </a:rPr>
              <a:t>µ, </a:t>
            </a:r>
            <a:r>
              <a:rPr lang="en-US" dirty="0" err="1" smtClean="0">
                <a:latin typeface="Times New Roman" pitchFamily="18" charset="0"/>
                <a:cs typeface="Times New Roman" pitchFamily="18" charset="0"/>
              </a:rPr>
              <a:t>Hed</a:t>
            </a:r>
            <a:r>
              <a:rPr lang="en-US" dirty="0" smtClean="0">
                <a:latin typeface="Times New Roman" pitchFamily="18" charset="0"/>
                <a:cs typeface="Times New Roman" pitchFamily="18" charset="0"/>
              </a:rPr>
              <a:t>µ, Lipµ and Lidµ </a:t>
            </a:r>
            <a:r>
              <a:rPr lang="en-US" dirty="0" err="1" smtClean="0">
                <a:latin typeface="Times New Roman" pitchFamily="18" charset="0"/>
                <a:cs typeface="Times New Roman" pitchFamily="18" charset="0"/>
              </a:rPr>
              <a:t>quasibound</a:t>
            </a:r>
            <a:r>
              <a:rPr lang="en-US" dirty="0" smtClean="0">
                <a:latin typeface="Times New Roman" pitchFamily="18" charset="0"/>
                <a:cs typeface="Times New Roman" pitchFamily="18" charset="0"/>
              </a:rPr>
              <a:t> states, which may be of use for the study of the low energy reactions. </a:t>
            </a:r>
            <a:endParaRPr lang="en-US" dirty="0">
              <a:latin typeface="Times New Roman" pitchFamily="18" charset="0"/>
              <a:cs typeface="Times New Roman" pitchFamily="18" charset="0"/>
            </a:endParaRPr>
          </a:p>
        </p:txBody>
      </p:sp>
      <p:sp>
        <p:nvSpPr>
          <p:cNvPr id="4102" name="TextBox 5"/>
          <p:cNvSpPr txBox="1">
            <a:spLocks noChangeArrowheads="1"/>
          </p:cNvSpPr>
          <p:nvPr/>
        </p:nvSpPr>
        <p:spPr bwMode="auto">
          <a:xfrm>
            <a:off x="-1" y="3916644"/>
            <a:ext cx="908361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AutoNum type="arabicPeriod"/>
            </a:pPr>
            <a:r>
              <a:rPr lang="en-US" sz="1400" dirty="0" smtClean="0">
                <a:latin typeface="Times New Roman" pitchFamily="18" charset="0"/>
                <a:cs typeface="Times New Roman" pitchFamily="18" charset="0"/>
              </a:rPr>
              <a:t>J.L. Friar, The structure of light nuclei and its effect on precise atomic measurements, Can. J. Phys. 80 1337 (2002). </a:t>
            </a:r>
          </a:p>
          <a:p>
            <a:pPr eaLnBrk="1" hangingPunct="1">
              <a:buAutoNum type="arabicPeriod"/>
            </a:pPr>
            <a:r>
              <a:rPr lang="en-US" sz="1400" dirty="0" smtClean="0">
                <a:latin typeface="Times New Roman" pitchFamily="18" charset="0"/>
                <a:cs typeface="Times New Roman" pitchFamily="18" charset="0"/>
              </a:rPr>
              <a:t>A.M. </a:t>
            </a:r>
            <a:r>
              <a:rPr lang="en-US" sz="1400" dirty="0" err="1" smtClean="0">
                <a:latin typeface="Times New Roman" pitchFamily="18" charset="0"/>
                <a:cs typeface="Times New Roman" pitchFamily="18" charset="0"/>
              </a:rPr>
              <a:t>Boesgaard</a:t>
            </a:r>
            <a:r>
              <a:rPr lang="en-US" sz="1400" dirty="0" smtClean="0">
                <a:latin typeface="Times New Roman" pitchFamily="18" charset="0"/>
                <a:cs typeface="Times New Roman" pitchFamily="18" charset="0"/>
              </a:rPr>
              <a:t> and G. </a:t>
            </a:r>
            <a:r>
              <a:rPr lang="en-US" sz="1400" dirty="0" err="1" smtClean="0">
                <a:latin typeface="Times New Roman" pitchFamily="18" charset="0"/>
                <a:cs typeface="Times New Roman" pitchFamily="18" charset="0"/>
              </a:rPr>
              <a:t>Steigman</a:t>
            </a:r>
            <a:r>
              <a:rPr lang="en-US" sz="1400" dirty="0" smtClean="0">
                <a:latin typeface="Times New Roman" pitchFamily="18" charset="0"/>
                <a:cs typeface="Times New Roman" pitchFamily="18" charset="0"/>
              </a:rPr>
              <a:t>, Big bang </a:t>
            </a:r>
            <a:r>
              <a:rPr lang="en-US" sz="1400" dirty="0" err="1" smtClean="0">
                <a:latin typeface="Times New Roman" pitchFamily="18" charset="0"/>
                <a:cs typeface="Times New Roman" pitchFamily="18" charset="0"/>
              </a:rPr>
              <a:t>nucleosynthesis</a:t>
            </a:r>
            <a:r>
              <a:rPr lang="en-US" sz="1400" dirty="0" smtClean="0">
                <a:latin typeface="Times New Roman" pitchFamily="18" charset="0"/>
                <a:cs typeface="Times New Roman" pitchFamily="18" charset="0"/>
              </a:rPr>
              <a:t>: Theories and observations, </a:t>
            </a:r>
            <a:r>
              <a:rPr lang="en-US" sz="1400" dirty="0" err="1" smtClean="0">
                <a:latin typeface="Times New Roman" pitchFamily="18" charset="0"/>
                <a:cs typeface="Times New Roman" pitchFamily="18" charset="0"/>
              </a:rPr>
              <a:t>Annu</a:t>
            </a:r>
            <a:r>
              <a:rPr lang="en-US" sz="1400" dirty="0" smtClean="0">
                <a:latin typeface="Times New Roman" pitchFamily="18" charset="0"/>
                <a:cs typeface="Times New Roman" pitchFamily="18" charset="0"/>
              </a:rPr>
              <a:t>. Rev. Astron. </a:t>
            </a:r>
            <a:r>
              <a:rPr lang="en-US" sz="1400" dirty="0" err="1" smtClean="0">
                <a:latin typeface="Times New Roman" pitchFamily="18" charset="0"/>
                <a:cs typeface="Times New Roman" pitchFamily="18" charset="0"/>
              </a:rPr>
              <a:t>Astrophys</a:t>
            </a:r>
            <a:r>
              <a:rPr lang="en-US" sz="1400" dirty="0" smtClean="0">
                <a:latin typeface="Times New Roman" pitchFamily="18" charset="0"/>
                <a:cs typeface="Times New Roman" pitchFamily="18" charset="0"/>
              </a:rPr>
              <a:t>. 3, 313 (1985). </a:t>
            </a:r>
          </a:p>
          <a:p>
            <a:pPr eaLnBrk="1" hangingPunct="1">
              <a:buAutoNum type="arabicPeriod"/>
            </a:pPr>
            <a:r>
              <a:rPr lang="en-US" sz="1400" dirty="0" smtClean="0">
                <a:latin typeface="Times New Roman" pitchFamily="18" charset="0"/>
                <a:cs typeface="Times New Roman" pitchFamily="18" charset="0"/>
              </a:rPr>
              <a:t>R.H. </a:t>
            </a:r>
            <a:r>
              <a:rPr lang="en-US" sz="1400" dirty="0" err="1" smtClean="0">
                <a:latin typeface="Times New Roman" pitchFamily="18" charset="0"/>
                <a:cs typeface="Times New Roman" pitchFamily="18" charset="0"/>
              </a:rPr>
              <a:t>Cyburt</a:t>
            </a:r>
            <a:r>
              <a:rPr lang="en-US" sz="1400" dirty="0" smtClean="0">
                <a:latin typeface="Times New Roman" pitchFamily="18" charset="0"/>
                <a:cs typeface="Times New Roman" pitchFamily="18" charset="0"/>
              </a:rPr>
              <a:t>, B.D. Fields, K.A. Olive, and </a:t>
            </a:r>
            <a:r>
              <a:rPr lang="en-US" sz="1400" dirty="0" err="1" smtClean="0">
                <a:latin typeface="Times New Roman" pitchFamily="18" charset="0"/>
                <a:cs typeface="Times New Roman" pitchFamily="18" charset="0"/>
              </a:rPr>
              <a:t>Tsung</a:t>
            </a:r>
            <a:r>
              <a:rPr lang="en-US" sz="1400" dirty="0" smtClean="0">
                <a:latin typeface="Times New Roman" pitchFamily="18" charset="0"/>
                <a:cs typeface="Times New Roman" pitchFamily="18" charset="0"/>
              </a:rPr>
              <a:t>-Han </a:t>
            </a:r>
            <a:r>
              <a:rPr lang="en-US" sz="1400" dirty="0" err="1" smtClean="0">
                <a:latin typeface="Times New Roman" pitchFamily="18" charset="0"/>
                <a:cs typeface="Times New Roman" pitchFamily="18" charset="0"/>
              </a:rPr>
              <a:t>Yeh</a:t>
            </a:r>
            <a:r>
              <a:rPr lang="en-US" sz="1400" dirty="0" smtClean="0">
                <a:latin typeface="Times New Roman" pitchFamily="18" charset="0"/>
                <a:cs typeface="Times New Roman" pitchFamily="18" charset="0"/>
              </a:rPr>
              <a:t>, Big bang </a:t>
            </a:r>
            <a:r>
              <a:rPr lang="en-US" sz="1400" dirty="0" err="1" smtClean="0">
                <a:latin typeface="Times New Roman" pitchFamily="18" charset="0"/>
                <a:cs typeface="Times New Roman" pitchFamily="18" charset="0"/>
              </a:rPr>
              <a:t>nucleosynthesis</a:t>
            </a:r>
            <a:r>
              <a:rPr lang="en-US" sz="1400" dirty="0" smtClean="0">
                <a:latin typeface="Times New Roman" pitchFamily="18" charset="0"/>
                <a:cs typeface="Times New Roman" pitchFamily="18" charset="0"/>
              </a:rPr>
              <a:t>: Present status, Rev. Mod. Phys. 88, 015004 (2016). </a:t>
            </a:r>
          </a:p>
          <a:p>
            <a:pPr eaLnBrk="1" hangingPunct="1">
              <a:buAutoNum type="arabicPeriod"/>
            </a:pPr>
            <a:r>
              <a:rPr lang="en-US" sz="1400" dirty="0" smtClean="0">
                <a:latin typeface="Times New Roman" pitchFamily="18" charset="0"/>
                <a:cs typeface="Times New Roman" pitchFamily="18" charset="0"/>
              </a:rPr>
              <a:t>B.D. Fields, The Primordial Lithium Problem, </a:t>
            </a:r>
            <a:r>
              <a:rPr lang="en-US" sz="1400" dirty="0" err="1" smtClean="0">
                <a:latin typeface="Times New Roman" pitchFamily="18" charset="0"/>
                <a:cs typeface="Times New Roman" pitchFamily="18" charset="0"/>
              </a:rPr>
              <a:t>Annu</a:t>
            </a:r>
            <a:r>
              <a:rPr lang="en-US" sz="1400" dirty="0" smtClean="0">
                <a:latin typeface="Times New Roman" pitchFamily="18" charset="0"/>
                <a:cs typeface="Times New Roman" pitchFamily="18" charset="0"/>
              </a:rPr>
              <a:t>. Rev. </a:t>
            </a:r>
            <a:r>
              <a:rPr lang="en-US" sz="1400" dirty="0" err="1" smtClean="0">
                <a:latin typeface="Times New Roman" pitchFamily="18" charset="0"/>
                <a:cs typeface="Times New Roman" pitchFamily="18" charset="0"/>
              </a:rPr>
              <a:t>Nucl</a:t>
            </a:r>
            <a:r>
              <a:rPr lang="en-US" sz="1400" dirty="0" smtClean="0">
                <a:latin typeface="Times New Roman" pitchFamily="18" charset="0"/>
                <a:cs typeface="Times New Roman" pitchFamily="18" charset="0"/>
              </a:rPr>
              <a:t>. Part. Sci. 61, 47 (2011). </a:t>
            </a:r>
          </a:p>
          <a:p>
            <a:pPr eaLnBrk="1" hangingPunct="1">
              <a:buAutoNum type="arabicPeriod"/>
            </a:pPr>
            <a:r>
              <a:rPr lang="en-US" sz="1400" dirty="0" smtClean="0">
                <a:latin typeface="Times New Roman" pitchFamily="18" charset="0"/>
                <a:cs typeface="Times New Roman" pitchFamily="18" charset="0"/>
              </a:rPr>
              <a:t>[5] J.R. Zhao et al., A novel laser-collider used to produce </a:t>
            </a:r>
            <a:r>
              <a:rPr lang="en-US" sz="1400" dirty="0" err="1" smtClean="0">
                <a:latin typeface="Times New Roman" pitchFamily="18" charset="0"/>
                <a:cs typeface="Times New Roman" pitchFamily="18" charset="0"/>
              </a:rPr>
              <a:t>monoenergetic</a:t>
            </a:r>
            <a:r>
              <a:rPr lang="en-US" sz="1400" dirty="0" smtClean="0">
                <a:latin typeface="Times New Roman" pitchFamily="18" charset="0"/>
                <a:cs typeface="Times New Roman" pitchFamily="18" charset="0"/>
              </a:rPr>
              <a:t> 13.3 MeV 7Li(d, n) neutrons, Nature Sci. Rep. 6, 27363 (2016). </a:t>
            </a:r>
          </a:p>
          <a:p>
            <a:pPr eaLnBrk="1" hangingPunct="1">
              <a:buAutoNum type="arabicPeriod"/>
            </a:pPr>
            <a:r>
              <a:rPr lang="en-US" sz="1400" dirty="0" smtClean="0">
                <a:latin typeface="Times New Roman" pitchFamily="18" charset="0"/>
                <a:cs typeface="Times New Roman" pitchFamily="18" charset="0"/>
              </a:rPr>
              <a:t>[6] L.N. </a:t>
            </a:r>
            <a:r>
              <a:rPr lang="en-US" sz="1400" dirty="0" err="1" smtClean="0">
                <a:latin typeface="Times New Roman" pitchFamily="18" charset="0"/>
                <a:cs typeface="Times New Roman" pitchFamily="18" charset="0"/>
              </a:rPr>
              <a:t>Bogdanova</a:t>
            </a:r>
            <a:r>
              <a:rPr lang="en-US" sz="1400" dirty="0" smtClean="0">
                <a:latin typeface="Times New Roman" pitchFamily="18" charset="0"/>
                <a:cs typeface="Times New Roman" pitchFamily="18" charset="0"/>
              </a:rPr>
              <a:t>, S.S. </a:t>
            </a:r>
            <a:r>
              <a:rPr lang="en-US" sz="1400" dirty="0" err="1" smtClean="0">
                <a:latin typeface="Times New Roman" pitchFamily="18" charset="0"/>
                <a:cs typeface="Times New Roman" pitchFamily="18" charset="0"/>
              </a:rPr>
              <a:t>Gershtein</a:t>
            </a:r>
            <a:r>
              <a:rPr lang="en-US" sz="1400" dirty="0" smtClean="0">
                <a:latin typeface="Times New Roman" pitchFamily="18" charset="0"/>
                <a:cs typeface="Times New Roman" pitchFamily="18" charset="0"/>
              </a:rPr>
              <a:t>, and L.I. </a:t>
            </a:r>
            <a:r>
              <a:rPr lang="en-US" sz="1400" dirty="0" err="1" smtClean="0">
                <a:latin typeface="Times New Roman" pitchFamily="18" charset="0"/>
                <a:cs typeface="Times New Roman" pitchFamily="18" charset="0"/>
              </a:rPr>
              <a:t>Ponomarev</a:t>
            </a:r>
            <a:r>
              <a:rPr lang="en-US" sz="1400" dirty="0" smtClean="0">
                <a:latin typeface="Times New Roman" pitchFamily="18" charset="0"/>
                <a:cs typeface="Times New Roman" pitchFamily="18" charset="0"/>
              </a:rPr>
              <a:t>, Nuclear fusion in the </a:t>
            </a:r>
            <a:r>
              <a:rPr lang="en-US" sz="1400" dirty="0" err="1" smtClean="0">
                <a:latin typeface="Times New Roman" pitchFamily="18" charset="0"/>
                <a:cs typeface="Times New Roman" pitchFamily="18" charset="0"/>
              </a:rPr>
              <a:t>mesic</a:t>
            </a:r>
            <a:r>
              <a:rPr lang="en-US" sz="1400" dirty="0" smtClean="0">
                <a:latin typeface="Times New Roman" pitchFamily="18" charset="0"/>
                <a:cs typeface="Times New Roman" pitchFamily="18" charset="0"/>
              </a:rPr>
              <a:t> molecule dµ3He, JETP </a:t>
            </a:r>
            <a:r>
              <a:rPr lang="en-US" sz="1400" dirty="0" err="1" smtClean="0">
                <a:latin typeface="Times New Roman" pitchFamily="18" charset="0"/>
                <a:cs typeface="Times New Roman" pitchFamily="18" charset="0"/>
              </a:rPr>
              <a:t>Lett</a:t>
            </a:r>
            <a:r>
              <a:rPr lang="en-US" sz="1400" dirty="0" smtClean="0">
                <a:latin typeface="Times New Roman" pitchFamily="18" charset="0"/>
                <a:cs typeface="Times New Roman" pitchFamily="18" charset="0"/>
              </a:rPr>
              <a:t>. 67, 25 (1998). </a:t>
            </a:r>
          </a:p>
          <a:p>
            <a:pPr eaLnBrk="1" hangingPunct="1">
              <a:buAutoNum type="arabicPeriod"/>
            </a:pPr>
            <a:r>
              <a:rPr lang="en-US" sz="1400" dirty="0" smtClean="0">
                <a:latin typeface="Times New Roman" pitchFamily="18" charset="0"/>
                <a:cs typeface="Times New Roman" pitchFamily="18" charset="0"/>
              </a:rPr>
              <a:t>[7] L.I. </a:t>
            </a:r>
            <a:r>
              <a:rPr lang="en-US" sz="1400" dirty="0" err="1" smtClean="0">
                <a:latin typeface="Times New Roman" pitchFamily="18" charset="0"/>
                <a:cs typeface="Times New Roman" pitchFamily="18" charset="0"/>
              </a:rPr>
              <a:t>Ponomarev</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Muon</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Catalysed</a:t>
            </a:r>
            <a:r>
              <a:rPr lang="en-US" sz="1400" dirty="0" smtClean="0">
                <a:latin typeface="Times New Roman" pitchFamily="18" charset="0"/>
                <a:cs typeface="Times New Roman" pitchFamily="18" charset="0"/>
              </a:rPr>
              <a:t> Fusion, Contemporary Physics 31, 219 (1990).</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7"/>
          <p:cNvSpPr txBox="1">
            <a:spLocks noChangeArrowheads="1"/>
          </p:cNvSpPr>
          <p:nvPr/>
        </p:nvSpPr>
        <p:spPr bwMode="auto">
          <a:xfrm>
            <a:off x="8067675" y="6332538"/>
            <a:ext cx="468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fld id="{6AA47374-F888-4F4C-A6CA-DF63721AD5EE}" type="slidenum">
              <a:rPr lang="ru-RU">
                <a:solidFill>
                  <a:schemeClr val="bg1"/>
                </a:solidFill>
                <a:latin typeface="Elektra Medium Pro"/>
              </a:rPr>
              <a:pPr algn="ctr" eaLnBrk="1" hangingPunct="1"/>
              <a:t>3</a:t>
            </a:fld>
            <a:endParaRPr lang="ru-RU">
              <a:solidFill>
                <a:schemeClr val="bg1"/>
              </a:solidFill>
              <a:latin typeface="Elektra Medium Pro"/>
            </a:endParaRPr>
          </a:p>
        </p:txBody>
      </p:sp>
      <p:sp>
        <p:nvSpPr>
          <p:cNvPr id="5123" name="TextBox 12"/>
          <p:cNvSpPr txBox="1">
            <a:spLocks noChangeArrowheads="1"/>
          </p:cNvSpPr>
          <p:nvPr/>
        </p:nvSpPr>
        <p:spPr bwMode="auto">
          <a:xfrm>
            <a:off x="827088" y="301625"/>
            <a:ext cx="789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a:solidFill>
                  <a:schemeClr val="bg1"/>
                </a:solidFill>
                <a:latin typeface="Elektra Text Pro"/>
              </a:rPr>
              <a:t>PURPOSE AND TASKS</a:t>
            </a:r>
            <a:endParaRPr lang="ru-RU" sz="2400">
              <a:solidFill>
                <a:schemeClr val="bg1"/>
              </a:solidFill>
              <a:latin typeface="Elektra Text Pro"/>
            </a:endParaRPr>
          </a:p>
        </p:txBody>
      </p:sp>
      <p:sp>
        <p:nvSpPr>
          <p:cNvPr id="5124" name="Text Box 5"/>
          <p:cNvSpPr txBox="1">
            <a:spLocks noChangeArrowheads="1"/>
          </p:cNvSpPr>
          <p:nvPr/>
        </p:nvSpPr>
        <p:spPr bwMode="auto">
          <a:xfrm>
            <a:off x="323850" y="1108075"/>
            <a:ext cx="86407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spcBef>
                <a:spcPct val="50000"/>
              </a:spcBef>
            </a:pPr>
            <a:r>
              <a:rPr lang="en-US" b="1" dirty="0">
                <a:latin typeface="Times New Roman" pitchFamily="18" charset="0"/>
                <a:cs typeface="Times New Roman" pitchFamily="18" charset="0"/>
              </a:rPr>
              <a:t>The purpose of this work </a:t>
            </a:r>
            <a:r>
              <a:rPr lang="en-US" dirty="0">
                <a:latin typeface="Times New Roman" pitchFamily="18" charset="0"/>
                <a:cs typeface="Times New Roman" pitchFamily="18" charset="0"/>
              </a:rPr>
              <a:t>is to study the energy spectrum of three-particle </a:t>
            </a:r>
            <a:r>
              <a:rPr lang="en-US" dirty="0" err="1" smtClean="0">
                <a:latin typeface="Times New Roman" pitchFamily="18" charset="0"/>
                <a:cs typeface="Times New Roman" pitchFamily="18" charset="0"/>
              </a:rPr>
              <a:t>Hep</a:t>
            </a:r>
            <a:r>
              <a:rPr lang="en-US" dirty="0" smtClean="0">
                <a:latin typeface="Times New Roman" pitchFamily="18" charset="0"/>
                <a:cs typeface="Times New Roman" pitchFamily="18" charset="0"/>
              </a:rPr>
              <a:t>µ, </a:t>
            </a:r>
            <a:r>
              <a:rPr lang="en-US" dirty="0" err="1" smtClean="0">
                <a:latin typeface="Times New Roman" pitchFamily="18" charset="0"/>
                <a:cs typeface="Times New Roman" pitchFamily="18" charset="0"/>
              </a:rPr>
              <a:t>Hed</a:t>
            </a:r>
            <a:r>
              <a:rPr lang="en-US" dirty="0" smtClean="0">
                <a:latin typeface="Times New Roman" pitchFamily="18" charset="0"/>
                <a:cs typeface="Times New Roman" pitchFamily="18" charset="0"/>
              </a:rPr>
              <a:t>µ, Lipµ and Lidµ on </a:t>
            </a:r>
            <a:r>
              <a:rPr lang="en-US" dirty="0">
                <a:latin typeface="Times New Roman" pitchFamily="18" charset="0"/>
                <a:cs typeface="Times New Roman" pitchFamily="18" charset="0"/>
              </a:rPr>
              <a:t>the basis of </a:t>
            </a:r>
            <a:r>
              <a:rPr lang="en-US" dirty="0" err="1">
                <a:latin typeface="Times New Roman" pitchFamily="18" charset="0"/>
                <a:cs typeface="Times New Roman" pitchFamily="18" charset="0"/>
              </a:rPr>
              <a:t>variational</a:t>
            </a:r>
            <a:r>
              <a:rPr lang="en-US" dirty="0">
                <a:latin typeface="Times New Roman" pitchFamily="18" charset="0"/>
                <a:cs typeface="Times New Roman" pitchFamily="18" charset="0"/>
              </a:rPr>
              <a:t> approach with </a:t>
            </a:r>
            <a:r>
              <a:rPr lang="en-US" dirty="0" smtClean="0">
                <a:latin typeface="Times New Roman" pitchFamily="18" charset="0"/>
                <a:cs typeface="Times New Roman" pitchFamily="18" charset="0"/>
              </a:rPr>
              <a:t>exponential and Gaussian </a:t>
            </a:r>
            <a:r>
              <a:rPr lang="en-US" dirty="0">
                <a:latin typeface="Times New Roman" pitchFamily="18" charset="0"/>
                <a:cs typeface="Times New Roman" pitchFamily="18" charset="0"/>
              </a:rPr>
              <a:t>basis.</a:t>
            </a:r>
            <a:endParaRPr lang="ru-RU" dirty="0">
              <a:latin typeface="Times New Roman" pitchFamily="18" charset="0"/>
              <a:cs typeface="Times New Roman" pitchFamily="18" charset="0"/>
            </a:endParaRPr>
          </a:p>
        </p:txBody>
      </p:sp>
      <p:sp>
        <p:nvSpPr>
          <p:cNvPr id="5125" name="Text Box 8"/>
          <p:cNvSpPr txBox="1">
            <a:spLocks noChangeArrowheads="1"/>
          </p:cNvSpPr>
          <p:nvPr/>
        </p:nvSpPr>
        <p:spPr bwMode="auto">
          <a:xfrm>
            <a:off x="395288" y="1992313"/>
            <a:ext cx="834548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r>
              <a:rPr lang="en-US" b="1" dirty="0">
                <a:latin typeface="Calibri" pitchFamily="34" charset="0"/>
                <a:cs typeface="Times New Roman" pitchFamily="18" charset="0"/>
              </a:rPr>
              <a:t>Tasks</a:t>
            </a:r>
            <a:r>
              <a:rPr lang="ru-RU" dirty="0">
                <a:latin typeface="Calibri" pitchFamily="34" charset="0"/>
                <a:cs typeface="Times New Roman" pitchFamily="18" charset="0"/>
              </a:rPr>
              <a:t>: </a:t>
            </a:r>
          </a:p>
          <a:p>
            <a:pPr algn="just" eaLnBrk="1" hangingPunct="1"/>
            <a:endParaRPr lang="ru-RU" dirty="0">
              <a:latin typeface="Calibri" pitchFamily="34" charset="0"/>
              <a:cs typeface="Times New Roman" pitchFamily="18" charset="0"/>
            </a:endParaRPr>
          </a:p>
          <a:p>
            <a:pPr algn="just" eaLnBrk="1" hangingPunct="1">
              <a:buFontTx/>
              <a:buAutoNum type="arabicPeriod"/>
            </a:pPr>
            <a:r>
              <a:rPr lang="en-US" dirty="0">
                <a:latin typeface="Times New Roman" pitchFamily="18" charset="0"/>
                <a:cs typeface="Times New Roman" pitchFamily="18" charset="0"/>
              </a:rPr>
              <a:t>Analytical calculation of matrix elements for kinetic, potential energies and normalization for ground </a:t>
            </a:r>
            <a:r>
              <a:rPr lang="en-US" dirty="0" smtClean="0">
                <a:latin typeface="Times New Roman" pitchFamily="18" charset="0"/>
                <a:cs typeface="Times New Roman" pitchFamily="18" charset="0"/>
              </a:rPr>
              <a:t>states</a:t>
            </a:r>
            <a:r>
              <a:rPr lang="en-US" dirty="0">
                <a:latin typeface="Times New Roman" pitchFamily="18" charset="0"/>
                <a:cs typeface="Times New Roman" pitchFamily="18" charset="0"/>
              </a:rPr>
              <a:t>.</a:t>
            </a:r>
          </a:p>
          <a:p>
            <a:pPr algn="just" eaLnBrk="1" hangingPunct="1">
              <a:buFontTx/>
              <a:buAutoNum type="arabicPeriod"/>
            </a:pPr>
            <a:r>
              <a:rPr lang="en-US" dirty="0">
                <a:latin typeface="Times New Roman" pitchFamily="18" charset="0"/>
                <a:cs typeface="Times New Roman" pitchFamily="18" charset="0"/>
              </a:rPr>
              <a:t>Compile computer code to solve problems for bound state of several particles using </a:t>
            </a:r>
            <a:r>
              <a:rPr lang="en-US" dirty="0" err="1" smtClean="0">
                <a:latin typeface="Times New Roman" pitchFamily="18" charset="0"/>
                <a:cs typeface="Times New Roman" pitchFamily="18" charset="0"/>
              </a:rPr>
              <a:t>variational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method, which uses </a:t>
            </a:r>
            <a:r>
              <a:rPr lang="en-US" dirty="0" smtClean="0">
                <a:latin typeface="Times New Roman" pitchFamily="18" charset="0"/>
                <a:cs typeface="Times New Roman" pitchFamily="18" charset="0"/>
              </a:rPr>
              <a:t>Gaussian</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or exponential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basis to obtain a very accurate solution for three-particle systems.</a:t>
            </a:r>
            <a:endParaRPr lang="ru-RU" dirty="0">
              <a:latin typeface="Times New Roman" pitchFamily="18" charset="0"/>
              <a:cs typeface="Times New Roman" pitchFamily="18" charset="0"/>
            </a:endParaRPr>
          </a:p>
          <a:p>
            <a:pPr algn="just" eaLnBrk="1" hangingPunct="1">
              <a:buFontTx/>
              <a:buAutoNum type="arabicPeriod"/>
            </a:pPr>
            <a:r>
              <a:rPr lang="en-US" dirty="0">
                <a:latin typeface="Times New Roman" pitchFamily="18" charset="0"/>
                <a:cs typeface="Times New Roman" pitchFamily="18" charset="0"/>
              </a:rPr>
              <a:t>Calculation of </a:t>
            </a:r>
            <a:r>
              <a:rPr lang="en-US" dirty="0">
                <a:latin typeface="Times New Roman" pitchFamily="18" charset="0"/>
                <a:cs typeface="Times New Roman" pitchFamily="18" charset="0"/>
              </a:rPr>
              <a:t>the </a:t>
            </a:r>
            <a:r>
              <a:rPr lang="en-US" dirty="0" smtClean="0">
                <a:latin typeface="Times New Roman" pitchFamily="18" charset="0"/>
                <a:cs typeface="Times New Roman" pitchFamily="18" charset="0"/>
              </a:rPr>
              <a:t>energy of </a:t>
            </a:r>
            <a:r>
              <a:rPr lang="en-US" dirty="0">
                <a:latin typeface="Times New Roman" pitchFamily="18" charset="0"/>
                <a:cs typeface="Times New Roman" pitchFamily="18" charset="0"/>
              </a:rPr>
              <a:t>resonant </a:t>
            </a:r>
            <a:r>
              <a:rPr lang="en-US" dirty="0" smtClean="0">
                <a:latin typeface="Times New Roman" pitchFamily="18" charset="0"/>
                <a:cs typeface="Times New Roman" pitchFamily="18" charset="0"/>
              </a:rPr>
              <a:t>states </a:t>
            </a:r>
            <a:r>
              <a:rPr lang="en-US" dirty="0">
                <a:latin typeface="Times New Roman" pitchFamily="18" charset="0"/>
                <a:cs typeface="Times New Roman" pitchFamily="18" charset="0"/>
              </a:rPr>
              <a:t>on the basis of </a:t>
            </a:r>
            <a:r>
              <a:rPr lang="en-US" dirty="0" err="1" smtClean="0">
                <a:latin typeface="Times New Roman" pitchFamily="18" charset="0"/>
                <a:cs typeface="Times New Roman" pitchFamily="18" charset="0"/>
              </a:rPr>
              <a:t>variational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method [1,2].</a:t>
            </a:r>
          </a:p>
          <a:p>
            <a:pPr algn="just" eaLnBrk="1" hangingPunct="1">
              <a:buFontTx/>
              <a:buAutoNum type="arabicPeriod"/>
            </a:pPr>
            <a:endParaRPr lang="en-US" dirty="0">
              <a:latin typeface="Times New Roman" pitchFamily="18" charset="0"/>
              <a:cs typeface="Times New Roman" pitchFamily="18" charset="0"/>
            </a:endParaRPr>
          </a:p>
          <a:p>
            <a:pPr algn="just" eaLnBrk="1" hangingPunct="1"/>
            <a:r>
              <a:rPr lang="en-US" dirty="0">
                <a:latin typeface="Times New Roman" pitchFamily="18" charset="0"/>
                <a:cs typeface="Times New Roman" pitchFamily="18" charset="0"/>
              </a:rPr>
              <a:t>Previously, within the framework of the stochastic </a:t>
            </a:r>
            <a:r>
              <a:rPr lang="en-US" dirty="0" err="1">
                <a:latin typeface="Times New Roman" pitchFamily="18" charset="0"/>
                <a:cs typeface="Times New Roman" pitchFamily="18" charset="0"/>
              </a:rPr>
              <a:t>variational</a:t>
            </a:r>
            <a:r>
              <a:rPr lang="en-US" dirty="0">
                <a:latin typeface="Times New Roman" pitchFamily="18" charset="0"/>
                <a:cs typeface="Times New Roman" pitchFamily="18" charset="0"/>
              </a:rPr>
              <a:t> method, the energy levels</a:t>
            </a:r>
          </a:p>
          <a:p>
            <a:pPr algn="just" eaLnBrk="1" hangingPunct="1"/>
            <a:r>
              <a:rPr lang="en-US" dirty="0">
                <a:latin typeface="Times New Roman" pitchFamily="18" charset="0"/>
                <a:cs typeface="Times New Roman" pitchFamily="18" charset="0"/>
              </a:rPr>
              <a:t>of </a:t>
            </a:r>
            <a:r>
              <a:rPr lang="en-US" dirty="0" err="1">
                <a:latin typeface="Times New Roman" pitchFamily="18" charset="0"/>
                <a:cs typeface="Times New Roman" pitchFamily="18" charset="0"/>
              </a:rPr>
              <a:t>mesomolecules</a:t>
            </a:r>
            <a:r>
              <a:rPr lang="en-US" dirty="0">
                <a:latin typeface="Times New Roman" pitchFamily="18" charset="0"/>
                <a:cs typeface="Times New Roman" pitchFamily="18" charset="0"/>
              </a:rPr>
              <a:t> of hydrogen, </a:t>
            </a:r>
            <a:r>
              <a:rPr lang="en-US" dirty="0" err="1">
                <a:latin typeface="Times New Roman" pitchFamily="18" charset="0"/>
                <a:cs typeface="Times New Roman" pitchFamily="18" charset="0"/>
              </a:rPr>
              <a:t>muonic</a:t>
            </a:r>
            <a:r>
              <a:rPr lang="en-US" dirty="0">
                <a:latin typeface="Times New Roman" pitchFamily="18" charset="0"/>
                <a:cs typeface="Times New Roman" pitchFamily="18" charset="0"/>
              </a:rPr>
              <a:t> helium, and other systems were studied.</a:t>
            </a:r>
          </a:p>
          <a:p>
            <a:pPr algn="just" eaLnBrk="1" hangingPunct="1">
              <a:buFontTx/>
              <a:buAutoNum type="arabicPeriod"/>
            </a:pPr>
            <a:endParaRPr lang="ru-RU" dirty="0">
              <a:latin typeface="Times New Roman" pitchFamily="18" charset="0"/>
              <a:cs typeface="Times New Roman" pitchFamily="18" charset="0"/>
            </a:endParaRPr>
          </a:p>
        </p:txBody>
      </p:sp>
      <p:sp>
        <p:nvSpPr>
          <p:cNvPr id="5126" name="Прямоугольник 5"/>
          <p:cNvSpPr>
            <a:spLocks noChangeArrowheads="1"/>
          </p:cNvSpPr>
          <p:nvPr/>
        </p:nvSpPr>
        <p:spPr bwMode="auto">
          <a:xfrm>
            <a:off x="1863725" y="1817688"/>
            <a:ext cx="4994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ru-RU"/>
          </a:p>
        </p:txBody>
      </p:sp>
      <p:sp>
        <p:nvSpPr>
          <p:cNvPr id="5127" name="TextBox 6"/>
          <p:cNvSpPr txBox="1">
            <a:spLocks noChangeArrowheads="1"/>
          </p:cNvSpPr>
          <p:nvPr/>
        </p:nvSpPr>
        <p:spPr bwMode="auto">
          <a:xfrm>
            <a:off x="323850" y="5324475"/>
            <a:ext cx="845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buFontTx/>
              <a:buAutoNum type="arabicPeriod"/>
            </a:pPr>
            <a:r>
              <a:rPr lang="en-US">
                <a:latin typeface="Times New Roman" pitchFamily="18" charset="0"/>
                <a:cs typeface="Times New Roman" pitchFamily="18" charset="0"/>
              </a:rPr>
              <a:t>K. Varga and Y. Suzuki, Comp. Phys. Comm. 106, 157 (1997).</a:t>
            </a:r>
          </a:p>
          <a:p>
            <a:pPr eaLnBrk="1" hangingPunct="1">
              <a:buFontTx/>
              <a:buAutoNum type="arabicPeriod"/>
            </a:pPr>
            <a:r>
              <a:rPr lang="fi-FI">
                <a:latin typeface="Times New Roman" pitchFamily="18" charset="0"/>
                <a:cs typeface="Times New Roman" pitchFamily="18" charset="0"/>
              </a:rPr>
              <a:t>A. V. Eskin, V. I. Korobov, A. P. Martynenko, F. A. Martynenko, Atoms 11, 25 (2023).</a:t>
            </a:r>
            <a:endParaRPr lang="ru-RU">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2"/>
          <p:cNvSpPr txBox="1">
            <a:spLocks noChangeArrowheads="1"/>
          </p:cNvSpPr>
          <p:nvPr/>
        </p:nvSpPr>
        <p:spPr bwMode="auto">
          <a:xfrm>
            <a:off x="358775" y="338138"/>
            <a:ext cx="8626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endParaRPr lang="en-US" sz="2400">
              <a:latin typeface="Times New Roman" pitchFamily="18" charset="0"/>
              <a:cs typeface="Times New Roman" pitchFamily="18" charset="0"/>
            </a:endParaRPr>
          </a:p>
        </p:txBody>
      </p:sp>
      <p:graphicFrame>
        <p:nvGraphicFramePr>
          <p:cNvPr id="6147" name="Object 16"/>
          <p:cNvGraphicFramePr>
            <a:graphicFrameLocks noChangeAspect="1"/>
          </p:cNvGraphicFramePr>
          <p:nvPr/>
        </p:nvGraphicFramePr>
        <p:xfrm>
          <a:off x="1419225" y="1360488"/>
          <a:ext cx="6888163" cy="2355850"/>
        </p:xfrm>
        <a:graphic>
          <a:graphicData uri="http://schemas.openxmlformats.org/presentationml/2006/ole">
            <mc:AlternateContent xmlns:mc="http://schemas.openxmlformats.org/markup-compatibility/2006">
              <mc:Choice xmlns:v="urn:schemas-microsoft-com:vml" Requires="v">
                <p:oleObj spid="_x0000_s6196" name="Формула" r:id="rId4" imgW="3898900" imgH="1346200" progId="Equation.3">
                  <p:embed/>
                </p:oleObj>
              </mc:Choice>
              <mc:Fallback>
                <p:oleObj name="Формула" r:id="rId4" imgW="3898900" imgH="1346200" progId="Equation.3">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9225" y="1360488"/>
                        <a:ext cx="6888163"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Прямоугольник 14"/>
          <p:cNvSpPr>
            <a:spLocks noChangeArrowheads="1"/>
          </p:cNvSpPr>
          <p:nvPr/>
        </p:nvSpPr>
        <p:spPr bwMode="auto">
          <a:xfrm>
            <a:off x="331788" y="788988"/>
            <a:ext cx="85153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Times New Roman" pitchFamily="18" charset="0"/>
                <a:cs typeface="Times New Roman" pitchFamily="18" charset="0"/>
              </a:rPr>
              <a:t>A system of three particles with masses m</a:t>
            </a:r>
            <a:r>
              <a:rPr lang="en-US" baseline="-25000">
                <a:latin typeface="Times New Roman" pitchFamily="18" charset="0"/>
                <a:cs typeface="Times New Roman" pitchFamily="18" charset="0"/>
              </a:rPr>
              <a:t>1</a:t>
            </a:r>
            <a:r>
              <a:rPr lang="en-US">
                <a:latin typeface="Times New Roman" pitchFamily="18" charset="0"/>
                <a:cs typeface="Times New Roman" pitchFamily="18" charset="0"/>
              </a:rPr>
              <a:t>, m</a:t>
            </a:r>
            <a:r>
              <a:rPr lang="en-US" baseline="-25000">
                <a:latin typeface="Times New Roman" pitchFamily="18" charset="0"/>
                <a:cs typeface="Times New Roman" pitchFamily="18" charset="0"/>
              </a:rPr>
              <a:t>2</a:t>
            </a:r>
            <a:r>
              <a:rPr lang="en-US">
                <a:latin typeface="Times New Roman" pitchFamily="18" charset="0"/>
                <a:cs typeface="Times New Roman" pitchFamily="18" charset="0"/>
              </a:rPr>
              <a:t> and m</a:t>
            </a:r>
            <a:r>
              <a:rPr lang="en-US" baseline="-25000">
                <a:latin typeface="Times New Roman" pitchFamily="18" charset="0"/>
                <a:cs typeface="Times New Roman" pitchFamily="18" charset="0"/>
              </a:rPr>
              <a:t>3</a:t>
            </a:r>
            <a:r>
              <a:rPr lang="en-US">
                <a:latin typeface="Times New Roman" pitchFamily="18" charset="0"/>
                <a:cs typeface="Times New Roman" pitchFamily="18" charset="0"/>
              </a:rPr>
              <a:t> and charges e</a:t>
            </a:r>
            <a:r>
              <a:rPr lang="en-US" baseline="-25000">
                <a:latin typeface="Times New Roman" pitchFamily="18" charset="0"/>
                <a:cs typeface="Times New Roman" pitchFamily="18" charset="0"/>
              </a:rPr>
              <a:t>1</a:t>
            </a:r>
            <a:r>
              <a:rPr lang="en-US">
                <a:latin typeface="Times New Roman" pitchFamily="18" charset="0"/>
                <a:cs typeface="Times New Roman" pitchFamily="18" charset="0"/>
              </a:rPr>
              <a:t>, e</a:t>
            </a:r>
            <a:r>
              <a:rPr lang="en-US" baseline="-25000">
                <a:latin typeface="Times New Roman" pitchFamily="18" charset="0"/>
                <a:cs typeface="Times New Roman" pitchFamily="18" charset="0"/>
              </a:rPr>
              <a:t>2</a:t>
            </a:r>
            <a:r>
              <a:rPr lang="en-US">
                <a:latin typeface="Times New Roman" pitchFamily="18" charset="0"/>
                <a:cs typeface="Times New Roman" pitchFamily="18" charset="0"/>
              </a:rPr>
              <a:t> and e</a:t>
            </a:r>
            <a:r>
              <a:rPr lang="en-US" baseline="-25000">
                <a:latin typeface="Times New Roman" pitchFamily="18" charset="0"/>
                <a:cs typeface="Times New Roman" pitchFamily="18" charset="0"/>
              </a:rPr>
              <a:t>3</a:t>
            </a:r>
            <a:r>
              <a:rPr lang="en-US">
                <a:latin typeface="Times New Roman" pitchFamily="18" charset="0"/>
                <a:cs typeface="Times New Roman" pitchFamily="18" charset="0"/>
              </a:rPr>
              <a:t> is described by the Schrödinger equation in Jacobi coordinates and has the form:</a:t>
            </a:r>
            <a:endParaRPr lang="ru-RU">
              <a:latin typeface="Times New Roman" pitchFamily="18" charset="0"/>
              <a:cs typeface="Times New Roman" pitchFamily="18" charset="0"/>
            </a:endParaRPr>
          </a:p>
        </p:txBody>
      </p:sp>
      <p:sp>
        <p:nvSpPr>
          <p:cNvPr id="6149" name="Номер слайда 3"/>
          <p:cNvSpPr>
            <a:spLocks noGrp="1"/>
          </p:cNvSpPr>
          <p:nvPr>
            <p:ph type="sldNum" sz="quarter" idx="12"/>
          </p:nvPr>
        </p:nvSpPr>
        <p:spPr bwMode="auto">
          <a:xfrm>
            <a:off x="6381750" y="6369050"/>
            <a:ext cx="20574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fld id="{D5E4277E-6247-4F53-9BC4-1FF0CBDF1369}" type="slidenum">
              <a:rPr lang="ru-RU" sz="1800" smtClean="0">
                <a:solidFill>
                  <a:schemeClr val="bg1"/>
                </a:solidFill>
                <a:latin typeface="Times New Roman" pitchFamily="18" charset="0"/>
                <a:cs typeface="Times New Roman" pitchFamily="18" charset="0"/>
              </a:rPr>
              <a:pPr eaLnBrk="1" fontAlgn="base" hangingPunct="1">
                <a:spcBef>
                  <a:spcPct val="0"/>
                </a:spcBef>
                <a:spcAft>
                  <a:spcPct val="0"/>
                </a:spcAft>
              </a:pPr>
              <a:t>4</a:t>
            </a:fld>
            <a:endParaRPr lang="ru-RU" sz="1600" smtClean="0">
              <a:solidFill>
                <a:schemeClr val="bg1"/>
              </a:solidFill>
              <a:latin typeface="Times New Roman" pitchFamily="18" charset="0"/>
              <a:cs typeface="Times New Roman" pitchFamily="18" charset="0"/>
            </a:endParaRPr>
          </a:p>
        </p:txBody>
      </p:sp>
      <p:graphicFrame>
        <p:nvGraphicFramePr>
          <p:cNvPr id="6150" name="Object 17"/>
          <p:cNvGraphicFramePr>
            <a:graphicFrameLocks noChangeAspect="1"/>
          </p:cNvGraphicFramePr>
          <p:nvPr>
            <p:extLst>
              <p:ext uri="{D42A27DB-BD31-4B8C-83A1-F6EECF244321}">
                <p14:modId xmlns:p14="http://schemas.microsoft.com/office/powerpoint/2010/main" val="4085167144"/>
              </p:ext>
            </p:extLst>
          </p:nvPr>
        </p:nvGraphicFramePr>
        <p:xfrm>
          <a:off x="168275" y="4343361"/>
          <a:ext cx="3937000" cy="1922462"/>
        </p:xfrm>
        <a:graphic>
          <a:graphicData uri="http://schemas.openxmlformats.org/presentationml/2006/ole">
            <mc:AlternateContent xmlns:mc="http://schemas.openxmlformats.org/markup-compatibility/2006">
              <mc:Choice xmlns:v="urn:schemas-microsoft-com:vml" Requires="v">
                <p:oleObj spid="_x0000_s6197" name="Формула" r:id="rId6" imgW="1968480" imgH="1028520" progId="Equation.3">
                  <p:embed/>
                </p:oleObj>
              </mc:Choice>
              <mc:Fallback>
                <p:oleObj name="Формула" r:id="rId6" imgW="1968480" imgH="1028520" progId="Equation.3">
                  <p:embed/>
                  <p:pic>
                    <p:nvPicPr>
                      <p:cNvPr id="0" name="Object 17"/>
                      <p:cNvPicPr>
                        <a:picLocks noChangeAspect="1" noChangeArrowheads="1"/>
                      </p:cNvPicPr>
                      <p:nvPr/>
                    </p:nvPicPr>
                    <p:blipFill>
                      <a:blip r:embed="rId7"/>
                      <a:srcRect/>
                      <a:stretch>
                        <a:fillRect/>
                      </a:stretch>
                    </p:blipFill>
                    <p:spPr bwMode="auto">
                      <a:xfrm>
                        <a:off x="168275" y="4343361"/>
                        <a:ext cx="3937000" cy="192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1" name="Прямоугольник 5"/>
          <p:cNvSpPr>
            <a:spLocks noChangeArrowheads="1"/>
          </p:cNvSpPr>
          <p:nvPr/>
        </p:nvSpPr>
        <p:spPr bwMode="auto">
          <a:xfrm>
            <a:off x="23813" y="3803650"/>
            <a:ext cx="83486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a:latin typeface="Times New Roman" pitchFamily="18" charset="0"/>
                <a:cs typeface="Times New Roman" pitchFamily="18" charset="0"/>
              </a:rPr>
              <a:t>The upper bound for the energy of the ground state of the system is given by the smallest eigenvalue of the generalized eigenvalue problem</a:t>
            </a:r>
            <a:endParaRPr lang="ru-RU">
              <a:latin typeface="Times New Roman" pitchFamily="18" charset="0"/>
              <a:cs typeface="Times New Roman" pitchFamily="18" charset="0"/>
            </a:endParaRPr>
          </a:p>
        </p:txBody>
      </p:sp>
      <p:graphicFrame>
        <p:nvGraphicFramePr>
          <p:cNvPr id="6152" name="Object 18"/>
          <p:cNvGraphicFramePr>
            <a:graphicFrameLocks noChangeAspect="1"/>
          </p:cNvGraphicFramePr>
          <p:nvPr/>
        </p:nvGraphicFramePr>
        <p:xfrm>
          <a:off x="4572000" y="4710113"/>
          <a:ext cx="3708400" cy="1935162"/>
        </p:xfrm>
        <a:graphic>
          <a:graphicData uri="http://schemas.openxmlformats.org/presentationml/2006/ole">
            <mc:AlternateContent xmlns:mc="http://schemas.openxmlformats.org/markup-compatibility/2006">
              <mc:Choice xmlns:v="urn:schemas-microsoft-com:vml" Requires="v">
                <p:oleObj spid="_x0000_s6198" name="Формула" r:id="rId8" imgW="1803400" imgH="939800" progId="Equation.3">
                  <p:embed/>
                </p:oleObj>
              </mc:Choice>
              <mc:Fallback>
                <p:oleObj name="Формула" r:id="rId8" imgW="1803400" imgH="939800" progId="Equation.3">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0" y="4710113"/>
                        <a:ext cx="3708400" cy="193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53" name="TextBox 22"/>
          <p:cNvSpPr txBox="1">
            <a:spLocks noChangeArrowheads="1"/>
          </p:cNvSpPr>
          <p:nvPr/>
        </p:nvSpPr>
        <p:spPr bwMode="auto">
          <a:xfrm>
            <a:off x="914400" y="261938"/>
            <a:ext cx="7766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a:solidFill>
                  <a:schemeClr val="bg1"/>
                </a:solidFill>
                <a:latin typeface="Times New Roman" pitchFamily="18" charset="0"/>
                <a:cs typeface="Times New Roman" pitchFamily="18" charset="0"/>
              </a:rPr>
              <a:t>STOCHASTIC VARIATIONAL METHOD</a:t>
            </a:r>
            <a:endParaRPr lang="ru-RU" sz="240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6410325" y="6356350"/>
            <a:ext cx="2057400" cy="365125"/>
          </a:xfrm>
        </p:spPr>
        <p:txBody>
          <a:bodyPr/>
          <a:lstStyle/>
          <a:p>
            <a:pPr>
              <a:defRPr/>
            </a:pPr>
            <a:r>
              <a:rPr lang="en-US" sz="1800" dirty="0" smtClean="0">
                <a:solidFill>
                  <a:schemeClr val="bg1"/>
                </a:solidFill>
                <a:latin typeface="Elektra Medium Pro"/>
              </a:rPr>
              <a:t>5</a:t>
            </a:r>
            <a:endParaRPr lang="ru-RU" sz="1800" dirty="0">
              <a:solidFill>
                <a:schemeClr val="bg1"/>
              </a:solidFill>
              <a:latin typeface="Elektra Medium Pro"/>
            </a:endParaRPr>
          </a:p>
        </p:txBody>
      </p:sp>
      <p:sp>
        <p:nvSpPr>
          <p:cNvPr id="7171" name="Прямоугольник 14"/>
          <p:cNvSpPr>
            <a:spLocks noChangeArrowheads="1"/>
          </p:cNvSpPr>
          <p:nvPr/>
        </p:nvSpPr>
        <p:spPr bwMode="auto">
          <a:xfrm>
            <a:off x="1017588" y="749300"/>
            <a:ext cx="384651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atin typeface="Times New Roman" pitchFamily="18" charset="0"/>
                <a:cs typeface="Times New Roman" pitchFamily="18" charset="0"/>
              </a:rPr>
              <a:t>We use the following order of particles</a:t>
            </a:r>
            <a:r>
              <a:rPr lang="ru-RU">
                <a:latin typeface="Times New Roman" pitchFamily="18" charset="0"/>
                <a:cs typeface="Times New Roman" pitchFamily="18" charset="0"/>
              </a:rPr>
              <a:t>:</a:t>
            </a:r>
            <a:endParaRPr lang="en-US">
              <a:latin typeface="Times New Roman" pitchFamily="18" charset="0"/>
              <a:cs typeface="Times New Roman" pitchFamily="18" charset="0"/>
            </a:endParaRPr>
          </a:p>
          <a:p>
            <a:endParaRPr lang="en-US">
              <a:latin typeface="Times New Roman" pitchFamily="18" charset="0"/>
              <a:cs typeface="Times New Roman" pitchFamily="18" charset="0"/>
            </a:endParaRPr>
          </a:p>
        </p:txBody>
      </p:sp>
      <p:graphicFrame>
        <p:nvGraphicFramePr>
          <p:cNvPr id="7172" name="Object 8"/>
          <p:cNvGraphicFramePr>
            <a:graphicFrameLocks noChangeAspect="1"/>
          </p:cNvGraphicFramePr>
          <p:nvPr>
            <p:extLst>
              <p:ext uri="{D42A27DB-BD31-4B8C-83A1-F6EECF244321}">
                <p14:modId xmlns:p14="http://schemas.microsoft.com/office/powerpoint/2010/main" val="1168142162"/>
              </p:ext>
            </p:extLst>
          </p:nvPr>
        </p:nvGraphicFramePr>
        <p:xfrm>
          <a:off x="1423988" y="1101725"/>
          <a:ext cx="1150937" cy="690563"/>
        </p:xfrm>
        <a:graphic>
          <a:graphicData uri="http://schemas.openxmlformats.org/presentationml/2006/ole">
            <mc:AlternateContent xmlns:mc="http://schemas.openxmlformats.org/markup-compatibility/2006">
              <mc:Choice xmlns:v="urn:schemas-microsoft-com:vml" Requires="v">
                <p:oleObj spid="_x0000_s7260" name="Формула" r:id="rId3" imgW="507960" imgH="304560" progId="Equation.3">
                  <p:embed/>
                </p:oleObj>
              </mc:Choice>
              <mc:Fallback>
                <p:oleObj name="Формула" r:id="rId3" imgW="507960" imgH="304560" progId="Equation.3">
                  <p:embed/>
                  <p:pic>
                    <p:nvPicPr>
                      <p:cNvPr id="0" name="Object 8"/>
                      <p:cNvPicPr>
                        <a:picLocks noChangeAspect="1" noChangeArrowheads="1"/>
                      </p:cNvPicPr>
                      <p:nvPr/>
                    </p:nvPicPr>
                    <p:blipFill>
                      <a:blip r:embed="rId4"/>
                      <a:srcRect/>
                      <a:stretch>
                        <a:fillRect/>
                      </a:stretch>
                    </p:blipFill>
                    <p:spPr bwMode="auto">
                      <a:xfrm>
                        <a:off x="1423988" y="1101725"/>
                        <a:ext cx="1150937" cy="69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3" name="Заголовок 1"/>
          <p:cNvSpPr>
            <a:spLocks noGrp="1"/>
          </p:cNvSpPr>
          <p:nvPr>
            <p:ph type="title"/>
          </p:nvPr>
        </p:nvSpPr>
        <p:spPr>
          <a:xfrm>
            <a:off x="628650" y="166688"/>
            <a:ext cx="8099425" cy="593725"/>
          </a:xfrm>
        </p:spPr>
        <p:txBody>
          <a:bodyPr/>
          <a:lstStyle/>
          <a:p>
            <a:pPr algn="ctr"/>
            <a:r>
              <a:rPr lang="en-US" sz="2400" smtClean="0">
                <a:solidFill>
                  <a:schemeClr val="bg1"/>
                </a:solidFill>
                <a:latin typeface="Elektra Text Pro"/>
              </a:rPr>
              <a:t>ORDER OF PARTICLES</a:t>
            </a:r>
            <a:endParaRPr lang="ru-RU" sz="2400" smtClean="0">
              <a:solidFill>
                <a:schemeClr val="bg1"/>
              </a:solidFill>
              <a:latin typeface="Elektra Text Pro"/>
            </a:endParaRPr>
          </a:p>
        </p:txBody>
      </p:sp>
      <p:graphicFrame>
        <p:nvGraphicFramePr>
          <p:cNvPr id="7174" name="Object 5"/>
          <p:cNvGraphicFramePr>
            <a:graphicFrameLocks noChangeAspect="1"/>
          </p:cNvGraphicFramePr>
          <p:nvPr/>
        </p:nvGraphicFramePr>
        <p:xfrm>
          <a:off x="1312863" y="2395538"/>
          <a:ext cx="2697162" cy="1539875"/>
        </p:xfrm>
        <a:graphic>
          <a:graphicData uri="http://schemas.openxmlformats.org/presentationml/2006/ole">
            <mc:AlternateContent xmlns:mc="http://schemas.openxmlformats.org/markup-compatibility/2006">
              <mc:Choice xmlns:v="urn:schemas-microsoft-com:vml" Requires="v">
                <p:oleObj spid="_x0000_s7261" name="Equation" r:id="rId5" imgW="1218671" imgH="850531" progId="Equation.3">
                  <p:embed/>
                </p:oleObj>
              </mc:Choice>
              <mc:Fallback>
                <p:oleObj name="Equation" r:id="rId5" imgW="1218671" imgH="850531"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2863" y="2395538"/>
                        <a:ext cx="2697162" cy="153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5" name="Object 6"/>
          <p:cNvGraphicFramePr>
            <a:graphicFrameLocks noChangeAspect="1"/>
          </p:cNvGraphicFramePr>
          <p:nvPr/>
        </p:nvGraphicFramePr>
        <p:xfrm>
          <a:off x="1311275" y="4437063"/>
          <a:ext cx="2614613" cy="1720850"/>
        </p:xfrm>
        <a:graphic>
          <a:graphicData uri="http://schemas.openxmlformats.org/presentationml/2006/ole">
            <mc:AlternateContent xmlns:mc="http://schemas.openxmlformats.org/markup-compatibility/2006">
              <mc:Choice xmlns:v="urn:schemas-microsoft-com:vml" Requires="v">
                <p:oleObj spid="_x0000_s7262" name="Equation" r:id="rId7" imgW="1676400" imgH="1104900" progId="Equation.3">
                  <p:embed/>
                </p:oleObj>
              </mc:Choice>
              <mc:Fallback>
                <p:oleObj name="Equation" r:id="rId7" imgW="1676400" imgH="11049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11275" y="4437063"/>
                        <a:ext cx="2614613" cy="172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7176"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70475" y="1508125"/>
            <a:ext cx="3159125" cy="384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77" name="Object 17"/>
          <p:cNvGraphicFramePr>
            <a:graphicFrameLocks noChangeAspect="1"/>
          </p:cNvGraphicFramePr>
          <p:nvPr/>
        </p:nvGraphicFramePr>
        <p:xfrm>
          <a:off x="6297613" y="1560513"/>
          <a:ext cx="265112" cy="344487"/>
        </p:xfrm>
        <a:graphic>
          <a:graphicData uri="http://schemas.openxmlformats.org/presentationml/2006/ole">
            <mc:AlternateContent xmlns:mc="http://schemas.openxmlformats.org/markup-compatibility/2006">
              <mc:Choice xmlns:v="urn:schemas-microsoft-com:vml" Requires="v">
                <p:oleObj spid="_x0000_s7263" name="Equation" r:id="rId10" imgW="126780" imgH="164814" progId="Equation.3">
                  <p:embed/>
                </p:oleObj>
              </mc:Choice>
              <mc:Fallback>
                <p:oleObj name="Equation" r:id="rId10" imgW="126780" imgH="164814" progId="Equation.3">
                  <p:embed/>
                  <p:pic>
                    <p:nvPicPr>
                      <p:cNvPr id="0"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97613" y="1560513"/>
                        <a:ext cx="265112"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8" name="Object 18"/>
          <p:cNvGraphicFramePr>
            <a:graphicFrameLocks noChangeAspect="1"/>
          </p:cNvGraphicFramePr>
          <p:nvPr/>
        </p:nvGraphicFramePr>
        <p:xfrm>
          <a:off x="6386513" y="2913063"/>
          <a:ext cx="300037" cy="390525"/>
        </p:xfrm>
        <a:graphic>
          <a:graphicData uri="http://schemas.openxmlformats.org/presentationml/2006/ole">
            <mc:AlternateContent xmlns:mc="http://schemas.openxmlformats.org/markup-compatibility/2006">
              <mc:Choice xmlns:v="urn:schemas-microsoft-com:vml" Requires="v">
                <p:oleObj spid="_x0000_s7264" name="Equation" r:id="rId12" imgW="126780" imgH="164814" progId="Equation.3">
                  <p:embed/>
                </p:oleObj>
              </mc:Choice>
              <mc:Fallback>
                <p:oleObj name="Equation" r:id="rId12" imgW="126780" imgH="164814" progId="Equation.3">
                  <p:embed/>
                  <p:pic>
                    <p:nvPicPr>
                      <p:cNvPr id="0" name="Object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86513" y="2913063"/>
                        <a:ext cx="300037"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9" name="TextBox 22"/>
          <p:cNvSpPr txBox="1">
            <a:spLocks noChangeArrowheads="1"/>
          </p:cNvSpPr>
          <p:nvPr/>
        </p:nvSpPr>
        <p:spPr bwMode="auto">
          <a:xfrm>
            <a:off x="201613" y="1709738"/>
            <a:ext cx="51069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Times New Roman" pitchFamily="18" charset="0"/>
                <a:cs typeface="Times New Roman" pitchFamily="18" charset="0"/>
              </a:rPr>
              <a:t>The Jacobi coordinates are related to the particle radiuses</a:t>
            </a:r>
            <a:r>
              <a:rPr lang="ru-RU">
                <a:latin typeface="Times New Roman" pitchFamily="18" charset="0"/>
                <a:cs typeface="Times New Roman" pitchFamily="18" charset="0"/>
              </a:rPr>
              <a:t>-</a:t>
            </a:r>
            <a:r>
              <a:rPr lang="en-US">
                <a:latin typeface="Times New Roman" pitchFamily="18" charset="0"/>
                <a:cs typeface="Times New Roman" pitchFamily="18" charset="0"/>
              </a:rPr>
              <a:t>vectors as follows</a:t>
            </a:r>
            <a:r>
              <a:rPr lang="ru-RU">
                <a:latin typeface="Times New Roman" pitchFamily="18" charset="0"/>
                <a:cs typeface="Times New Roman" pitchFamily="18" charset="0"/>
              </a:rPr>
              <a:t>:</a:t>
            </a:r>
          </a:p>
        </p:txBody>
      </p:sp>
      <p:sp>
        <p:nvSpPr>
          <p:cNvPr id="7180" name="TextBox 23"/>
          <p:cNvSpPr txBox="1">
            <a:spLocks noChangeArrowheads="1"/>
          </p:cNvSpPr>
          <p:nvPr/>
        </p:nvSpPr>
        <p:spPr bwMode="auto">
          <a:xfrm>
            <a:off x="273050" y="3989388"/>
            <a:ext cx="2279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Times New Roman" pitchFamily="18" charset="0"/>
                <a:cs typeface="Times New Roman" pitchFamily="18" charset="0"/>
              </a:rPr>
              <a:t>and back</a:t>
            </a:r>
            <a:endParaRPr lang="ru-RU">
              <a:latin typeface="Times New Roman" pitchFamily="18" charset="0"/>
              <a:cs typeface="Times New Roman" pitchFamily="18" charset="0"/>
            </a:endParaRPr>
          </a:p>
        </p:txBody>
      </p:sp>
      <p:graphicFrame>
        <p:nvGraphicFramePr>
          <p:cNvPr id="7181" name="Object 13"/>
          <p:cNvGraphicFramePr>
            <a:graphicFrameLocks noChangeAspect="1"/>
          </p:cNvGraphicFramePr>
          <p:nvPr>
            <p:extLst>
              <p:ext uri="{D42A27DB-BD31-4B8C-83A1-F6EECF244321}">
                <p14:modId xmlns:p14="http://schemas.microsoft.com/office/powerpoint/2010/main" val="3974277834"/>
              </p:ext>
            </p:extLst>
          </p:nvPr>
        </p:nvGraphicFramePr>
        <p:xfrm>
          <a:off x="2859088" y="1101725"/>
          <a:ext cx="1035050" cy="690563"/>
        </p:xfrm>
        <a:graphic>
          <a:graphicData uri="http://schemas.openxmlformats.org/presentationml/2006/ole">
            <mc:AlternateContent xmlns:mc="http://schemas.openxmlformats.org/markup-compatibility/2006">
              <mc:Choice xmlns:v="urn:schemas-microsoft-com:vml" Requires="v">
                <p:oleObj spid="_x0000_s7265" name="Формула" r:id="rId14" imgW="457200" imgH="304560" progId="Equation.3">
                  <p:embed/>
                </p:oleObj>
              </mc:Choice>
              <mc:Fallback>
                <p:oleObj name="Формула" r:id="rId14" imgW="457200" imgH="304560" progId="Equation.3">
                  <p:embed/>
                  <p:pic>
                    <p:nvPicPr>
                      <p:cNvPr id="0" name="Object 13"/>
                      <p:cNvPicPr>
                        <a:picLocks noChangeAspect="1" noChangeArrowheads="1"/>
                      </p:cNvPicPr>
                      <p:nvPr/>
                    </p:nvPicPr>
                    <p:blipFill>
                      <a:blip r:embed="rId15"/>
                      <a:srcRect/>
                      <a:stretch>
                        <a:fillRect/>
                      </a:stretch>
                    </p:blipFill>
                    <p:spPr bwMode="auto">
                      <a:xfrm>
                        <a:off x="2859088" y="1101725"/>
                        <a:ext cx="1035050" cy="690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6410325" y="6356350"/>
            <a:ext cx="2057400" cy="365125"/>
          </a:xfrm>
        </p:spPr>
        <p:txBody>
          <a:bodyPr/>
          <a:lstStyle/>
          <a:p>
            <a:pPr>
              <a:defRPr/>
            </a:pPr>
            <a:fld id="{3911B00B-CAEA-4B6D-96CB-C8183161FBDF}" type="slidenum">
              <a:rPr lang="ru-RU" sz="1800" smtClean="0">
                <a:solidFill>
                  <a:schemeClr val="bg1"/>
                </a:solidFill>
                <a:latin typeface="Elektra Medium Pro"/>
              </a:rPr>
              <a:pPr>
                <a:defRPr/>
              </a:pPr>
              <a:t>6</a:t>
            </a:fld>
            <a:endParaRPr lang="ru-RU" sz="1800" dirty="0">
              <a:solidFill>
                <a:schemeClr val="bg1"/>
              </a:solidFill>
              <a:latin typeface="Elektra Medium Pro"/>
            </a:endParaRPr>
          </a:p>
        </p:txBody>
      </p:sp>
      <p:graphicFrame>
        <p:nvGraphicFramePr>
          <p:cNvPr id="4098" name="Object 2"/>
          <p:cNvGraphicFramePr>
            <a:graphicFrameLocks noChangeAspect="1"/>
          </p:cNvGraphicFramePr>
          <p:nvPr/>
        </p:nvGraphicFramePr>
        <p:xfrm>
          <a:off x="2022475" y="4043363"/>
          <a:ext cx="4354513" cy="757237"/>
        </p:xfrm>
        <a:graphic>
          <a:graphicData uri="http://schemas.openxmlformats.org/presentationml/2006/ole">
            <mc:AlternateContent xmlns:mc="http://schemas.openxmlformats.org/markup-compatibility/2006">
              <mc:Choice xmlns:v="urn:schemas-microsoft-com:vml" Requires="v">
                <p:oleObj spid="_x0000_s34889" name="Equation" r:id="rId3" imgW="2628720" imgH="457200" progId="Equation.3">
                  <p:embed/>
                </p:oleObj>
              </mc:Choice>
              <mc:Fallback>
                <p:oleObj name="Equation" r:id="rId3" imgW="262872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2475" y="4043363"/>
                        <a:ext cx="4354513" cy="75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9" name="Object 6"/>
          <p:cNvGraphicFramePr>
            <a:graphicFrameLocks noGrp="1" noChangeAspect="1"/>
          </p:cNvGraphicFramePr>
          <p:nvPr>
            <p:ph idx="1"/>
          </p:nvPr>
        </p:nvGraphicFramePr>
        <p:xfrm>
          <a:off x="2003425" y="4862513"/>
          <a:ext cx="4638675" cy="1146175"/>
        </p:xfrm>
        <a:graphic>
          <a:graphicData uri="http://schemas.openxmlformats.org/presentationml/2006/ole">
            <mc:AlternateContent xmlns:mc="http://schemas.openxmlformats.org/markup-compatibility/2006">
              <mc:Choice xmlns:v="urn:schemas-microsoft-com:vml" Requires="v">
                <p:oleObj spid="_x0000_s34890" name="Equation" r:id="rId5" imgW="3136680" imgH="774360" progId="Equation.3">
                  <p:embed/>
                </p:oleObj>
              </mc:Choice>
              <mc:Fallback>
                <p:oleObj name="Equation" r:id="rId5" imgW="3136680" imgH="7743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3425" y="4862513"/>
                        <a:ext cx="4638675"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00" name="Содержимое 4"/>
          <p:cNvGraphicFramePr>
            <a:graphicFrameLocks noChangeAspect="1"/>
          </p:cNvGraphicFramePr>
          <p:nvPr/>
        </p:nvGraphicFramePr>
        <p:xfrm>
          <a:off x="2409825" y="936625"/>
          <a:ext cx="3937000" cy="646113"/>
        </p:xfrm>
        <a:graphic>
          <a:graphicData uri="http://schemas.openxmlformats.org/presentationml/2006/ole">
            <mc:AlternateContent xmlns:mc="http://schemas.openxmlformats.org/markup-compatibility/2006">
              <mc:Choice xmlns:v="urn:schemas-microsoft-com:vml" Requires="v">
                <p:oleObj spid="_x0000_s34891" name="Формула" r:id="rId7" imgW="2171520" imgH="355320" progId="Equation.3">
                  <p:embed/>
                </p:oleObj>
              </mc:Choice>
              <mc:Fallback>
                <p:oleObj name="Формула" r:id="rId7" imgW="2171520" imgH="35532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09825" y="936625"/>
                        <a:ext cx="3937000" cy="646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5" name="TextBox 10"/>
          <p:cNvSpPr txBox="1">
            <a:spLocks noChangeArrowheads="1"/>
          </p:cNvSpPr>
          <p:nvPr/>
        </p:nvSpPr>
        <p:spPr bwMode="auto">
          <a:xfrm>
            <a:off x="392113" y="1543050"/>
            <a:ext cx="8537575"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latin typeface="Times New Roman" pitchFamily="18" charset="0"/>
                <a:cs typeface="Times New Roman" pitchFamily="18" charset="0"/>
              </a:rPr>
              <a:t>The operator of kinetic energy:</a:t>
            </a:r>
          </a:p>
          <a:p>
            <a:pPr eaLnBrk="1" hangingPunct="1"/>
            <a:endParaRPr lang="en-US" dirty="0">
              <a:latin typeface="Times New Roman" pitchFamily="18" charset="0"/>
              <a:cs typeface="Times New Roman" pitchFamily="18" charset="0"/>
            </a:endParaRPr>
          </a:p>
          <a:p>
            <a:pPr eaLnBrk="1" hangingPunct="1"/>
            <a:endParaRPr lang="en-US" dirty="0">
              <a:latin typeface="Times New Roman" pitchFamily="18" charset="0"/>
              <a:cs typeface="Times New Roman" pitchFamily="18" charset="0"/>
            </a:endParaRPr>
          </a:p>
          <a:p>
            <a:pPr eaLnBrk="1" hangingPunct="1"/>
            <a:endParaRPr lang="en-US" dirty="0">
              <a:latin typeface="Times New Roman" pitchFamily="18" charset="0"/>
              <a:cs typeface="Times New Roman" pitchFamily="18" charset="0"/>
            </a:endParaRPr>
          </a:p>
          <a:p>
            <a:pPr eaLnBrk="1" hangingPunct="1"/>
            <a:r>
              <a:rPr lang="en-US" dirty="0">
                <a:latin typeface="Times New Roman" pitchFamily="18" charset="0"/>
                <a:cs typeface="Times New Roman" pitchFamily="18" charset="0"/>
              </a:rPr>
              <a:t>where:</a:t>
            </a:r>
          </a:p>
          <a:p>
            <a:pPr eaLnBrk="1" hangingPunct="1"/>
            <a:endParaRPr lang="ru-RU" dirty="0">
              <a:latin typeface="Times New Roman" pitchFamily="18" charset="0"/>
              <a:cs typeface="Times New Roman" pitchFamily="18" charset="0"/>
            </a:endParaRPr>
          </a:p>
        </p:txBody>
      </p:sp>
      <p:graphicFrame>
        <p:nvGraphicFramePr>
          <p:cNvPr id="4101" name="Object 10"/>
          <p:cNvGraphicFramePr>
            <a:graphicFrameLocks noChangeAspect="1"/>
          </p:cNvGraphicFramePr>
          <p:nvPr/>
        </p:nvGraphicFramePr>
        <p:xfrm>
          <a:off x="2917825" y="2001838"/>
          <a:ext cx="2597150" cy="830262"/>
        </p:xfrm>
        <a:graphic>
          <a:graphicData uri="http://schemas.openxmlformats.org/presentationml/2006/ole">
            <mc:AlternateContent xmlns:mc="http://schemas.openxmlformats.org/markup-compatibility/2006">
              <mc:Choice xmlns:v="urn:schemas-microsoft-com:vml" Requires="v">
                <p:oleObj spid="_x0000_s34892" name="Формула" r:id="rId9" imgW="1587240" imgH="507960" progId="Equation.3">
                  <p:embed/>
                </p:oleObj>
              </mc:Choice>
              <mc:Fallback>
                <p:oleObj name="Формула" r:id="rId9" imgW="1587240" imgH="50796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17825" y="2001838"/>
                        <a:ext cx="2597150" cy="830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2" name="Object 11"/>
          <p:cNvGraphicFramePr>
            <a:graphicFrameLocks noChangeAspect="1"/>
          </p:cNvGraphicFramePr>
          <p:nvPr/>
        </p:nvGraphicFramePr>
        <p:xfrm>
          <a:off x="2657475" y="3019425"/>
          <a:ext cx="3255963" cy="577850"/>
        </p:xfrm>
        <a:graphic>
          <a:graphicData uri="http://schemas.openxmlformats.org/presentationml/2006/ole">
            <mc:AlternateContent xmlns:mc="http://schemas.openxmlformats.org/markup-compatibility/2006">
              <mc:Choice xmlns:v="urn:schemas-microsoft-com:vml" Requires="v">
                <p:oleObj spid="_x0000_s34893" name="Equation" r:id="rId11" imgW="2425680" imgH="431640" progId="Equation.3">
                  <p:embed/>
                </p:oleObj>
              </mc:Choice>
              <mc:Fallback>
                <p:oleObj name="Equation" r:id="rId11" imgW="242568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57475" y="3019425"/>
                        <a:ext cx="3255963"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6" name="TextBox 13"/>
          <p:cNvSpPr txBox="1">
            <a:spLocks noChangeArrowheads="1"/>
          </p:cNvSpPr>
          <p:nvPr/>
        </p:nvSpPr>
        <p:spPr bwMode="auto">
          <a:xfrm>
            <a:off x="344488" y="3729038"/>
            <a:ext cx="8609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Times New Roman" pitchFamily="18" charset="0"/>
                <a:cs typeface="Times New Roman" pitchFamily="18" charset="0"/>
              </a:rPr>
              <a:t>Matrix elements of kinetic energy:</a:t>
            </a:r>
            <a:endParaRPr lang="ru-RU">
              <a:latin typeface="Times New Roman" pitchFamily="18" charset="0"/>
              <a:cs typeface="Times New Roman" pitchFamily="18" charset="0"/>
            </a:endParaRPr>
          </a:p>
        </p:txBody>
      </p:sp>
      <p:sp>
        <p:nvSpPr>
          <p:cNvPr id="3" name="Прямоугольник 2"/>
          <p:cNvSpPr/>
          <p:nvPr/>
        </p:nvSpPr>
        <p:spPr>
          <a:xfrm>
            <a:off x="793630" y="242341"/>
            <a:ext cx="7988061" cy="461665"/>
          </a:xfrm>
          <a:prstGeom prst="rect">
            <a:avLst/>
          </a:prstGeom>
        </p:spPr>
        <p:txBody>
          <a:bodyPr wrap="square">
            <a:spAutoFit/>
          </a:bodyPr>
          <a:lstStyle/>
          <a:p>
            <a:pPr algn="ctr"/>
            <a:r>
              <a:rPr lang="en-US" sz="2400" dirty="0" smtClean="0">
                <a:solidFill>
                  <a:schemeClr val="bg1"/>
                </a:solidFill>
                <a:latin typeface="Elektra Text Pro"/>
              </a:rPr>
              <a:t>MATRIX ELEMENTS</a:t>
            </a:r>
            <a:endParaRPr lang="ru-RU" sz="2400" dirty="0"/>
          </a:p>
        </p:txBody>
      </p:sp>
    </p:spTree>
    <p:extLst>
      <p:ext uri="{BB962C8B-B14F-4D97-AF65-F5344CB8AC3E}">
        <p14:creationId xmlns:p14="http://schemas.microsoft.com/office/powerpoint/2010/main" val="2634858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Прямоугольник 9"/>
          <p:cNvSpPr>
            <a:spLocks noChangeArrowheads="1"/>
          </p:cNvSpPr>
          <p:nvPr/>
        </p:nvSpPr>
        <p:spPr bwMode="auto">
          <a:xfrm>
            <a:off x="819150" y="238125"/>
            <a:ext cx="79089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400" dirty="0">
                <a:solidFill>
                  <a:schemeClr val="bg1"/>
                </a:solidFill>
                <a:latin typeface="Elektra Text Pro"/>
              </a:rPr>
              <a:t>MATRIX ELEMENTS</a:t>
            </a:r>
            <a:endParaRPr lang="ru-RU" sz="2400" dirty="0"/>
          </a:p>
        </p:txBody>
      </p:sp>
      <p:sp>
        <p:nvSpPr>
          <p:cNvPr id="14" name="Номер слайда 3"/>
          <p:cNvSpPr>
            <a:spLocks noGrp="1"/>
          </p:cNvSpPr>
          <p:nvPr>
            <p:ph type="sldNum" sz="quarter" idx="12"/>
          </p:nvPr>
        </p:nvSpPr>
        <p:spPr>
          <a:xfrm>
            <a:off x="6445250" y="6356350"/>
            <a:ext cx="2057400" cy="365125"/>
          </a:xfrm>
        </p:spPr>
        <p:txBody>
          <a:bodyPr/>
          <a:lstStyle/>
          <a:p>
            <a:pPr>
              <a:defRPr/>
            </a:pPr>
            <a:fld id="{19FBFB44-86C8-405A-BAE0-590475170F2C}" type="slidenum">
              <a:rPr lang="ru-RU" sz="1800" smtClean="0">
                <a:solidFill>
                  <a:schemeClr val="bg1"/>
                </a:solidFill>
                <a:latin typeface="Elektra Medium Pro"/>
              </a:rPr>
              <a:pPr>
                <a:defRPr/>
              </a:pPr>
              <a:t>7</a:t>
            </a:fld>
            <a:endParaRPr lang="ru-RU" sz="1800" dirty="0">
              <a:solidFill>
                <a:schemeClr val="bg1"/>
              </a:solidFill>
              <a:latin typeface="Elektra Medium Pro"/>
            </a:endParaRPr>
          </a:p>
        </p:txBody>
      </p:sp>
      <p:sp>
        <p:nvSpPr>
          <p:cNvPr id="9221" name="Прямоугольник 11"/>
          <p:cNvSpPr>
            <a:spLocks noChangeArrowheads="1"/>
          </p:cNvSpPr>
          <p:nvPr/>
        </p:nvSpPr>
        <p:spPr bwMode="auto">
          <a:xfrm>
            <a:off x="238125" y="938213"/>
            <a:ext cx="87518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dirty="0">
                <a:latin typeface="Times New Roman" pitchFamily="18" charset="0"/>
                <a:cs typeface="Times New Roman" pitchFamily="18" charset="0"/>
              </a:rPr>
              <a:t>The potential energy operator in the nonrelativistic Hamiltonian consists of pairwise</a:t>
            </a:r>
            <a:r>
              <a:rPr lang="ru-RU" dirty="0">
                <a:latin typeface="Times New Roman" pitchFamily="18" charset="0"/>
                <a:cs typeface="Times New Roman" pitchFamily="18" charset="0"/>
              </a:rPr>
              <a:t> </a:t>
            </a:r>
            <a:r>
              <a:rPr lang="en-US" dirty="0">
                <a:latin typeface="Times New Roman" pitchFamily="18" charset="0"/>
                <a:cs typeface="Times New Roman" pitchFamily="18" charset="0"/>
              </a:rPr>
              <a:t>Coulomb interactions </a:t>
            </a:r>
            <a:r>
              <a:rPr lang="en-US" dirty="0" err="1">
                <a:latin typeface="Times New Roman" pitchFamily="18" charset="0"/>
                <a:cs typeface="Times New Roman" pitchFamily="18" charset="0"/>
              </a:rPr>
              <a:t>U</a:t>
            </a:r>
            <a:r>
              <a:rPr lang="en-US" baseline="-25000" dirty="0" err="1">
                <a:latin typeface="Times New Roman" pitchFamily="18" charset="0"/>
                <a:cs typeface="Times New Roman" pitchFamily="18" charset="0"/>
              </a:rPr>
              <a:t>ij</a:t>
            </a:r>
            <a:r>
              <a:rPr lang="en-US" dirty="0">
                <a:latin typeface="Times New Roman" pitchFamily="18" charset="0"/>
                <a:cs typeface="Times New Roman" pitchFamily="18" charset="0"/>
              </a:rPr>
              <a:t> (i, j=1, 2, 3). The convenience of using the Gaussian basis in this case also lies in the fact that all matrix elements of the potential energy operator are calculated analytically (in electronic atomic units):</a:t>
            </a:r>
            <a:endParaRPr lang="ru-RU" dirty="0">
              <a:latin typeface="Times New Roman" pitchFamily="18" charset="0"/>
              <a:cs typeface="Times New Roman" pitchFamily="18" charset="0"/>
            </a:endParaRPr>
          </a:p>
        </p:txBody>
      </p:sp>
      <p:sp>
        <p:nvSpPr>
          <p:cNvPr id="9222" name="TextBox 5"/>
          <p:cNvSpPr txBox="1">
            <a:spLocks noChangeArrowheads="1"/>
          </p:cNvSpPr>
          <p:nvPr/>
        </p:nvSpPr>
        <p:spPr bwMode="auto">
          <a:xfrm>
            <a:off x="152400" y="5691188"/>
            <a:ext cx="86772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latin typeface="Times New Roman" pitchFamily="18" charset="0"/>
                <a:cs typeface="Times New Roman" pitchFamily="18" charset="0"/>
              </a:rPr>
              <a:t>All these matrix elements are expressed in terms of </a:t>
            </a:r>
            <a:r>
              <a:rPr lang="en-US" dirty="0" err="1">
                <a:latin typeface="Times New Roman" pitchFamily="18" charset="0"/>
                <a:cs typeface="Times New Roman" pitchFamily="18" charset="0"/>
              </a:rPr>
              <a:t>variational</a:t>
            </a:r>
            <a:r>
              <a:rPr lang="en-US" dirty="0">
                <a:latin typeface="Times New Roman" pitchFamily="18" charset="0"/>
                <a:cs typeface="Times New Roman" pitchFamily="18" charset="0"/>
              </a:rPr>
              <a:t> parameters </a:t>
            </a:r>
            <a:r>
              <a:rPr lang="en-US" dirty="0" err="1">
                <a:latin typeface="Times New Roman" pitchFamily="18" charset="0"/>
                <a:cs typeface="Times New Roman" pitchFamily="18" charset="0"/>
              </a:rPr>
              <a:t>A</a:t>
            </a:r>
            <a:r>
              <a:rPr lang="en-US" baseline="-25000" dirty="0" err="1">
                <a:latin typeface="Times New Roman" pitchFamily="18" charset="0"/>
                <a:cs typeface="Times New Roman" pitchFamily="18" charset="0"/>
              </a:rPr>
              <a:t>ij</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t>
            </a:r>
            <a:r>
              <a:rPr lang="en-US" baseline="-25000" dirty="0" err="1">
                <a:latin typeface="Times New Roman" pitchFamily="18" charset="0"/>
                <a:cs typeface="Times New Roman" pitchFamily="18" charset="0"/>
              </a:rPr>
              <a:t>ij</a:t>
            </a:r>
            <a:r>
              <a:rPr lang="en-US" dirty="0">
                <a:latin typeface="Times New Roman" pitchFamily="18" charset="0"/>
                <a:cs typeface="Times New Roman" pitchFamily="18" charset="0"/>
              </a:rPr>
              <a:t>. These matrix elements are used below for solution of equation                     .</a:t>
            </a:r>
            <a:endParaRPr lang="ru-RU" dirty="0">
              <a:latin typeface="Times New Roman" pitchFamily="18" charset="0"/>
              <a:cs typeface="Times New Roman" pitchFamily="18" charset="0"/>
            </a:endParaRPr>
          </a:p>
        </p:txBody>
      </p:sp>
      <p:graphicFrame>
        <p:nvGraphicFramePr>
          <p:cNvPr id="9223" name="Object 7"/>
          <p:cNvGraphicFramePr>
            <a:graphicFrameLocks noChangeAspect="1"/>
          </p:cNvGraphicFramePr>
          <p:nvPr/>
        </p:nvGraphicFramePr>
        <p:xfrm>
          <a:off x="5400675" y="6016625"/>
          <a:ext cx="1133475" cy="301625"/>
        </p:xfrm>
        <a:graphic>
          <a:graphicData uri="http://schemas.openxmlformats.org/presentationml/2006/ole">
            <mc:AlternateContent xmlns:mc="http://schemas.openxmlformats.org/markup-compatibility/2006">
              <mc:Choice xmlns:v="urn:schemas-microsoft-com:vml" Requires="v">
                <p:oleObj spid="_x0000_s9286" name="Формула" r:id="rId3" imgW="812447" imgH="215806" progId="Equation.3">
                  <p:embed/>
                </p:oleObj>
              </mc:Choice>
              <mc:Fallback>
                <p:oleObj name="Формула" r:id="rId3" imgW="812447" imgH="215806"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0675" y="6016625"/>
                        <a:ext cx="11334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 name="Объект 2"/>
          <p:cNvGraphicFramePr>
            <a:graphicFrameLocks noChangeAspect="1"/>
          </p:cNvGraphicFramePr>
          <p:nvPr>
            <p:extLst>
              <p:ext uri="{D42A27DB-BD31-4B8C-83A1-F6EECF244321}">
                <p14:modId xmlns:p14="http://schemas.microsoft.com/office/powerpoint/2010/main" val="1573037039"/>
              </p:ext>
            </p:extLst>
          </p:nvPr>
        </p:nvGraphicFramePr>
        <p:xfrm>
          <a:off x="2576512" y="2301186"/>
          <a:ext cx="3829050" cy="889000"/>
        </p:xfrm>
        <a:graphic>
          <a:graphicData uri="http://schemas.openxmlformats.org/presentationml/2006/ole">
            <mc:AlternateContent xmlns:mc="http://schemas.openxmlformats.org/markup-compatibility/2006">
              <mc:Choice xmlns:v="urn:schemas-microsoft-com:vml" Requires="v">
                <p:oleObj spid="_x0000_s9287" name="Формула" r:id="rId5" imgW="2679480" imgH="622080" progId="Equation.3">
                  <p:embed/>
                </p:oleObj>
              </mc:Choice>
              <mc:Fallback>
                <p:oleObj name="Формула" r:id="rId5" imgW="2679480" imgH="62208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6512" y="2301186"/>
                        <a:ext cx="3829050" cy="88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Объект 3"/>
          <p:cNvGraphicFramePr>
            <a:graphicFrameLocks noChangeAspect="1"/>
          </p:cNvGraphicFramePr>
          <p:nvPr>
            <p:extLst>
              <p:ext uri="{D42A27DB-BD31-4B8C-83A1-F6EECF244321}">
                <p14:modId xmlns:p14="http://schemas.microsoft.com/office/powerpoint/2010/main" val="910991862"/>
              </p:ext>
            </p:extLst>
          </p:nvPr>
        </p:nvGraphicFramePr>
        <p:xfrm>
          <a:off x="238125" y="3143250"/>
          <a:ext cx="3824288" cy="2547938"/>
        </p:xfrm>
        <a:graphic>
          <a:graphicData uri="http://schemas.openxmlformats.org/presentationml/2006/ole">
            <mc:AlternateContent xmlns:mc="http://schemas.openxmlformats.org/markup-compatibility/2006">
              <mc:Choice xmlns:v="urn:schemas-microsoft-com:vml" Requires="v">
                <p:oleObj spid="_x0000_s9288" name="Equation" r:id="rId7" imgW="2324100" imgH="1549400" progId="Equation.3">
                  <p:embed/>
                </p:oleObj>
              </mc:Choice>
              <mc:Fallback>
                <p:oleObj name="Equation" r:id="rId7" imgW="2324100" imgH="15494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8125" y="3143250"/>
                        <a:ext cx="3824288" cy="2547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Объект 4"/>
          <p:cNvGraphicFramePr>
            <a:graphicFrameLocks noChangeAspect="1"/>
          </p:cNvGraphicFramePr>
          <p:nvPr>
            <p:extLst>
              <p:ext uri="{D42A27DB-BD31-4B8C-83A1-F6EECF244321}">
                <p14:modId xmlns:p14="http://schemas.microsoft.com/office/powerpoint/2010/main" val="2927734958"/>
              </p:ext>
            </p:extLst>
          </p:nvPr>
        </p:nvGraphicFramePr>
        <p:xfrm>
          <a:off x="4437063" y="3584575"/>
          <a:ext cx="3986212" cy="1425575"/>
        </p:xfrm>
        <a:graphic>
          <a:graphicData uri="http://schemas.openxmlformats.org/presentationml/2006/ole">
            <mc:AlternateContent xmlns:mc="http://schemas.openxmlformats.org/markup-compatibility/2006">
              <mc:Choice xmlns:v="urn:schemas-microsoft-com:vml" Requires="v">
                <p:oleObj spid="_x0000_s9289" name="Формула" r:id="rId9" imgW="2628720" imgH="939600" progId="Equation.3">
                  <p:embed/>
                </p:oleObj>
              </mc:Choice>
              <mc:Fallback>
                <p:oleObj name="Формула" r:id="rId9" imgW="2628720" imgH="9396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37063" y="3584575"/>
                        <a:ext cx="3986212" cy="142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866775" y="225425"/>
            <a:ext cx="7826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400">
                <a:solidFill>
                  <a:schemeClr val="bg1"/>
                </a:solidFill>
                <a:latin typeface="Elektra Text Pro"/>
              </a:rPr>
              <a:t>PROGRAM</a:t>
            </a:r>
            <a:endParaRPr lang="ru-RU" sz="2400">
              <a:solidFill>
                <a:schemeClr val="bg1"/>
              </a:solidFill>
              <a:latin typeface="Elektra Text Pro"/>
            </a:endParaRPr>
          </a:p>
        </p:txBody>
      </p:sp>
      <p:sp>
        <p:nvSpPr>
          <p:cNvPr id="12291" name="Прямоугольник 11"/>
          <p:cNvSpPr>
            <a:spLocks noChangeArrowheads="1"/>
          </p:cNvSpPr>
          <p:nvPr/>
        </p:nvSpPr>
        <p:spPr bwMode="auto">
          <a:xfrm>
            <a:off x="463550" y="890588"/>
            <a:ext cx="8193088"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dirty="0">
                <a:latin typeface="Times New Roman" pitchFamily="18" charset="0"/>
                <a:cs typeface="Times New Roman" pitchFamily="18" charset="0"/>
              </a:rPr>
              <a:t>To solve the problem, the code was written in </a:t>
            </a:r>
            <a:r>
              <a:rPr lang="en-US" dirty="0" err="1">
                <a:latin typeface="Times New Roman" pitchFamily="18" charset="0"/>
                <a:cs typeface="Times New Roman" pitchFamily="18" charset="0"/>
              </a:rPr>
              <a:t>Matlab</a:t>
            </a:r>
            <a:r>
              <a:rPr lang="en-US" dirty="0">
                <a:latin typeface="Times New Roman" pitchFamily="18" charset="0"/>
                <a:cs typeface="Times New Roman" pitchFamily="18" charset="0"/>
              </a:rPr>
              <a:t>. The program was based on the program of K. </a:t>
            </a:r>
            <a:r>
              <a:rPr lang="en-US" dirty="0" err="1">
                <a:latin typeface="Times New Roman" pitchFamily="18" charset="0"/>
                <a:cs typeface="Times New Roman" pitchFamily="18" charset="0"/>
              </a:rPr>
              <a:t>Varga</a:t>
            </a:r>
            <a:r>
              <a:rPr lang="en-US" dirty="0">
                <a:latin typeface="Times New Roman" pitchFamily="18" charset="0"/>
                <a:cs typeface="Times New Roman" pitchFamily="18" charset="0"/>
              </a:rPr>
              <a:t> and J. Suzuki, which was implemented in the Fortran language.</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work of the program begins with reading the input file, which contains the masses of particles, charges, and the boundaries of the intervals for the generation of nonlinear </a:t>
            </a:r>
            <a:r>
              <a:rPr lang="en-US" dirty="0" err="1">
                <a:latin typeface="Times New Roman" pitchFamily="18" charset="0"/>
                <a:cs typeface="Times New Roman" pitchFamily="18" charset="0"/>
              </a:rPr>
              <a:t>variational</a:t>
            </a:r>
            <a:r>
              <a:rPr lang="en-US" dirty="0">
                <a:latin typeface="Times New Roman" pitchFamily="18" charset="0"/>
                <a:cs typeface="Times New Roman" pitchFamily="18" charset="0"/>
              </a:rPr>
              <a:t> parameters.</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Matrix elements of normalization, kinetic and potential energies, calculated analytically, are included in the </a:t>
            </a:r>
            <a:r>
              <a:rPr lang="en-US" dirty="0" err="1">
                <a:latin typeface="Times New Roman" pitchFamily="18" charset="0"/>
                <a:cs typeface="Times New Roman" pitchFamily="18" charset="0"/>
              </a:rPr>
              <a:t>program.After</a:t>
            </a:r>
            <a:r>
              <a:rPr lang="en-US" dirty="0">
                <a:latin typeface="Times New Roman" pitchFamily="18" charset="0"/>
                <a:cs typeface="Times New Roman" pitchFamily="18" charset="0"/>
              </a:rPr>
              <a:t> generating nonlinear </a:t>
            </a:r>
            <a:r>
              <a:rPr lang="en-US" dirty="0" err="1">
                <a:latin typeface="Times New Roman" pitchFamily="18" charset="0"/>
                <a:cs typeface="Times New Roman" pitchFamily="18" charset="0"/>
              </a:rPr>
              <a:t>variational</a:t>
            </a:r>
            <a:r>
              <a:rPr lang="en-US" dirty="0">
                <a:latin typeface="Times New Roman" pitchFamily="18" charset="0"/>
                <a:cs typeface="Times New Roman" pitchFamily="18" charset="0"/>
              </a:rPr>
              <a:t> parameters and calculating the normalization and energies from them, the standard MATLAB function is called to solve the eigenvalue problem.</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result of the program operation is the numerical values of the energies of the ground and excited states, as well as the matrix of nonlinear </a:t>
            </a:r>
            <a:r>
              <a:rPr lang="en-US" dirty="0" err="1">
                <a:latin typeface="Times New Roman" pitchFamily="18" charset="0"/>
                <a:cs typeface="Times New Roman" pitchFamily="18" charset="0"/>
              </a:rPr>
              <a:t>variational</a:t>
            </a:r>
            <a:r>
              <a:rPr lang="en-US" dirty="0">
                <a:latin typeface="Times New Roman" pitchFamily="18" charset="0"/>
                <a:cs typeface="Times New Roman" pitchFamily="18" charset="0"/>
              </a:rPr>
              <a:t> parameters and the vector of expansion coefficients of the wave function in terms of the basis states, which can be used to calculate </a:t>
            </a:r>
            <a:r>
              <a:rPr lang="en-US" dirty="0" smtClean="0">
                <a:latin typeface="Times New Roman" pitchFamily="18" charset="0"/>
                <a:cs typeface="Times New Roman" pitchFamily="18" charset="0"/>
              </a:rPr>
              <a:t>corrections</a:t>
            </a:r>
            <a:r>
              <a:rPr lang="en-US" dirty="0">
                <a:latin typeface="Times New Roman" pitchFamily="18" charset="0"/>
                <a:cs typeface="Times New Roman" pitchFamily="18" charset="0"/>
              </a:rPr>
              <a:t>.</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a:p>
            <a:r>
              <a:rPr lang="en-US" dirty="0">
                <a:latin typeface="Times New Roman" pitchFamily="18" charset="0"/>
                <a:cs typeface="Times New Roman" pitchFamily="18" charset="0"/>
              </a:rPr>
              <a:t>K. </a:t>
            </a:r>
            <a:r>
              <a:rPr lang="en-US" dirty="0" err="1">
                <a:latin typeface="Times New Roman" pitchFamily="18" charset="0"/>
                <a:cs typeface="Times New Roman" pitchFamily="18" charset="0"/>
              </a:rPr>
              <a:t>Varga</a:t>
            </a:r>
            <a:r>
              <a:rPr lang="en-US" dirty="0">
                <a:latin typeface="Times New Roman" pitchFamily="18" charset="0"/>
                <a:cs typeface="Times New Roman" pitchFamily="18" charset="0"/>
              </a:rPr>
              <a:t>, Y. Suzuki Computer Physics Communications </a:t>
            </a:r>
            <a:r>
              <a:rPr lang="en-US" b="1" dirty="0">
                <a:latin typeface="Times New Roman" pitchFamily="18" charset="0"/>
                <a:cs typeface="Times New Roman" pitchFamily="18" charset="0"/>
              </a:rPr>
              <a:t>106</a:t>
            </a:r>
            <a:r>
              <a:rPr lang="en-US" dirty="0">
                <a:latin typeface="Times New Roman" pitchFamily="18" charset="0"/>
                <a:cs typeface="Times New Roman" pitchFamily="18" charset="0"/>
              </a:rPr>
              <a:t> (1997) 157-168</a:t>
            </a:r>
            <a:endParaRPr lang="ru-RU" dirty="0">
              <a:latin typeface="Times New Roman" pitchFamily="18" charset="0"/>
              <a:cs typeface="Times New Roman" pitchFamily="18" charset="0"/>
            </a:endParaRPr>
          </a:p>
        </p:txBody>
      </p:sp>
      <p:sp>
        <p:nvSpPr>
          <p:cNvPr id="5" name="Номер слайда 3"/>
          <p:cNvSpPr>
            <a:spLocks noGrp="1"/>
          </p:cNvSpPr>
          <p:nvPr>
            <p:ph type="sldNum" sz="quarter" idx="12"/>
          </p:nvPr>
        </p:nvSpPr>
        <p:spPr/>
        <p:txBody>
          <a:bodyPr/>
          <a:lstStyle/>
          <a:p>
            <a:pPr>
              <a:defRPr/>
            </a:pPr>
            <a:fld id="{5BF5D74C-6353-4B97-B11A-B933B72F3CB9}" type="slidenum">
              <a:rPr lang="ru-RU" sz="1800" smtClean="0">
                <a:solidFill>
                  <a:schemeClr val="bg1"/>
                </a:solidFill>
                <a:latin typeface="Elektra Medium Pro"/>
              </a:rPr>
              <a:pPr>
                <a:defRPr/>
              </a:pPr>
              <a:t>8</a:t>
            </a:fld>
            <a:endParaRPr lang="ru-RU" sz="1800" dirty="0">
              <a:solidFill>
                <a:schemeClr val="bg1"/>
              </a:solidFill>
              <a:latin typeface="Elektra Medium Pro"/>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Номер слайда 3"/>
          <p:cNvSpPr>
            <a:spLocks noGrp="1"/>
          </p:cNvSpPr>
          <p:nvPr>
            <p:ph type="sldNum" sz="quarter" idx="12"/>
          </p:nvPr>
        </p:nvSpPr>
        <p:spPr>
          <a:xfrm>
            <a:off x="6470650" y="6356350"/>
            <a:ext cx="2057400" cy="365125"/>
          </a:xfrm>
        </p:spPr>
        <p:txBody>
          <a:bodyPr/>
          <a:lstStyle/>
          <a:p>
            <a:pPr>
              <a:defRPr/>
            </a:pPr>
            <a:fld id="{B9EEE5D8-3856-4DB1-8256-843FEFDCB24F}" type="slidenum">
              <a:rPr lang="ru-RU" sz="1800" smtClean="0">
                <a:solidFill>
                  <a:prstClr val="white"/>
                </a:solidFill>
                <a:latin typeface="Elektra Medium Pro"/>
              </a:rPr>
              <a:pPr>
                <a:defRPr/>
              </a:pPr>
              <a:t>9</a:t>
            </a:fld>
            <a:endParaRPr lang="ru-RU" sz="1800" dirty="0">
              <a:solidFill>
                <a:prstClr val="white"/>
              </a:solidFill>
              <a:latin typeface="Elektra Medium Pro"/>
            </a:endParaRPr>
          </a:p>
        </p:txBody>
      </p:sp>
      <p:sp>
        <p:nvSpPr>
          <p:cNvPr id="17411" name="Заголовок 1"/>
          <p:cNvSpPr>
            <a:spLocks noGrp="1"/>
          </p:cNvSpPr>
          <p:nvPr>
            <p:ph type="title"/>
          </p:nvPr>
        </p:nvSpPr>
        <p:spPr>
          <a:xfrm>
            <a:off x="628650" y="177800"/>
            <a:ext cx="8099425" cy="569913"/>
          </a:xfrm>
        </p:spPr>
        <p:txBody>
          <a:bodyPr/>
          <a:lstStyle/>
          <a:p>
            <a:pPr algn="ctr"/>
            <a:r>
              <a:rPr lang="en-US" sz="2400" smtClean="0">
                <a:solidFill>
                  <a:schemeClr val="bg1"/>
                </a:solidFill>
                <a:latin typeface="Elektra Text Pro"/>
              </a:rPr>
              <a:t>CCR method</a:t>
            </a:r>
            <a:endParaRPr lang="ru-RU" sz="2400" smtClean="0">
              <a:solidFill>
                <a:schemeClr val="bg1"/>
              </a:solidFill>
              <a:latin typeface="Elektra Text Pro"/>
            </a:endParaRPr>
          </a:p>
        </p:txBody>
      </p:sp>
      <p:sp>
        <p:nvSpPr>
          <p:cNvPr id="17412" name="Rectangle 7"/>
          <p:cNvSpPr>
            <a:spLocks noChangeArrowheads="1"/>
          </p:cNvSpPr>
          <p:nvPr/>
        </p:nvSpPr>
        <p:spPr bwMode="auto">
          <a:xfrm>
            <a:off x="0" y="774700"/>
            <a:ext cx="914400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180975" eaLnBrk="0" hangingPunct="0"/>
            <a:r>
              <a:rPr lang="en-US" sz="1600">
                <a:latin typeface="Times New Roman" pitchFamily="18" charset="0"/>
                <a:cs typeface="Times New Roman" pitchFamily="18" charset="0"/>
              </a:rPr>
              <a:t>The main idea of ​​this method is a complex rotation of spatial coordinates:</a:t>
            </a:r>
            <a:endParaRPr lang="ru-RU" sz="1600">
              <a:solidFill>
                <a:srgbClr val="000000"/>
              </a:solidFill>
              <a:latin typeface="Times New Roman" pitchFamily="18" charset="0"/>
              <a:cs typeface="Times New Roman" pitchFamily="18" charset="0"/>
            </a:endParaRPr>
          </a:p>
          <a:p>
            <a:pPr indent="180975" eaLnBrk="0" hangingPunct="0"/>
            <a:endParaRPr lang="ru-RU">
              <a:solidFill>
                <a:srgbClr val="000000"/>
              </a:solidFill>
              <a:latin typeface="Times New Roman" pitchFamily="18" charset="0"/>
              <a:cs typeface="Times New Roman" pitchFamily="18" charset="0"/>
            </a:endParaRPr>
          </a:p>
        </p:txBody>
      </p:sp>
      <p:graphicFrame>
        <p:nvGraphicFramePr>
          <p:cNvPr id="17413" name="Object 29"/>
          <p:cNvGraphicFramePr>
            <a:graphicFrameLocks noChangeAspect="1"/>
          </p:cNvGraphicFramePr>
          <p:nvPr>
            <p:extLst>
              <p:ext uri="{D42A27DB-BD31-4B8C-83A1-F6EECF244321}">
                <p14:modId xmlns:p14="http://schemas.microsoft.com/office/powerpoint/2010/main" val="2094501869"/>
              </p:ext>
            </p:extLst>
          </p:nvPr>
        </p:nvGraphicFramePr>
        <p:xfrm>
          <a:off x="3489325" y="1071563"/>
          <a:ext cx="1549400" cy="357187"/>
        </p:xfrm>
        <a:graphic>
          <a:graphicData uri="http://schemas.openxmlformats.org/presentationml/2006/ole">
            <mc:AlternateContent xmlns:mc="http://schemas.openxmlformats.org/markup-compatibility/2006">
              <mc:Choice xmlns:v="urn:schemas-microsoft-com:vml" Requires="v">
                <p:oleObj spid="_x0000_s17529" name="Формула" r:id="rId3" imgW="876240" imgH="203040" progId="Equation.3">
                  <p:embed/>
                </p:oleObj>
              </mc:Choice>
              <mc:Fallback>
                <p:oleObj name="Формула" r:id="rId3" imgW="876240" imgH="203040" progId="Equation.3">
                  <p:embed/>
                  <p:pic>
                    <p:nvPicPr>
                      <p:cNvPr id="0" name="Object 29"/>
                      <p:cNvPicPr>
                        <a:picLocks noChangeAspect="1" noChangeArrowheads="1"/>
                      </p:cNvPicPr>
                      <p:nvPr/>
                    </p:nvPicPr>
                    <p:blipFill>
                      <a:blip r:embed="rId4"/>
                      <a:srcRect/>
                      <a:stretch>
                        <a:fillRect/>
                      </a:stretch>
                    </p:blipFill>
                    <p:spPr bwMode="auto">
                      <a:xfrm>
                        <a:off x="3489325" y="1071563"/>
                        <a:ext cx="1549400"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4" name="Object 30"/>
          <p:cNvGraphicFramePr>
            <a:graphicFrameLocks noChangeAspect="1"/>
          </p:cNvGraphicFramePr>
          <p:nvPr/>
        </p:nvGraphicFramePr>
        <p:xfrm>
          <a:off x="4508500" y="3308350"/>
          <a:ext cx="127000" cy="241300"/>
        </p:xfrm>
        <a:graphic>
          <a:graphicData uri="http://schemas.openxmlformats.org/presentationml/2006/ole">
            <mc:AlternateContent xmlns:mc="http://schemas.openxmlformats.org/markup-compatibility/2006">
              <mc:Choice xmlns:v="urn:schemas-microsoft-com:vml" Requires="v">
                <p:oleObj spid="_x0000_s17530" name="Формула" r:id="rId5" imgW="126890" imgH="241091" progId="Equation.3">
                  <p:embed/>
                </p:oleObj>
              </mc:Choice>
              <mc:Fallback>
                <p:oleObj name="Формула" r:id="rId5" imgW="126890" imgH="241091" progId="Equation.3">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8500" y="3308350"/>
                        <a:ext cx="1270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5" name="Прямоугольник 35"/>
          <p:cNvSpPr>
            <a:spLocks noChangeArrowheads="1"/>
          </p:cNvSpPr>
          <p:nvPr/>
        </p:nvSpPr>
        <p:spPr bwMode="auto">
          <a:xfrm>
            <a:off x="182563" y="1352550"/>
            <a:ext cx="89614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latin typeface="Times New Roman" pitchFamily="18" charset="0"/>
                <a:cs typeface="Times New Roman" pitchFamily="18" charset="0"/>
              </a:rPr>
              <a:t>Kinetic and potential energies scale as                   respectively, and the Hamiltonian can be written as:</a:t>
            </a:r>
            <a:endParaRPr lang="ru-RU" sz="1600" dirty="0">
              <a:solidFill>
                <a:srgbClr val="000000"/>
              </a:solidFill>
              <a:latin typeface="Times New Roman" pitchFamily="18" charset="0"/>
              <a:cs typeface="Times New Roman" pitchFamily="18" charset="0"/>
            </a:endParaRPr>
          </a:p>
        </p:txBody>
      </p:sp>
      <p:graphicFrame>
        <p:nvGraphicFramePr>
          <p:cNvPr id="17416" name="Object 32"/>
          <p:cNvGraphicFramePr>
            <a:graphicFrameLocks noChangeAspect="1"/>
          </p:cNvGraphicFramePr>
          <p:nvPr/>
        </p:nvGraphicFramePr>
        <p:xfrm>
          <a:off x="3443288" y="1370013"/>
          <a:ext cx="879475" cy="309562"/>
        </p:xfrm>
        <a:graphic>
          <a:graphicData uri="http://schemas.openxmlformats.org/presentationml/2006/ole">
            <mc:AlternateContent xmlns:mc="http://schemas.openxmlformats.org/markup-compatibility/2006">
              <mc:Choice xmlns:v="urn:schemas-microsoft-com:vml" Requires="v">
                <p:oleObj spid="_x0000_s17531" name="Формула" r:id="rId7" imgW="647700" imgH="228600" progId="Equation.3">
                  <p:embed/>
                </p:oleObj>
              </mc:Choice>
              <mc:Fallback>
                <p:oleObj name="Формула" r:id="rId7" imgW="647700" imgH="228600" progId="Equation.3">
                  <p:embed/>
                  <p:pic>
                    <p:nvPicPr>
                      <p:cNvPr id="0" name="Object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43288" y="1370013"/>
                        <a:ext cx="879475"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7" name="Object 33"/>
          <p:cNvGraphicFramePr>
            <a:graphicFrameLocks noChangeAspect="1"/>
          </p:cNvGraphicFramePr>
          <p:nvPr/>
        </p:nvGraphicFramePr>
        <p:xfrm>
          <a:off x="2989263" y="1903413"/>
          <a:ext cx="2271712" cy="396875"/>
        </p:xfrm>
        <a:graphic>
          <a:graphicData uri="http://schemas.openxmlformats.org/presentationml/2006/ole">
            <mc:AlternateContent xmlns:mc="http://schemas.openxmlformats.org/markup-compatibility/2006">
              <mc:Choice xmlns:v="urn:schemas-microsoft-com:vml" Requires="v">
                <p:oleObj spid="_x0000_s17532" name="Формула" r:id="rId9" imgW="1308100" imgH="228600" progId="Equation.3">
                  <p:embed/>
                </p:oleObj>
              </mc:Choice>
              <mc:Fallback>
                <p:oleObj name="Формула" r:id="rId9" imgW="1308100" imgH="228600" progId="Equation.3">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9263" y="1903413"/>
                        <a:ext cx="2271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8" name="Rectangle 10"/>
          <p:cNvSpPr>
            <a:spLocks noChangeArrowheads="1"/>
          </p:cNvSpPr>
          <p:nvPr/>
        </p:nvSpPr>
        <p:spPr bwMode="auto">
          <a:xfrm>
            <a:off x="109538" y="2185988"/>
            <a:ext cx="90709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a:latin typeface="Times New Roman" pitchFamily="18" charset="0"/>
              <a:cs typeface="Times New Roman" pitchFamily="18" charset="0"/>
            </a:endParaRPr>
          </a:p>
          <a:p>
            <a:r>
              <a:rPr lang="en-US">
                <a:latin typeface="Times New Roman" pitchFamily="18" charset="0"/>
                <a:cs typeface="Times New Roman" pitchFamily="18" charset="0"/>
              </a:rPr>
              <a:t>In the theory of rotation of complex coordinates, the resonant state is defined as the solution to the eigenvalue problem</a:t>
            </a:r>
          </a:p>
          <a:p>
            <a:r>
              <a:rPr lang="en-US">
                <a:latin typeface="Times New Roman" pitchFamily="18" charset="0"/>
                <a:cs typeface="Times New Roman" pitchFamily="18" charset="0"/>
              </a:rPr>
              <a:t/>
            </a:r>
            <a:br>
              <a:rPr lang="en-US">
                <a:latin typeface="Times New Roman" pitchFamily="18" charset="0"/>
                <a:cs typeface="Times New Roman" pitchFamily="18" charset="0"/>
              </a:rPr>
            </a:br>
            <a:endParaRPr lang="ru-RU">
              <a:solidFill>
                <a:srgbClr val="000000"/>
              </a:solidFill>
              <a:latin typeface="Times New Roman" pitchFamily="18" charset="0"/>
              <a:cs typeface="Times New Roman" pitchFamily="18" charset="0"/>
            </a:endParaRPr>
          </a:p>
        </p:txBody>
      </p:sp>
      <p:graphicFrame>
        <p:nvGraphicFramePr>
          <p:cNvPr id="17419" name="Object 4"/>
          <p:cNvGraphicFramePr>
            <a:graphicFrameLocks noChangeAspect="1"/>
          </p:cNvGraphicFramePr>
          <p:nvPr/>
        </p:nvGraphicFramePr>
        <p:xfrm>
          <a:off x="3233738" y="3155950"/>
          <a:ext cx="2295525" cy="1200150"/>
        </p:xfrm>
        <a:graphic>
          <a:graphicData uri="http://schemas.openxmlformats.org/presentationml/2006/ole">
            <mc:AlternateContent xmlns:mc="http://schemas.openxmlformats.org/markup-compatibility/2006">
              <mc:Choice xmlns:v="urn:schemas-microsoft-com:vml" Requires="v">
                <p:oleObj spid="_x0000_s17533" name="Формула" r:id="rId11" imgW="1218960" imgH="711000" progId="Equation.3">
                  <p:embed/>
                </p:oleObj>
              </mc:Choice>
              <mc:Fallback>
                <p:oleObj name="Формула" r:id="rId11" imgW="1218960" imgH="711000" progId="Equation.3">
                  <p:embed/>
                  <p:pic>
                    <p:nvPicPr>
                      <p:cNvPr id="0"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33738" y="3155950"/>
                        <a:ext cx="2295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20" name="TextBox 38"/>
          <p:cNvSpPr txBox="1">
            <a:spLocks noChangeArrowheads="1"/>
          </p:cNvSpPr>
          <p:nvPr/>
        </p:nvSpPr>
        <p:spPr bwMode="auto">
          <a:xfrm>
            <a:off x="0" y="4401107"/>
            <a:ext cx="45672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600" dirty="0">
                <a:latin typeface="Times New Roman" pitchFamily="18" charset="0"/>
                <a:cs typeface="Times New Roman" pitchFamily="18" charset="0"/>
              </a:rPr>
              <a:t>The corresponding discrete complex eigenvalues ​​</a:t>
            </a:r>
            <a:r>
              <a:rPr lang="en-US" sz="1600" dirty="0" smtClean="0">
                <a:latin typeface="Times New Roman" pitchFamily="18" charset="0"/>
                <a:cs typeface="Times New Roman" pitchFamily="18" charset="0"/>
              </a:rPr>
              <a:t>are</a:t>
            </a:r>
            <a:endParaRPr lang="ru-RU" sz="1600" dirty="0">
              <a:solidFill>
                <a:srgbClr val="000000"/>
              </a:solidFill>
              <a:latin typeface="Times New Roman" pitchFamily="18" charset="0"/>
              <a:cs typeface="Times New Roman" pitchFamily="18" charset="0"/>
            </a:endParaRPr>
          </a:p>
        </p:txBody>
      </p:sp>
      <p:graphicFrame>
        <p:nvGraphicFramePr>
          <p:cNvPr id="17421" name="Object 34"/>
          <p:cNvGraphicFramePr>
            <a:graphicFrameLocks noChangeAspect="1"/>
          </p:cNvGraphicFramePr>
          <p:nvPr>
            <p:extLst>
              <p:ext uri="{D42A27DB-BD31-4B8C-83A1-F6EECF244321}">
                <p14:modId xmlns:p14="http://schemas.microsoft.com/office/powerpoint/2010/main" val="4029311842"/>
              </p:ext>
            </p:extLst>
          </p:nvPr>
        </p:nvGraphicFramePr>
        <p:xfrm>
          <a:off x="4457700" y="4353482"/>
          <a:ext cx="1957388" cy="423863"/>
        </p:xfrm>
        <a:graphic>
          <a:graphicData uri="http://schemas.openxmlformats.org/presentationml/2006/ole">
            <mc:AlternateContent xmlns:mc="http://schemas.openxmlformats.org/markup-compatibility/2006">
              <mc:Choice xmlns:v="urn:schemas-microsoft-com:vml" Requires="v">
                <p:oleObj spid="_x0000_s17534" name="Формула" r:id="rId13" imgW="1117600" imgH="241300" progId="Equation.3">
                  <p:embed/>
                </p:oleObj>
              </mc:Choice>
              <mc:Fallback>
                <p:oleObj name="Формула" r:id="rId13" imgW="1117600" imgH="241300" progId="Equation.3">
                  <p:embed/>
                  <p:pic>
                    <p:nvPicPr>
                      <p:cNvPr id="0" name="Object 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57700" y="4353482"/>
                        <a:ext cx="1957388"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22" name="TextBox 40"/>
          <p:cNvSpPr txBox="1">
            <a:spLocks noChangeArrowheads="1"/>
          </p:cNvSpPr>
          <p:nvPr/>
        </p:nvSpPr>
        <p:spPr bwMode="auto">
          <a:xfrm>
            <a:off x="1" y="4681082"/>
            <a:ext cx="90297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ru-RU" sz="1600"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where       </a:t>
            </a:r>
            <a:r>
              <a:rPr lang="en-US" sz="1600" dirty="0">
                <a:latin typeface="Times New Roman" pitchFamily="18" charset="0"/>
                <a:cs typeface="Times New Roman" pitchFamily="18" charset="0"/>
              </a:rPr>
              <a:t>specifies the position, and Г </a:t>
            </a:r>
            <a:r>
              <a:rPr lang="en-US" sz="1600" dirty="0" smtClean="0">
                <a:latin typeface="Times New Roman" pitchFamily="18" charset="0"/>
                <a:cs typeface="Times New Roman" pitchFamily="18" charset="0"/>
              </a:rPr>
              <a:t>is </a:t>
            </a:r>
            <a:r>
              <a:rPr lang="en-US" sz="1600" dirty="0">
                <a:latin typeface="Times New Roman" pitchFamily="18" charset="0"/>
                <a:cs typeface="Times New Roman" pitchFamily="18" charset="0"/>
              </a:rPr>
              <a:t>the width of the </a:t>
            </a:r>
            <a:r>
              <a:rPr lang="en-US" sz="1600" dirty="0" smtClean="0">
                <a:latin typeface="Times New Roman" pitchFamily="18" charset="0"/>
                <a:cs typeface="Times New Roman" pitchFamily="18" charset="0"/>
              </a:rPr>
              <a:t>resonance.</a:t>
            </a:r>
          </a:p>
          <a:p>
            <a:pPr eaLnBrk="1" hangingPunct="1"/>
            <a:endParaRPr lang="en-US" sz="1600" dirty="0" smtClean="0">
              <a:solidFill>
                <a:srgbClr val="000000"/>
              </a:solidFill>
              <a:latin typeface="Times New Roman" pitchFamily="18" charset="0"/>
              <a:cs typeface="Times New Roman" pitchFamily="18" charset="0"/>
            </a:endParaRPr>
          </a:p>
          <a:p>
            <a:pPr eaLnBrk="1" hangingPunct="1"/>
            <a:endParaRPr lang="en-US" sz="1600" dirty="0">
              <a:solidFill>
                <a:srgbClr val="000000"/>
              </a:solidFill>
              <a:latin typeface="Times New Roman" pitchFamily="18" charset="0"/>
              <a:cs typeface="Times New Roman" pitchFamily="18" charset="0"/>
            </a:endParaRPr>
          </a:p>
          <a:p>
            <a:pPr lvl="0" eaLnBrk="1" hangingPunct="1"/>
            <a:r>
              <a:rPr lang="en-US" sz="1600" i="1" dirty="0">
                <a:latin typeface="Times New Roman" pitchFamily="18" charset="0"/>
                <a:cs typeface="Times New Roman" pitchFamily="18" charset="0"/>
              </a:rPr>
              <a:t>Ho, Y.K.</a:t>
            </a:r>
            <a:r>
              <a:rPr lang="en-US" sz="1600" dirty="0">
                <a:latin typeface="Times New Roman" pitchFamily="18" charset="0"/>
                <a:cs typeface="Times New Roman" pitchFamily="18" charset="0"/>
              </a:rPr>
              <a:t> The Method of Complex Coordinate Rotation and its Applications to Atomic Collision Processes / Y.K. Ho // Phys. Reports –– 1983. –– Vol.99.–– P.1-68.</a:t>
            </a:r>
            <a:endParaRPr lang="ru-RU" sz="1600" dirty="0">
              <a:latin typeface="Times New Roman" pitchFamily="18" charset="0"/>
              <a:cs typeface="Times New Roman" pitchFamily="18" charset="0"/>
            </a:endParaRPr>
          </a:p>
          <a:p>
            <a:pPr eaLnBrk="1" hangingPunct="1"/>
            <a:endParaRPr lang="ru-RU" sz="1600" dirty="0">
              <a:solidFill>
                <a:srgbClr val="000000"/>
              </a:solidFill>
              <a:latin typeface="Times New Roman" pitchFamily="18" charset="0"/>
              <a:cs typeface="Times New Roman" pitchFamily="18" charset="0"/>
            </a:endParaRPr>
          </a:p>
        </p:txBody>
      </p:sp>
      <p:graphicFrame>
        <p:nvGraphicFramePr>
          <p:cNvPr id="17423" name="Object 31"/>
          <p:cNvGraphicFramePr>
            <a:graphicFrameLocks noChangeAspect="1"/>
          </p:cNvGraphicFramePr>
          <p:nvPr>
            <p:extLst>
              <p:ext uri="{D42A27DB-BD31-4B8C-83A1-F6EECF244321}">
                <p14:modId xmlns:p14="http://schemas.microsoft.com/office/powerpoint/2010/main" val="978307301"/>
              </p:ext>
            </p:extLst>
          </p:nvPr>
        </p:nvGraphicFramePr>
        <p:xfrm>
          <a:off x="711411" y="4706271"/>
          <a:ext cx="279400" cy="330200"/>
        </p:xfrm>
        <a:graphic>
          <a:graphicData uri="http://schemas.openxmlformats.org/presentationml/2006/ole">
            <mc:AlternateContent xmlns:mc="http://schemas.openxmlformats.org/markup-compatibility/2006">
              <mc:Choice xmlns:v="urn:schemas-microsoft-com:vml" Requires="v">
                <p:oleObj spid="_x0000_s17535" name="Формула" r:id="rId15" imgW="203112" imgH="241195" progId="Equation.3">
                  <p:embed/>
                </p:oleObj>
              </mc:Choice>
              <mc:Fallback>
                <p:oleObj name="Формула" r:id="rId15" imgW="203112" imgH="241195" progId="Equation.3">
                  <p:embed/>
                  <p:pic>
                    <p:nvPicPr>
                      <p:cNvPr id="0" name="Object 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1411" y="4706271"/>
                        <a:ext cx="2794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6215</TotalTime>
  <Words>1334</Words>
  <Application>Microsoft Office PowerPoint</Application>
  <PresentationFormat>Экран (4:3)</PresentationFormat>
  <Paragraphs>141</Paragraphs>
  <Slides>12</Slides>
  <Notes>2</Notes>
  <HiddenSlides>0</HiddenSlides>
  <MMClips>0</MMClips>
  <ScaleCrop>false</ScaleCrop>
  <HeadingPairs>
    <vt:vector size="6" baseType="variant">
      <vt:variant>
        <vt:lpstr>Тема</vt:lpstr>
      </vt:variant>
      <vt:variant>
        <vt:i4>2</vt:i4>
      </vt:variant>
      <vt:variant>
        <vt:lpstr>Внедренные серверы OLE</vt:lpstr>
      </vt:variant>
      <vt:variant>
        <vt:i4>3</vt:i4>
      </vt:variant>
      <vt:variant>
        <vt:lpstr>Заголовки слайдов</vt:lpstr>
      </vt:variant>
      <vt:variant>
        <vt:i4>12</vt:i4>
      </vt:variant>
    </vt:vector>
  </HeadingPairs>
  <TitlesOfParts>
    <vt:vector size="17" baseType="lpstr">
      <vt:lpstr>Тема Office</vt:lpstr>
      <vt:lpstr>1_Тема Office</vt:lpstr>
      <vt:lpstr>Формула</vt:lpstr>
      <vt:lpstr>Microsoft Equation 3.0</vt:lpstr>
      <vt:lpstr>Equation</vt:lpstr>
      <vt:lpstr>Презентация PowerPoint</vt:lpstr>
      <vt:lpstr>Презентация PowerPoint</vt:lpstr>
      <vt:lpstr>Презентация PowerPoint</vt:lpstr>
      <vt:lpstr>Презентация PowerPoint</vt:lpstr>
      <vt:lpstr>ORDER OF PARTICLES</vt:lpstr>
      <vt:lpstr>Презентация PowerPoint</vt:lpstr>
      <vt:lpstr>Презентация PowerPoint</vt:lpstr>
      <vt:lpstr>Презентация PowerPoint</vt:lpstr>
      <vt:lpstr>CCR method</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Евгений Степанов</dc:creator>
  <cp:lastModifiedBy>1</cp:lastModifiedBy>
  <cp:revision>478</cp:revision>
  <dcterms:created xsi:type="dcterms:W3CDTF">2016-03-09T10:31:39Z</dcterms:created>
  <dcterms:modified xsi:type="dcterms:W3CDTF">2024-10-20T09:25:06Z</dcterms:modified>
</cp:coreProperties>
</file>