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7"/>
  </p:notesMasterIdLst>
  <p:sldIdLst>
    <p:sldId id="256" r:id="rId2"/>
    <p:sldId id="301" r:id="rId3"/>
    <p:sldId id="304" r:id="rId4"/>
    <p:sldId id="262" r:id="rId5"/>
    <p:sldId id="314" r:id="rId6"/>
    <p:sldId id="315" r:id="rId7"/>
    <p:sldId id="307" r:id="rId8"/>
    <p:sldId id="317" r:id="rId9"/>
    <p:sldId id="320" r:id="rId10"/>
    <p:sldId id="318" r:id="rId11"/>
    <p:sldId id="311" r:id="rId12"/>
    <p:sldId id="312" r:id="rId13"/>
    <p:sldId id="319" r:id="rId14"/>
    <p:sldId id="308" r:id="rId15"/>
    <p:sldId id="303"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94720"/>
  </p:normalViewPr>
  <p:slideViewPr>
    <p:cSldViewPr snapToGrid="0">
      <p:cViewPr varScale="1">
        <p:scale>
          <a:sx n="109" d="100"/>
          <a:sy n="109" d="100"/>
        </p:scale>
        <p:origin x="46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ru-RU" sz="1800" b="0" strike="noStrike" spc="-1" dirty="0">
                <a:solidFill>
                  <a:srgbClr val="000000"/>
                </a:solidFill>
                <a:latin typeface="Calibri"/>
              </a:rPr>
              <a:t>Для перемещения страницы щёлкните мышью</a:t>
            </a:r>
          </a:p>
        </p:txBody>
      </p:sp>
      <p:sp>
        <p:nvSpPr>
          <p:cNvPr id="12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ru-RU" sz="2000" b="0" strike="noStrike" spc="-1">
                <a:latin typeface="Arial"/>
              </a:rPr>
              <a:t>Для правки формата примечаний щёлкните мышью</a:t>
            </a:r>
          </a:p>
        </p:txBody>
      </p:sp>
      <p:sp>
        <p:nvSpPr>
          <p:cNvPr id="12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ru-RU" sz="1400" b="0" strike="noStrike" spc="-1" dirty="0">
                <a:latin typeface="Times New Roman"/>
              </a:rPr>
              <a:t>&lt;верхний колонтитул&gt;</a:t>
            </a:r>
          </a:p>
        </p:txBody>
      </p:sp>
      <p:sp>
        <p:nvSpPr>
          <p:cNvPr id="124"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algn="r">
              <a:buNone/>
              <a:defRPr lang="ru-RU" sz="1400" b="0" strike="noStrike" spc="-1">
                <a:latin typeface="Times New Roman"/>
              </a:defRPr>
            </a:lvl1pPr>
          </a:lstStyle>
          <a:p>
            <a:pPr algn="r">
              <a:buNone/>
            </a:pPr>
            <a:r>
              <a:rPr lang="ru-RU" sz="1400" b="0" strike="noStrike" spc="-1" dirty="0">
                <a:latin typeface="Times New Roman"/>
              </a:rPr>
              <a:t>&lt;дата/время&gt;</a:t>
            </a:r>
          </a:p>
        </p:txBody>
      </p:sp>
      <p:sp>
        <p:nvSpPr>
          <p:cNvPr id="125"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a:defRPr lang="ru-RU" sz="1400" b="0" strike="noStrike" spc="-1">
                <a:latin typeface="Times New Roman"/>
              </a:defRPr>
            </a:lvl1pPr>
          </a:lstStyle>
          <a:p>
            <a:r>
              <a:rPr lang="ru-RU" sz="1400" b="0" strike="noStrike" spc="-1" dirty="0">
                <a:latin typeface="Times New Roman"/>
              </a:rPr>
              <a:t>&lt;нижний колонтитул&gt;</a:t>
            </a:r>
          </a:p>
        </p:txBody>
      </p:sp>
      <p:sp>
        <p:nvSpPr>
          <p:cNvPr id="126"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algn="r">
              <a:buNone/>
              <a:defRPr lang="ru-RU" sz="1400" b="0" strike="noStrike" spc="-1">
                <a:latin typeface="Times New Roman"/>
              </a:defRPr>
            </a:lvl1pPr>
          </a:lstStyle>
          <a:p>
            <a:pPr algn="r">
              <a:buNone/>
            </a:pPr>
            <a:fld id="{8C02CD42-B4F9-4954-ACFE-37CE15F89AF6}" type="slidenum">
              <a:rPr lang="ru-RU" sz="1400" b="0" strike="noStrike" spc="-1">
                <a:latin typeface="Times New Roman"/>
              </a:rPr>
              <a:pPr algn="r">
                <a:buNone/>
              </a:pPr>
              <a:t>‹#›</a:t>
            </a:fld>
            <a:endParaRPr lang="ru-RU" sz="1400" b="0" strike="noStrike" spc="-1" dirty="0">
              <a:latin typeface="Times New Roman"/>
            </a:endParaRPr>
          </a:p>
        </p:txBody>
      </p:sp>
    </p:spTree>
    <p:extLst>
      <p:ext uri="{BB962C8B-B14F-4D97-AF65-F5344CB8AC3E}">
        <p14:creationId xmlns:p14="http://schemas.microsoft.com/office/powerpoint/2010/main" val="159329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C0E17E05-107D-4315-BBED-473EA2B9CAF3}"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a:t>
            </a:fld>
            <a:endParaRPr lang="ru-RU" sz="1200" b="0" strike="noStrike" spc="-1" dirty="0">
              <a:latin typeface="Times New Roman"/>
            </a:endParaRPr>
          </a:p>
        </p:txBody>
      </p:sp>
      <p:sp>
        <p:nvSpPr>
          <p:cNvPr id="530" name="PlaceHolder 2"/>
          <p:cNvSpPr>
            <a:spLocks noGrp="1" noRot="1" noChangeAspect="1"/>
          </p:cNvSpPr>
          <p:nvPr>
            <p:ph type="sldImg"/>
          </p:nvPr>
        </p:nvSpPr>
        <p:spPr>
          <a:xfrm>
            <a:off x="457200" y="720725"/>
            <a:ext cx="6400800" cy="3600450"/>
          </a:xfrm>
          <a:prstGeom prst="rect">
            <a:avLst/>
          </a:prstGeom>
          <a:ln w="0">
            <a:noFill/>
          </a:ln>
        </p:spPr>
      </p:sp>
      <p:sp>
        <p:nvSpPr>
          <p:cNvPr id="531"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10</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10</a:t>
            </a:fld>
            <a:endParaRPr lang="ru-RU" sz="1300" b="0" strike="noStrike" spc="-1" dirty="0">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11</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11</a:t>
            </a:fld>
            <a:endParaRPr lang="ru-RU" sz="1300" b="0" strike="noStrike" spc="-1" dirty="0">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12</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12</a:t>
            </a:fld>
            <a:endParaRPr lang="ru-RU" sz="1300" b="0" strike="noStrike" spc="-1" dirty="0">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13</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13</a:t>
            </a:fld>
            <a:endParaRPr lang="ru-RU" sz="1300" b="0" strike="noStrike" spc="-1" dirty="0">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14</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14</a:t>
            </a:fld>
            <a:endParaRPr lang="ru-RU" sz="1300" b="0" strike="noStrike" spc="-1" dirty="0">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15</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15</a:t>
            </a:fld>
            <a:endParaRPr lang="ru-RU" sz="1300" b="0" strike="noStrike" spc="-1"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9ACD9B4F-552C-4B4B-88FB-3B263015F065}"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2</a:t>
            </a:fld>
            <a:endParaRPr lang="ru-RU" sz="1200" b="0" strike="noStrike" spc="-1" dirty="0">
              <a:latin typeface="Times New Roman"/>
            </a:endParaRPr>
          </a:p>
        </p:txBody>
      </p:sp>
      <p:sp>
        <p:nvSpPr>
          <p:cNvPr id="545" name="PlaceHolder 2"/>
          <p:cNvSpPr>
            <a:spLocks noGrp="1" noRot="1" noChangeAspect="1"/>
          </p:cNvSpPr>
          <p:nvPr>
            <p:ph type="sldImg"/>
          </p:nvPr>
        </p:nvSpPr>
        <p:spPr>
          <a:xfrm>
            <a:off x="457200" y="720725"/>
            <a:ext cx="6400800" cy="3600450"/>
          </a:xfrm>
          <a:prstGeom prst="rect">
            <a:avLst/>
          </a:prstGeom>
          <a:ln w="0">
            <a:noFill/>
          </a:ln>
        </p:spPr>
      </p:sp>
      <p:sp>
        <p:nvSpPr>
          <p:cNvPr id="546" name="PlaceHolder 3"/>
          <p:cNvSpPr>
            <a:spLocks noGrp="1"/>
          </p:cNvSpPr>
          <p:nvPr>
            <p:ph type="body"/>
          </p:nvPr>
        </p:nvSpPr>
        <p:spPr>
          <a:xfrm>
            <a:off x="974880" y="4560840"/>
            <a:ext cx="5360760" cy="4316040"/>
          </a:xfrm>
          <a:prstGeom prst="rect">
            <a:avLst/>
          </a:prstGeom>
          <a:noFill/>
          <a:ln w="0">
            <a:noFill/>
          </a:ln>
        </p:spPr>
        <p:txBody>
          <a:bodyPr anchor="ctr">
            <a:noAutofit/>
          </a:bodyPr>
          <a:lstStyle/>
          <a:p>
            <a:r>
              <a:rPr lang="en-US" sz="2000" b="0" strike="noStrike" spc="-1" dirty="0">
                <a:latin typeface="Arial"/>
              </a:rPr>
              <a:t>The</a:t>
            </a:r>
            <a:endParaRPr lang="ru-RU" sz="2000" b="0" strike="noStrike" spc="-1" dirty="0">
              <a:latin typeface="Arial"/>
            </a:endParaRPr>
          </a:p>
        </p:txBody>
      </p:sp>
      <p:sp>
        <p:nvSpPr>
          <p:cNvPr id="547" name="Text Box 1"/>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C757337-8933-4D0A-BF59-FA9CF4F74CD8}"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2</a:t>
            </a:fld>
            <a:endParaRPr lang="ru-RU" sz="13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9ACD9B4F-552C-4B4B-88FB-3B263015F065}"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3</a:t>
            </a:fld>
            <a:endParaRPr lang="ru-RU" sz="1200" b="0" strike="noStrike" spc="-1" dirty="0">
              <a:latin typeface="Times New Roman"/>
            </a:endParaRPr>
          </a:p>
        </p:txBody>
      </p:sp>
      <p:sp>
        <p:nvSpPr>
          <p:cNvPr id="545" name="PlaceHolder 2"/>
          <p:cNvSpPr>
            <a:spLocks noGrp="1" noRot="1" noChangeAspect="1"/>
          </p:cNvSpPr>
          <p:nvPr>
            <p:ph type="sldImg"/>
          </p:nvPr>
        </p:nvSpPr>
        <p:spPr>
          <a:xfrm>
            <a:off x="457200" y="720725"/>
            <a:ext cx="6400800" cy="3600450"/>
          </a:xfrm>
          <a:prstGeom prst="rect">
            <a:avLst/>
          </a:prstGeom>
          <a:ln w="0">
            <a:noFill/>
          </a:ln>
        </p:spPr>
      </p:sp>
      <p:sp>
        <p:nvSpPr>
          <p:cNvPr id="546"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47" name="Text Box 1"/>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C757337-8933-4D0A-BF59-FA9CF4F74CD8}"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3</a:t>
            </a:fld>
            <a:endParaRPr lang="ru-RU" sz="1300" b="0" strike="noStrike" spc="-1" dirty="0">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4</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4</a:t>
            </a:fld>
            <a:endParaRPr lang="ru-RU" sz="1300" b="0" strike="noStrike" spc="-1" dirty="0">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5</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5</a:t>
            </a:fld>
            <a:endParaRPr lang="ru-RU" sz="1300" b="0" strike="noStrike" spc="-1" dirty="0">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6</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6</a:t>
            </a:fld>
            <a:endParaRPr lang="ru-RU" sz="1300" b="0" strike="noStrike" spc="-1" dirty="0">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7</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7</a:t>
            </a:fld>
            <a:endParaRPr lang="ru-RU" sz="1300" b="0" strike="noStrike" spc="-1" dirty="0">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8</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8</a:t>
            </a:fld>
            <a:endParaRPr lang="ru-RU" sz="1300" b="0" strike="noStrike" spc="-1" dirty="0">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tabLst>
                <a:tab pos="765000" algn="l"/>
                <a:tab pos="1530360" algn="l"/>
                <a:tab pos="2295360" algn="l"/>
                <a:tab pos="3060720" algn="l"/>
              </a:tabLst>
              <a:defRPr lang="ru-RU" sz="1200" b="0" strike="noStrike" spc="-1">
                <a:solidFill>
                  <a:srgbClr val="000000"/>
                </a:solidFill>
                <a:latin typeface="Times New Roman"/>
                <a:ea typeface="SimSun"/>
              </a:defRPr>
            </a:lvl1pPr>
          </a:lstStyle>
          <a:p>
            <a:pPr algn="r">
              <a:lnSpc>
                <a:spcPct val="100000"/>
              </a:lnSpc>
              <a:buNone/>
              <a:tabLst>
                <a:tab pos="765000" algn="l"/>
                <a:tab pos="1530360" algn="l"/>
                <a:tab pos="2295360" algn="l"/>
                <a:tab pos="3060720" algn="l"/>
              </a:tabLst>
            </a:pPr>
            <a:fld id="{ED86C003-42F6-43DF-A1CC-D1BC4C60BDAE}" type="slidenum">
              <a:rPr lang="ru-RU" sz="1200" b="0" strike="noStrike" spc="-1">
                <a:solidFill>
                  <a:srgbClr val="000000"/>
                </a:solidFill>
                <a:latin typeface="Times New Roman"/>
                <a:ea typeface="SimSun"/>
              </a:rPr>
              <a:pPr algn="r">
                <a:lnSpc>
                  <a:spcPct val="100000"/>
                </a:lnSpc>
                <a:buNone/>
                <a:tabLst>
                  <a:tab pos="765000" algn="l"/>
                  <a:tab pos="1530360" algn="l"/>
                  <a:tab pos="2295360" algn="l"/>
                  <a:tab pos="3060720" algn="l"/>
                </a:tabLst>
              </a:pPr>
              <a:t>9</a:t>
            </a:fld>
            <a:endParaRPr lang="ru-RU" sz="1200" b="0" strike="noStrike" spc="-1" dirty="0">
              <a:latin typeface="Times New Roman"/>
            </a:endParaRPr>
          </a:p>
        </p:txBody>
      </p:sp>
      <p:sp>
        <p:nvSpPr>
          <p:cNvPr id="549" name="PlaceHolder 2"/>
          <p:cNvSpPr>
            <a:spLocks noGrp="1" noRot="1" noChangeAspect="1"/>
          </p:cNvSpPr>
          <p:nvPr>
            <p:ph type="sldImg"/>
          </p:nvPr>
        </p:nvSpPr>
        <p:spPr>
          <a:xfrm>
            <a:off x="457200" y="720725"/>
            <a:ext cx="6400800" cy="3600450"/>
          </a:xfrm>
          <a:prstGeom prst="rect">
            <a:avLst/>
          </a:prstGeom>
          <a:ln w="0">
            <a:noFill/>
          </a:ln>
        </p:spPr>
      </p:sp>
      <p:sp>
        <p:nvSpPr>
          <p:cNvPr id="550" name="PlaceHolder 3"/>
          <p:cNvSpPr>
            <a:spLocks noGrp="1"/>
          </p:cNvSpPr>
          <p:nvPr>
            <p:ph type="body"/>
          </p:nvPr>
        </p:nvSpPr>
        <p:spPr>
          <a:xfrm>
            <a:off x="974880" y="4560840"/>
            <a:ext cx="5360760" cy="4316040"/>
          </a:xfrm>
          <a:prstGeom prst="rect">
            <a:avLst/>
          </a:prstGeom>
          <a:noFill/>
          <a:ln w="0">
            <a:noFill/>
          </a:ln>
        </p:spPr>
        <p:txBody>
          <a:bodyPr anchor="ctr">
            <a:noAutofit/>
          </a:bodyPr>
          <a:lstStyle/>
          <a:p>
            <a:endParaRPr lang="ru-RU" sz="2000" b="0" strike="noStrike" spc="-1" dirty="0">
              <a:latin typeface="Arial"/>
            </a:endParaRPr>
          </a:p>
        </p:txBody>
      </p:sp>
      <p:sp>
        <p:nvSpPr>
          <p:cNvPr id="551" name="Text Box 3"/>
          <p:cNvSpPr/>
          <p:nvPr/>
        </p:nvSpPr>
        <p:spPr>
          <a:xfrm>
            <a:off x="4145040" y="9121680"/>
            <a:ext cx="3169800" cy="479160"/>
          </a:xfrm>
          <a:prstGeom prst="rect">
            <a:avLst/>
          </a:prstGeom>
          <a:noFill/>
          <a:ln w="9525">
            <a:noFill/>
          </a:ln>
        </p:spPr>
        <p:style>
          <a:lnRef idx="0">
            <a:scrgbClr r="0" g="0" b="0"/>
          </a:lnRef>
          <a:fillRef idx="0">
            <a:scrgbClr r="0" g="0" b="0"/>
          </a:fillRef>
          <a:effectRef idx="0">
            <a:scrgbClr r="0" g="0" b="0"/>
          </a:effectRef>
          <a:fontRef idx="minor"/>
        </p:style>
        <p:txBody>
          <a:bodyPr lIns="95040" tIns="49320" rIns="95040" bIns="49320" anchor="b">
            <a:noAutofit/>
          </a:bodyPr>
          <a:lstStyle/>
          <a:p>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fld id="{46900314-255F-4EA4-A8F9-80D69CABB0B5}" type="slidenum">
              <a:rPr lang="ru-RU" sz="1300" b="0" strike="noStrike" spc="-1">
                <a:solidFill>
                  <a:srgbClr val="000000"/>
                </a:solidFill>
                <a:latin typeface="+mn-lt"/>
                <a:ea typeface="+mn-ea"/>
              </a:rPr>
              <a:pPr algn="r">
                <a:lnSpc>
                  <a:spcPct val="100000"/>
                </a:lnSpc>
                <a:buNone/>
                <a:tabLst>
                  <a:tab pos="0" algn="l"/>
                  <a:tab pos="473040" algn="l"/>
                  <a:tab pos="947880" algn="l"/>
                  <a:tab pos="1422360" algn="l"/>
                  <a:tab pos="1897200" algn="l"/>
                  <a:tab pos="2371680" algn="l"/>
                  <a:tab pos="2846520" algn="l"/>
                  <a:tab pos="3322800" algn="l"/>
                  <a:tab pos="3797280" algn="l"/>
                  <a:tab pos="4272120" algn="l"/>
                  <a:tab pos="4746600" algn="l"/>
                  <a:tab pos="5221440" algn="l"/>
                  <a:tab pos="5695920" algn="l"/>
                  <a:tab pos="6172200" algn="l"/>
                  <a:tab pos="6647040" algn="l"/>
                  <a:tab pos="7121520" algn="l"/>
                  <a:tab pos="7596360" algn="l"/>
                  <a:tab pos="8070840" algn="l"/>
                  <a:tab pos="8545680" algn="l"/>
                  <a:tab pos="9020160" algn="l"/>
                  <a:tab pos="9496440" algn="l"/>
                </a:tabLst>
              </a:pPr>
              <a:t>9</a:t>
            </a:fld>
            <a:endParaRPr lang="ru-RU" sz="1300" b="0" strike="noStrike" spc="-1"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cstate="print"/>
          <a:srcRect/>
          <a:stretch>
            <a:fillRect/>
          </a:stretch>
        </p:blipFill>
        <p:spPr bwMode="auto">
          <a:xfrm>
            <a:off x="244956" y="195310"/>
            <a:ext cx="2672415" cy="539622"/>
          </a:xfrm>
          <a:prstGeom prst="rect">
            <a:avLst/>
          </a:prstGeom>
          <a:noFill/>
          <a:ln w="9525">
            <a:noFill/>
            <a:miter lim="800000"/>
            <a:headEnd/>
            <a:tailEnd/>
          </a:ln>
          <a:effectLst/>
        </p:spPr>
      </p:pic>
      <p:sp>
        <p:nvSpPr>
          <p:cNvPr id="4" name="Line 6"/>
          <p:cNvSpPr/>
          <p:nvPr userDrawn="1"/>
        </p:nvSpPr>
        <p:spPr>
          <a:xfrm>
            <a:off x="3078300" y="709560"/>
            <a:ext cx="8778240" cy="1440"/>
          </a:xfrm>
          <a:prstGeom prst="line">
            <a:avLst/>
          </a:prstGeom>
          <a:ln w="25560">
            <a:solidFill>
              <a:srgbClr val="0000FF"/>
            </a:solidFill>
            <a:miter/>
          </a:ln>
        </p:spPr>
        <p:style>
          <a:lnRef idx="0">
            <a:scrgbClr r="0" g="0" b="0"/>
          </a:lnRef>
          <a:fillRef idx="0">
            <a:scrgbClr r="0" g="0" b="0"/>
          </a:fillRef>
          <a:effectRef idx="0">
            <a:scrgbClr r="0" g="0" b="0"/>
          </a:effectRef>
          <a:fontRef idx="minor"/>
        </p:style>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Text Box 4"/>
          <p:cNvSpPr/>
          <p:nvPr/>
        </p:nvSpPr>
        <p:spPr>
          <a:xfrm>
            <a:off x="11093760" y="6424200"/>
            <a:ext cx="899640" cy="57996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600" b="0" strike="noStrike" spc="-1" dirty="0">
                <a:solidFill>
                  <a:srgbClr val="404040"/>
                </a:solidFill>
                <a:latin typeface="Times New Roman"/>
              </a:rPr>
              <a:t>Slide </a:t>
            </a:r>
            <a:fld id="{84A5D9E1-18D0-44B4-BF06-DDFE640DE2F4}" type="slidenum">
              <a:rPr lang="ru-RU" sz="1600" b="0" strike="noStrike" spc="-1">
                <a:solidFill>
                  <a:srgbClr val="404040"/>
                </a:solidFill>
                <a:latin typeface="Times New Roman"/>
              </a:rPr>
              <a:pP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t>‹#›</a:t>
            </a:fld>
            <a:endParaRPr lang="ru-RU" sz="1600" b="0" strike="noStrike" spc="-1" dirty="0">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 Id="rId9" Type="http://schemas.openxmlformats.org/officeDocument/2006/relationships/image" Target="../media/image8.png" /></Relationships>
</file>

<file path=ppt/slides/_rels/slide10.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10.xml" /><Relationship Id="rId1" Type="http://schemas.openxmlformats.org/officeDocument/2006/relationships/slideLayout" Target="../slideLayouts/slideLayout1.xml" /><Relationship Id="rId5" Type="http://schemas.openxmlformats.org/officeDocument/2006/relationships/image" Target="../media/image27.png" /><Relationship Id="rId4" Type="http://schemas.openxmlformats.org/officeDocument/2006/relationships/image" Target="../media/image26.png" /></Relationships>
</file>

<file path=ppt/slides/_rels/slide11.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11.xml" /><Relationship Id="rId1" Type="http://schemas.openxmlformats.org/officeDocument/2006/relationships/slideLayout" Target="../slideLayouts/slideLayout1.xml" /><Relationship Id="rId5" Type="http://schemas.openxmlformats.org/officeDocument/2006/relationships/image" Target="../media/image30.png" /><Relationship Id="rId4" Type="http://schemas.openxmlformats.org/officeDocument/2006/relationships/image" Target="../media/image29.png" /></Relationships>
</file>

<file path=ppt/slides/_rels/slide12.xml.rels><?xml version="1.0" encoding="UTF-8" standalone="yes"?>
<Relationships xmlns="http://schemas.openxmlformats.org/package/2006/relationships"><Relationship Id="rId3" Type="http://schemas.openxmlformats.org/officeDocument/2006/relationships/image" Target="../media/image31.png" /><Relationship Id="rId7" Type="http://schemas.openxmlformats.org/officeDocument/2006/relationships/image" Target="../media/image35.png" /><Relationship Id="rId2" Type="http://schemas.openxmlformats.org/officeDocument/2006/relationships/notesSlide" Target="../notesSlides/notesSlide12.xml" /><Relationship Id="rId1" Type="http://schemas.openxmlformats.org/officeDocument/2006/relationships/slideLayout" Target="../slideLayouts/slideLayout1.xml" /><Relationship Id="rId6" Type="http://schemas.openxmlformats.org/officeDocument/2006/relationships/image" Target="../media/image34.png" /><Relationship Id="rId5" Type="http://schemas.openxmlformats.org/officeDocument/2006/relationships/image" Target="../media/image33.png" /><Relationship Id="rId4" Type="http://schemas.openxmlformats.org/officeDocument/2006/relationships/image" Target="../media/image32.png" /></Relationships>
</file>

<file path=ppt/slides/_rels/slide13.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13.xml" /><Relationship Id="rId1" Type="http://schemas.openxmlformats.org/officeDocument/2006/relationships/slideLayout" Target="../slideLayouts/slideLayout1.xml" /><Relationship Id="rId5" Type="http://schemas.openxmlformats.org/officeDocument/2006/relationships/image" Target="../media/image37.png" /><Relationship Id="rId4" Type="http://schemas.openxmlformats.org/officeDocument/2006/relationships/image" Target="../media/image340.png"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xml" /><Relationship Id="rId1" Type="http://schemas.openxmlformats.org/officeDocument/2006/relationships/slideLayout" Target="../slideLayouts/slideLayout1.xml" /><Relationship Id="rId4" Type="http://schemas.openxmlformats.org/officeDocument/2006/relationships/image" Target="../media/image11.png"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5.xml" /><Relationship Id="rId1" Type="http://schemas.openxmlformats.org/officeDocument/2006/relationships/slideLayout" Target="../slideLayouts/slideLayout1.xml" /><Relationship Id="rId4" Type="http://schemas.openxmlformats.org/officeDocument/2006/relationships/image" Target="../media/image13.png" /></Relationships>
</file>

<file path=ppt/slides/_rels/slide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7.xml" /><Relationship Id="rId1" Type="http://schemas.openxmlformats.org/officeDocument/2006/relationships/slideLayout" Target="../slideLayouts/slideLayout1.xml" /><Relationship Id="rId5" Type="http://schemas.openxmlformats.org/officeDocument/2006/relationships/image" Target="../media/image17.png" /><Relationship Id="rId4" Type="http://schemas.openxmlformats.org/officeDocument/2006/relationships/image" Target="../media/image16.png" /></Relationships>
</file>

<file path=ppt/slides/_rels/slide8.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8.xml" /><Relationship Id="rId1" Type="http://schemas.openxmlformats.org/officeDocument/2006/relationships/slideLayout" Target="../slideLayouts/slideLayout1.xml" /><Relationship Id="rId5" Type="http://schemas.openxmlformats.org/officeDocument/2006/relationships/image" Target="../media/image20.png" /><Relationship Id="rId4" Type="http://schemas.openxmlformats.org/officeDocument/2006/relationships/image" Target="../media/image19.png" /></Relationships>
</file>

<file path=ppt/slides/_rels/slide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9.xml" /><Relationship Id="rId1" Type="http://schemas.openxmlformats.org/officeDocument/2006/relationships/slideLayout" Target="../slideLayouts/slideLayout1.xml" /><Relationship Id="rId6" Type="http://schemas.openxmlformats.org/officeDocument/2006/relationships/image" Target="../media/image24.png" /><Relationship Id="rId5" Type="http://schemas.openxmlformats.org/officeDocument/2006/relationships/image" Target="../media/image23.png" /><Relationship Id="rId4" Type="http://schemas.openxmlformats.org/officeDocument/2006/relationships/image" Target="../media/image2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Line 2"/>
          <p:cNvSpPr/>
          <p:nvPr/>
        </p:nvSpPr>
        <p:spPr>
          <a:xfrm>
            <a:off x="1106640" y="1143000"/>
            <a:ext cx="10371240" cy="360"/>
          </a:xfrm>
          <a:prstGeom prst="line">
            <a:avLst/>
          </a:prstGeom>
          <a:ln w="25560">
            <a:solidFill>
              <a:srgbClr val="0000FF"/>
            </a:solidFill>
            <a:miter/>
          </a:ln>
        </p:spPr>
        <p:style>
          <a:lnRef idx="0">
            <a:scrgbClr r="0" g="0" b="0"/>
          </a:lnRef>
          <a:fillRef idx="0">
            <a:scrgbClr r="0" g="0" b="0"/>
          </a:fillRef>
          <a:effectRef idx="0">
            <a:scrgbClr r="0" g="0" b="0"/>
          </a:effectRef>
          <a:fontRef idx="minor"/>
        </p:style>
      </p:sp>
      <p:pic>
        <p:nvPicPr>
          <p:cNvPr id="128" name="Picture 4"/>
          <p:cNvPicPr/>
          <p:nvPr/>
        </p:nvPicPr>
        <p:blipFill>
          <a:blip r:embed="rId3" cstate="print"/>
          <a:stretch/>
        </p:blipFill>
        <p:spPr>
          <a:xfrm>
            <a:off x="1267920" y="71280"/>
            <a:ext cx="990360" cy="990360"/>
          </a:xfrm>
          <a:prstGeom prst="rect">
            <a:avLst/>
          </a:prstGeom>
          <a:ln w="9525">
            <a:noFill/>
          </a:ln>
        </p:spPr>
      </p:pic>
      <p:pic>
        <p:nvPicPr>
          <p:cNvPr id="131" name="Picture 2"/>
          <p:cNvPicPr/>
          <p:nvPr/>
        </p:nvPicPr>
        <p:blipFill>
          <a:blip r:embed="rId4" cstate="print"/>
          <a:stretch/>
        </p:blipFill>
        <p:spPr>
          <a:xfrm>
            <a:off x="2431080" y="139680"/>
            <a:ext cx="716400" cy="874800"/>
          </a:xfrm>
          <a:prstGeom prst="rect">
            <a:avLst/>
          </a:prstGeom>
          <a:ln w="9525">
            <a:noFill/>
          </a:ln>
        </p:spPr>
      </p:pic>
      <p:pic>
        <p:nvPicPr>
          <p:cNvPr id="132" name="Picture 5"/>
          <p:cNvPicPr/>
          <p:nvPr/>
        </p:nvPicPr>
        <p:blipFill>
          <a:blip r:embed="rId5" cstate="print"/>
          <a:stretch/>
        </p:blipFill>
        <p:spPr>
          <a:xfrm>
            <a:off x="3302280" y="81360"/>
            <a:ext cx="894960" cy="962280"/>
          </a:xfrm>
          <a:prstGeom prst="rect">
            <a:avLst/>
          </a:prstGeom>
          <a:ln w="9525">
            <a:noFill/>
          </a:ln>
        </p:spPr>
      </p:pic>
      <p:sp>
        <p:nvSpPr>
          <p:cNvPr id="134" name="Line 2"/>
          <p:cNvSpPr/>
          <p:nvPr/>
        </p:nvSpPr>
        <p:spPr>
          <a:xfrm>
            <a:off x="1102680" y="6312600"/>
            <a:ext cx="10371240" cy="360"/>
          </a:xfrm>
          <a:prstGeom prst="line">
            <a:avLst/>
          </a:prstGeom>
          <a:ln w="25560">
            <a:solidFill>
              <a:srgbClr val="0000FF"/>
            </a:solidFill>
            <a:miter/>
          </a:ln>
        </p:spPr>
        <p:style>
          <a:lnRef idx="0">
            <a:scrgbClr r="0" g="0" b="0"/>
          </a:lnRef>
          <a:fillRef idx="0">
            <a:scrgbClr r="0" g="0" b="0"/>
          </a:fillRef>
          <a:effectRef idx="0">
            <a:scrgbClr r="0" g="0" b="0"/>
          </a:effectRef>
          <a:fontRef idx="minor"/>
        </p:style>
      </p:sp>
      <p:sp>
        <p:nvSpPr>
          <p:cNvPr id="13" name="TextBox 10"/>
          <p:cNvSpPr txBox="1">
            <a:spLocks noChangeArrowheads="1"/>
          </p:cNvSpPr>
          <p:nvPr/>
        </p:nvSpPr>
        <p:spPr bwMode="auto">
          <a:xfrm>
            <a:off x="6096000" y="465969"/>
            <a:ext cx="5232693" cy="400110"/>
          </a:xfrm>
          <a:prstGeom prst="rect">
            <a:avLst/>
          </a:prstGeom>
          <a:noFill/>
          <a:ln w="9525">
            <a:noFill/>
            <a:miter lim="800000"/>
            <a:headEnd/>
            <a:tailEnd/>
          </a:ln>
        </p:spPr>
        <p:txBody>
          <a:bodyPr wrap="square">
            <a:spAutoFit/>
          </a:bodyPr>
          <a:lstStyle/>
          <a:p>
            <a:pPr algn="ctr"/>
            <a:r>
              <a:rPr lang="en-US" sz="2000" dirty="0">
                <a:solidFill>
                  <a:srgbClr val="0000FF"/>
                </a:solidFill>
                <a:latin typeface="Times New Roman" panose="02020603050405020304" pitchFamily="18" charset="0"/>
                <a:cs typeface="Times New Roman" panose="02020603050405020304" pitchFamily="18" charset="0"/>
              </a:rPr>
              <a:t>NRC «</a:t>
            </a:r>
            <a:r>
              <a:rPr lang="ru-RU" sz="2000" dirty="0">
                <a:solidFill>
                  <a:srgbClr val="0000FF"/>
                </a:solidFill>
                <a:latin typeface="Times New Roman" panose="02020603050405020304" pitchFamily="18" charset="0"/>
                <a:cs typeface="Times New Roman" panose="02020603050405020304" pitchFamily="18" charset="0"/>
              </a:rPr>
              <a:t>К</a:t>
            </a:r>
            <a:r>
              <a:rPr lang="en-US" sz="2000" dirty="0">
                <a:solidFill>
                  <a:srgbClr val="0000FF"/>
                </a:solidFill>
                <a:latin typeface="Times New Roman" panose="02020603050405020304" pitchFamily="18" charset="0"/>
                <a:cs typeface="Times New Roman" panose="02020603050405020304" pitchFamily="18" charset="0"/>
              </a:rPr>
              <a:t>urchatov Institute»</a:t>
            </a:r>
            <a:endParaRPr lang="ru-RU" sz="2000" dirty="0">
              <a:solidFill>
                <a:srgbClr val="0000FF"/>
              </a:solidFill>
              <a:latin typeface="Times New Roman" panose="02020603050405020304" pitchFamily="18" charset="0"/>
              <a:cs typeface="Times New Roman" panose="02020603050405020304" pitchFamily="18" charset="0"/>
            </a:endParaRPr>
          </a:p>
        </p:txBody>
      </p:sp>
      <p:pic>
        <p:nvPicPr>
          <p:cNvPr id="14" name="Picture 7"/>
          <p:cNvPicPr>
            <a:picLocks noChangeAspect="1" noChangeArrowheads="1"/>
          </p:cNvPicPr>
          <p:nvPr/>
        </p:nvPicPr>
        <p:blipFill>
          <a:blip r:embed="rId6" cstate="print"/>
          <a:srcRect/>
          <a:stretch>
            <a:fillRect/>
          </a:stretch>
        </p:blipFill>
        <p:spPr bwMode="auto">
          <a:xfrm>
            <a:off x="1027090" y="1459825"/>
            <a:ext cx="3429000" cy="4408715"/>
          </a:xfrm>
          <a:prstGeom prst="rect">
            <a:avLst/>
          </a:prstGeom>
          <a:noFill/>
          <a:ln w="9525">
            <a:noFill/>
            <a:round/>
            <a:headEnd/>
            <a:tailEnd/>
          </a:ln>
        </p:spPr>
      </p:pic>
      <p:sp>
        <p:nvSpPr>
          <p:cNvPr id="15" name="Text Box 9"/>
          <p:cNvSpPr txBox="1">
            <a:spLocks noChangeArrowheads="1"/>
          </p:cNvSpPr>
          <p:nvPr/>
        </p:nvSpPr>
        <p:spPr bwMode="auto">
          <a:xfrm>
            <a:off x="5680729" y="4297724"/>
            <a:ext cx="6088550" cy="525401"/>
          </a:xfrm>
          <a:prstGeom prst="rect">
            <a:avLst/>
          </a:prstGeom>
          <a:noFill/>
          <a:ln w="9525">
            <a:noFill/>
            <a:round/>
            <a:headEnd/>
            <a:tailEnd/>
          </a:ln>
        </p:spPr>
        <p:txBody>
          <a:bodyPr wrap="squar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u="sng" dirty="0">
                <a:solidFill>
                  <a:srgbClr val="0070C0"/>
                </a:solidFill>
                <a:latin typeface="Times New Roman" pitchFamily="18" charset="0"/>
                <a:cs typeface="Times New Roman" pitchFamily="18" charset="0"/>
              </a:rPr>
              <a:t>A</a:t>
            </a:r>
            <a:r>
              <a:rPr lang="ru-RU" sz="1400" b="1" u="sng" dirty="0">
                <a:solidFill>
                  <a:srgbClr val="0070C0"/>
                </a:solidFill>
                <a:latin typeface="Times New Roman" pitchFamily="18" charset="0"/>
                <a:cs typeface="Times New Roman" pitchFamily="18" charset="0"/>
              </a:rPr>
              <a:t>. </a:t>
            </a:r>
            <a:r>
              <a:rPr lang="en-US" sz="1400" b="1" u="sng" dirty="0">
                <a:solidFill>
                  <a:srgbClr val="0070C0"/>
                </a:solidFill>
                <a:latin typeface="Times New Roman" pitchFamily="18" charset="0"/>
                <a:cs typeface="Times New Roman" pitchFamily="18" charset="0"/>
              </a:rPr>
              <a:t>A</a:t>
            </a:r>
            <a:r>
              <a:rPr lang="ru-RU" sz="1400" b="1" u="sng" dirty="0">
                <a:solidFill>
                  <a:srgbClr val="0070C0"/>
                </a:solidFill>
                <a:latin typeface="Times New Roman" pitchFamily="18" charset="0"/>
                <a:cs typeface="Times New Roman" pitchFamily="18" charset="0"/>
              </a:rPr>
              <a:t>. </a:t>
            </a:r>
            <a:r>
              <a:rPr lang="en-US" sz="1400" b="1" u="sng" dirty="0">
                <a:solidFill>
                  <a:srgbClr val="0070C0"/>
                </a:solidFill>
                <a:latin typeface="Times New Roman" pitchFamily="18" charset="0"/>
                <a:cs typeface="Times New Roman" pitchFamily="18" charset="0"/>
              </a:rPr>
              <a:t>Kulikovskaya</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B.</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M.</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Abramov,</a:t>
            </a:r>
            <a:r>
              <a:rPr lang="en" sz="1400" b="0" dirty="0">
                <a:effectLst/>
                <a:latin typeface="Times New Roman" pitchFamily="18" charset="0"/>
                <a:cs typeface="Times New Roman" pitchFamily="18" charset="0"/>
              </a:rPr>
              <a:t> </a:t>
            </a:r>
            <a:r>
              <a:rPr lang="en-US" sz="1400" dirty="0">
                <a:latin typeface="Times New Roman" pitchFamily="18" charset="0"/>
                <a:cs typeface="Times New Roman" pitchFamily="18" charset="0"/>
              </a:rPr>
              <a:t>S. A</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Bulychjov, I</a:t>
            </a:r>
            <a:r>
              <a:rPr lang="en" sz="1400" b="0" dirty="0">
                <a:effectLst/>
                <a:latin typeface="Times New Roman" pitchFamily="18" charset="0"/>
                <a:cs typeface="Times New Roman" pitchFamily="18" charset="0"/>
              </a:rPr>
              <a:t>. </a:t>
            </a:r>
            <a:r>
              <a:rPr lang="en-US" sz="1400" dirty="0">
                <a:latin typeface="Times New Roman" pitchFamily="18" charset="0"/>
                <a:cs typeface="Times New Roman" pitchFamily="18" charset="0"/>
              </a:rPr>
              <a:t>A</a:t>
            </a:r>
            <a:r>
              <a:rPr lang="en" sz="1400" b="0" dirty="0">
                <a:effectLst/>
                <a:latin typeface="Times New Roman" pitchFamily="18" charset="0"/>
                <a:cs typeface="Times New Roman" pitchFamily="18" charset="0"/>
              </a:rPr>
              <a:t>. </a:t>
            </a:r>
            <a:r>
              <a:rPr lang="en-US" sz="1400" dirty="0">
                <a:latin typeface="Times New Roman" pitchFamily="18" charset="0"/>
                <a:cs typeface="Times New Roman" pitchFamily="18" charset="0"/>
              </a:rPr>
              <a:t>Dukhovskoy</a:t>
            </a:r>
            <a:r>
              <a:rPr lang="ru-RU" sz="1400" b="0" dirty="0">
                <a:effectLst/>
                <a:latin typeface="Times New Roman" pitchFamily="18" charset="0"/>
                <a:cs typeface="Times New Roman" pitchFamily="18" charset="0"/>
              </a:rPr>
              <a:t>,</a:t>
            </a:r>
            <a:r>
              <a:rPr lang="ru-RU" sz="1400" dirty="0">
                <a:latin typeface="Times New Roman" pitchFamily="18" charset="0"/>
                <a:cs typeface="Times New Roman" pitchFamily="18" charset="0"/>
              </a:rPr>
              <a: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a:latin typeface="Times New Roman" pitchFamily="18" charset="0"/>
                <a:cs typeface="Times New Roman" pitchFamily="18" charset="0"/>
              </a:rPr>
              <a:t>V. V. Kulikov, M</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A. Martemianov</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M.</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A. Matsyuk</a:t>
            </a:r>
          </a:p>
        </p:txBody>
      </p:sp>
      <p:sp>
        <p:nvSpPr>
          <p:cNvPr id="16" name="Text Box 5"/>
          <p:cNvSpPr txBox="1">
            <a:spLocks noChangeArrowheads="1"/>
          </p:cNvSpPr>
          <p:nvPr/>
        </p:nvSpPr>
        <p:spPr bwMode="auto">
          <a:xfrm>
            <a:off x="4857750" y="4971867"/>
            <a:ext cx="6857999" cy="740845"/>
          </a:xfrm>
          <a:prstGeom prst="rect">
            <a:avLst/>
          </a:prstGeom>
          <a:noFill/>
          <a:ln w="9525">
            <a:noFill/>
            <a:round/>
            <a:headEnd/>
            <a:tailEnd/>
          </a:ln>
        </p:spPr>
        <p:txBody>
          <a:bodyPr wrap="square" lIns="90000" tIns="46800" rIns="90000" bIns="46800">
            <a:spAutoFit/>
          </a:bodyPr>
          <a:lstStyle/>
          <a:p>
            <a:pPr algn="ctr"/>
            <a:r>
              <a:rPr lang="en-US" sz="1400" i="1" dirty="0">
                <a:solidFill>
                  <a:srgbClr val="1419EE"/>
                </a:solidFill>
              </a:rPr>
              <a:t>7th International Conference on Particle Physics and Astrophysics (ICPPA – 2024)</a:t>
            </a:r>
          </a:p>
          <a:p>
            <a:pPr algn="ctr"/>
            <a:r>
              <a:rPr lang="en-US" sz="1400" i="1" dirty="0">
                <a:solidFill>
                  <a:srgbClr val="1419EE"/>
                </a:solidFill>
              </a:rPr>
              <a:t>National Research Nuclear University </a:t>
            </a:r>
            <a:r>
              <a:rPr lang="en-US" sz="1400" i="1" dirty="0">
                <a:solidFill>
                  <a:srgbClr val="1419EE"/>
                </a:solidFill>
                <a:latin typeface="Times New Roman"/>
                <a:cs typeface="Times New Roman"/>
              </a:rPr>
              <a:t>«</a:t>
            </a:r>
            <a:r>
              <a:rPr lang="en-US" sz="1400" i="1" dirty="0">
                <a:solidFill>
                  <a:srgbClr val="1419EE"/>
                </a:solidFill>
              </a:rPr>
              <a:t>MEPhI</a:t>
            </a:r>
            <a:r>
              <a:rPr lang="en-US" sz="1400" i="1" dirty="0">
                <a:solidFill>
                  <a:srgbClr val="1419EE"/>
                </a:solidFill>
                <a:latin typeface="Times New Roman"/>
                <a:cs typeface="Times New Roman"/>
              </a:rPr>
              <a:t>»</a:t>
            </a:r>
            <a:r>
              <a:rPr lang="en-US" sz="1400" i="1" dirty="0">
                <a:solidFill>
                  <a:srgbClr val="1419EE"/>
                </a:solidFill>
              </a:rPr>
              <a:t> </a:t>
            </a:r>
          </a:p>
          <a:p>
            <a:pPr algn="ctr"/>
            <a:r>
              <a:rPr lang="en-US" sz="1400" i="1" dirty="0">
                <a:solidFill>
                  <a:srgbClr val="0000FF"/>
                </a:solidFill>
                <a:sym typeface="Symbol"/>
              </a:rPr>
              <a:t>22</a:t>
            </a:r>
            <a:r>
              <a:rPr lang="ru-RU" sz="1400" i="1" dirty="0">
                <a:solidFill>
                  <a:srgbClr val="0000FF"/>
                </a:solidFill>
                <a:sym typeface="Symbol"/>
              </a:rPr>
              <a:t></a:t>
            </a:r>
            <a:r>
              <a:rPr lang="en-US" sz="1400" i="1" dirty="0">
                <a:solidFill>
                  <a:srgbClr val="0000FF"/>
                </a:solidFill>
                <a:sym typeface="Symbol"/>
              </a:rPr>
              <a:t>25</a:t>
            </a:r>
            <a:r>
              <a:rPr lang="ru-RU" sz="1400" i="1" dirty="0">
                <a:solidFill>
                  <a:srgbClr val="0000FF"/>
                </a:solidFill>
                <a:sym typeface="Symbol"/>
              </a:rPr>
              <a:t> </a:t>
            </a:r>
            <a:r>
              <a:rPr lang="en-US" sz="1400" i="1" dirty="0">
                <a:solidFill>
                  <a:srgbClr val="0000FF"/>
                </a:solidFill>
                <a:sym typeface="Symbol"/>
              </a:rPr>
              <a:t>October</a:t>
            </a:r>
            <a:r>
              <a:rPr lang="ru-RU" sz="1400" i="1" dirty="0">
                <a:solidFill>
                  <a:srgbClr val="0000FF"/>
                </a:solidFill>
                <a:sym typeface="Symbol"/>
              </a:rPr>
              <a:t> 2024</a:t>
            </a:r>
            <a:endParaRPr lang="ru-RU" sz="1400" i="1" dirty="0">
              <a:solidFill>
                <a:srgbClr val="0000FF"/>
              </a:solidFill>
            </a:endParaRPr>
          </a:p>
        </p:txBody>
      </p:sp>
      <p:pic>
        <p:nvPicPr>
          <p:cNvPr id="17" name="Picture 3"/>
          <p:cNvPicPr>
            <a:picLocks noChangeAspect="1" noChangeArrowheads="1"/>
          </p:cNvPicPr>
          <p:nvPr/>
        </p:nvPicPr>
        <p:blipFill>
          <a:blip r:embed="rId7" cstate="print"/>
          <a:srcRect/>
          <a:stretch>
            <a:fillRect/>
          </a:stretch>
        </p:blipFill>
        <p:spPr bwMode="auto">
          <a:xfrm>
            <a:off x="6514613" y="2819400"/>
            <a:ext cx="1200150" cy="1295400"/>
          </a:xfrm>
          <a:prstGeom prst="rect">
            <a:avLst/>
          </a:prstGeom>
          <a:noFill/>
          <a:ln w="9525">
            <a:noFill/>
            <a:miter lim="800000"/>
            <a:headEnd/>
            <a:tailEnd/>
          </a:ln>
          <a:effectLst/>
        </p:spPr>
      </p:pic>
      <p:pic>
        <p:nvPicPr>
          <p:cNvPr id="18" name="Picture 4"/>
          <p:cNvPicPr>
            <a:picLocks noChangeAspect="1" noChangeArrowheads="1"/>
          </p:cNvPicPr>
          <p:nvPr/>
        </p:nvPicPr>
        <p:blipFill>
          <a:blip r:embed="rId8" cstate="print"/>
          <a:srcRect/>
          <a:stretch>
            <a:fillRect/>
          </a:stretch>
        </p:blipFill>
        <p:spPr bwMode="auto">
          <a:xfrm>
            <a:off x="7781438" y="2819400"/>
            <a:ext cx="1200150" cy="1295400"/>
          </a:xfrm>
          <a:prstGeom prst="rect">
            <a:avLst/>
          </a:prstGeom>
          <a:noFill/>
          <a:ln w="9525">
            <a:noFill/>
            <a:miter lim="800000"/>
            <a:headEnd/>
            <a:tailEnd/>
          </a:ln>
          <a:effectLst/>
        </p:spPr>
      </p:pic>
      <p:pic>
        <p:nvPicPr>
          <p:cNvPr id="19" name="Picture 6"/>
          <p:cNvPicPr>
            <a:picLocks noChangeAspect="1" noChangeArrowheads="1"/>
          </p:cNvPicPr>
          <p:nvPr/>
        </p:nvPicPr>
        <p:blipFill>
          <a:blip r:embed="rId9" cstate="print"/>
          <a:srcRect/>
          <a:stretch>
            <a:fillRect/>
          </a:stretch>
        </p:blipFill>
        <p:spPr bwMode="auto">
          <a:xfrm>
            <a:off x="9057788" y="2819400"/>
            <a:ext cx="1295400" cy="1295400"/>
          </a:xfrm>
          <a:prstGeom prst="rect">
            <a:avLst/>
          </a:prstGeom>
          <a:noFill/>
          <a:ln w="9525">
            <a:noFill/>
            <a:miter lim="800000"/>
            <a:headEnd/>
            <a:tailEnd/>
          </a:ln>
          <a:effectLst/>
        </p:spPr>
      </p:pic>
      <p:sp>
        <p:nvSpPr>
          <p:cNvPr id="20" name="Text Box 8"/>
          <p:cNvSpPr txBox="1">
            <a:spLocks noChangeArrowheads="1"/>
          </p:cNvSpPr>
          <p:nvPr/>
        </p:nvSpPr>
        <p:spPr bwMode="auto">
          <a:xfrm>
            <a:off x="4906024" y="1319590"/>
            <a:ext cx="6893699" cy="1202510"/>
          </a:xfrm>
          <a:prstGeom prst="rect">
            <a:avLst/>
          </a:prstGeom>
          <a:noFill/>
          <a:ln w="9525">
            <a:noFill/>
            <a:round/>
            <a:headEnd/>
            <a:tailEnd/>
          </a:ln>
        </p:spPr>
        <p:txBody>
          <a:bodyPr wrap="square" lIns="90000" tIns="46800" rIns="90000" bIns="46800">
            <a:spAutoFit/>
          </a:bodyPr>
          <a:lstStyle/>
          <a:p>
            <a:pPr algn="ctr"/>
            <a:r>
              <a:rPr lang="en-US" sz="2400" dirty="0">
                <a:solidFill>
                  <a:srgbClr val="0070C0"/>
                </a:solidFill>
                <a:latin typeface="Times New Roman" panose="02020603050405020304" pitchFamily="18" charset="0"/>
                <a:cs typeface="Times New Roman" panose="02020603050405020304" pitchFamily="18" charset="0"/>
              </a:rPr>
              <a:t>Peculiarities of the momentum spectra of light fragments at </a:t>
            </a:r>
            <a:r>
              <a:rPr lang="en-US" sz="2400" baseline="30000" dirty="0">
                <a:solidFill>
                  <a:srgbClr val="0070C0"/>
                </a:solidFill>
                <a:latin typeface="Times New Roman" panose="02020603050405020304" pitchFamily="18" charset="0"/>
                <a:cs typeface="Times New Roman" panose="02020603050405020304" pitchFamily="18" charset="0"/>
              </a:rPr>
              <a:t>56</a:t>
            </a:r>
            <a:r>
              <a:rPr lang="en-US" sz="2400" dirty="0">
                <a:solidFill>
                  <a:srgbClr val="0070C0"/>
                </a:solidFill>
                <a:latin typeface="Times New Roman" panose="02020603050405020304" pitchFamily="18" charset="0"/>
                <a:cs typeface="Times New Roman" panose="02020603050405020304" pitchFamily="18" charset="0"/>
              </a:rPr>
              <a:t>Fe fragmentation with incident </a:t>
            </a:r>
          </a:p>
          <a:p>
            <a:pPr algn="ctr"/>
            <a:r>
              <a:rPr lang="en-US" sz="2400" dirty="0">
                <a:solidFill>
                  <a:srgbClr val="0070C0"/>
                </a:solidFill>
                <a:latin typeface="Times New Roman" panose="02020603050405020304" pitchFamily="18" charset="0"/>
                <a:cs typeface="Times New Roman" panose="02020603050405020304" pitchFamily="18" charset="0"/>
              </a:rPr>
              <a:t>energy of 230 MeV/nucleon</a:t>
            </a:r>
            <a:endParaRPr lang="en" sz="2400" i="0" dirty="0">
              <a:solidFill>
                <a:srgbClr val="0070C0"/>
              </a:solidFill>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8" y="978912"/>
            <a:ext cx="38576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2525485" y="152280"/>
            <a:ext cx="9140034"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Splitting effect in the SMM model</a:t>
            </a:r>
            <a:endParaRPr lang="ru-RU" sz="2400" b="0" strike="noStrike" spc="-1" dirty="0">
              <a:latin typeface="Arial"/>
            </a:endParaRPr>
          </a:p>
        </p:txBody>
      </p:sp>
      <p:sp>
        <p:nvSpPr>
          <p:cNvPr id="20" name="Rectangle 6"/>
          <p:cNvSpPr>
            <a:spLocks noChangeArrowheads="1"/>
          </p:cNvSpPr>
          <p:nvPr/>
        </p:nvSpPr>
        <p:spPr bwMode="auto">
          <a:xfrm>
            <a:off x="300177" y="3917973"/>
            <a:ext cx="11376454" cy="2440413"/>
          </a:xfrm>
          <a:prstGeom prst="rect">
            <a:avLst/>
          </a:prstGeom>
          <a:noFill/>
          <a:ln w="9525">
            <a:noFill/>
            <a:miter lim="800000"/>
            <a:headEnd/>
            <a:tailEnd/>
          </a:ln>
        </p:spPr>
        <p:txBody>
          <a:bodyPr wrap="square" lIns="90000" tIns="46800" rIns="90000" bIns="46800">
            <a:spAutoFit/>
          </a:bodyPr>
          <a:lstStyle/>
          <a:p>
            <a:pPr algn="just">
              <a:lnSpc>
                <a:spcPct val="130000"/>
              </a:lnSpc>
              <a:buClr>
                <a:schemeClr val="accent2">
                  <a:lumMod val="75000"/>
                </a:schemeClr>
              </a:buClr>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700" b="0" dirty="0">
                <a:solidFill>
                  <a:schemeClr val="tx1"/>
                </a:solidFill>
                <a:latin typeface="Times New Roman" panose="02020603050405020304" pitchFamily="18" charset="0"/>
                <a:cs typeface="Times New Roman" panose="02020603050405020304" pitchFamily="18" charset="0"/>
              </a:rPr>
              <a:t>  </a:t>
            </a:r>
            <a:r>
              <a:rPr lang="en-US" altLang="en-US" sz="1700" b="0" dirty="0">
                <a:solidFill>
                  <a:schemeClr val="tx1"/>
                </a:solidFill>
                <a:latin typeface="Times New Roman" panose="02020603050405020304" pitchFamily="18" charset="0"/>
                <a:cs typeface="Times New Roman" panose="02020603050405020304" pitchFamily="18" charset="0"/>
              </a:rPr>
              <a:t>Plots shows distribution of </a:t>
            </a:r>
            <a:r>
              <a:rPr lang="ru-RU" sz="1700" spc="-1" dirty="0">
                <a:solidFill>
                  <a:srgbClr val="000000"/>
                </a:solidFill>
                <a:latin typeface="Times New Roman" pitchFamily="18" charset="0"/>
                <a:cs typeface="Times New Roman" pitchFamily="18" charset="0"/>
                <a:sym typeface="Symbol"/>
              </a:rPr>
              <a:t></a:t>
            </a:r>
            <a:r>
              <a:rPr lang="en-US" sz="1700" spc="-1" dirty="0">
                <a:solidFill>
                  <a:srgbClr val="000000"/>
                </a:solidFill>
                <a:latin typeface="Times New Roman" pitchFamily="18" charset="0"/>
                <a:cs typeface="Times New Roman" pitchFamily="18" charset="0"/>
                <a:sym typeface="Symbol"/>
              </a:rPr>
              <a:t> inv. as function of momentum in the rest frame of the projectile in comparison with theoretical predictions calculated in the Statistical Multifragmentation Model (</a:t>
            </a:r>
            <a:r>
              <a:rPr lang="en-US" sz="1700" spc="-1" dirty="0">
                <a:solidFill>
                  <a:srgbClr val="1419EE"/>
                </a:solidFill>
                <a:latin typeface="Times New Roman" pitchFamily="18" charset="0"/>
                <a:cs typeface="Times New Roman" pitchFamily="18" charset="0"/>
                <a:sym typeface="Symbol"/>
              </a:rPr>
              <a:t>SMM</a:t>
            </a:r>
            <a:r>
              <a:rPr lang="en-US" sz="1700" spc="-1" dirty="0">
                <a:solidFill>
                  <a:srgbClr val="000000"/>
                </a:solidFill>
                <a:latin typeface="Times New Roman" pitchFamily="18" charset="0"/>
                <a:cs typeface="Times New Roman" pitchFamily="18" charset="0"/>
                <a:sym typeface="Symbol"/>
              </a:rPr>
              <a:t>)</a:t>
            </a:r>
            <a:endParaRPr lang="en-US" altLang="en-US" sz="1700" b="0" dirty="0">
              <a:solidFill>
                <a:schemeClr val="tx1"/>
              </a:solidFill>
              <a:latin typeface="Times New Roman" panose="02020603050405020304" pitchFamily="18" charset="0"/>
              <a:cs typeface="Times New Roman" panose="02020603050405020304" pitchFamily="18" charset="0"/>
            </a:endParaRPr>
          </a:p>
          <a:p>
            <a:pPr algn="just">
              <a:lnSpc>
                <a:spcPct val="130000"/>
              </a:lnSpc>
              <a:buClr>
                <a:schemeClr val="accent2">
                  <a:lumMod val="75000"/>
                </a:schemeClr>
              </a:buClr>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700" dirty="0">
                <a:latin typeface="Times New Roman" panose="02020603050405020304" pitchFamily="18" charset="0"/>
                <a:cs typeface="Times New Roman" panose="02020603050405020304" pitchFamily="18" charset="0"/>
              </a:rPr>
              <a:t>  The</a:t>
            </a:r>
            <a:r>
              <a:rPr lang="ru-RU" altLang="en-US" sz="1700" b="0" dirty="0">
                <a:solidFill>
                  <a:schemeClr val="tx1"/>
                </a:solidFill>
                <a:latin typeface="Times New Roman" panose="02020603050405020304" pitchFamily="18" charset="0"/>
                <a:cs typeface="Times New Roman" panose="02020603050405020304" pitchFamily="18" charset="0"/>
              </a:rPr>
              <a:t> </a:t>
            </a:r>
            <a:r>
              <a:rPr lang="en-US" sz="1700" b="0" dirty="0">
                <a:solidFill>
                  <a:srgbClr val="0000FF"/>
                </a:solidFill>
                <a:latin typeface="Times New Roman" panose="02020603050405020304" pitchFamily="18" charset="0"/>
                <a:cs typeface="Times New Roman" panose="02020603050405020304" pitchFamily="18" charset="0"/>
              </a:rPr>
              <a:t>SMM </a:t>
            </a:r>
            <a:r>
              <a:rPr lang="en-US" sz="1700" b="0" dirty="0">
                <a:latin typeface="Times New Roman" panose="02020603050405020304" pitchFamily="18" charset="0"/>
                <a:cs typeface="Times New Roman" panose="02020603050405020304" pitchFamily="18" charset="0"/>
              </a:rPr>
              <a:t>model </a:t>
            </a:r>
            <a:r>
              <a:rPr lang="en-US" sz="1700" dirty="0">
                <a:latin typeface="Times New Roman" panose="02020603050405020304" pitchFamily="18" charset="0"/>
                <a:cs typeface="Times New Roman" panose="02020603050405020304" pitchFamily="18" charset="0"/>
              </a:rPr>
              <a:t>(thanks to A. S. </a:t>
            </a:r>
            <a:r>
              <a:rPr lang="en-US" sz="1700" dirty="0" err="1">
                <a:latin typeface="Times New Roman" panose="02020603050405020304" pitchFamily="18" charset="0"/>
                <a:cs typeface="Times New Roman" panose="02020603050405020304" pitchFamily="18" charset="0"/>
              </a:rPr>
              <a:t>Botvina</a:t>
            </a:r>
            <a:r>
              <a:rPr lang="en-US" sz="1700" dirty="0">
                <a:latin typeface="Times New Roman" panose="02020603050405020304" pitchFamily="18" charset="0"/>
                <a:cs typeface="Times New Roman" panose="02020603050405020304" pitchFamily="18" charset="0"/>
              </a:rPr>
              <a:t> for code and explanations) uses the excitation energy (Eex.) as an input parameter</a:t>
            </a:r>
          </a:p>
          <a:p>
            <a:pPr algn="just">
              <a:lnSpc>
                <a:spcPct val="130000"/>
              </a:lnSpc>
              <a:buClr>
                <a:schemeClr val="accent2">
                  <a:lumMod val="75000"/>
                </a:schemeClr>
              </a:buClr>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Model data was calculated for different excitation energies from 2 to 8 MeV/nucleon, these data are normalized on our experimental results to compare the distribution shapes</a:t>
            </a:r>
          </a:p>
          <a:p>
            <a:pPr algn="just">
              <a:lnSpc>
                <a:spcPct val="130000"/>
              </a:lnSpc>
              <a:buClr>
                <a:schemeClr val="accent2">
                  <a:lumMod val="75000"/>
                </a:schemeClr>
              </a:buClr>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The best approximation with our data is given by the energy Eex. </a:t>
            </a:r>
            <a:r>
              <a:rPr lang="en-US" sz="1700" dirty="0">
                <a:latin typeface="Times New Roman" panose="02020603050405020304" pitchFamily="18" charset="0"/>
                <a:cs typeface="Times New Roman" panose="02020603050405020304" pitchFamily="18" charset="0"/>
                <a:sym typeface="Symbol"/>
              </a:rPr>
              <a:t></a:t>
            </a:r>
            <a:r>
              <a:rPr lang="en-US" sz="1700" dirty="0">
                <a:latin typeface="Times New Roman" panose="02020603050405020304" pitchFamily="18" charset="0"/>
                <a:cs typeface="Times New Roman" panose="02020603050405020304" pitchFamily="18" charset="0"/>
              </a:rPr>
              <a:t> 6 MeV/nucleon for protons</a:t>
            </a:r>
          </a:p>
          <a:p>
            <a:pPr algn="just">
              <a:lnSpc>
                <a:spcPct val="130000"/>
              </a:lnSpc>
              <a:buClr>
                <a:schemeClr val="accent2">
                  <a:lumMod val="75000"/>
                </a:schemeClr>
              </a:buClr>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For light fragments from </a:t>
            </a:r>
            <a:r>
              <a:rPr lang="en-US" sz="1700" baseline="30000" dirty="0">
                <a:latin typeface="Times New Roman" panose="02020603050405020304" pitchFamily="18" charset="0"/>
                <a:cs typeface="Times New Roman" panose="02020603050405020304" pitchFamily="18" charset="0"/>
              </a:rPr>
              <a:t>2</a:t>
            </a:r>
            <a:r>
              <a:rPr lang="en-US" sz="1700" dirty="0">
                <a:latin typeface="Times New Roman" panose="02020603050405020304" pitchFamily="18" charset="0"/>
                <a:cs typeface="Times New Roman" panose="02020603050405020304" pitchFamily="18" charset="0"/>
              </a:rPr>
              <a:t>H to </a:t>
            </a:r>
            <a:r>
              <a:rPr lang="en-US" sz="1700" baseline="30000" dirty="0">
                <a:latin typeface="Times New Roman" panose="02020603050405020304" pitchFamily="18" charset="0"/>
                <a:cs typeface="Times New Roman" panose="02020603050405020304" pitchFamily="18" charset="0"/>
              </a:rPr>
              <a:t>6</a:t>
            </a:r>
            <a:r>
              <a:rPr lang="en-US" sz="1700" dirty="0">
                <a:latin typeface="Times New Roman" panose="02020603050405020304" pitchFamily="18" charset="0"/>
                <a:cs typeface="Times New Roman" panose="02020603050405020304" pitchFamily="18" charset="0"/>
              </a:rPr>
              <a:t>Li, the value of excitation energy can be estimated in the range 4 </a:t>
            </a:r>
            <a:r>
              <a:rPr lang="en-US" sz="1700" dirty="0">
                <a:latin typeface="Times New Roman" panose="02020603050405020304" pitchFamily="18" charset="0"/>
                <a:cs typeface="Times New Roman" panose="02020603050405020304" pitchFamily="18" charset="0"/>
                <a:sym typeface="Symbol"/>
              </a:rPr>
              <a:t> </a:t>
            </a:r>
            <a:r>
              <a:rPr lang="en-US" sz="1700" dirty="0">
                <a:latin typeface="Times New Roman" panose="02020603050405020304" pitchFamily="18" charset="0"/>
                <a:cs typeface="Times New Roman" panose="02020603050405020304" pitchFamily="18" charset="0"/>
              </a:rPr>
              <a:t>5 MeV/nucleon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592" y="1004700"/>
            <a:ext cx="37433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702" y="1004700"/>
            <a:ext cx="38195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A6B4053-69A3-B14D-9CAB-405BC932AB5F}"/>
              </a:ext>
            </a:extLst>
          </p:cNvPr>
          <p:cNvSpPr txBox="1"/>
          <p:nvPr/>
        </p:nvSpPr>
        <p:spPr>
          <a:xfrm>
            <a:off x="1774371" y="4016829"/>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3863812468"/>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2525485" y="152280"/>
            <a:ext cx="9140034"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70C0"/>
                </a:solidFill>
                <a:latin typeface="Calibri"/>
              </a:rPr>
              <a:t>Angular dependence of the splitting effect </a:t>
            </a:r>
            <a:endParaRPr lang="ru-RU" sz="2400" b="0" strike="noStrike" spc="-1" dirty="0">
              <a:solidFill>
                <a:srgbClr val="0070C0"/>
              </a:solidFill>
              <a:latin typeface="Arial"/>
            </a:endParaRPr>
          </a:p>
        </p:txBody>
      </p:sp>
      <p:sp>
        <p:nvSpPr>
          <p:cNvPr id="19" name="Text Box 40"/>
          <p:cNvSpPr/>
          <p:nvPr/>
        </p:nvSpPr>
        <p:spPr>
          <a:xfrm>
            <a:off x="391885" y="3859936"/>
            <a:ext cx="6732645" cy="2823293"/>
          </a:xfrm>
          <a:prstGeom prst="rect">
            <a:avLst/>
          </a:prstGeom>
          <a:noFill/>
          <a:ln w="9525">
            <a:noFill/>
          </a:ln>
        </p:spPr>
        <p:style>
          <a:lnRef idx="0">
            <a:scrgbClr r="0" g="0" b="0"/>
          </a:lnRef>
          <a:fillRef idx="0">
            <a:scrgbClr r="0" g="0" b="0"/>
          </a:fillRef>
          <a:effectRef idx="0">
            <a:scrgbClr r="0" g="0" b="0"/>
          </a:effectRef>
          <a:fontRef idx="minor"/>
        </p:style>
        <p:txBody>
          <a:bodyPr wrap="square" lIns="67680" tIns="6840" rIns="67680" bIns="35280" anchor="t">
            <a:spAutoFit/>
          </a:bodyPr>
          <a:lstStyle/>
          <a:p>
            <a:pPr marL="285750" indent="-285750" algn="just">
              <a:lnSpc>
                <a:spcPct val="130000"/>
              </a:lnSpc>
              <a:buClr>
                <a:srgbClr val="FF0000"/>
              </a:buClr>
              <a:buSzPct val="120000"/>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data were obtained using the binary cascade (</a:t>
            </a:r>
            <a:r>
              <a:rPr lang="en-US" sz="1700" dirty="0">
                <a:solidFill>
                  <a:srgbClr val="FF0000"/>
                </a:solidFill>
                <a:latin typeface="Times New Roman" panose="02020603050405020304" pitchFamily="18" charset="0"/>
                <a:cs typeface="Times New Roman" panose="02020603050405020304" pitchFamily="18" charset="0"/>
              </a:rPr>
              <a:t>BC</a:t>
            </a:r>
            <a:r>
              <a:rPr lang="en-US" sz="1700" dirty="0">
                <a:latin typeface="Times New Roman" panose="02020603050405020304" pitchFamily="18" charset="0"/>
                <a:cs typeface="Times New Roman" panose="02020603050405020304" pitchFamily="18" charset="0"/>
              </a:rPr>
              <a:t>) and the </a:t>
            </a:r>
            <a:r>
              <a:rPr lang="en-US" sz="1700" dirty="0">
                <a:solidFill>
                  <a:srgbClr val="1419EE"/>
                </a:solidFill>
                <a:latin typeface="Times New Roman" pitchFamily="18" charset="0"/>
                <a:cs typeface="Times New Roman" pitchFamily="18" charset="0"/>
              </a:rPr>
              <a:t>SMM</a:t>
            </a:r>
            <a:r>
              <a:rPr lang="en-US" sz="1700" dirty="0">
                <a:latin typeface="Times New Roman" panose="02020603050405020304" pitchFamily="18" charset="0"/>
                <a:cs typeface="Times New Roman" panose="02020603050405020304" pitchFamily="18" charset="0"/>
              </a:rPr>
              <a:t> model for protons (fragmentation of</a:t>
            </a:r>
            <a:r>
              <a:rPr lang="en-US" altLang="en-US" sz="1700" baseline="30000" dirty="0">
                <a:solidFill>
                  <a:srgbClr val="1419EE"/>
                </a:solidFill>
                <a:latin typeface="Times New Roman" panose="02020603050405020304" pitchFamily="18" charset="0"/>
                <a:cs typeface="Times New Roman" panose="02020603050405020304" pitchFamily="18" charset="0"/>
              </a:rPr>
              <a:t> 56</a:t>
            </a:r>
            <a:r>
              <a:rPr lang="en-US" sz="1700" dirty="0">
                <a:solidFill>
                  <a:srgbClr val="1419EE"/>
                </a:solidFill>
                <a:latin typeface="Times New Roman" panose="02020603050405020304" pitchFamily="18" charset="0"/>
                <a:cs typeface="Times New Roman" panose="02020603050405020304" pitchFamily="18" charset="0"/>
              </a:rPr>
              <a:t>Fe </a:t>
            </a:r>
            <a:r>
              <a:rPr lang="en-US" sz="1700" dirty="0">
                <a:latin typeface="Times New Roman" panose="02020603050405020304" pitchFamily="18" charset="0"/>
                <a:cs typeface="Times New Roman" panose="02020603050405020304" pitchFamily="18" charset="0"/>
              </a:rPr>
              <a:t>at 230 MeV/nucleon) depending on the fragment angle </a:t>
            </a:r>
            <a:r>
              <a:rPr lang="ru-RU" sz="1700" i="1" dirty="0">
                <a:latin typeface="Times New Roman" pitchFamily="18" charset="0"/>
                <a:cs typeface="Times New Roman" pitchFamily="18" charset="0"/>
                <a:sym typeface="Symbol"/>
              </a:rPr>
              <a:t></a:t>
            </a:r>
            <a:r>
              <a:rPr lang="en-US" sz="1700" dirty="0">
                <a:latin typeface="Times New Roman" panose="02020603050405020304" pitchFamily="18" charset="0"/>
                <a:cs typeface="Times New Roman" panose="02020603050405020304" pitchFamily="18" charset="0"/>
              </a:rPr>
              <a:t> relative to the initial beam</a:t>
            </a:r>
          </a:p>
          <a:p>
            <a:pPr marL="285750" indent="-285750" algn="just">
              <a:lnSpc>
                <a:spcPct val="130000"/>
              </a:lnSpc>
              <a:buClr>
                <a:srgbClr val="FF0000"/>
              </a:buClr>
              <a:buSzPct val="120000"/>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For the </a:t>
            </a:r>
            <a:r>
              <a:rPr lang="en-US" sz="1700" dirty="0">
                <a:solidFill>
                  <a:srgbClr val="1419EE"/>
                </a:solidFill>
                <a:latin typeface="Times New Roman" pitchFamily="18" charset="0"/>
                <a:cs typeface="Times New Roman" pitchFamily="18" charset="0"/>
              </a:rPr>
              <a:t>SMM</a:t>
            </a:r>
            <a:r>
              <a:rPr lang="en-US" sz="1700" dirty="0">
                <a:latin typeface="Times New Roman" panose="02020603050405020304" pitchFamily="18" charset="0"/>
                <a:cs typeface="Times New Roman" panose="02020603050405020304" pitchFamily="18" charset="0"/>
              </a:rPr>
              <a:t> model, excitation energy Eex. = 5 MeV/nucleon</a:t>
            </a:r>
          </a:p>
          <a:p>
            <a:pPr marL="285750" indent="-285750" algn="just">
              <a:lnSpc>
                <a:spcPct val="130000"/>
              </a:lnSpc>
              <a:buClr>
                <a:srgbClr val="FF0000"/>
              </a:buClr>
              <a:buSzPct val="120000"/>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It’s clear</a:t>
            </a:r>
            <a:r>
              <a:rPr lang="ru-RU" sz="1700" dirty="0">
                <a:latin typeface="Times New Roman" pitchFamily="18" charset="0"/>
                <a:cs typeface="Times New Roman" pitchFamily="18" charset="0"/>
              </a:rPr>
              <a:t>, </a:t>
            </a:r>
            <a:r>
              <a:rPr lang="en-US" sz="1700" dirty="0">
                <a:latin typeface="Times New Roman" panose="02020603050405020304" pitchFamily="18" charset="0"/>
                <a:cs typeface="Times New Roman" panose="02020603050405020304" pitchFamily="18" charset="0"/>
              </a:rPr>
              <a:t>that the peak splitting effect is strongly correlated with the angle for both models of nucleus-nucleus collisions</a:t>
            </a:r>
          </a:p>
          <a:p>
            <a:pPr marL="285750" indent="-285750" algn="just">
              <a:lnSpc>
                <a:spcPct val="130000"/>
              </a:lnSpc>
              <a:buClr>
                <a:srgbClr val="FF0000"/>
              </a:buClr>
              <a:buSzPct val="120000"/>
              <a:buFont typeface="Wingdings" panose="05000000000000000000" pitchFamily="2" charset="2"/>
              <a:buChar char="Ø"/>
            </a:pPr>
            <a:r>
              <a:rPr lang="en-US" sz="1700" dirty="0">
                <a:latin typeface="Times New Roman" panose="02020603050405020304" pitchFamily="18" charset="0"/>
                <a:cs typeface="Times New Roman" panose="02020603050405020304" pitchFamily="18" charset="0"/>
              </a:rPr>
              <a:t>The effect of momentum peak splitting dominates at small angles and disappears at </a:t>
            </a:r>
            <a:r>
              <a:rPr lang="ru-RU" sz="1600" i="1" dirty="0">
                <a:latin typeface="Times New Roman" pitchFamily="18" charset="0"/>
                <a:cs typeface="Times New Roman" pitchFamily="18" charset="0"/>
                <a:sym typeface="Symbol"/>
              </a:rPr>
              <a:t> </a:t>
            </a:r>
            <a:r>
              <a:rPr lang="en-US" sz="1600" dirty="0">
                <a:latin typeface="Times New Roman" pitchFamily="18" charset="0"/>
                <a:cs typeface="Times New Roman" pitchFamily="18" charset="0"/>
                <a:sym typeface="Symbol"/>
              </a:rPr>
              <a:t>&gt; 5</a:t>
            </a:r>
            <a:r>
              <a:rPr lang="en-US" sz="1600" dirty="0">
                <a:latin typeface="Times New Roman" panose="02020603050405020304" pitchFamily="18" charset="0"/>
                <a:cs typeface="Times New Roman" panose="02020603050405020304" pitchFamily="18" charset="0"/>
              </a:rPr>
              <a:t>°</a:t>
            </a:r>
            <a:endParaRPr lang="ru-RU" sz="1600" i="1" baseline="30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15" y="904978"/>
            <a:ext cx="371475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557" y="783291"/>
            <a:ext cx="4379976"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614" y="3475716"/>
            <a:ext cx="4352544" cy="293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9"/>
          <p:cNvSpPr>
            <a:spLocks noChangeArrowheads="1"/>
          </p:cNvSpPr>
          <p:nvPr/>
        </p:nvSpPr>
        <p:spPr bwMode="auto">
          <a:xfrm>
            <a:off x="3705768" y="919492"/>
            <a:ext cx="1214584" cy="399166"/>
          </a:xfrm>
          <a:prstGeom prst="rect">
            <a:avLst/>
          </a:prstGeom>
          <a:solidFill>
            <a:srgbClr val="00B8FF"/>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1400" dirty="0"/>
              <a:t> </a:t>
            </a:r>
            <a:r>
              <a:rPr lang="en-US" b="1" dirty="0">
                <a:solidFill>
                  <a:schemeClr val="bg1"/>
                </a:solidFill>
                <a:latin typeface="Times New Roman" panose="02020603050405020304" pitchFamily="18" charset="0"/>
                <a:cs typeface="Times New Roman" panose="02020603050405020304" pitchFamily="18" charset="0"/>
              </a:rPr>
              <a:t>BC</a:t>
            </a:r>
            <a:r>
              <a:rPr lang="ru-RU" b="1" dirty="0">
                <a:solidFill>
                  <a:schemeClr val="bg1"/>
                </a:solidFill>
                <a:latin typeface="Times New Roman" panose="02020603050405020304" pitchFamily="18" charset="0"/>
                <a:cs typeface="Times New Roman" panose="02020603050405020304" pitchFamily="18" charset="0"/>
              </a:rPr>
              <a:t> </a:t>
            </a:r>
            <a:r>
              <a:rPr lang="en-US" b="1" dirty="0">
                <a:solidFill>
                  <a:schemeClr val="bg1"/>
                </a:solidFill>
                <a:latin typeface="Times New Roman" panose="02020603050405020304" pitchFamily="18" charset="0"/>
                <a:cs typeface="Times New Roman" panose="02020603050405020304" pitchFamily="18" charset="0"/>
              </a:rPr>
              <a:t>model </a:t>
            </a:r>
            <a:r>
              <a:rPr lang="en-US" sz="1400" dirty="0"/>
              <a:t> </a:t>
            </a: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3472405" y="152280"/>
            <a:ext cx="8091515"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Experimental data  from GSI-FRS</a:t>
            </a:r>
            <a:r>
              <a:rPr lang="ru-RU" sz="2400" spc="-1" dirty="0">
                <a:solidFill>
                  <a:srgbClr val="0066FF"/>
                </a:solidFill>
                <a:latin typeface="Calibri"/>
              </a:rPr>
              <a:t> </a:t>
            </a:r>
            <a:endParaRPr lang="ru-RU" sz="2400" b="0" strike="noStrike" spc="-1" dirty="0">
              <a:latin typeface="Arial"/>
            </a:endParaRPr>
          </a:p>
        </p:txBody>
      </p:sp>
      <p:pic>
        <p:nvPicPr>
          <p:cNvPr id="13" name="Picture 8"/>
          <p:cNvPicPr>
            <a:picLocks noChangeAspect="1" noChangeArrowheads="1"/>
          </p:cNvPicPr>
          <p:nvPr/>
        </p:nvPicPr>
        <p:blipFill>
          <a:blip r:embed="rId3" cstate="print"/>
          <a:srcRect/>
          <a:stretch>
            <a:fillRect/>
          </a:stretch>
        </p:blipFill>
        <p:spPr bwMode="auto">
          <a:xfrm>
            <a:off x="2367875" y="914400"/>
            <a:ext cx="1819275" cy="1314450"/>
          </a:xfrm>
          <a:prstGeom prst="rect">
            <a:avLst/>
          </a:prstGeom>
          <a:noFill/>
          <a:ln w="9525">
            <a:noFill/>
            <a:miter lim="800000"/>
            <a:headEnd/>
            <a:tailEnd/>
          </a:ln>
          <a:effectLst/>
        </p:spPr>
      </p:pic>
      <p:pic>
        <p:nvPicPr>
          <p:cNvPr id="15" name="Picture 2"/>
          <p:cNvPicPr>
            <a:picLocks noChangeAspect="1" noChangeArrowheads="1"/>
          </p:cNvPicPr>
          <p:nvPr/>
        </p:nvPicPr>
        <p:blipFill>
          <a:blip r:embed="rId4" cstate="print"/>
          <a:srcRect/>
          <a:stretch>
            <a:fillRect/>
          </a:stretch>
        </p:blipFill>
        <p:spPr bwMode="auto">
          <a:xfrm>
            <a:off x="853400" y="995779"/>
            <a:ext cx="1428750" cy="4295775"/>
          </a:xfrm>
          <a:prstGeom prst="rect">
            <a:avLst/>
          </a:prstGeom>
          <a:noFill/>
          <a:ln w="9525">
            <a:noFill/>
            <a:miter lim="800000"/>
            <a:headEnd/>
            <a:tailEnd/>
          </a:ln>
          <a:effectLst/>
        </p:spPr>
      </p:pic>
      <p:pic>
        <p:nvPicPr>
          <p:cNvPr id="19" name="Picture 3"/>
          <p:cNvPicPr>
            <a:picLocks noChangeAspect="1" noChangeArrowheads="1"/>
          </p:cNvPicPr>
          <p:nvPr/>
        </p:nvPicPr>
        <p:blipFill>
          <a:blip r:embed="rId5" cstate="print"/>
          <a:srcRect/>
          <a:stretch>
            <a:fillRect/>
          </a:stretch>
        </p:blipFill>
        <p:spPr bwMode="auto">
          <a:xfrm>
            <a:off x="681950" y="1033879"/>
            <a:ext cx="219075" cy="4162425"/>
          </a:xfrm>
          <a:prstGeom prst="rect">
            <a:avLst/>
          </a:prstGeom>
          <a:noFill/>
          <a:ln w="9525">
            <a:noFill/>
            <a:miter lim="800000"/>
            <a:headEnd/>
            <a:tailEnd/>
          </a:ln>
          <a:effectLst/>
        </p:spPr>
      </p:pic>
      <p:sp>
        <p:nvSpPr>
          <p:cNvPr id="20" name="TextBox 19"/>
          <p:cNvSpPr txBox="1"/>
          <p:nvPr/>
        </p:nvSpPr>
        <p:spPr>
          <a:xfrm>
            <a:off x="251761" y="5274795"/>
            <a:ext cx="2505953" cy="1077218"/>
          </a:xfrm>
          <a:prstGeom prst="rect">
            <a:avLst/>
          </a:prstGeom>
          <a:solidFill>
            <a:schemeClr val="bg1"/>
          </a:solidFill>
          <a:ln>
            <a:noFill/>
          </a:ln>
        </p:spPr>
        <p:txBody>
          <a:bodyPr wrap="square" rtlCol="0">
            <a:spAutoFit/>
          </a:bodyPr>
          <a:lstStyle/>
          <a:p>
            <a:pPr algn="ctr"/>
            <a:r>
              <a:rPr lang="en-US" sz="1200" baseline="70000" dirty="0">
                <a:solidFill>
                  <a:srgbClr val="0033CC"/>
                </a:solidFill>
              </a:rPr>
              <a:t>56</a:t>
            </a:r>
            <a:r>
              <a:rPr lang="en-US" sz="1600" dirty="0">
                <a:solidFill>
                  <a:srgbClr val="0033CC"/>
                </a:solidFill>
              </a:rPr>
              <a:t>Fe fragmentation on </a:t>
            </a:r>
            <a:r>
              <a:rPr lang="ru-RU" sz="1600" dirty="0">
                <a:solidFill>
                  <a:srgbClr val="0033CC"/>
                </a:solidFill>
              </a:rPr>
              <a:t> </a:t>
            </a:r>
            <a:r>
              <a:rPr lang="en-US" sz="1600">
                <a:solidFill>
                  <a:srgbClr val="0033CC"/>
                </a:solidFill>
              </a:rPr>
              <a:t>hydrogen target;</a:t>
            </a:r>
            <a:endParaRPr lang="en-US" sz="1600" dirty="0">
              <a:solidFill>
                <a:srgbClr val="0033CC"/>
              </a:solidFill>
            </a:endParaRPr>
          </a:p>
          <a:p>
            <a:pPr algn="ctr"/>
            <a:r>
              <a:rPr lang="en-US" sz="1600" dirty="0">
                <a:solidFill>
                  <a:srgbClr val="0033CC"/>
                </a:solidFill>
              </a:rPr>
              <a:t> </a:t>
            </a:r>
            <a:r>
              <a:rPr lang="en-US" sz="1600" b="0" dirty="0">
                <a:solidFill>
                  <a:srgbClr val="0033CC"/>
                </a:solidFill>
              </a:rPr>
              <a:t>(</a:t>
            </a:r>
            <a:r>
              <a:rPr lang="el-GR" sz="1600" i="1" dirty="0">
                <a:solidFill>
                  <a:srgbClr val="0033CC"/>
                </a:solidFill>
              </a:rPr>
              <a:t>β</a:t>
            </a:r>
            <a:r>
              <a:rPr lang="en-US" sz="1000" b="1" dirty="0">
                <a:solidFill>
                  <a:srgbClr val="0033CC"/>
                </a:solidFill>
                <a:sym typeface="Symbol"/>
              </a:rPr>
              <a:t>||</a:t>
            </a:r>
            <a:r>
              <a:rPr lang="ru-RU" sz="1600" b="1" dirty="0">
                <a:solidFill>
                  <a:srgbClr val="0033CC"/>
                </a:solidFill>
                <a:sym typeface="Symbol"/>
              </a:rPr>
              <a:t> , </a:t>
            </a:r>
            <a:r>
              <a:rPr lang="el-GR" sz="1600" i="1" dirty="0">
                <a:solidFill>
                  <a:srgbClr val="0033CC"/>
                </a:solidFill>
                <a:sym typeface="Symbol"/>
              </a:rPr>
              <a:t>β</a:t>
            </a:r>
            <a:r>
              <a:rPr lang="en-US" sz="1000" b="1" dirty="0">
                <a:solidFill>
                  <a:srgbClr val="0033CC"/>
                </a:solidFill>
                <a:sym typeface="Symbol"/>
              </a:rPr>
              <a:t></a:t>
            </a:r>
            <a:r>
              <a:rPr lang="ru-RU" sz="1600" b="0" dirty="0">
                <a:solidFill>
                  <a:srgbClr val="0033CC"/>
                </a:solidFill>
              </a:rPr>
              <a:t>)</a:t>
            </a:r>
            <a:r>
              <a:rPr lang="en-US" sz="1600" b="0" dirty="0">
                <a:solidFill>
                  <a:srgbClr val="0033CC"/>
                </a:solidFill>
              </a:rPr>
              <a:t> in the rest frame of incident nucleus </a:t>
            </a:r>
            <a:endParaRPr lang="ru-RU" sz="1600" b="0" dirty="0">
              <a:solidFill>
                <a:srgbClr val="0033CC"/>
              </a:solidFill>
            </a:endParaRPr>
          </a:p>
        </p:txBody>
      </p:sp>
      <p:cxnSp>
        <p:nvCxnSpPr>
          <p:cNvPr id="21" name="Прямая соединительная линия 20"/>
          <p:cNvCxnSpPr/>
          <p:nvPr/>
        </p:nvCxnSpPr>
        <p:spPr bwMode="auto">
          <a:xfrm flipV="1">
            <a:off x="881975" y="4267200"/>
            <a:ext cx="1314450" cy="47625"/>
          </a:xfrm>
          <a:prstGeom prst="line">
            <a:avLst/>
          </a:prstGeom>
          <a:solidFill>
            <a:srgbClr val="00B8FF"/>
          </a:solidFill>
          <a:ln w="19050" cap="flat" cmpd="sng" algn="ctr">
            <a:solidFill>
              <a:srgbClr val="0033CC"/>
            </a:solidFill>
            <a:prstDash val="solid"/>
            <a:round/>
            <a:headEnd type="none" w="med" len="med"/>
            <a:tailEnd type="none" w="med" len="med"/>
          </a:ln>
          <a:effectLst/>
        </p:spPr>
      </p:cxnSp>
      <p:cxnSp>
        <p:nvCxnSpPr>
          <p:cNvPr id="22" name="Прямая соединительная линия 21"/>
          <p:cNvCxnSpPr/>
          <p:nvPr/>
        </p:nvCxnSpPr>
        <p:spPr bwMode="auto">
          <a:xfrm>
            <a:off x="891500" y="3200400"/>
            <a:ext cx="1295400" cy="53975"/>
          </a:xfrm>
          <a:prstGeom prst="line">
            <a:avLst/>
          </a:prstGeom>
          <a:solidFill>
            <a:srgbClr val="00B8FF"/>
          </a:solidFill>
          <a:ln w="19050" cap="flat" cmpd="sng" algn="ctr">
            <a:solidFill>
              <a:srgbClr val="0033CC"/>
            </a:solidFill>
            <a:prstDash val="solid"/>
            <a:round/>
            <a:headEnd type="none" w="med" len="med"/>
            <a:tailEnd type="none" w="med" len="med"/>
          </a:ln>
          <a:effectLst/>
        </p:spPr>
      </p:cxnSp>
      <p:cxnSp>
        <p:nvCxnSpPr>
          <p:cNvPr id="23" name="Прямая соединительная линия 22"/>
          <p:cNvCxnSpPr/>
          <p:nvPr/>
        </p:nvCxnSpPr>
        <p:spPr bwMode="auto">
          <a:xfrm>
            <a:off x="891500" y="4562475"/>
            <a:ext cx="1295400" cy="53975"/>
          </a:xfrm>
          <a:prstGeom prst="line">
            <a:avLst/>
          </a:prstGeom>
          <a:solidFill>
            <a:srgbClr val="00B8FF"/>
          </a:solidFill>
          <a:ln w="19050" cap="flat" cmpd="sng" algn="ctr">
            <a:solidFill>
              <a:srgbClr val="0033CC"/>
            </a:solidFill>
            <a:prstDash val="solid"/>
            <a:round/>
            <a:headEnd type="none" w="med" len="med"/>
            <a:tailEnd type="none" w="med" len="med"/>
          </a:ln>
          <a:effectLst/>
        </p:spPr>
      </p:cxnSp>
      <p:cxnSp>
        <p:nvCxnSpPr>
          <p:cNvPr id="24" name="Прямая соединительная линия 23"/>
          <p:cNvCxnSpPr/>
          <p:nvPr/>
        </p:nvCxnSpPr>
        <p:spPr bwMode="auto">
          <a:xfrm flipV="1">
            <a:off x="881975" y="2895600"/>
            <a:ext cx="1314450" cy="47625"/>
          </a:xfrm>
          <a:prstGeom prst="line">
            <a:avLst/>
          </a:prstGeom>
          <a:solidFill>
            <a:srgbClr val="00B8FF"/>
          </a:solidFill>
          <a:ln w="19050" cap="flat" cmpd="sng" algn="ctr">
            <a:solidFill>
              <a:srgbClr val="0033CC"/>
            </a:solidFill>
            <a:prstDash val="solid"/>
            <a:round/>
            <a:headEnd type="none" w="med" len="med"/>
            <a:tailEnd type="none" w="med" len="med"/>
          </a:ln>
          <a:effectLst/>
        </p:spPr>
      </p:cxnSp>
      <p:cxnSp>
        <p:nvCxnSpPr>
          <p:cNvPr id="25" name="Прямая соединительная линия 24"/>
          <p:cNvCxnSpPr/>
          <p:nvPr/>
        </p:nvCxnSpPr>
        <p:spPr bwMode="auto">
          <a:xfrm>
            <a:off x="891500" y="1822450"/>
            <a:ext cx="1295400" cy="53975"/>
          </a:xfrm>
          <a:prstGeom prst="line">
            <a:avLst/>
          </a:prstGeom>
          <a:solidFill>
            <a:srgbClr val="00B8FF"/>
          </a:solidFill>
          <a:ln w="19050" cap="flat" cmpd="sng" algn="ctr">
            <a:solidFill>
              <a:srgbClr val="0033CC"/>
            </a:solidFill>
            <a:prstDash val="solid"/>
            <a:round/>
            <a:headEnd type="none" w="med" len="med"/>
            <a:tailEnd type="none" w="med" len="med"/>
          </a:ln>
          <a:effectLst/>
        </p:spPr>
      </p:cxnSp>
      <p:cxnSp>
        <p:nvCxnSpPr>
          <p:cNvPr id="26" name="Прямая соединительная линия 25"/>
          <p:cNvCxnSpPr/>
          <p:nvPr/>
        </p:nvCxnSpPr>
        <p:spPr bwMode="auto">
          <a:xfrm flipV="1">
            <a:off x="881975" y="1524000"/>
            <a:ext cx="1314450" cy="47625"/>
          </a:xfrm>
          <a:prstGeom prst="line">
            <a:avLst/>
          </a:prstGeom>
          <a:solidFill>
            <a:srgbClr val="00B8FF"/>
          </a:solidFill>
          <a:ln w="19050" cap="flat" cmpd="sng" algn="ctr">
            <a:solidFill>
              <a:srgbClr val="0033CC"/>
            </a:solidFill>
            <a:prstDash val="solid"/>
            <a:round/>
            <a:headEnd type="none" w="med" len="med"/>
            <a:tailEnd type="none" w="med" len="med"/>
          </a:ln>
          <a:effectLst/>
        </p:spPr>
      </p:cxnSp>
      <p:cxnSp>
        <p:nvCxnSpPr>
          <p:cNvPr id="27" name="Прямая со стрелкой 26"/>
          <p:cNvCxnSpPr/>
          <p:nvPr/>
        </p:nvCxnSpPr>
        <p:spPr bwMode="auto">
          <a:xfrm flipV="1">
            <a:off x="1443950" y="3048001"/>
            <a:ext cx="304800" cy="457199"/>
          </a:xfrm>
          <a:prstGeom prst="straightConnector1">
            <a:avLst/>
          </a:prstGeom>
          <a:solidFill>
            <a:srgbClr val="00B8FF"/>
          </a:solidFill>
          <a:ln w="19050" cap="flat" cmpd="sng" algn="ctr">
            <a:solidFill>
              <a:srgbClr val="0033CC"/>
            </a:solidFill>
            <a:prstDash val="solid"/>
            <a:round/>
            <a:headEnd type="oval" w="med" len="med"/>
            <a:tailEnd type="arrow"/>
          </a:ln>
          <a:effectLst/>
        </p:spPr>
      </p:cxnSp>
      <p:pic>
        <p:nvPicPr>
          <p:cNvPr id="28" name="Picture 5"/>
          <p:cNvPicPr>
            <a:picLocks noChangeAspect="1" noChangeArrowheads="1"/>
          </p:cNvPicPr>
          <p:nvPr/>
        </p:nvPicPr>
        <p:blipFill>
          <a:blip r:embed="rId6" cstate="print"/>
          <a:srcRect/>
          <a:stretch>
            <a:fillRect/>
          </a:stretch>
        </p:blipFill>
        <p:spPr bwMode="auto">
          <a:xfrm>
            <a:off x="2358350" y="2533650"/>
            <a:ext cx="1781175" cy="1085850"/>
          </a:xfrm>
          <a:prstGeom prst="rect">
            <a:avLst/>
          </a:prstGeom>
          <a:noFill/>
          <a:ln w="9525">
            <a:noFill/>
            <a:miter lim="800000"/>
            <a:headEnd/>
            <a:tailEnd/>
          </a:ln>
          <a:effectLst/>
        </p:spPr>
      </p:pic>
      <p:pic>
        <p:nvPicPr>
          <p:cNvPr id="29" name="Picture 6"/>
          <p:cNvPicPr>
            <a:picLocks noChangeAspect="1" noChangeArrowheads="1"/>
          </p:cNvPicPr>
          <p:nvPr/>
        </p:nvPicPr>
        <p:blipFill>
          <a:blip r:embed="rId7" cstate="print"/>
          <a:srcRect/>
          <a:stretch>
            <a:fillRect/>
          </a:stretch>
        </p:blipFill>
        <p:spPr bwMode="auto">
          <a:xfrm>
            <a:off x="2282150" y="3914775"/>
            <a:ext cx="1819275" cy="1314450"/>
          </a:xfrm>
          <a:prstGeom prst="rect">
            <a:avLst/>
          </a:prstGeom>
          <a:noFill/>
          <a:ln w="9525">
            <a:noFill/>
            <a:miter lim="800000"/>
            <a:headEnd/>
            <a:tailEnd/>
          </a:ln>
          <a:effectLst/>
        </p:spPr>
      </p:pic>
      <p:sp>
        <p:nvSpPr>
          <p:cNvPr id="30" name="TextBox 29"/>
          <p:cNvSpPr txBox="1"/>
          <p:nvPr/>
        </p:nvSpPr>
        <p:spPr>
          <a:xfrm>
            <a:off x="1901150" y="2286000"/>
            <a:ext cx="685800" cy="338554"/>
          </a:xfrm>
          <a:prstGeom prst="rect">
            <a:avLst/>
          </a:prstGeom>
          <a:solidFill>
            <a:schemeClr val="bg1"/>
          </a:solidFill>
          <a:ln>
            <a:solidFill>
              <a:srgbClr val="CC6600"/>
            </a:solidFill>
          </a:ln>
        </p:spPr>
        <p:txBody>
          <a:bodyPr wrap="square" rtlCol="0">
            <a:spAutoFit/>
          </a:bodyPr>
          <a:lstStyle/>
          <a:p>
            <a:pPr algn="ctr"/>
            <a:r>
              <a:rPr lang="en-US" sz="1200" b="1" baseline="70000" dirty="0">
                <a:solidFill>
                  <a:srgbClr val="0033CC"/>
                </a:solidFill>
              </a:rPr>
              <a:t>10</a:t>
            </a:r>
            <a:r>
              <a:rPr lang="en-US" sz="1600" b="1" dirty="0">
                <a:solidFill>
                  <a:srgbClr val="0033CC"/>
                </a:solidFill>
              </a:rPr>
              <a:t>B</a:t>
            </a:r>
            <a:endParaRPr lang="ru-RU" sz="1600" b="1" dirty="0">
              <a:solidFill>
                <a:srgbClr val="0033CC"/>
              </a:solidFill>
            </a:endParaRPr>
          </a:p>
        </p:txBody>
      </p:sp>
      <p:sp>
        <p:nvSpPr>
          <p:cNvPr id="31" name="TextBox 30"/>
          <p:cNvSpPr txBox="1"/>
          <p:nvPr/>
        </p:nvSpPr>
        <p:spPr>
          <a:xfrm>
            <a:off x="1901150" y="3700046"/>
            <a:ext cx="685800" cy="338554"/>
          </a:xfrm>
          <a:prstGeom prst="rect">
            <a:avLst/>
          </a:prstGeom>
          <a:solidFill>
            <a:schemeClr val="bg1"/>
          </a:solidFill>
          <a:ln>
            <a:solidFill>
              <a:srgbClr val="CC6600"/>
            </a:solidFill>
          </a:ln>
        </p:spPr>
        <p:txBody>
          <a:bodyPr wrap="square" rtlCol="0">
            <a:spAutoFit/>
          </a:bodyPr>
          <a:lstStyle/>
          <a:p>
            <a:pPr algn="ctr"/>
            <a:r>
              <a:rPr lang="en-US" sz="1200" b="1" baseline="70000" dirty="0">
                <a:solidFill>
                  <a:srgbClr val="0033CC"/>
                </a:solidFill>
              </a:rPr>
              <a:t>6</a:t>
            </a:r>
            <a:r>
              <a:rPr lang="en-US" sz="1600" b="1" dirty="0">
                <a:solidFill>
                  <a:srgbClr val="0033CC"/>
                </a:solidFill>
              </a:rPr>
              <a:t>L</a:t>
            </a:r>
            <a:r>
              <a:rPr lang="en-US" sz="1600" dirty="0">
                <a:solidFill>
                  <a:srgbClr val="0033CC"/>
                </a:solidFill>
              </a:rPr>
              <a:t>i</a:t>
            </a:r>
            <a:endParaRPr lang="ru-RU" sz="1600" dirty="0">
              <a:solidFill>
                <a:srgbClr val="0033CC"/>
              </a:solidFill>
            </a:endParaRPr>
          </a:p>
        </p:txBody>
      </p:sp>
      <p:sp>
        <p:nvSpPr>
          <p:cNvPr id="32" name="Прямоугольник 31"/>
          <p:cNvSpPr/>
          <p:nvPr/>
        </p:nvSpPr>
        <p:spPr>
          <a:xfrm>
            <a:off x="2586950" y="5341203"/>
            <a:ext cx="1600200" cy="830997"/>
          </a:xfrm>
          <a:prstGeom prst="rect">
            <a:avLst/>
          </a:prstGeom>
        </p:spPr>
        <p:txBody>
          <a:bodyPr wrap="square">
            <a:spAutoFit/>
          </a:bodyPr>
          <a:lstStyle/>
          <a:p>
            <a:pPr algn="ctr"/>
            <a:r>
              <a:rPr lang="en-US" sz="1600" dirty="0">
                <a:solidFill>
                  <a:srgbClr val="0033CC"/>
                </a:solidFill>
              </a:rPr>
              <a:t>Velocity spectra in the rest frame </a:t>
            </a:r>
            <a:endParaRPr lang="ru-RU" sz="1600" dirty="0"/>
          </a:p>
        </p:txBody>
      </p:sp>
      <p:sp>
        <p:nvSpPr>
          <p:cNvPr id="33" name="TextBox 32"/>
          <p:cNvSpPr txBox="1"/>
          <p:nvPr/>
        </p:nvSpPr>
        <p:spPr>
          <a:xfrm>
            <a:off x="1901150" y="914400"/>
            <a:ext cx="685800" cy="338554"/>
          </a:xfrm>
          <a:prstGeom prst="rect">
            <a:avLst/>
          </a:prstGeom>
          <a:solidFill>
            <a:schemeClr val="bg1"/>
          </a:solidFill>
          <a:ln>
            <a:solidFill>
              <a:srgbClr val="CC6600"/>
            </a:solidFill>
          </a:ln>
        </p:spPr>
        <p:txBody>
          <a:bodyPr wrap="square" rtlCol="0">
            <a:spAutoFit/>
          </a:bodyPr>
          <a:lstStyle/>
          <a:p>
            <a:pPr algn="ctr"/>
            <a:r>
              <a:rPr lang="en-US" sz="1200" b="1" baseline="70000" dirty="0">
                <a:solidFill>
                  <a:srgbClr val="0033CC"/>
                </a:solidFill>
              </a:rPr>
              <a:t>12</a:t>
            </a:r>
            <a:r>
              <a:rPr lang="en-US" sz="1600" b="1" dirty="0">
                <a:solidFill>
                  <a:srgbClr val="0033CC"/>
                </a:solidFill>
              </a:rPr>
              <a:t>C</a:t>
            </a:r>
            <a:endParaRPr lang="ru-RU" sz="1600" b="1" dirty="0">
              <a:solidFill>
                <a:srgbClr val="0033CC"/>
              </a:solidFill>
            </a:endParaRPr>
          </a:p>
        </p:txBody>
      </p:sp>
      <p:sp>
        <p:nvSpPr>
          <p:cNvPr id="34" name="TextBox 33"/>
          <p:cNvSpPr txBox="1"/>
          <p:nvPr/>
        </p:nvSpPr>
        <p:spPr>
          <a:xfrm>
            <a:off x="711125" y="3437751"/>
            <a:ext cx="1661682" cy="307777"/>
          </a:xfrm>
          <a:prstGeom prst="rect">
            <a:avLst/>
          </a:prstGeom>
          <a:noFill/>
        </p:spPr>
        <p:txBody>
          <a:bodyPr wrap="square" rtlCol="0">
            <a:spAutoFit/>
          </a:bodyPr>
          <a:lstStyle/>
          <a:p>
            <a:pPr algn="ctr"/>
            <a:r>
              <a:rPr lang="en-US" sz="1400" b="1" dirty="0">
                <a:solidFill>
                  <a:srgbClr val="002060"/>
                </a:solidFill>
              </a:rPr>
              <a:t>Capture angle</a:t>
            </a:r>
            <a:endParaRPr lang="ru-RU" sz="1400" b="1" dirty="0">
              <a:solidFill>
                <a:srgbClr val="002060"/>
              </a:solidFill>
            </a:endParaRPr>
          </a:p>
        </p:txBody>
      </p:sp>
      <p:sp>
        <p:nvSpPr>
          <p:cNvPr id="35" name="Rectangle 6"/>
          <p:cNvSpPr>
            <a:spLocks noChangeArrowheads="1"/>
          </p:cNvSpPr>
          <p:nvPr/>
        </p:nvSpPr>
        <p:spPr bwMode="auto">
          <a:xfrm>
            <a:off x="4526666" y="1037412"/>
            <a:ext cx="7036440" cy="5379038"/>
          </a:xfrm>
          <a:prstGeom prst="rect">
            <a:avLst/>
          </a:prstGeom>
          <a:noFill/>
          <a:ln w="9525">
            <a:noFill/>
            <a:miter lim="800000"/>
            <a:headEnd/>
            <a:tailEnd/>
          </a:ln>
        </p:spPr>
        <p:txBody>
          <a:bodyPr wrap="square" lIns="90000" tIns="46800" rIns="90000" bIns="46800">
            <a:spAutoFit/>
          </a:bodyPr>
          <a:lstStyle/>
          <a:p>
            <a:pPr marL="173038" indent="-173038" algn="just">
              <a:lnSpc>
                <a:spcPct val="150000"/>
              </a:lnSpc>
              <a:buClr>
                <a:schemeClr val="accent2">
                  <a:lumMod val="75000"/>
                </a:schemeClr>
              </a:buClr>
              <a:buSzPct val="120000"/>
              <a:buFont typeface="Wingdings" panose="05000000000000000000"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t> </a:t>
            </a:r>
            <a:r>
              <a:rPr lang="en-US" sz="1700" dirty="0">
                <a:latin typeface="Times New Roman" panose="02020603050405020304" pitchFamily="18" charset="0"/>
                <a:cs typeface="Times New Roman" panose="02020603050405020304" pitchFamily="18" charset="0"/>
              </a:rPr>
              <a:t>Similar experimental data were obtained in the GSI-FRS experiment at the SIS heavy-ion synchrotron</a:t>
            </a:r>
          </a:p>
          <a:p>
            <a:pPr marL="173038" indent="-173038" algn="just">
              <a:lnSpc>
                <a:spcPct val="150000"/>
              </a:lnSpc>
              <a:buClr>
                <a:schemeClr val="accent2">
                  <a:lumMod val="75000"/>
                </a:schemeClr>
              </a:buClr>
              <a:buSzPct val="120000"/>
              <a:buFont typeface="Wingdings" panose="05000000000000000000"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Experimental data were obtained on the fragmentation of </a:t>
            </a:r>
            <a:r>
              <a:rPr lang="en-US" sz="1700" baseline="30000" dirty="0">
                <a:solidFill>
                  <a:srgbClr val="1419EE"/>
                </a:solidFill>
                <a:latin typeface="Times New Roman" panose="02020603050405020304" pitchFamily="18" charset="0"/>
                <a:cs typeface="Times New Roman" panose="02020603050405020304" pitchFamily="18" charset="0"/>
              </a:rPr>
              <a:t>56</a:t>
            </a:r>
            <a:r>
              <a:rPr lang="en-US" sz="1700" dirty="0">
                <a:solidFill>
                  <a:srgbClr val="1419EE"/>
                </a:solidFill>
                <a:latin typeface="Times New Roman" panose="02020603050405020304" pitchFamily="18" charset="0"/>
                <a:cs typeface="Times New Roman" panose="02020603050405020304" pitchFamily="18" charset="0"/>
              </a:rPr>
              <a:t>Fe</a:t>
            </a:r>
            <a:r>
              <a:rPr lang="en-US" sz="1700" dirty="0">
                <a:latin typeface="Times New Roman" panose="02020603050405020304" pitchFamily="18" charset="0"/>
                <a:cs typeface="Times New Roman" panose="02020603050405020304" pitchFamily="18" charset="0"/>
              </a:rPr>
              <a:t> at an energy of 1 GeV/nucleon on various targets (hydrogen, titanium, etc.)</a:t>
            </a:r>
          </a:p>
          <a:p>
            <a:pPr marL="173038" indent="-173038" algn="just">
              <a:lnSpc>
                <a:spcPct val="150000"/>
              </a:lnSpc>
              <a:buClr>
                <a:schemeClr val="accent2">
                  <a:lumMod val="75000"/>
                </a:schemeClr>
              </a:buClr>
              <a:buSzPct val="120000"/>
              <a:buFont typeface="Wingdings" panose="05000000000000000000"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The detector was constructed as a magnetic spectrometer, which made it possible to measure the velocity β with high accuracy</a:t>
            </a:r>
            <a:endParaRPr lang="en-US" sz="1700" b="0" dirty="0">
              <a:solidFill>
                <a:schemeClr val="tx1"/>
              </a:solidFill>
              <a:latin typeface="Times New Roman" panose="02020603050405020304" pitchFamily="18" charset="0"/>
              <a:cs typeface="Times New Roman" panose="02020603050405020304" pitchFamily="18" charset="0"/>
            </a:endParaRPr>
          </a:p>
          <a:p>
            <a:pPr marL="173038" indent="-173038" algn="just">
              <a:lnSpc>
                <a:spcPct val="160000"/>
              </a:lnSpc>
              <a:buClr>
                <a:schemeClr val="accent2">
                  <a:lumMod val="75000"/>
                </a:schemeClr>
              </a:buClr>
              <a:buSzPct val="120000"/>
              <a:buFont typeface="Wingdings"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A wide range of fragments heavier than </a:t>
            </a:r>
            <a:r>
              <a:rPr lang="en-US" sz="1700" baseline="30000" dirty="0">
                <a:solidFill>
                  <a:srgbClr val="1419EE"/>
                </a:solidFill>
                <a:latin typeface="Times New Roman" panose="02020603050405020304" pitchFamily="18" charset="0"/>
                <a:cs typeface="Times New Roman" panose="02020603050405020304" pitchFamily="18" charset="0"/>
              </a:rPr>
              <a:t>6</a:t>
            </a:r>
            <a:r>
              <a:rPr lang="en-US" sz="1700" dirty="0">
                <a:solidFill>
                  <a:srgbClr val="1419EE"/>
                </a:solidFill>
                <a:latin typeface="Times New Roman" panose="02020603050405020304" pitchFamily="18" charset="0"/>
                <a:cs typeface="Times New Roman" panose="02020603050405020304" pitchFamily="18" charset="0"/>
              </a:rPr>
              <a:t>Li</a:t>
            </a:r>
            <a:r>
              <a:rPr lang="en-US" sz="1700" dirty="0">
                <a:latin typeface="Times New Roman" panose="02020603050405020304" pitchFamily="18" charset="0"/>
                <a:cs typeface="Times New Roman" panose="02020603050405020304" pitchFamily="18" charset="0"/>
              </a:rPr>
              <a:t> were detected, where the distortion of the spectrum shape was most clear seen </a:t>
            </a:r>
          </a:p>
          <a:p>
            <a:pPr marL="173038" indent="-173038" algn="just">
              <a:lnSpc>
                <a:spcPct val="160000"/>
              </a:lnSpc>
              <a:buClr>
                <a:schemeClr val="accent2">
                  <a:lumMod val="75000"/>
                </a:schemeClr>
              </a:buClr>
              <a:buSzPct val="120000"/>
              <a:buFont typeface="Wingdings"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It is assumed that the peak splitting effect is due to the process of asymmetric fission of the projectile nucleus</a:t>
            </a:r>
            <a:endParaRPr lang="ru-RU" sz="1700" dirty="0">
              <a:latin typeface="Times New Roman" panose="02020603050405020304" pitchFamily="18" charset="0"/>
              <a:cs typeface="Times New Roman" panose="02020603050405020304" pitchFamily="18" charset="0"/>
            </a:endParaRPr>
          </a:p>
          <a:p>
            <a:pPr marL="173038" indent="-173038" algn="just">
              <a:lnSpc>
                <a:spcPct val="160000"/>
              </a:lnSpc>
              <a:buClr>
                <a:schemeClr val="accent2">
                  <a:lumMod val="75000"/>
                </a:schemeClr>
              </a:buClr>
              <a:buSzPct val="120000"/>
              <a:buFont typeface="Wingdings"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700" b="0" dirty="0">
                <a:solidFill>
                  <a:schemeClr val="tx1"/>
                </a:solidFill>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The influence of Coulomb forces in the nuclear fragmentation does not make a significant contribution to the process of asymmetric nuclear fission</a:t>
            </a:r>
            <a:endParaRPr lang="ru-RU" sz="1700" b="0" dirty="0">
              <a:solidFill>
                <a:schemeClr val="tx1"/>
              </a:solidFill>
              <a:latin typeface="Times New Roman" panose="02020603050405020304" pitchFamily="18" charset="0"/>
              <a:cs typeface="Times New Roman" panose="02020603050405020304" pitchFamily="18" charset="0"/>
            </a:endParaRPr>
          </a:p>
          <a:p>
            <a:pPr marL="173038" indent="-173038" algn="just">
              <a:lnSpc>
                <a:spcPct val="160000"/>
              </a:lnSpc>
              <a:buClr>
                <a:schemeClr val="accent2">
                  <a:lumMod val="75000"/>
                </a:schemeClr>
              </a:buClr>
              <a:buSzPct val="120000"/>
              <a:buFont typeface="Wingdings" pitchFamily="2" charset="2"/>
              <a:buChar char="Ø"/>
              <a:tabLst>
                <a:tab pos="1730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Main paper</a:t>
            </a:r>
            <a:r>
              <a:rPr lang="en-US" sz="1700" b="0" dirty="0">
                <a:solidFill>
                  <a:schemeClr val="tx1"/>
                </a:solidFill>
                <a:latin typeface="Times New Roman" panose="02020603050405020304" pitchFamily="18" charset="0"/>
                <a:cs typeface="Times New Roman" panose="02020603050405020304" pitchFamily="18" charset="0"/>
              </a:rPr>
              <a:t> : </a:t>
            </a:r>
            <a:r>
              <a:rPr lang="nl-NL" sz="1700" b="0" dirty="0">
                <a:solidFill>
                  <a:srgbClr val="0099FF"/>
                </a:solidFill>
                <a:latin typeface="Times New Roman" panose="02020603050405020304" pitchFamily="18" charset="0"/>
                <a:cs typeface="Times New Roman" panose="02020603050405020304" pitchFamily="18" charset="0"/>
              </a:rPr>
              <a:t>P. Napolitani </a:t>
            </a:r>
            <a:r>
              <a:rPr lang="nl-NL" sz="1700" b="0" i="1" dirty="0">
                <a:solidFill>
                  <a:srgbClr val="0099FF"/>
                </a:solidFill>
                <a:latin typeface="Times New Roman" panose="02020603050405020304" pitchFamily="18" charset="0"/>
                <a:cs typeface="Times New Roman" panose="02020603050405020304" pitchFamily="18" charset="0"/>
              </a:rPr>
              <a:t>et al</a:t>
            </a:r>
            <a:r>
              <a:rPr lang="nl-NL" sz="1700" b="0" dirty="0">
                <a:solidFill>
                  <a:srgbClr val="0099FF"/>
                </a:solidFill>
                <a:latin typeface="Times New Roman" panose="02020603050405020304" pitchFamily="18" charset="0"/>
                <a:cs typeface="Times New Roman" panose="02020603050405020304" pitchFamily="18" charset="0"/>
              </a:rPr>
              <a:t>. Phys. Rev. C 70, 054607 (2004)</a:t>
            </a:r>
            <a:endParaRPr lang="en-US" sz="1700" b="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771649"/>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368" y="859740"/>
            <a:ext cx="3883037" cy="301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2525485" y="152280"/>
            <a:ext cx="9140034"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Light fragments from Au fragmentation at NICA</a:t>
            </a:r>
            <a:endParaRPr lang="ru-RU" sz="2400" b="0" strike="noStrike" spc="-1" dirty="0">
              <a:latin typeface="Arial"/>
            </a:endParaRPr>
          </a:p>
        </p:txBody>
      </p:sp>
      <mc:AlternateContent xmlns:mc="http://schemas.openxmlformats.org/markup-compatibility/2006" xmlns:a14="http://schemas.microsoft.com/office/drawing/2010/main">
        <mc:Choice Requires="a14">
          <p:sp>
            <p:nvSpPr>
              <p:cNvPr id="17" name="Text Box 40"/>
              <p:cNvSpPr/>
              <p:nvPr/>
            </p:nvSpPr>
            <p:spPr>
              <a:xfrm>
                <a:off x="495546" y="4160439"/>
                <a:ext cx="11053861" cy="2475120"/>
              </a:xfrm>
              <a:prstGeom prst="rect">
                <a:avLst/>
              </a:prstGeom>
              <a:noFill/>
              <a:ln w="9525">
                <a:noFill/>
              </a:ln>
            </p:spPr>
            <p:style>
              <a:lnRef idx="0">
                <a:scrgbClr r="0" g="0" b="0"/>
              </a:lnRef>
              <a:fillRef idx="0">
                <a:scrgbClr r="0" g="0" b="0"/>
              </a:fillRef>
              <a:effectRef idx="0">
                <a:scrgbClr r="0" g="0" b="0"/>
              </a:effectRef>
              <a:fontRef idx="minor"/>
            </p:style>
            <p:txBody>
              <a:bodyPr wrap="square" lIns="67680" tIns="6840" rIns="67680" bIns="35280" anchor="t">
                <a:spAutoFit/>
              </a:bodyPr>
              <a:lstStyle/>
              <a:p>
                <a:pPr algn="just">
                  <a:lnSpc>
                    <a:spcPct val="130000"/>
                  </a:lnSpc>
                  <a:buClr>
                    <a:schemeClr val="accent2">
                      <a:lumMod val="75000"/>
                    </a:schemeClr>
                  </a:buClr>
                  <a:buSzPct val="140000"/>
                  <a:buFont typeface="Wingdings" pitchFamily="2" charset="2"/>
                  <a:buChar char="ü"/>
                </a:pPr>
                <a:r>
                  <a:rPr lang="en-US" dirty="0">
                    <a:latin typeface="Times New Roman" pitchFamily="18" charset="0"/>
                    <a:cs typeface="Times New Roman" pitchFamily="18" charset="0"/>
                  </a:rPr>
                  <a:t> </a:t>
                </a:r>
                <a:r>
                  <a:rPr lang="en-US" sz="1700" dirty="0">
                    <a:latin typeface="Times New Roman" pitchFamily="18" charset="0"/>
                    <a:cs typeface="Times New Roman" pitchFamily="18" charset="0"/>
                  </a:rPr>
                  <a:t>One of the way to calculate the luminosity</a:t>
                </a:r>
                <a:r>
                  <a:rPr lang="en-US" sz="500" dirty="0">
                    <a:latin typeface="Times New Roman" pitchFamily="18" charset="0"/>
                    <a:cs typeface="Times New Roman" pitchFamily="18" charset="0"/>
                  </a:rPr>
                  <a:t> </a:t>
                </a:r>
                <a:r>
                  <a:rPr lang="en-US" sz="1700" dirty="0">
                    <a:latin typeface="Times New Roman" pitchFamily="18" charset="0"/>
                    <a:cs typeface="Times New Roman" pitchFamily="18" charset="0"/>
                  </a:rPr>
                  <a:t>on heavy ion colliders is a fragmentation method </a:t>
                </a:r>
              </a:p>
              <a:p>
                <a:pPr algn="just">
                  <a:lnSpc>
                    <a:spcPct val="130000"/>
                  </a:lnSpc>
                  <a:buClr>
                    <a:schemeClr val="accent2">
                      <a:lumMod val="75000"/>
                    </a:schemeClr>
                  </a:buClr>
                  <a:buSzPct val="140000"/>
                  <a:buFont typeface="Wingdings" pitchFamily="2" charset="2"/>
                  <a:buChar char="ü"/>
                </a:pPr>
                <a:r>
                  <a:rPr lang="en-US" sz="1700" dirty="0">
                    <a:solidFill>
                      <a:srgbClr val="1419EE"/>
                    </a:solidFill>
                    <a:latin typeface="Times New Roman" pitchFamily="18" charset="0"/>
                    <a:cs typeface="Times New Roman" pitchFamily="18" charset="0"/>
                  </a:rPr>
                  <a:t> </a:t>
                </a:r>
                <a:r>
                  <a:rPr lang="en-US" sz="1700" dirty="0">
                    <a:latin typeface="Times New Roman" pitchFamily="18" charset="0"/>
                    <a:cs typeface="Times New Roman" pitchFamily="18" charset="0"/>
                  </a:rPr>
                  <a:t>Data generated by </a:t>
                </a:r>
                <a:r>
                  <a:rPr lang="en-US" sz="1700" dirty="0">
                    <a:solidFill>
                      <a:srgbClr val="1419EE"/>
                    </a:solidFill>
                    <a:latin typeface="Times New Roman" pitchFamily="18" charset="0"/>
                    <a:cs typeface="Times New Roman" pitchFamily="18" charset="0"/>
                  </a:rPr>
                  <a:t>LAQGSM</a:t>
                </a:r>
                <a:r>
                  <a:rPr lang="en-US" sz="1700" dirty="0">
                    <a:latin typeface="Times New Roman" pitchFamily="18" charset="0"/>
                    <a:cs typeface="Times New Roman" pitchFamily="18" charset="0"/>
                  </a:rPr>
                  <a:t> model with Au </a:t>
                </a:r>
                <a:r>
                  <a:rPr lang="en-US" sz="1700" dirty="0">
                    <a:latin typeface="Times New Roman" pitchFamily="18" charset="0"/>
                    <a:cs typeface="Times New Roman" pitchFamily="18" charset="0"/>
                    <a:sym typeface="Symbol"/>
                  </a:rPr>
                  <a:t></a:t>
                </a:r>
                <a:r>
                  <a:rPr lang="ru-RU" sz="1700" dirty="0">
                    <a:latin typeface="Times New Roman" pitchFamily="18" charset="0"/>
                    <a:cs typeface="Times New Roman" pitchFamily="18" charset="0"/>
                    <a:sym typeface="Symbol"/>
                  </a:rPr>
                  <a:t> </a:t>
                </a:r>
                <a:r>
                  <a:rPr lang="en-US" sz="1700" dirty="0">
                    <a:latin typeface="Times New Roman" pitchFamily="18" charset="0"/>
                    <a:cs typeface="Times New Roman" pitchFamily="18" charset="0"/>
                  </a:rPr>
                  <a:t>Au interactions at </a:t>
                </a:r>
                <a14:m>
                  <m:oMath xmlns:m="http://schemas.openxmlformats.org/officeDocument/2006/math">
                    <m:rad>
                      <m:radPr>
                        <m:degHide m:val="on"/>
                        <m:ctrlPr>
                          <a:rPr lang="ru-RU" sz="1700" i="1">
                            <a:latin typeface="Cambria Math" panose="02040503050406030204" pitchFamily="18" charset="0"/>
                            <a:cs typeface="Times New Roman" pitchFamily="18" charset="0"/>
                          </a:rPr>
                        </m:ctrlPr>
                      </m:radPr>
                      <m:deg/>
                      <m:e>
                        <m:r>
                          <a:rPr lang="en-US" sz="1700" i="1">
                            <a:latin typeface="Cambria Math"/>
                            <a:cs typeface="Times New Roman" pitchFamily="18" charset="0"/>
                          </a:rPr>
                          <m:t>𝑆</m:t>
                        </m:r>
                      </m:e>
                    </m:rad>
                    <m:r>
                      <a:rPr lang="en-US" sz="1700" i="1">
                        <a:latin typeface="Cambria Math"/>
                        <a:cs typeface="Times New Roman" pitchFamily="18" charset="0"/>
                      </a:rPr>
                      <m:t>= </m:t>
                    </m:r>
                  </m:oMath>
                </a14:m>
                <a:r>
                  <a:rPr lang="en-US" sz="1700" dirty="0">
                    <a:latin typeface="Times New Roman" pitchFamily="18" charset="0"/>
                    <a:cs typeface="Times New Roman" pitchFamily="18" charset="0"/>
                  </a:rPr>
                  <a:t>11.5 GeV/nucleon was used to check the applicability of this method to measure the luminosity on the NICA collider</a:t>
                </a:r>
              </a:p>
              <a:p>
                <a:pPr algn="just">
                  <a:lnSpc>
                    <a:spcPct val="130000"/>
                  </a:lnSpc>
                  <a:buClr>
                    <a:schemeClr val="accent2">
                      <a:lumMod val="75000"/>
                    </a:schemeClr>
                  </a:buClr>
                  <a:buSzPct val="140000"/>
                  <a:buFont typeface="Wingdings" pitchFamily="2" charset="2"/>
                  <a:buChar char="ü"/>
                </a:pPr>
                <a:r>
                  <a:rPr lang="en-US" sz="1700" dirty="0">
                    <a:latin typeface="Times New Roman" pitchFamily="18" charset="0"/>
                    <a:cs typeface="Times New Roman" pitchFamily="18" charset="0"/>
                  </a:rPr>
                  <a:t>  It’s clear seen</a:t>
                </a:r>
                <a:r>
                  <a:rPr lang="ru-RU" sz="1700" dirty="0">
                    <a:latin typeface="Times New Roman" pitchFamily="18" charset="0"/>
                    <a:cs typeface="Times New Roman" pitchFamily="18" charset="0"/>
                  </a:rPr>
                  <a:t>, </a:t>
                </a:r>
                <a:r>
                  <a:rPr lang="en-US" sz="1700" dirty="0">
                    <a:latin typeface="Times New Roman" pitchFamily="18" charset="0"/>
                    <a:cs typeface="Times New Roman" pitchFamily="18" charset="0"/>
                  </a:rPr>
                  <a:t>that</a:t>
                </a:r>
                <a:r>
                  <a:rPr lang="ru-RU" sz="1700" dirty="0">
                    <a:latin typeface="Times New Roman" pitchFamily="18" charset="0"/>
                    <a:cs typeface="Times New Roman" pitchFamily="18" charset="0"/>
                  </a:rPr>
                  <a:t> </a:t>
                </a:r>
                <a:r>
                  <a:rPr lang="en-US" sz="1700" dirty="0">
                    <a:latin typeface="Times New Roman" pitchFamily="18" charset="0"/>
                    <a:cs typeface="Times New Roman" pitchFamily="18" charset="0"/>
                  </a:rPr>
                  <a:t>splitting effect of the charged fragments has a strong double humped structure and can play an important role under designing charged particles detectors to measure the luminosity</a:t>
                </a:r>
              </a:p>
              <a:p>
                <a:pPr algn="just">
                  <a:lnSpc>
                    <a:spcPct val="130000"/>
                  </a:lnSpc>
                  <a:buClr>
                    <a:schemeClr val="accent2">
                      <a:lumMod val="75000"/>
                    </a:schemeClr>
                  </a:buClr>
                  <a:buSzPct val="140000"/>
                  <a:buFont typeface="Wingdings" pitchFamily="2" charset="2"/>
                  <a:buChar char="ü"/>
                </a:pPr>
                <a:r>
                  <a:rPr lang="en-US" sz="1700" dirty="0">
                    <a:latin typeface="Times New Roman" pitchFamily="18" charset="0"/>
                    <a:cs typeface="Times New Roman" pitchFamily="18" charset="0"/>
                  </a:rPr>
                  <a:t> Fragmentation method of the luminosity measurement demonstrate a high counting rate as for single detector as for coincidence between two detectors</a:t>
                </a:r>
                <a:endParaRPr lang="en-US" sz="1700" b="1" dirty="0">
                  <a:latin typeface="Times New Roman" pitchFamily="18" charset="0"/>
                  <a:cs typeface="Times New Roman" pitchFamily="18" charset="0"/>
                </a:endParaRPr>
              </a:p>
            </p:txBody>
          </p:sp>
        </mc:Choice>
        <mc:Fallback xmlns="">
          <p:sp>
            <p:nvSpPr>
              <p:cNvPr id="17" name="Text Box 40"/>
              <p:cNvSpPr>
                <a:spLocks noRot="1" noChangeAspect="1" noMove="1" noResize="1" noEditPoints="1" noAdjustHandles="1" noChangeArrowheads="1" noChangeShapeType="1" noTextEdit="1"/>
              </p:cNvSpPr>
              <p:nvPr/>
            </p:nvSpPr>
            <p:spPr>
              <a:xfrm>
                <a:off x="495546" y="4160439"/>
                <a:ext cx="11053861" cy="2475120"/>
              </a:xfrm>
              <a:prstGeom prst="rect">
                <a:avLst/>
              </a:prstGeom>
              <a:blipFill rotWithShape="1">
                <a:blip r:embed="rId4"/>
                <a:stretch>
                  <a:fillRect l="-992" t="-4177" r="-551" b="-1474"/>
                </a:stretch>
              </a:blipFill>
              <a:ln w="9525">
                <a:noFill/>
              </a:ln>
            </p:spPr>
            <p:txBody>
              <a:bodyPr/>
              <a:lstStyle/>
              <a:p>
                <a:r>
                  <a:rPr lang="ru-RU">
                    <a:noFill/>
                  </a:rPr>
                  <a:t> </a:t>
                </a:r>
              </a:p>
            </p:txBody>
          </p:sp>
        </mc:Fallback>
      </mc:AlternateContent>
      <p:sp>
        <p:nvSpPr>
          <p:cNvPr id="3" name="Прямоугольник 2"/>
          <p:cNvSpPr/>
          <p:nvPr/>
        </p:nvSpPr>
        <p:spPr>
          <a:xfrm>
            <a:off x="9803887" y="1325578"/>
            <a:ext cx="1457450"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&lt;</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0.01</a:t>
            </a:r>
            <a:r>
              <a:rPr lang="ru-RU" dirty="0">
                <a:latin typeface="Times New Roman" panose="02020603050405020304" pitchFamily="18" charset="0"/>
                <a:cs typeface="Times New Roman" panose="02020603050405020304" pitchFamily="18" charset="0"/>
              </a:rPr>
              <a:t> рад</a:t>
            </a:r>
            <a:r>
              <a:rPr lang="ru-RU" dirty="0"/>
              <a:t>.</a:t>
            </a:r>
          </a:p>
        </p:txBody>
      </p:sp>
      <p:sp>
        <p:nvSpPr>
          <p:cNvPr id="5" name="TextBox 4"/>
          <p:cNvSpPr txBox="1"/>
          <p:nvPr/>
        </p:nvSpPr>
        <p:spPr>
          <a:xfrm>
            <a:off x="9642487" y="965662"/>
            <a:ext cx="1099595" cy="369332"/>
          </a:xfrm>
          <a:prstGeom prst="rect">
            <a:avLst/>
          </a:prstGeom>
          <a:noFill/>
        </p:spPr>
        <p:txBody>
          <a:bodyPr wrap="square" rtlCol="0">
            <a:spAutoFit/>
          </a:bodyPr>
          <a:lstStyle/>
          <a:p>
            <a:r>
              <a:rPr lang="en-US" dirty="0"/>
              <a:t>neutrons</a:t>
            </a:r>
            <a:endParaRPr lang="ru-RU" dirty="0"/>
          </a:p>
        </p:txBody>
      </p:sp>
      <p:sp>
        <p:nvSpPr>
          <p:cNvPr id="23" name="TextBox 22"/>
          <p:cNvSpPr txBox="1"/>
          <p:nvPr/>
        </p:nvSpPr>
        <p:spPr>
          <a:xfrm>
            <a:off x="8352233" y="2275349"/>
            <a:ext cx="1099595" cy="369332"/>
          </a:xfrm>
          <a:prstGeom prst="rect">
            <a:avLst/>
          </a:prstGeom>
          <a:noFill/>
        </p:spPr>
        <p:txBody>
          <a:bodyPr wrap="square" rtlCol="0">
            <a:spAutoFit/>
          </a:bodyPr>
          <a:lstStyle/>
          <a:p>
            <a:r>
              <a:rPr lang="en-US" dirty="0">
                <a:solidFill>
                  <a:srgbClr val="FF0000"/>
                </a:solidFill>
              </a:rPr>
              <a:t>protons</a:t>
            </a:r>
            <a:endParaRPr lang="ru-RU" dirty="0"/>
          </a:p>
        </p:txBody>
      </p:sp>
      <p:sp>
        <p:nvSpPr>
          <p:cNvPr id="28" name="Прямоугольник 27"/>
          <p:cNvSpPr/>
          <p:nvPr/>
        </p:nvSpPr>
        <p:spPr>
          <a:xfrm>
            <a:off x="10742082" y="2213794"/>
            <a:ext cx="807334" cy="266163"/>
          </a:xfrm>
          <a:prstGeom prst="rect">
            <a:avLst/>
          </a:prstGeom>
        </p:spPr>
        <p:txBody>
          <a:bodyPr wrap="square">
            <a:spAutoFit/>
          </a:bodyPr>
          <a:lstStyle/>
          <a:p>
            <a:pPr>
              <a:lnSpc>
                <a:spcPts val="1200"/>
              </a:lnSpc>
            </a:pPr>
            <a:r>
              <a:rPr lang="en-US" sz="2000" b="1" baseline="30000" dirty="0">
                <a:solidFill>
                  <a:srgbClr val="00FFFF"/>
                </a:solidFill>
              </a:rPr>
              <a:t>192</a:t>
            </a:r>
            <a:r>
              <a:rPr lang="en-US" sz="2000" b="1" dirty="0">
                <a:solidFill>
                  <a:srgbClr val="00FFFF"/>
                </a:solidFill>
              </a:rPr>
              <a:t>Au</a:t>
            </a:r>
          </a:p>
        </p:txBody>
      </p:sp>
      <p:sp>
        <p:nvSpPr>
          <p:cNvPr id="29" name="Прямоугольник 28"/>
          <p:cNvSpPr/>
          <p:nvPr/>
        </p:nvSpPr>
        <p:spPr>
          <a:xfrm>
            <a:off x="10338415" y="2436923"/>
            <a:ext cx="807334" cy="266163"/>
          </a:xfrm>
          <a:prstGeom prst="rect">
            <a:avLst/>
          </a:prstGeom>
        </p:spPr>
        <p:txBody>
          <a:bodyPr wrap="square">
            <a:spAutoFit/>
          </a:bodyPr>
          <a:lstStyle/>
          <a:p>
            <a:pPr>
              <a:lnSpc>
                <a:spcPts val="1200"/>
              </a:lnSpc>
            </a:pPr>
            <a:r>
              <a:rPr lang="en-US" sz="2000" b="1" baseline="30000" dirty="0">
                <a:solidFill>
                  <a:srgbClr val="1419EE"/>
                </a:solidFill>
              </a:rPr>
              <a:t>2</a:t>
            </a:r>
            <a:r>
              <a:rPr lang="en-US" sz="2000" b="1" dirty="0">
                <a:solidFill>
                  <a:srgbClr val="1419EE"/>
                </a:solidFill>
              </a:rPr>
              <a:t>H</a:t>
            </a:r>
          </a:p>
        </p:txBody>
      </p:sp>
      <p:sp>
        <p:nvSpPr>
          <p:cNvPr id="30" name="Прямоугольник 29"/>
          <p:cNvSpPr/>
          <p:nvPr/>
        </p:nvSpPr>
        <p:spPr>
          <a:xfrm>
            <a:off x="9849061" y="3101218"/>
            <a:ext cx="807334" cy="266163"/>
          </a:xfrm>
          <a:prstGeom prst="rect">
            <a:avLst/>
          </a:prstGeom>
        </p:spPr>
        <p:txBody>
          <a:bodyPr wrap="square">
            <a:spAutoFit/>
          </a:bodyPr>
          <a:lstStyle/>
          <a:p>
            <a:pPr>
              <a:lnSpc>
                <a:spcPts val="1200"/>
              </a:lnSpc>
            </a:pPr>
            <a:r>
              <a:rPr lang="en-US" sz="2000" baseline="30000" dirty="0">
                <a:solidFill>
                  <a:srgbClr val="00B050"/>
                </a:solidFill>
              </a:rPr>
              <a:t>3</a:t>
            </a:r>
            <a:r>
              <a:rPr lang="en-US" sz="2000" dirty="0">
                <a:solidFill>
                  <a:srgbClr val="00B050"/>
                </a:solidFill>
              </a:rPr>
              <a:t>He</a:t>
            </a:r>
          </a:p>
        </p:txBody>
      </p:sp>
      <p:sp>
        <p:nvSpPr>
          <p:cNvPr id="32" name="TextBox 31"/>
          <p:cNvSpPr txBox="1"/>
          <p:nvPr/>
        </p:nvSpPr>
        <p:spPr>
          <a:xfrm>
            <a:off x="10338415" y="3791107"/>
            <a:ext cx="145117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z</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GeV / </a:t>
            </a:r>
            <a:r>
              <a:rPr lang="ru-RU" i="1" dirty="0">
                <a:latin typeface="Times New Roman" panose="02020603050405020304" pitchFamily="18" charset="0"/>
                <a:cs typeface="Times New Roman" panose="02020603050405020304" pitchFamily="18" charset="0"/>
              </a:rPr>
              <a:t>с</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810" y="1003745"/>
            <a:ext cx="6451470" cy="272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5993" y="1943346"/>
            <a:ext cx="954719" cy="338554"/>
          </a:xfrm>
          <a:prstGeom prst="rect">
            <a:avLst/>
          </a:prstGeom>
          <a:noFill/>
        </p:spPr>
        <p:txBody>
          <a:bodyPr wrap="square" rtlCol="0">
            <a:spAutoFit/>
          </a:bodyPr>
          <a:lstStyle/>
          <a:p>
            <a:r>
              <a:rPr lang="en-US" sz="1600" dirty="0">
                <a:solidFill>
                  <a:srgbClr val="0000FF"/>
                </a:solidFill>
              </a:rPr>
              <a:t>Beam-1</a:t>
            </a:r>
            <a:endParaRPr lang="ru-RU" sz="1600" dirty="0">
              <a:solidFill>
                <a:srgbClr val="0000FF"/>
              </a:solidFill>
            </a:endParaRPr>
          </a:p>
        </p:txBody>
      </p:sp>
      <p:sp>
        <p:nvSpPr>
          <p:cNvPr id="21" name="Прямоугольник 20"/>
          <p:cNvSpPr/>
          <p:nvPr/>
        </p:nvSpPr>
        <p:spPr>
          <a:xfrm>
            <a:off x="345992" y="2494512"/>
            <a:ext cx="954719" cy="338554"/>
          </a:xfrm>
          <a:prstGeom prst="rect">
            <a:avLst/>
          </a:prstGeom>
        </p:spPr>
        <p:txBody>
          <a:bodyPr wrap="square">
            <a:spAutoFit/>
          </a:bodyPr>
          <a:lstStyle/>
          <a:p>
            <a:r>
              <a:rPr lang="en-US" sz="1600" dirty="0">
                <a:solidFill>
                  <a:srgbClr val="0000FF"/>
                </a:solidFill>
              </a:rPr>
              <a:t>Beam-2</a:t>
            </a:r>
            <a:endParaRPr lang="ru-RU" sz="1600" dirty="0">
              <a:solidFill>
                <a:srgbClr val="0000FF"/>
              </a:solidFill>
            </a:endParaRPr>
          </a:p>
        </p:txBody>
      </p:sp>
      <p:cxnSp>
        <p:nvCxnSpPr>
          <p:cNvPr id="22" name="Прямая со стрелкой 21"/>
          <p:cNvCxnSpPr/>
          <p:nvPr/>
        </p:nvCxnSpPr>
        <p:spPr bwMode="auto">
          <a:xfrm flipH="1">
            <a:off x="614745" y="2497112"/>
            <a:ext cx="533400" cy="0"/>
          </a:xfrm>
          <a:prstGeom prst="straightConnector1">
            <a:avLst/>
          </a:prstGeom>
          <a:solidFill>
            <a:srgbClr val="00B8FF"/>
          </a:solidFill>
          <a:ln w="15875" cap="flat" cmpd="sng" algn="ctr">
            <a:solidFill>
              <a:srgbClr val="0000FF"/>
            </a:solidFill>
            <a:prstDash val="solid"/>
            <a:round/>
            <a:headEnd type="none" w="med" len="med"/>
            <a:tailEnd type="arrow"/>
          </a:ln>
          <a:effectLst/>
        </p:spPr>
      </p:cxnSp>
      <p:cxnSp>
        <p:nvCxnSpPr>
          <p:cNvPr id="24" name="Прямая со стрелкой 23"/>
          <p:cNvCxnSpPr/>
          <p:nvPr/>
        </p:nvCxnSpPr>
        <p:spPr bwMode="auto">
          <a:xfrm>
            <a:off x="581790" y="2275349"/>
            <a:ext cx="533399" cy="0"/>
          </a:xfrm>
          <a:prstGeom prst="straightConnector1">
            <a:avLst/>
          </a:prstGeom>
          <a:solidFill>
            <a:srgbClr val="00B8FF"/>
          </a:solidFill>
          <a:ln w="15875" cap="flat" cmpd="sng" algn="ctr">
            <a:solidFill>
              <a:srgbClr val="0000FF"/>
            </a:solidFill>
            <a:prstDash val="solid"/>
            <a:round/>
            <a:headEnd type="none" w="med" len="med"/>
            <a:tailEnd type="arrow"/>
          </a:ln>
          <a:effectLst/>
        </p:spPr>
      </p:cxnSp>
      <p:sp>
        <p:nvSpPr>
          <p:cNvPr id="25" name="Блок-схема: процесс 24"/>
          <p:cNvSpPr/>
          <p:nvPr/>
        </p:nvSpPr>
        <p:spPr bwMode="auto">
          <a:xfrm>
            <a:off x="1911174" y="2296308"/>
            <a:ext cx="152400" cy="121920"/>
          </a:xfrm>
          <a:prstGeom prst="flowChartProcess">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ru-RU" sz="2800" b="1" i="0" u="none" strike="noStrike" cap="none" normalizeH="0" baseline="0" dirty="0">
              <a:ln>
                <a:noFill/>
              </a:ln>
              <a:solidFill>
                <a:schemeClr val="bg1"/>
              </a:solidFill>
              <a:effectLst/>
              <a:latin typeface="Times New Roman" pitchFamily="16" charset="0"/>
              <a:cs typeface="Arial" charset="0"/>
            </a:endParaRPr>
          </a:p>
        </p:txBody>
      </p:sp>
      <p:cxnSp>
        <p:nvCxnSpPr>
          <p:cNvPr id="26" name="Прямая соединительная линия 25"/>
          <p:cNvCxnSpPr/>
          <p:nvPr/>
        </p:nvCxnSpPr>
        <p:spPr bwMode="auto">
          <a:xfrm>
            <a:off x="1975017" y="2450766"/>
            <a:ext cx="152400" cy="457200"/>
          </a:xfrm>
          <a:prstGeom prst="line">
            <a:avLst/>
          </a:prstGeom>
          <a:solidFill>
            <a:srgbClr val="00B8FF"/>
          </a:solidFill>
          <a:ln w="38100" cap="flat" cmpd="sng" algn="ctr">
            <a:solidFill>
              <a:srgbClr val="0000FF"/>
            </a:solidFill>
            <a:prstDash val="solid"/>
            <a:round/>
            <a:headEnd type="none" w="med" len="med"/>
            <a:tailEnd type="none"/>
          </a:ln>
          <a:effectLst/>
        </p:spPr>
      </p:cxnSp>
      <p:sp>
        <p:nvSpPr>
          <p:cNvPr id="27" name="TextBox 26"/>
          <p:cNvSpPr txBox="1"/>
          <p:nvPr/>
        </p:nvSpPr>
        <p:spPr>
          <a:xfrm>
            <a:off x="1834974" y="2881194"/>
            <a:ext cx="1219200" cy="830997"/>
          </a:xfrm>
          <a:prstGeom prst="rect">
            <a:avLst/>
          </a:prstGeom>
          <a:noFill/>
        </p:spPr>
        <p:txBody>
          <a:bodyPr wrap="square" rtlCol="0">
            <a:spAutoFit/>
          </a:bodyPr>
          <a:lstStyle/>
          <a:p>
            <a:r>
              <a:rPr lang="en-US" sz="1600" dirty="0">
                <a:solidFill>
                  <a:srgbClr val="0000FF"/>
                </a:solidFill>
              </a:rPr>
              <a:t>Charged fragment detector</a:t>
            </a:r>
            <a:endParaRPr lang="ru-RU" sz="1600" dirty="0">
              <a:solidFill>
                <a:srgbClr val="0000FF"/>
              </a:solidFill>
            </a:endParaRPr>
          </a:p>
        </p:txBody>
      </p:sp>
      <p:sp>
        <p:nvSpPr>
          <p:cNvPr id="31" name="Прямоугольник 30"/>
          <p:cNvSpPr/>
          <p:nvPr/>
        </p:nvSpPr>
        <p:spPr>
          <a:xfrm>
            <a:off x="321559" y="1187267"/>
            <a:ext cx="1102723" cy="584775"/>
          </a:xfrm>
          <a:prstGeom prst="rect">
            <a:avLst/>
          </a:prstGeom>
        </p:spPr>
        <p:txBody>
          <a:bodyPr wrap="square">
            <a:spAutoFit/>
          </a:bodyPr>
          <a:lstStyle/>
          <a:p>
            <a:pPr lvl="0" algn="ctr"/>
            <a:r>
              <a:rPr lang="en-US" sz="1600" dirty="0">
                <a:solidFill>
                  <a:srgbClr val="0000FF"/>
                </a:solidFill>
              </a:rPr>
              <a:t>Neutron</a:t>
            </a:r>
          </a:p>
          <a:p>
            <a:pPr lvl="0" algn="ctr"/>
            <a:r>
              <a:rPr lang="en-US" sz="1600" dirty="0">
                <a:solidFill>
                  <a:srgbClr val="0000FF"/>
                </a:solidFill>
              </a:rPr>
              <a:t>detector</a:t>
            </a:r>
            <a:endParaRPr lang="ru-RU" sz="1600" dirty="0">
              <a:solidFill>
                <a:srgbClr val="0000FF"/>
              </a:solidFill>
            </a:endParaRPr>
          </a:p>
        </p:txBody>
      </p:sp>
      <p:cxnSp>
        <p:nvCxnSpPr>
          <p:cNvPr id="33" name="Прямая соединительная линия 32"/>
          <p:cNvCxnSpPr/>
          <p:nvPr/>
        </p:nvCxnSpPr>
        <p:spPr bwMode="auto">
          <a:xfrm>
            <a:off x="881445" y="1717596"/>
            <a:ext cx="1081215" cy="566355"/>
          </a:xfrm>
          <a:prstGeom prst="line">
            <a:avLst/>
          </a:prstGeom>
          <a:solidFill>
            <a:srgbClr val="00B8FF"/>
          </a:solidFill>
          <a:ln w="22225" cap="flat" cmpd="sng" algn="ctr">
            <a:solidFill>
              <a:srgbClr val="002060"/>
            </a:solidFill>
            <a:prstDash val="solid"/>
            <a:round/>
            <a:headEnd type="none" w="med" len="med"/>
            <a:tailEnd type="triangle"/>
          </a:ln>
          <a:effectLst/>
        </p:spPr>
      </p:cxnSp>
      <p:sp>
        <p:nvSpPr>
          <p:cNvPr id="9" name="TextBox 8"/>
          <p:cNvSpPr txBox="1"/>
          <p:nvPr/>
        </p:nvSpPr>
        <p:spPr>
          <a:xfrm>
            <a:off x="5528219" y="802358"/>
            <a:ext cx="1519881" cy="707886"/>
          </a:xfrm>
          <a:prstGeom prst="rect">
            <a:avLst/>
          </a:prstGeom>
          <a:noFill/>
        </p:spPr>
        <p:txBody>
          <a:bodyPr wrap="square" rtlCol="0">
            <a:spAutoFit/>
          </a:bodyPr>
          <a:lstStyle/>
          <a:p>
            <a:pPr algn="ctr"/>
            <a:r>
              <a:rPr lang="en-US" sz="2000" dirty="0">
                <a:solidFill>
                  <a:srgbClr val="1419EE"/>
                </a:solidFill>
              </a:rPr>
              <a:t>MPD detector</a:t>
            </a:r>
            <a:endParaRPr lang="ru-RU" sz="2000" dirty="0">
              <a:solidFill>
                <a:srgbClr val="1419EE"/>
              </a:solidFill>
            </a:endParaRPr>
          </a:p>
        </p:txBody>
      </p:sp>
    </p:spTree>
    <p:extLst>
      <p:ext uri="{BB962C8B-B14F-4D97-AF65-F5344CB8AC3E}">
        <p14:creationId xmlns:p14="http://schemas.microsoft.com/office/powerpoint/2010/main" val="742725817"/>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20" name="Text Box 2"/>
          <p:cNvSpPr txBox="1">
            <a:spLocks noChangeArrowheads="1"/>
          </p:cNvSpPr>
          <p:nvPr/>
        </p:nvSpPr>
        <p:spPr bwMode="auto">
          <a:xfrm>
            <a:off x="2838735" y="152400"/>
            <a:ext cx="8850134" cy="457200"/>
          </a:xfrm>
          <a:prstGeom prst="rect">
            <a:avLst/>
          </a:prstGeom>
          <a:noFill/>
          <a:ln w="9525">
            <a:noFill/>
            <a:round/>
            <a:headEnd/>
            <a:tailEnd/>
          </a:ln>
        </p:spPr>
        <p:txBody>
          <a:bodyPr lIns="90000" tIns="46800" rIns="90000" bIns="46800" anchor="ct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66FF"/>
                </a:solidFill>
              </a:rPr>
              <a:t>Conclusion</a:t>
            </a:r>
          </a:p>
        </p:txBody>
      </p:sp>
      <p:sp>
        <p:nvSpPr>
          <p:cNvPr id="6" name="Прямоугольник 5"/>
          <p:cNvSpPr/>
          <p:nvPr/>
        </p:nvSpPr>
        <p:spPr>
          <a:xfrm>
            <a:off x="487099" y="1035676"/>
            <a:ext cx="11365375" cy="5159746"/>
          </a:xfrm>
          <a:prstGeom prst="rect">
            <a:avLst/>
          </a:prstGeom>
        </p:spPr>
        <p:txBody>
          <a:bodyPr wrap="square">
            <a:spAutoFit/>
          </a:bodyPr>
          <a:lstStyle/>
          <a:p>
            <a:pPr algn="just">
              <a:lnSpc>
                <a:spcPct val="130000"/>
              </a:lnSpc>
              <a:buClr>
                <a:srgbClr val="FF6600"/>
              </a:buClr>
              <a:buSzPct val="130000"/>
              <a:buFont typeface="Wingdings" pitchFamily="2" charset="2"/>
              <a:buChar char="ü"/>
            </a:pPr>
            <a:r>
              <a:rPr lang="en-US" sz="1600" dirty="0"/>
              <a:t> </a:t>
            </a:r>
            <a:r>
              <a:rPr lang="en-US" sz="1700" dirty="0">
                <a:latin typeface="Times New Roman" panose="02020603050405020304" pitchFamily="18" charset="0"/>
                <a:cs typeface="Times New Roman" panose="02020603050405020304" pitchFamily="18" charset="0"/>
              </a:rPr>
              <a:t>The ion yields were measured during the fragmentation </a:t>
            </a:r>
            <a:r>
              <a:rPr lang="en-US" altLang="en-US" sz="1700" baseline="30000" dirty="0">
                <a:solidFill>
                  <a:srgbClr val="1419EE"/>
                </a:solidFill>
                <a:latin typeface="Times New Roman" panose="02020603050405020304" pitchFamily="18" charset="0"/>
                <a:cs typeface="Times New Roman" panose="02020603050405020304" pitchFamily="18" charset="0"/>
              </a:rPr>
              <a:t>56</a:t>
            </a:r>
            <a:r>
              <a:rPr lang="en-US" sz="1700" dirty="0">
                <a:solidFill>
                  <a:srgbClr val="1419EE"/>
                </a:solidFill>
                <a:latin typeface="Times New Roman" panose="02020603050405020304" pitchFamily="18" charset="0"/>
                <a:cs typeface="Times New Roman" panose="02020603050405020304" pitchFamily="18" charset="0"/>
              </a:rPr>
              <a:t>Fe </a:t>
            </a:r>
            <a:r>
              <a:rPr lang="en-US" sz="1700" dirty="0">
                <a:latin typeface="Times New Roman" panose="02020603050405020304" pitchFamily="18" charset="0"/>
                <a:cs typeface="Times New Roman" panose="02020603050405020304" pitchFamily="18" charset="0"/>
              </a:rPr>
              <a:t>nuclei with an energy 0.23 GeV/nucleon on three different targets. The data were obtained using the FRAGM setup at the heavy ion accelerator-storage complex TWAC </a:t>
            </a:r>
          </a:p>
          <a:p>
            <a:pPr algn="just">
              <a:lnSpc>
                <a:spcPct val="130000"/>
              </a:lnSpc>
              <a:buClr>
                <a:srgbClr val="FF6600"/>
              </a:buClr>
              <a:buSzPct val="130000"/>
              <a:buFont typeface="Wingdings" pitchFamily="2" charset="2"/>
              <a:buChar char="ü"/>
            </a:pPr>
            <a:r>
              <a:rPr lang="en-US" sz="1700" b="0" dirty="0">
                <a:solidFill>
                  <a:schemeClr val="tx1"/>
                </a:solidFill>
                <a:latin typeface="Times New Roman" panose="02020603050405020304" pitchFamily="18" charset="0"/>
                <a:cs typeface="Times New Roman" panose="02020603050405020304" pitchFamily="18" charset="0"/>
              </a:rPr>
              <a:t> In our case, the </a:t>
            </a:r>
            <a:r>
              <a:rPr lang="en-US" sz="1700" dirty="0">
                <a:latin typeface="Times New Roman" panose="02020603050405020304" pitchFamily="18" charset="0"/>
                <a:cs typeface="Times New Roman" panose="02020603050405020304" pitchFamily="18" charset="0"/>
              </a:rPr>
              <a:t>presented data demonstrate the double humped structure of peak momentum observed on light fragments with A &lt; 7. The effect is maximal for protons and decreases with increasing nuclear mass</a:t>
            </a:r>
          </a:p>
          <a:p>
            <a:pPr algn="just">
              <a:lnSpc>
                <a:spcPct val="130000"/>
              </a:lnSpc>
              <a:buClr>
                <a:srgbClr val="FF6600"/>
              </a:buClr>
              <a:buSzPct val="130000"/>
              <a:buFont typeface="Wingdings" pitchFamily="2" charset="2"/>
              <a:buChar char="ü"/>
            </a:pPr>
            <a:r>
              <a:rPr lang="en-US" sz="1700" dirty="0">
                <a:latin typeface="Times New Roman" panose="02020603050405020304" pitchFamily="18" charset="0"/>
                <a:cs typeface="Times New Roman" panose="02020603050405020304" pitchFamily="18" charset="0"/>
              </a:rPr>
              <a:t> Two models of nucleus-nucleus interactions (</a:t>
            </a:r>
            <a:r>
              <a:rPr lang="en-US" sz="1700" dirty="0">
                <a:solidFill>
                  <a:srgbClr val="FF0000"/>
                </a:solidFill>
                <a:latin typeface="Times New Roman" panose="02020603050405020304" pitchFamily="18" charset="0"/>
                <a:cs typeface="Times New Roman" panose="02020603050405020304" pitchFamily="18" charset="0"/>
              </a:rPr>
              <a:t>BC</a:t>
            </a:r>
            <a:r>
              <a:rPr lang="ru-RU" sz="1700" dirty="0">
                <a:solidFill>
                  <a:srgbClr val="FF0000"/>
                </a:solidFill>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и </a:t>
            </a:r>
            <a:r>
              <a:rPr lang="en-US" sz="1700" dirty="0">
                <a:latin typeface="Times New Roman" panose="02020603050405020304" pitchFamily="18" charset="0"/>
                <a:cs typeface="Times New Roman" panose="02020603050405020304" pitchFamily="18" charset="0"/>
              </a:rPr>
              <a:t>QMD) shows the momentum peak splitting. The effect is due to the Coulomb field of the projectile nucleus</a:t>
            </a:r>
            <a:endParaRPr lang="en-US" sz="1700" b="0" dirty="0">
              <a:solidFill>
                <a:schemeClr val="tx1"/>
              </a:solidFill>
              <a:latin typeface="Times New Roman" panose="02020603050405020304" pitchFamily="18" charset="0"/>
              <a:cs typeface="Times New Roman" panose="02020603050405020304" pitchFamily="18" charset="0"/>
            </a:endParaRPr>
          </a:p>
          <a:p>
            <a:pPr algn="just">
              <a:lnSpc>
                <a:spcPct val="130000"/>
              </a:lnSpc>
              <a:buClr>
                <a:srgbClr val="FF6600"/>
              </a:buClr>
              <a:buSzPct val="130000"/>
              <a:buFont typeface="Wingdings" pitchFamily="2" charset="2"/>
              <a:buChar char="ü"/>
            </a:pPr>
            <a:r>
              <a:rPr lang="en-US" sz="1700" dirty="0">
                <a:latin typeface="Times New Roman" panose="02020603050405020304" pitchFamily="18" charset="0"/>
                <a:cs typeface="Times New Roman" panose="02020603050405020304" pitchFamily="18" charset="0"/>
              </a:rPr>
              <a:t> The SMM model clearly demonstrates the peak splitting effect depending on the excitation energy of the light fragments, which is the input parameter of the model. The best approximation with our data for protons gives an energy value of 6 MeV/nucleon</a:t>
            </a:r>
            <a:endParaRPr lang="en-US" sz="1700" b="0" dirty="0">
              <a:solidFill>
                <a:schemeClr val="tx1"/>
              </a:solidFill>
              <a:latin typeface="Times New Roman" panose="02020603050405020304" pitchFamily="18" charset="0"/>
              <a:cs typeface="Times New Roman" panose="02020603050405020304" pitchFamily="18" charset="0"/>
            </a:endParaRPr>
          </a:p>
          <a:p>
            <a:pPr algn="just">
              <a:lnSpc>
                <a:spcPct val="130000"/>
              </a:lnSpc>
              <a:buClr>
                <a:srgbClr val="FF6600"/>
              </a:buClr>
              <a:buSzPct val="130000"/>
              <a:buFont typeface="Wingdings" pitchFamily="2" charset="2"/>
              <a:buChar char="ü"/>
            </a:pPr>
            <a:r>
              <a:rPr lang="ru-RU" sz="1700" b="0" dirty="0">
                <a:solidFill>
                  <a:schemeClr val="tx1"/>
                </a:solidFill>
                <a:latin typeface="Times New Roman" panose="02020603050405020304" pitchFamily="18" charset="0"/>
                <a:cs typeface="Times New Roman" panose="02020603050405020304" pitchFamily="18" charset="0"/>
              </a:rPr>
              <a:t>  </a:t>
            </a:r>
            <a:r>
              <a:rPr lang="en-US" sz="1700" b="0" dirty="0">
                <a:solidFill>
                  <a:schemeClr val="tx1"/>
                </a:solidFill>
                <a:latin typeface="Times New Roman" panose="02020603050405020304" pitchFamily="18" charset="0"/>
                <a:cs typeface="Times New Roman" panose="02020603050405020304" pitchFamily="18" charset="0"/>
              </a:rPr>
              <a:t>This effect was </a:t>
            </a:r>
            <a:r>
              <a:rPr lang="en-US" sz="1700" dirty="0">
                <a:latin typeface="Times New Roman" panose="02020603050405020304" pitchFamily="18" charset="0"/>
                <a:cs typeface="Times New Roman" panose="02020603050405020304" pitchFamily="18" charset="0"/>
              </a:rPr>
              <a:t>discovered</a:t>
            </a:r>
            <a:r>
              <a:rPr lang="ru-RU" sz="1700" b="0" dirty="0">
                <a:solidFill>
                  <a:schemeClr val="tx1"/>
                </a:solidFill>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in the GSI–FRS experiment only on a proton target and was not observed on heavy targets. It manifested for heavier fragments with Z = 3 – 5. According to the authors, the source of this phenomenon is the effect of asymmetric nuclear fission</a:t>
            </a:r>
          </a:p>
          <a:p>
            <a:pPr algn="just">
              <a:lnSpc>
                <a:spcPct val="130000"/>
              </a:lnSpc>
              <a:buClr>
                <a:srgbClr val="FF6600"/>
              </a:buClr>
              <a:buSzPct val="130000"/>
              <a:buFont typeface="Wingdings" pitchFamily="2" charset="2"/>
              <a:buChar char="ü"/>
            </a:pPr>
            <a:r>
              <a:rPr lang="en-US" sz="1700" dirty="0">
                <a:latin typeface="Times New Roman" panose="02020603050405020304" pitchFamily="18" charset="0"/>
                <a:cs typeface="Times New Roman" panose="02020603050405020304" pitchFamily="18" charset="0"/>
              </a:rPr>
              <a:t> Our measurements on three targets (</a:t>
            </a:r>
            <a:r>
              <a:rPr lang="en-US" sz="1700" baseline="30000" dirty="0">
                <a:solidFill>
                  <a:srgbClr val="1419EE"/>
                </a:solidFill>
                <a:latin typeface="Times New Roman" panose="02020603050405020304" pitchFamily="18" charset="0"/>
                <a:cs typeface="Times New Roman" panose="02020603050405020304" pitchFamily="18" charset="0"/>
              </a:rPr>
              <a:t>9</a:t>
            </a:r>
            <a:r>
              <a:rPr lang="en-US" sz="1700" dirty="0">
                <a:solidFill>
                  <a:srgbClr val="1419EE"/>
                </a:solidFill>
                <a:latin typeface="Times New Roman" panose="02020603050405020304" pitchFamily="18" charset="0"/>
                <a:cs typeface="Times New Roman" panose="02020603050405020304" pitchFamily="18" charset="0"/>
              </a:rPr>
              <a:t>Be</a:t>
            </a:r>
            <a:r>
              <a:rPr lang="en-US" sz="1700" dirty="0">
                <a:latin typeface="Times New Roman" panose="02020603050405020304" pitchFamily="18" charset="0"/>
                <a:cs typeface="Times New Roman" panose="02020603050405020304" pitchFamily="18" charset="0"/>
              </a:rPr>
              <a:t>, </a:t>
            </a:r>
            <a:r>
              <a:rPr lang="en-US" sz="1700" baseline="30000" dirty="0">
                <a:solidFill>
                  <a:srgbClr val="1419EE"/>
                </a:solidFill>
                <a:latin typeface="Times New Roman" panose="02020603050405020304" pitchFamily="18" charset="0"/>
                <a:cs typeface="Times New Roman" panose="02020603050405020304" pitchFamily="18" charset="0"/>
              </a:rPr>
              <a:t>27</a:t>
            </a:r>
            <a:r>
              <a:rPr lang="en-US" sz="1700" dirty="0">
                <a:solidFill>
                  <a:srgbClr val="1419EE"/>
                </a:solidFill>
                <a:latin typeface="Times New Roman" panose="02020603050405020304" pitchFamily="18" charset="0"/>
                <a:cs typeface="Times New Roman" panose="02020603050405020304" pitchFamily="18" charset="0"/>
              </a:rPr>
              <a:t>Al</a:t>
            </a:r>
            <a:r>
              <a:rPr lang="en-US" sz="1700" dirty="0">
                <a:latin typeface="Times New Roman" panose="02020603050405020304" pitchFamily="18" charset="0"/>
                <a:cs typeface="Times New Roman" panose="02020603050405020304" pitchFamily="18" charset="0"/>
              </a:rPr>
              <a:t>, </a:t>
            </a:r>
            <a:r>
              <a:rPr lang="en-US" sz="1700" baseline="30000" dirty="0">
                <a:solidFill>
                  <a:srgbClr val="1419EE"/>
                </a:solidFill>
                <a:latin typeface="Times New Roman" panose="02020603050405020304" pitchFamily="18" charset="0"/>
                <a:cs typeface="Times New Roman" panose="02020603050405020304" pitchFamily="18" charset="0"/>
              </a:rPr>
              <a:t>64</a:t>
            </a:r>
            <a:r>
              <a:rPr lang="en-US" sz="1700" dirty="0">
                <a:solidFill>
                  <a:srgbClr val="1419EE"/>
                </a:solidFill>
                <a:latin typeface="Times New Roman" panose="02020603050405020304" pitchFamily="18" charset="0"/>
                <a:cs typeface="Times New Roman" panose="02020603050405020304" pitchFamily="18" charset="0"/>
              </a:rPr>
              <a:t>Cu</a:t>
            </a:r>
            <a:r>
              <a:rPr lang="en-US" sz="1700" dirty="0">
                <a:latin typeface="Times New Roman" panose="02020603050405020304" pitchFamily="18" charset="0"/>
                <a:cs typeface="Times New Roman" panose="02020603050405020304" pitchFamily="18" charset="0"/>
              </a:rPr>
              <a:t>) for the first time showed the independence of this effect from the atomic number of the target and agreement with model calculations indicates the dominant role of Coulomb effects and does not require the introduction of a new asymmetric mechanism divisions </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4" name="Oval 1"/>
          <p:cNvSpPr>
            <a:spLocks noChangeArrowheads="1"/>
          </p:cNvSpPr>
          <p:nvPr/>
        </p:nvSpPr>
        <p:spPr bwMode="auto">
          <a:xfrm>
            <a:off x="2516513" y="2827676"/>
            <a:ext cx="6840538" cy="1828800"/>
          </a:xfrm>
          <a:prstGeom prst="ellipse">
            <a:avLst/>
          </a:prstGeom>
          <a:gradFill rotWithShape="0">
            <a:gsLst>
              <a:gs pos="0">
                <a:srgbClr val="DDFAED"/>
              </a:gs>
              <a:gs pos="100000">
                <a:srgbClr val="00B0F0"/>
              </a:gs>
            </a:gsLst>
            <a:lin ang="5400000" scaled="1"/>
          </a:gradFill>
          <a:ln w="9360">
            <a:solidFill>
              <a:srgbClr val="4D4D4D"/>
            </a:solidFill>
            <a:miter lim="800000"/>
            <a:headEnd/>
            <a:tailEnd/>
          </a:ln>
        </p:spPr>
        <p:txBody>
          <a:bodyPr wrap="none" anchor="ctr"/>
          <a:lstStyle/>
          <a:p>
            <a:pPr algn="r"/>
            <a:endParaRPr lang="en-US" dirty="0"/>
          </a:p>
        </p:txBody>
      </p:sp>
      <p:sp>
        <p:nvSpPr>
          <p:cNvPr id="25" name="Text Box 3"/>
          <p:cNvSpPr txBox="1">
            <a:spLocks noChangeArrowheads="1"/>
          </p:cNvSpPr>
          <p:nvPr/>
        </p:nvSpPr>
        <p:spPr bwMode="auto">
          <a:xfrm>
            <a:off x="3451287" y="2947049"/>
            <a:ext cx="5299980" cy="1633397"/>
          </a:xfrm>
          <a:prstGeom prst="rect">
            <a:avLst/>
          </a:prstGeom>
          <a:noFill/>
          <a:ln w="9525">
            <a:noFill/>
            <a:round/>
            <a:headEnd/>
            <a:tailEnd/>
          </a:ln>
        </p:spPr>
        <p:txBody>
          <a:bodyPr wrap="square" lIns="90000" tIns="46800" rIns="90000" bIns="46800">
            <a:spAutoFit/>
          </a:bodyPr>
          <a:lstStyle/>
          <a:p>
            <a:pPr lvl="0" algn="ctr" eaLnBrk="0" fontAlgn="base" hangingPunct="0">
              <a:spcBef>
                <a:spcPct val="0"/>
              </a:spcBef>
              <a:spcAft>
                <a:spcPct val="0"/>
              </a:spcAft>
            </a:pPr>
            <a:r>
              <a:rPr lang="en-US" altLang="ru-RU" sz="5000" dirty="0">
                <a:solidFill>
                  <a:srgbClr val="0000FF"/>
                </a:solidFill>
                <a:latin typeface="Arial" panose="020B0604020202020204" pitchFamily="34" charset="0"/>
                <a:cs typeface="Arial" panose="020B0604020202020204" pitchFamily="34" charset="0"/>
              </a:rPr>
              <a:t>Thank for your attention</a:t>
            </a:r>
            <a:endParaRPr lang="ru-RU" altLang="ru-RU" sz="5000" dirty="0">
              <a:latin typeface="Arial" panose="020B0604020202020204" pitchFamily="34" charset="0"/>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8"/>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65" name="Rectangle 1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66" name="Rectangle 11"/>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67" name="Rectangle 12"/>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68" name="Rectangle 13"/>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69" name="Rectangle 14"/>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70" name="Rectangle 15"/>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5" name="Прямоугольник 14"/>
          <p:cNvSpPr/>
          <p:nvPr/>
        </p:nvSpPr>
        <p:spPr>
          <a:xfrm>
            <a:off x="481912" y="1049138"/>
            <a:ext cx="11195221" cy="5219891"/>
          </a:xfrm>
          <a:prstGeom prst="rect">
            <a:avLst/>
          </a:prstGeom>
        </p:spPr>
        <p:txBody>
          <a:bodyPr wrap="square">
            <a:spAutoFit/>
          </a:bodyPr>
          <a:lstStyle/>
          <a:p>
            <a:pPr marL="285750" indent="-285750" algn="just">
              <a:lnSpc>
                <a:spcPct val="140000"/>
              </a:lnSpc>
              <a:buClr>
                <a:schemeClr val="accent2">
                  <a:lumMod val="75000"/>
                </a:schemeClr>
              </a:buClr>
              <a:buFont typeface="Wingdings" pitchFamily="2" charset="2"/>
              <a:buChar char="Ø"/>
            </a:pPr>
            <a:r>
              <a:rPr lang="en-US" sz="1700" dirty="0">
                <a:latin typeface="Times New Roman" panose="02020603050405020304" pitchFamily="18" charset="0"/>
                <a:cs typeface="Times New Roman" panose="02020603050405020304" pitchFamily="18" charset="0"/>
              </a:rPr>
              <a:t>The </a:t>
            </a:r>
            <a:r>
              <a:rPr lang="en-US" sz="1700" dirty="0">
                <a:solidFill>
                  <a:srgbClr val="1419EE"/>
                </a:solidFill>
                <a:latin typeface="Times New Roman" panose="02020603050405020304" pitchFamily="18" charset="0"/>
                <a:cs typeface="Times New Roman" panose="02020603050405020304" pitchFamily="18" charset="0"/>
              </a:rPr>
              <a:t>FRAGM</a:t>
            </a:r>
            <a:r>
              <a:rPr lang="en-US" sz="1700" dirty="0">
                <a:latin typeface="Times New Roman" panose="02020603050405020304" pitchFamily="18" charset="0"/>
                <a:cs typeface="Times New Roman" panose="02020603050405020304" pitchFamily="18" charset="0"/>
              </a:rPr>
              <a:t> detector has been optimized to measure the yields of fragments produced in nucleus-nucleus collisions at the </a:t>
            </a:r>
            <a:r>
              <a:rPr lang="en-US" sz="1700" dirty="0">
                <a:solidFill>
                  <a:srgbClr val="1419EE"/>
                </a:solidFill>
                <a:latin typeface="Times New Roman" panose="02020603050405020304" pitchFamily="18" charset="0"/>
                <a:cs typeface="Times New Roman" panose="02020603050405020304" pitchFamily="18" charset="0"/>
              </a:rPr>
              <a:t>TWAC</a:t>
            </a:r>
            <a:r>
              <a:rPr lang="en-US" sz="1700" dirty="0">
                <a:latin typeface="Times New Roman" panose="02020603050405020304" pitchFamily="18" charset="0"/>
                <a:cs typeface="Times New Roman" panose="02020603050405020304" pitchFamily="18" charset="0"/>
              </a:rPr>
              <a:t> heavy ion accelerator complex</a:t>
            </a:r>
          </a:p>
          <a:p>
            <a:pPr marL="285750" indent="-285750" algn="just">
              <a:lnSpc>
                <a:spcPct val="140000"/>
              </a:lnSpc>
              <a:buClr>
                <a:schemeClr val="accent2">
                  <a:lumMod val="75000"/>
                </a:schemeClr>
              </a:buClr>
              <a:buFont typeface="Wingdings" pitchFamily="2" charset="2"/>
              <a:buChar char="Ø"/>
            </a:pPr>
            <a:r>
              <a:rPr lang="en-US" sz="1700" dirty="0">
                <a:latin typeface="Times New Roman" panose="02020603050405020304" pitchFamily="18" charset="0"/>
                <a:cs typeface="Times New Roman" panose="02020603050405020304" pitchFamily="18" charset="0"/>
              </a:rPr>
              <a:t>Experimental data were obtained at the </a:t>
            </a:r>
            <a:r>
              <a:rPr lang="en-US" sz="1700" baseline="30000" dirty="0">
                <a:solidFill>
                  <a:srgbClr val="0000FF"/>
                </a:solidFill>
                <a:latin typeface="Times New Roman" panose="02020603050405020304" pitchFamily="18" charset="0"/>
                <a:cs typeface="Times New Roman" panose="02020603050405020304" pitchFamily="18" charset="0"/>
              </a:rPr>
              <a:t>56</a:t>
            </a:r>
            <a:r>
              <a:rPr lang="en-US" sz="1700" dirty="0">
                <a:solidFill>
                  <a:srgbClr val="0000FF"/>
                </a:solidFill>
                <a:latin typeface="Times New Roman" panose="02020603050405020304" pitchFamily="18" charset="0"/>
                <a:cs typeface="Times New Roman" panose="02020603050405020304" pitchFamily="18" charset="0"/>
              </a:rPr>
              <a:t>Fe</a:t>
            </a:r>
            <a:r>
              <a:rPr lang="en-US" sz="1700" dirty="0">
                <a:latin typeface="Times New Roman" panose="02020603050405020304" pitchFamily="18" charset="0"/>
                <a:cs typeface="Times New Roman" panose="02020603050405020304" pitchFamily="18" charset="0"/>
              </a:rPr>
              <a:t> fragmentation at 230 MeV/nucleon on three targets: </a:t>
            </a:r>
            <a:r>
              <a:rPr lang="en-US" sz="1700" baseline="30000" dirty="0">
                <a:solidFill>
                  <a:srgbClr val="1419EE"/>
                </a:solidFill>
                <a:latin typeface="Times New Roman" panose="02020603050405020304" pitchFamily="18" charset="0"/>
                <a:cs typeface="Times New Roman" panose="02020603050405020304" pitchFamily="18" charset="0"/>
              </a:rPr>
              <a:t>9</a:t>
            </a:r>
            <a:r>
              <a:rPr lang="en-US" sz="1700" dirty="0">
                <a:solidFill>
                  <a:srgbClr val="1419EE"/>
                </a:solidFill>
                <a:latin typeface="Times New Roman" panose="02020603050405020304" pitchFamily="18" charset="0"/>
                <a:cs typeface="Times New Roman" panose="02020603050405020304" pitchFamily="18" charset="0"/>
              </a:rPr>
              <a:t>Be</a:t>
            </a:r>
            <a:r>
              <a:rPr lang="en-US" sz="1700" dirty="0">
                <a:latin typeface="Times New Roman" panose="02020603050405020304" pitchFamily="18" charset="0"/>
                <a:cs typeface="Times New Roman" panose="02020603050405020304" pitchFamily="18" charset="0"/>
              </a:rPr>
              <a:t>, </a:t>
            </a:r>
            <a:r>
              <a:rPr lang="ru-RU" sz="1700" baseline="30000" dirty="0">
                <a:solidFill>
                  <a:srgbClr val="1419EE"/>
                </a:solidFill>
                <a:latin typeface="Times New Roman" panose="02020603050405020304" pitchFamily="18" charset="0"/>
                <a:cs typeface="Times New Roman" panose="02020603050405020304" pitchFamily="18" charset="0"/>
              </a:rPr>
              <a:t>27</a:t>
            </a:r>
            <a:r>
              <a:rPr lang="en-US" sz="1700" dirty="0">
                <a:solidFill>
                  <a:srgbClr val="1419EE"/>
                </a:solidFill>
                <a:latin typeface="Times New Roman" panose="02020603050405020304" pitchFamily="18" charset="0"/>
                <a:cs typeface="Times New Roman" panose="02020603050405020304" pitchFamily="18" charset="0"/>
              </a:rPr>
              <a:t>Al</a:t>
            </a:r>
            <a:r>
              <a:rPr lang="en-US" sz="1700" dirty="0">
                <a:latin typeface="Times New Roman" panose="02020603050405020304" pitchFamily="18" charset="0"/>
                <a:cs typeface="Times New Roman" panose="02020603050405020304" pitchFamily="18" charset="0"/>
              </a:rPr>
              <a:t> and </a:t>
            </a:r>
            <a:r>
              <a:rPr lang="ru-RU" sz="1700" baseline="30000" dirty="0">
                <a:solidFill>
                  <a:srgbClr val="1419EE"/>
                </a:solidFill>
                <a:latin typeface="Times New Roman" panose="02020603050405020304" pitchFamily="18" charset="0"/>
                <a:cs typeface="Times New Roman" panose="02020603050405020304" pitchFamily="18" charset="0"/>
              </a:rPr>
              <a:t>64</a:t>
            </a:r>
            <a:r>
              <a:rPr lang="en-US" sz="1700" dirty="0">
                <a:solidFill>
                  <a:srgbClr val="1419EE"/>
                </a:solidFill>
                <a:latin typeface="Times New Roman" panose="02020603050405020304" pitchFamily="18" charset="0"/>
                <a:cs typeface="Times New Roman" panose="02020603050405020304" pitchFamily="18" charset="0"/>
              </a:rPr>
              <a:t>Cu</a:t>
            </a:r>
            <a:r>
              <a:rPr lang="en-US" sz="1700" dirty="0">
                <a:latin typeface="Times New Roman" panose="02020603050405020304" pitchFamily="18" charset="0"/>
                <a:cs typeface="Times New Roman" panose="02020603050405020304" pitchFamily="18" charset="0"/>
              </a:rPr>
              <a:t>; the produced fragments were detected at an angle 3.5°</a:t>
            </a:r>
          </a:p>
          <a:p>
            <a:pPr marL="285750" indent="-285750" algn="just">
              <a:lnSpc>
                <a:spcPct val="140000"/>
              </a:lnSpc>
              <a:buClr>
                <a:schemeClr val="accent2">
                  <a:lumMod val="75000"/>
                </a:schemeClr>
              </a:buClr>
              <a:buFont typeface="Wingdings" pitchFamily="2" charset="2"/>
              <a:buChar char="Ø"/>
            </a:pPr>
            <a:r>
              <a:rPr lang="en-US" sz="1700" dirty="0">
                <a:latin typeface="Times New Roman" panose="02020603050405020304" pitchFamily="18" charset="0"/>
                <a:cs typeface="Times New Roman" panose="02020603050405020304" pitchFamily="18" charset="0"/>
              </a:rPr>
              <a:t>The FRAGM setup allows detecting in a wide range light and heavy fragments, that as a result of the analyzing correlation distributions: amplitude - time of flight. To improve the momentum profile, a hodoscope system located in the first focus of  the magneto-optical channel was used</a:t>
            </a:r>
          </a:p>
          <a:p>
            <a:pPr marL="285750" indent="-285750" algn="just">
              <a:lnSpc>
                <a:spcPct val="140000"/>
              </a:lnSpc>
              <a:buClr>
                <a:schemeClr val="accent2">
                  <a:lumMod val="75000"/>
                </a:schemeClr>
              </a:buClr>
              <a:buFont typeface="Wingdings" pitchFamily="2" charset="2"/>
              <a:buChar char="Ø"/>
            </a:pPr>
            <a:r>
              <a:rPr lang="en-US" sz="1700" dirty="0">
                <a:latin typeface="Times New Roman" panose="02020603050405020304" pitchFamily="18" charset="0"/>
                <a:cs typeface="Times New Roman" panose="02020603050405020304" pitchFamily="18" charset="0"/>
              </a:rPr>
              <a:t>Differential cross sections for light fragment production as a function of momentum allow testing models of nucleus-nucleus interactions and investigate the different manifestation of nuclear structure </a:t>
            </a:r>
          </a:p>
          <a:p>
            <a:pPr marL="285750" indent="-285750" algn="just">
              <a:lnSpc>
                <a:spcPct val="140000"/>
              </a:lnSpc>
              <a:buClr>
                <a:schemeClr val="accent2">
                  <a:lumMod val="75000"/>
                </a:schemeClr>
              </a:buClr>
              <a:buFont typeface="Wingdings" pitchFamily="2" charset="2"/>
              <a:buChar char="Ø"/>
            </a:pPr>
            <a:r>
              <a:rPr lang="en-US" sz="1700" dirty="0">
                <a:latin typeface="Times New Roman" panose="02020603050405020304" pitchFamily="18" charset="0"/>
                <a:cs typeface="Times New Roman" panose="02020603050405020304" pitchFamily="18" charset="0"/>
              </a:rPr>
              <a:t>The obtained data showed for the first time that for small angles and for heavy projectiles the fragmentation peaks of light fragments in their momentum distributions have double humped structure</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different from the Gaussian shape observed at large angles. </a:t>
            </a:r>
          </a:p>
          <a:p>
            <a:pPr marL="285750" indent="-285750" algn="just">
              <a:lnSpc>
                <a:spcPct val="140000"/>
              </a:lnSpc>
              <a:buClr>
                <a:schemeClr val="accent2">
                  <a:lumMod val="75000"/>
                </a:schemeClr>
              </a:buClr>
              <a:buFont typeface="Wingdings" pitchFamily="2" charset="2"/>
              <a:buChar char="Ø"/>
            </a:pPr>
            <a:r>
              <a:rPr lang="en-US" sz="1700" dirty="0">
                <a:latin typeface="Times New Roman" panose="02020603050405020304" pitchFamily="18" charset="0"/>
                <a:cs typeface="Times New Roman" panose="02020603050405020304" pitchFamily="18" charset="0"/>
              </a:rPr>
              <a:t>The dependence of this splitting effect on the fragment mass and  on different targets was studied and compared with the predictions of ion-ion interaction models and to the results of the similar GSI-FRS experiment</a:t>
            </a:r>
            <a:endParaRPr lang="ru-RU" sz="1700" dirty="0">
              <a:latin typeface="Times New Roman" panose="020206030504050203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A66FBF5F-EDA8-A1E0-6EAD-0E044DD90863}"/>
              </a:ext>
            </a:extLst>
          </p:cNvPr>
          <p:cNvSpPr txBox="1">
            <a:spLocks noChangeArrowheads="1"/>
          </p:cNvSpPr>
          <p:nvPr/>
        </p:nvSpPr>
        <p:spPr bwMode="auto">
          <a:xfrm>
            <a:off x="6687312" y="152400"/>
            <a:ext cx="4876800" cy="457200"/>
          </a:xfrm>
          <a:prstGeom prst="rect">
            <a:avLst/>
          </a:prstGeom>
          <a:noFill/>
          <a:ln w="9525">
            <a:noFill/>
            <a:round/>
            <a:headEnd/>
            <a:tailEnd/>
          </a:ln>
        </p:spPr>
        <p:txBody>
          <a:bodyPr lIns="90000" tIns="46800" rIns="90000" bIns="46800" anchor="ct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66FF"/>
                </a:solidFill>
              </a:rPr>
              <a:t>Introduction</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497409" y="1164342"/>
            <a:ext cx="6110257" cy="5018758"/>
            <a:chOff x="497410" y="1153176"/>
            <a:chExt cx="6110257" cy="5018758"/>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10" y="1153176"/>
              <a:ext cx="6110257" cy="50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34704" y="5364216"/>
              <a:ext cx="2199975" cy="369332"/>
            </a:xfrm>
            <a:prstGeom prst="rect">
              <a:avLst/>
            </a:prstGeom>
            <a:solidFill>
              <a:schemeClr val="bg1"/>
            </a:solidFill>
          </p:spPr>
          <p:txBody>
            <a:bodyPr wrap="square" rtlCol="0">
              <a:spAutoFit/>
            </a:bodyPr>
            <a:lstStyle/>
            <a:p>
              <a:pPr algn="ctr"/>
              <a:r>
                <a:rPr lang="en-US" dirty="0">
                  <a:solidFill>
                    <a:srgbClr val="00CC00"/>
                  </a:solidFill>
                </a:rPr>
                <a:t>TWAC Main ring </a:t>
              </a:r>
              <a:endParaRPr lang="ru-RU" dirty="0">
                <a:solidFill>
                  <a:srgbClr val="00CC00"/>
                </a:solidFill>
              </a:endParaRPr>
            </a:p>
          </p:txBody>
        </p:sp>
      </p:grpSp>
      <p:sp>
        <p:nvSpPr>
          <p:cNvPr id="164" name="Rectangle 8"/>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65" name="Rectangle 1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66" name="Rectangle 11"/>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67" name="Rectangle 12"/>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68" name="Rectangle 13"/>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69" name="Rectangle 14"/>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70" name="Rectangle 15"/>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51" name="Text Box 2"/>
          <p:cNvSpPr/>
          <p:nvPr/>
        </p:nvSpPr>
        <p:spPr>
          <a:xfrm>
            <a:off x="5486400" y="142920"/>
            <a:ext cx="6353640"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E</a:t>
            </a:r>
            <a:r>
              <a:rPr lang="en-US" sz="2400" b="0" strike="noStrike" spc="-1" dirty="0">
                <a:solidFill>
                  <a:srgbClr val="0066FF"/>
                </a:solidFill>
                <a:latin typeface="Calibri"/>
              </a:rPr>
              <a:t>xperimental setup FRAGM</a:t>
            </a:r>
            <a:endParaRPr lang="ru-RU" sz="2400" b="0" strike="noStrike" spc="-1" dirty="0">
              <a:latin typeface="Arial"/>
            </a:endParaRPr>
          </a:p>
        </p:txBody>
      </p:sp>
      <p:sp>
        <p:nvSpPr>
          <p:cNvPr id="47" name="TextBox 46">
            <a:extLst>
              <a:ext uri="{FF2B5EF4-FFF2-40B4-BE49-F238E27FC236}">
                <a16:creationId xmlns:a16="http://schemas.microsoft.com/office/drawing/2014/main" id="{6AEDF1AE-A892-EC23-7C3B-F37D851B483A}"/>
              </a:ext>
            </a:extLst>
          </p:cNvPr>
          <p:cNvSpPr txBox="1"/>
          <p:nvPr/>
        </p:nvSpPr>
        <p:spPr>
          <a:xfrm>
            <a:off x="400518" y="6171934"/>
            <a:ext cx="5627694" cy="338554"/>
          </a:xfrm>
          <a:prstGeom prst="rect">
            <a:avLst/>
          </a:prstGeom>
          <a:noFill/>
        </p:spPr>
        <p:txBody>
          <a:bodyPr wrap="none" rtlCol="0">
            <a:spAutoFit/>
          </a:bodyPr>
          <a:lstStyle/>
          <a:p>
            <a:r>
              <a:rPr lang="en-US" sz="1600" b="0" strike="noStrike" spc="-1" dirty="0">
                <a:solidFill>
                  <a:srgbClr val="000000"/>
                </a:solidFill>
                <a:latin typeface="Times New Roman"/>
                <a:ea typeface="Times New Roman"/>
              </a:rPr>
              <a:t>[</a:t>
            </a:r>
            <a:r>
              <a:rPr lang="en-US" sz="1600" kern="0" dirty="0">
                <a:latin typeface="Times New Roman" panose="02020603050405020304" pitchFamily="18" charset="0"/>
                <a:ea typeface="Times New Roman" panose="02020603050405020304" pitchFamily="18" charset="0"/>
              </a:rPr>
              <a:t>A. A. Kulikovskaya, </a:t>
            </a:r>
            <a:r>
              <a:rPr lang="en-US" sz="1600" i="1" spc="-1" dirty="0">
                <a:solidFill>
                  <a:srgbClr val="000000"/>
                </a:solidFill>
                <a:latin typeface="Times New Roman"/>
                <a:ea typeface="Times New Roman"/>
              </a:rPr>
              <a:t>et al</a:t>
            </a:r>
            <a:r>
              <a:rPr lang="en-US" sz="1600" kern="0" dirty="0">
                <a:latin typeface="Times New Roman" panose="02020603050405020304" pitchFamily="18" charset="0"/>
                <a:ea typeface="Times New Roman" panose="02020603050405020304" pitchFamily="18" charset="0"/>
              </a:rPr>
              <a:t>., </a:t>
            </a:r>
            <a:r>
              <a:rPr lang="en-US" sz="1600" i="1" kern="0" dirty="0">
                <a:latin typeface="Times New Roman" panose="02020603050405020304" pitchFamily="18" charset="0"/>
                <a:ea typeface="Times New Roman" panose="02020603050405020304" pitchFamily="18" charset="0"/>
              </a:rPr>
              <a:t>Phys. At. Nucl.</a:t>
            </a:r>
            <a:r>
              <a:rPr lang="en-US" sz="1600" kern="0" dirty="0">
                <a:latin typeface="Times New Roman" panose="02020603050405020304" pitchFamily="18" charset="0"/>
                <a:ea typeface="Times New Roman" panose="02020603050405020304" pitchFamily="18" charset="0"/>
              </a:rPr>
              <a:t> 85, </a:t>
            </a:r>
            <a:r>
              <a:rPr lang="en-US" sz="1600" kern="0" dirty="0">
                <a:latin typeface="Times New Roman" panose="02020603050405020304" pitchFamily="18" charset="0"/>
                <a:ea typeface="Calibri" panose="020F0502020204030204" pitchFamily="34" charset="0"/>
              </a:rPr>
              <a:t>№ 9, </a:t>
            </a:r>
            <a:r>
              <a:rPr lang="en-US" sz="1600" kern="0" dirty="0">
                <a:latin typeface="Times New Roman" panose="02020603050405020304" pitchFamily="18" charset="0"/>
                <a:ea typeface="Times New Roman" panose="02020603050405020304" pitchFamily="18" charset="0"/>
              </a:rPr>
              <a:t>1541 (2022)]</a:t>
            </a:r>
            <a:endParaRPr lang="ru-RU" sz="1600" dirty="0"/>
          </a:p>
        </p:txBody>
      </p:sp>
      <p:sp>
        <p:nvSpPr>
          <p:cNvPr id="49" name="Text Box 63">
            <a:extLst>
              <a:ext uri="{FF2B5EF4-FFF2-40B4-BE49-F238E27FC236}">
                <a16:creationId xmlns:a16="http://schemas.microsoft.com/office/drawing/2014/main" id="{D568AA67-3A45-864A-3283-2B2845888221}"/>
              </a:ext>
            </a:extLst>
          </p:cNvPr>
          <p:cNvSpPr/>
          <p:nvPr/>
        </p:nvSpPr>
        <p:spPr>
          <a:xfrm>
            <a:off x="474660" y="863237"/>
            <a:ext cx="3666348" cy="2658293"/>
          </a:xfrm>
          <a:prstGeom prst="rect">
            <a:avLst/>
          </a:prstGeom>
          <a:noFill/>
          <a:ln w="9525">
            <a:noFill/>
          </a:ln>
        </p:spPr>
        <p:style>
          <a:lnRef idx="0">
            <a:scrgbClr r="0" g="0" b="0"/>
          </a:lnRef>
          <a:fillRef idx="0">
            <a:scrgbClr r="0" g="0" b="0"/>
          </a:fillRef>
          <a:effectRef idx="0">
            <a:scrgbClr r="0" g="0" b="0"/>
          </a:effectRef>
          <a:fontRef idx="minor"/>
        </p:style>
        <p:txBody>
          <a:bodyPr wrap="square" lIns="90000" tIns="46800" rIns="90000" bIns="46800" anchor="t">
            <a:spAutoFit/>
          </a:bodyPr>
          <a:lstStyle/>
          <a:p>
            <a:pPr indent="-216000" algn="just">
              <a:lnSpc>
                <a:spcPct val="140000"/>
              </a:lnSpc>
              <a:buClr>
                <a:srgbClr val="CC6600"/>
              </a:buClr>
              <a:buSzPct val="14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dirty="0">
                <a:latin typeface="Times New Roman" panose="02020603050405020304" pitchFamily="18" charset="0"/>
                <a:cs typeface="Times New Roman" panose="02020603050405020304" pitchFamily="18" charset="0"/>
              </a:rPr>
              <a:t>Data were collected on the heavy ion accelerator complex TWAC with </a:t>
            </a:r>
            <a:r>
              <a:rPr lang="en-US" sz="1700" baseline="30000" dirty="0">
                <a:solidFill>
                  <a:srgbClr val="1419EE"/>
                </a:solidFill>
                <a:latin typeface="Times New Roman" panose="02020603050405020304" pitchFamily="18" charset="0"/>
                <a:cs typeface="Times New Roman" panose="02020603050405020304" pitchFamily="18" charset="0"/>
              </a:rPr>
              <a:t>12</a:t>
            </a:r>
            <a:r>
              <a:rPr lang="en-US" sz="1700" dirty="0">
                <a:solidFill>
                  <a:srgbClr val="1419EE"/>
                </a:solidFill>
                <a:latin typeface="Times New Roman" panose="02020603050405020304" pitchFamily="18" charset="0"/>
                <a:cs typeface="Times New Roman" panose="02020603050405020304" pitchFamily="18" charset="0"/>
              </a:rPr>
              <a:t>C</a:t>
            </a:r>
            <a:r>
              <a:rPr lang="en-US" sz="1700" dirty="0">
                <a:latin typeface="Times New Roman" panose="02020603050405020304" pitchFamily="18" charset="0"/>
                <a:cs typeface="Times New Roman" panose="02020603050405020304" pitchFamily="18" charset="0"/>
              </a:rPr>
              <a:t> ions at different energies of 300, 600, 950, 2000, 3200</a:t>
            </a:r>
            <a:r>
              <a:rPr lang="en-US" sz="1700" dirty="0">
                <a:solidFill>
                  <a:srgbClr val="00B050"/>
                </a:solidFill>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MeV/nucleon and with </a:t>
            </a:r>
            <a:r>
              <a:rPr lang="en-US" sz="1700" baseline="30000" dirty="0">
                <a:latin typeface="Times New Roman" panose="02020603050405020304" pitchFamily="18" charset="0"/>
                <a:cs typeface="Times New Roman" panose="02020603050405020304" pitchFamily="18" charset="0"/>
              </a:rPr>
              <a:t>56</a:t>
            </a:r>
            <a:r>
              <a:rPr lang="en-US" sz="1700" dirty="0">
                <a:latin typeface="Times New Roman" panose="02020603050405020304" pitchFamily="18" charset="0"/>
                <a:cs typeface="Times New Roman" panose="02020603050405020304" pitchFamily="18" charset="0"/>
              </a:rPr>
              <a:t>Fe ions at energy of 230 MeV/nucleon</a:t>
            </a:r>
          </a:p>
          <a:p>
            <a:pPr indent="-216000" algn="just">
              <a:lnSpc>
                <a:spcPct val="140000"/>
              </a:lnSpc>
              <a:buClr>
                <a:srgbClr val="CC6600"/>
              </a:buClr>
              <a:buSzPct val="14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b="0" strike="noStrike" spc="-1" dirty="0">
                <a:solidFill>
                  <a:srgbClr val="000000"/>
                </a:solidFill>
                <a:latin typeface="Times New Roman" panose="02020603050405020304" pitchFamily="18" charset="0"/>
                <a:cs typeface="Times New Roman" panose="02020603050405020304" pitchFamily="18" charset="0"/>
              </a:rPr>
              <a:t>Measurements were performed on different targets:</a:t>
            </a:r>
            <a:r>
              <a:rPr lang="en-US" sz="1700" spc="-1" dirty="0">
                <a:solidFill>
                  <a:srgbClr val="000000"/>
                </a:solidFill>
                <a:latin typeface="Times New Roman" panose="02020603050405020304" pitchFamily="18" charset="0"/>
                <a:cs typeface="Times New Roman" panose="02020603050405020304" pitchFamily="18" charset="0"/>
              </a:rPr>
              <a:t> </a:t>
            </a:r>
            <a:r>
              <a:rPr lang="ru-RU" sz="1700" b="0" strike="noStrike" spc="-1" baseline="30000" dirty="0">
                <a:solidFill>
                  <a:srgbClr val="1419EE"/>
                </a:solidFill>
                <a:latin typeface="Times New Roman" panose="02020603050405020304" pitchFamily="18" charset="0"/>
                <a:cs typeface="Times New Roman" panose="02020603050405020304" pitchFamily="18" charset="0"/>
              </a:rPr>
              <a:t>9</a:t>
            </a:r>
            <a:r>
              <a:rPr lang="en-US" sz="1700" b="0" strike="noStrike" spc="-1" dirty="0">
                <a:solidFill>
                  <a:srgbClr val="1419EE"/>
                </a:solidFill>
                <a:latin typeface="Times New Roman" panose="02020603050405020304" pitchFamily="18" charset="0"/>
                <a:cs typeface="Times New Roman" panose="02020603050405020304" pitchFamily="18" charset="0"/>
              </a:rPr>
              <a:t>Be</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ru-RU" sz="1700" b="0" strike="noStrike" spc="-1" baseline="30000" dirty="0">
                <a:solidFill>
                  <a:srgbClr val="1419EE"/>
                </a:solidFill>
                <a:latin typeface="Times New Roman" panose="02020603050405020304" pitchFamily="18" charset="0"/>
                <a:cs typeface="Times New Roman" panose="02020603050405020304" pitchFamily="18" charset="0"/>
              </a:rPr>
              <a:t>27</a:t>
            </a:r>
            <a:r>
              <a:rPr lang="en-US" sz="1700" b="0" strike="noStrike" spc="-1" dirty="0">
                <a:solidFill>
                  <a:srgbClr val="1419EE"/>
                </a:solidFill>
                <a:latin typeface="Times New Roman" panose="02020603050405020304" pitchFamily="18" charset="0"/>
                <a:cs typeface="Times New Roman" panose="02020603050405020304" pitchFamily="18" charset="0"/>
              </a:rPr>
              <a:t>Al</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en-US" sz="1700" spc="-1" baseline="30000" dirty="0">
                <a:solidFill>
                  <a:srgbClr val="1419EE"/>
                </a:solidFill>
                <a:latin typeface="Times New Roman" panose="02020603050405020304" pitchFamily="18" charset="0"/>
                <a:cs typeface="Times New Roman" panose="02020603050405020304" pitchFamily="18" charset="0"/>
              </a:rPr>
              <a:t>64</a:t>
            </a:r>
            <a:r>
              <a:rPr lang="en-US" sz="1700" spc="-1" dirty="0">
                <a:solidFill>
                  <a:srgbClr val="1419EE"/>
                </a:solidFill>
                <a:latin typeface="Times New Roman" panose="02020603050405020304" pitchFamily="18" charset="0"/>
                <a:cs typeface="Times New Roman" panose="02020603050405020304" pitchFamily="18" charset="0"/>
              </a:rPr>
              <a:t>Cu</a:t>
            </a:r>
            <a:r>
              <a:rPr lang="en-US" sz="1700" spc="-1" dirty="0">
                <a:solidFill>
                  <a:srgbClr val="000000"/>
                </a:solidFill>
                <a:latin typeface="Times New Roman" panose="02020603050405020304" pitchFamily="18" charset="0"/>
                <a:cs typeface="Times New Roman" panose="02020603050405020304" pitchFamily="18" charset="0"/>
              </a:rPr>
              <a:t> </a:t>
            </a:r>
            <a:endParaRPr lang="ru-RU" sz="1700" b="0" strike="noStrike" spc="-1" dirty="0">
              <a:latin typeface="Times New Roman" panose="02020603050405020304" pitchFamily="18" charset="0"/>
              <a:cs typeface="Times New Roman" panose="02020603050405020304" pitchFamily="18" charset="0"/>
            </a:endParaRPr>
          </a:p>
        </p:txBody>
      </p:sp>
      <p:sp>
        <p:nvSpPr>
          <p:cNvPr id="50" name="Text Box 65">
            <a:extLst>
              <a:ext uri="{FF2B5EF4-FFF2-40B4-BE49-F238E27FC236}">
                <a16:creationId xmlns:a16="http://schemas.microsoft.com/office/drawing/2014/main" id="{F30910E0-AEB5-2532-1797-67BC34E1EB41}"/>
              </a:ext>
            </a:extLst>
          </p:cNvPr>
          <p:cNvSpPr/>
          <p:nvPr/>
        </p:nvSpPr>
        <p:spPr>
          <a:xfrm>
            <a:off x="6052926" y="3700513"/>
            <a:ext cx="5710230" cy="2449005"/>
          </a:xfrm>
          <a:prstGeom prst="rect">
            <a:avLst/>
          </a:prstGeom>
          <a:noFill/>
          <a:ln w="9525">
            <a:noFill/>
          </a:ln>
        </p:spPr>
        <p:style>
          <a:lnRef idx="0">
            <a:scrgbClr r="0" g="0" b="0"/>
          </a:lnRef>
          <a:fillRef idx="0">
            <a:scrgbClr r="0" g="0" b="0"/>
          </a:fillRef>
          <a:effectRef idx="0">
            <a:scrgbClr r="0" g="0" b="0"/>
          </a:effectRef>
          <a:fontRef idx="minor"/>
        </p:style>
        <p:txBody>
          <a:bodyPr wrap="square" lIns="90000" tIns="46800" rIns="90000" bIns="46800" anchor="t">
            <a:spAutoFit/>
          </a:bodyPr>
          <a:lstStyle/>
          <a:p>
            <a:pPr indent="-216000" algn="just">
              <a:lnSpc>
                <a:spcPct val="150000"/>
              </a:lnSpc>
              <a:buClr>
                <a:schemeClr val="accent2">
                  <a:lumMod val="75000"/>
                </a:schemeClr>
              </a:buClr>
              <a:buSzPct val="12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b="0" strike="noStrike" spc="-1" dirty="0">
                <a:solidFill>
                  <a:srgbClr val="000000"/>
                </a:solidFill>
                <a:latin typeface="Calibri"/>
              </a:rPr>
              <a:t> </a:t>
            </a:r>
            <a:r>
              <a:rPr lang="en-US" sz="1700" spc="-1" dirty="0">
                <a:solidFill>
                  <a:srgbClr val="000000"/>
                </a:solidFill>
                <a:latin typeface="Times New Roman" panose="02020603050405020304" pitchFamily="18" charset="0"/>
                <a:cs typeface="Times New Roman" panose="02020603050405020304" pitchFamily="18" charset="0"/>
              </a:rPr>
              <a:t>Scintillation counters: </a:t>
            </a:r>
            <a:r>
              <a:rPr lang="en-US" sz="1700" b="0" strike="noStrike" spc="-1" dirty="0">
                <a:solidFill>
                  <a:srgbClr val="FF0000"/>
                </a:solidFill>
                <a:latin typeface="Times New Roman" panose="02020603050405020304" pitchFamily="18" charset="0"/>
                <a:cs typeface="Times New Roman" panose="02020603050405020304" pitchFamily="18" charset="0"/>
              </a:rPr>
              <a:t>CF1</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b="0" strike="noStrike" spc="-1" dirty="0">
                <a:solidFill>
                  <a:srgbClr val="FF0000"/>
                </a:solidFill>
                <a:latin typeface="Times New Roman" panose="02020603050405020304" pitchFamily="18" charset="0"/>
                <a:cs typeface="Times New Roman" panose="02020603050405020304" pitchFamily="18" charset="0"/>
              </a:rPr>
              <a:t> CF2</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b="0" strike="noStrike" spc="-1" dirty="0">
                <a:solidFill>
                  <a:srgbClr val="FF0000"/>
                </a:solidFill>
                <a:latin typeface="Times New Roman" panose="02020603050405020304" pitchFamily="18" charset="0"/>
                <a:cs typeface="Times New Roman" panose="02020603050405020304" pitchFamily="18" charset="0"/>
              </a:rPr>
              <a:t> C2</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b="0" strike="noStrike" spc="-1" dirty="0">
                <a:solidFill>
                  <a:srgbClr val="FF0000"/>
                </a:solidFill>
                <a:latin typeface="Times New Roman" panose="02020603050405020304" pitchFamily="18" charset="0"/>
                <a:cs typeface="Times New Roman" panose="02020603050405020304" pitchFamily="18" charset="0"/>
              </a:rPr>
              <a:t> </a:t>
            </a:r>
            <a:r>
              <a:rPr lang="en-US" sz="1700" b="0" strike="noStrike" spc="-1" dirty="0">
                <a:solidFill>
                  <a:srgbClr val="0070C0"/>
                </a:solidFill>
                <a:latin typeface="Times New Roman" panose="02020603050405020304" pitchFamily="18" charset="0"/>
                <a:cs typeface="Times New Roman" panose="02020603050405020304" pitchFamily="18" charset="0"/>
              </a:rPr>
              <a:t>C3</a:t>
            </a:r>
            <a:r>
              <a:rPr lang="en-US" sz="1700" b="0" strike="noStrike" spc="-1" dirty="0">
                <a:solidFill>
                  <a:srgbClr val="00B050"/>
                </a:solidFill>
                <a:latin typeface="Times New Roman" panose="02020603050405020304" pitchFamily="18" charset="0"/>
                <a:cs typeface="Times New Roman" panose="02020603050405020304" pitchFamily="18" charset="0"/>
              </a:rPr>
              <a:t> </a:t>
            </a:r>
            <a:r>
              <a:rPr lang="en-US" sz="1700" b="0" strike="noStrike" spc="-1" dirty="0">
                <a:solidFill>
                  <a:srgbClr val="000000"/>
                </a:solidFill>
                <a:latin typeface="Times New Roman" panose="02020603050405020304" pitchFamily="18" charset="0"/>
                <a:cs typeface="Times New Roman" panose="02020603050405020304" pitchFamily="18" charset="0"/>
              </a:rPr>
              <a:t>(dE/dx, TOF)</a:t>
            </a:r>
            <a:endParaRPr lang="ru-RU" sz="1700" b="0" strike="noStrike" spc="-1" dirty="0">
              <a:latin typeface="Times New Roman" panose="02020603050405020304" pitchFamily="18" charset="0"/>
              <a:cs typeface="Times New Roman" panose="02020603050405020304" pitchFamily="18" charset="0"/>
            </a:endParaRPr>
          </a:p>
          <a:p>
            <a:pPr indent="-216000" algn="just">
              <a:lnSpc>
                <a:spcPct val="150000"/>
              </a:lnSpc>
              <a:buClr>
                <a:schemeClr val="accent2">
                  <a:lumMod val="75000"/>
                </a:schemeClr>
              </a:buClr>
              <a:buSzPct val="12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ru-RU" sz="1700" b="0" strike="noStrike" spc="-1" dirty="0">
                <a:solidFill>
                  <a:srgbClr val="FF0000"/>
                </a:solidFill>
                <a:latin typeface="Times New Roman" panose="02020603050405020304" pitchFamily="18" charset="0"/>
                <a:cs typeface="Times New Roman" panose="02020603050405020304" pitchFamily="18" charset="0"/>
              </a:rPr>
              <a:t>С</a:t>
            </a:r>
            <a:r>
              <a:rPr lang="en-US" sz="1700" b="0" strike="noStrike" spc="-1" dirty="0">
                <a:solidFill>
                  <a:srgbClr val="FF0000"/>
                </a:solidFill>
                <a:latin typeface="Times New Roman" panose="02020603050405020304" pitchFamily="18" charset="0"/>
                <a:cs typeface="Times New Roman" panose="02020603050405020304" pitchFamily="18" charset="0"/>
              </a:rPr>
              <a:t>F1 </a:t>
            </a:r>
            <a:r>
              <a:rPr lang="en-US" sz="1700" b="1" strike="noStrike" spc="-1" dirty="0">
                <a:solidFill>
                  <a:srgbClr val="FF0000"/>
                </a:solidFill>
                <a:latin typeface="Times New Roman" panose="02020603050405020304" pitchFamily="18" charset="0"/>
                <a:cs typeface="Times New Roman" panose="02020603050405020304" pitchFamily="18" charset="0"/>
                <a:sym typeface="Symbol"/>
              </a:rPr>
              <a:t></a:t>
            </a:r>
            <a:r>
              <a:rPr lang="en-US" sz="1700" b="0" strike="noStrike" spc="-1" dirty="0">
                <a:solidFill>
                  <a:srgbClr val="FF0000"/>
                </a:solidFill>
                <a:latin typeface="Times New Roman" panose="02020603050405020304" pitchFamily="18" charset="0"/>
                <a:cs typeface="Times New Roman" panose="02020603050405020304" pitchFamily="18" charset="0"/>
              </a:rPr>
              <a:t> C2</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en-US" sz="1700" spc="-1" dirty="0">
                <a:solidFill>
                  <a:srgbClr val="000000"/>
                </a:solidFill>
                <a:latin typeface="Times New Roman" panose="02020603050405020304" pitchFamily="18" charset="0"/>
                <a:cs typeface="Times New Roman" panose="02020603050405020304" pitchFamily="18" charset="0"/>
              </a:rPr>
              <a:t>coincidence gives trigger signal</a:t>
            </a:r>
            <a:endParaRPr lang="ru-RU" sz="1700" b="0" strike="noStrike" spc="-1" dirty="0">
              <a:latin typeface="Times New Roman" panose="02020603050405020304" pitchFamily="18" charset="0"/>
              <a:cs typeface="Times New Roman" panose="02020603050405020304" pitchFamily="18" charset="0"/>
            </a:endParaRPr>
          </a:p>
          <a:p>
            <a:pPr indent="-216000" algn="just">
              <a:lnSpc>
                <a:spcPct val="150000"/>
              </a:lnSpc>
              <a:buClr>
                <a:schemeClr val="accent2">
                  <a:lumMod val="75000"/>
                </a:schemeClr>
              </a:buClr>
              <a:buSzPct val="12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b="0" strike="noStrike" spc="-1" dirty="0">
                <a:solidFill>
                  <a:srgbClr val="00B0F0"/>
                </a:solidFill>
                <a:latin typeface="Times New Roman" panose="02020603050405020304" pitchFamily="18" charset="0"/>
                <a:cs typeface="Times New Roman" panose="02020603050405020304" pitchFamily="18" charset="0"/>
              </a:rPr>
              <a:t> H1</a:t>
            </a:r>
            <a:r>
              <a:rPr lang="en-US" sz="1700" spc="-1" dirty="0">
                <a:solidFill>
                  <a:srgbClr val="000000"/>
                </a:solidFill>
                <a:latin typeface="Times New Roman" panose="02020603050405020304" pitchFamily="18" charset="0"/>
                <a:cs typeface="Times New Roman" panose="02020603050405020304" pitchFamily="18" charset="0"/>
              </a:rPr>
              <a:t> </a:t>
            </a:r>
            <a:r>
              <a:rPr lang="en-US" sz="1700" spc="-1" dirty="0">
                <a:solidFill>
                  <a:srgbClr val="000000"/>
                </a:solidFill>
                <a:latin typeface="Times New Roman" panose="02020603050405020304" pitchFamily="18" charset="0"/>
                <a:cs typeface="Times New Roman" panose="02020603050405020304" pitchFamily="18" charset="0"/>
                <a:sym typeface="Symbol"/>
              </a:rPr>
              <a:t></a:t>
            </a:r>
            <a:r>
              <a:rPr lang="en-US" sz="1700" spc="-1" dirty="0">
                <a:solidFill>
                  <a:srgbClr val="000000"/>
                </a:solidFill>
                <a:latin typeface="Times New Roman" panose="02020603050405020304" pitchFamily="18" charset="0"/>
                <a:cs typeface="Times New Roman" panose="02020603050405020304" pitchFamily="18" charset="0"/>
              </a:rPr>
              <a:t> hodoscope</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000000"/>
                </a:solidFill>
                <a:latin typeface="Times New Roman" panose="02020603050405020304" pitchFamily="18" charset="0"/>
                <a:cs typeface="Times New Roman" panose="02020603050405020304" pitchFamily="18" charset="0"/>
              </a:rPr>
              <a:t>consisting from</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en-US" sz="1700" spc="-1" dirty="0">
                <a:solidFill>
                  <a:srgbClr val="000000"/>
                </a:solidFill>
                <a:latin typeface="Times New Roman" panose="02020603050405020304" pitchFamily="18" charset="0"/>
                <a:cs typeface="Times New Roman" panose="02020603050405020304" pitchFamily="18" charset="0"/>
              </a:rPr>
              <a:t>20</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000000"/>
                </a:solidFill>
                <a:latin typeface="Times New Roman" panose="02020603050405020304" pitchFamily="18" charset="0"/>
                <a:cs typeface="Times New Roman" panose="02020603050405020304" pitchFamily="18" charset="0"/>
              </a:rPr>
              <a:t>vertical elements </a:t>
            </a:r>
            <a:r>
              <a:rPr lang="ru-RU" sz="1700" b="0" strike="noStrike" spc="-1" dirty="0">
                <a:solidFill>
                  <a:srgbClr val="000000"/>
                </a:solidFill>
                <a:latin typeface="Times New Roman" panose="02020603050405020304" pitchFamily="18" charset="0"/>
                <a:cs typeface="Times New Roman" panose="02020603050405020304" pitchFamily="18" charset="0"/>
              </a:rPr>
              <a:t>(</a:t>
            </a:r>
            <a:r>
              <a:rPr lang="en-US" sz="1700" spc="-1" dirty="0">
                <a:solidFill>
                  <a:srgbClr val="000000"/>
                </a:solidFill>
                <a:latin typeface="Times New Roman" panose="02020603050405020304" pitchFamily="18" charset="0"/>
                <a:cs typeface="Times New Roman" panose="02020603050405020304" pitchFamily="18" charset="0"/>
              </a:rPr>
              <a:t>scintillation counters</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000000"/>
                </a:solidFill>
                <a:latin typeface="Times New Roman" panose="02020603050405020304" pitchFamily="18" charset="0"/>
                <a:cs typeface="Times New Roman" panose="02020603050405020304" pitchFamily="18" charset="0"/>
              </a:rPr>
              <a:t>size</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ru-RU" sz="1700" dirty="0">
                <a:latin typeface="Times New Roman" pitchFamily="18" charset="0"/>
                <a:cs typeface="Times New Roman" pitchFamily="18" charset="0"/>
              </a:rPr>
              <a:t>20×1×1 </a:t>
            </a:r>
            <a:r>
              <a:rPr lang="en-US" sz="1700" dirty="0">
                <a:latin typeface="Times New Roman" pitchFamily="18" charset="0"/>
                <a:cs typeface="Times New Roman" pitchFamily="18" charset="0"/>
              </a:rPr>
              <a:t>cm</a:t>
            </a:r>
            <a:r>
              <a:rPr lang="ru-RU" sz="1700" dirty="0">
                <a:latin typeface="Times New Roman" panose="02020603050405020304" pitchFamily="18" charset="0"/>
                <a:cs typeface="Times New Roman" panose="02020603050405020304" pitchFamily="18" charset="0"/>
              </a:rPr>
              <a:t>) </a:t>
            </a:r>
            <a:endParaRPr lang="ru-RU" sz="1700" b="0" strike="noStrike" spc="-1" dirty="0">
              <a:solidFill>
                <a:srgbClr val="000000"/>
              </a:solidFill>
              <a:latin typeface="Times New Roman" panose="02020603050405020304" pitchFamily="18" charset="0"/>
              <a:cs typeface="Times New Roman" panose="02020603050405020304" pitchFamily="18" charset="0"/>
            </a:endParaRPr>
          </a:p>
          <a:p>
            <a:pPr indent="-216000" algn="just">
              <a:lnSpc>
                <a:spcPct val="150000"/>
              </a:lnSpc>
              <a:buClr>
                <a:schemeClr val="accent2">
                  <a:lumMod val="75000"/>
                </a:schemeClr>
              </a:buClr>
              <a:buSzPct val="12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ru-RU" sz="1700" spc="-1" dirty="0">
                <a:solidFill>
                  <a:srgbClr val="000000"/>
                </a:solidFill>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Beam monitoring system consists of three scintillation counters located at angle of 2° relative to the beam line</a:t>
            </a:r>
            <a:endParaRPr lang="ru-RU" sz="1700" b="0" strike="noStrike" spc="-1" dirty="0">
              <a:latin typeface="Times New Roman" pitchFamily="18" charset="0"/>
              <a:cs typeface="Times New Roman" pitchFamily="18" charset="0"/>
            </a:endParaRPr>
          </a:p>
        </p:txBody>
      </p:sp>
      <p:sp>
        <p:nvSpPr>
          <p:cNvPr id="52" name="Text Box 64">
            <a:extLst>
              <a:ext uri="{FF2B5EF4-FFF2-40B4-BE49-F238E27FC236}">
                <a16:creationId xmlns:a16="http://schemas.microsoft.com/office/drawing/2014/main" id="{C97AF740-55BB-2594-135E-82D545972939}"/>
              </a:ext>
            </a:extLst>
          </p:cNvPr>
          <p:cNvSpPr/>
          <p:nvPr/>
        </p:nvSpPr>
        <p:spPr>
          <a:xfrm>
            <a:off x="6801648" y="1065669"/>
            <a:ext cx="4961508" cy="2318200"/>
          </a:xfrm>
          <a:prstGeom prst="rect">
            <a:avLst/>
          </a:prstGeom>
          <a:noFill/>
          <a:ln w="9525">
            <a:noFill/>
          </a:ln>
        </p:spPr>
        <p:style>
          <a:lnRef idx="0">
            <a:scrgbClr r="0" g="0" b="0"/>
          </a:lnRef>
          <a:fillRef idx="0">
            <a:scrgbClr r="0" g="0" b="0"/>
          </a:fillRef>
          <a:effectRef idx="0">
            <a:scrgbClr r="0" g="0" b="0"/>
          </a:effectRef>
          <a:fontRef idx="minor"/>
        </p:style>
        <p:txBody>
          <a:bodyPr wrap="square" lIns="90000" tIns="46800" rIns="90000" bIns="46800" anchor="t">
            <a:spAutoFit/>
          </a:bodyPr>
          <a:lstStyle/>
          <a:p>
            <a:pPr algn="just">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ru-RU" sz="1700" b="0" strike="noStrike" spc="-1" dirty="0">
              <a:latin typeface="Arial"/>
            </a:endParaRPr>
          </a:p>
          <a:p>
            <a:pPr indent="-216000" algn="just">
              <a:lnSpc>
                <a:spcPct val="150000"/>
              </a:lnSpc>
              <a:buClr>
                <a:srgbClr val="CC6600"/>
              </a:buClr>
              <a:buSzPct val="13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ru-RU" sz="1700" b="0" strike="noStrike" spc="-1" dirty="0">
                <a:solidFill>
                  <a:srgbClr val="000000"/>
                </a:solidFill>
                <a:latin typeface="Calibri"/>
              </a:rPr>
              <a:t> </a:t>
            </a:r>
            <a:r>
              <a:rPr lang="en-US" sz="1700" b="0" strike="noStrike" spc="-1" dirty="0">
                <a:solidFill>
                  <a:srgbClr val="000000"/>
                </a:solidFill>
                <a:latin typeface="Times New Roman" panose="02020603050405020304" pitchFamily="18" charset="0"/>
                <a:cs typeface="Times New Roman" panose="02020603050405020304" pitchFamily="18" charset="0"/>
              </a:rPr>
              <a:t>Total </a:t>
            </a:r>
            <a:r>
              <a:rPr lang="en-US" sz="1700" spc="-1" dirty="0">
                <a:solidFill>
                  <a:srgbClr val="000000"/>
                </a:solidFill>
                <a:latin typeface="Times New Roman" panose="02020603050405020304" pitchFamily="18" charset="0"/>
                <a:cs typeface="Times New Roman" panose="02020603050405020304" pitchFamily="18" charset="0"/>
              </a:rPr>
              <a:t>channel length</a:t>
            </a:r>
            <a:r>
              <a:rPr lang="en-US" sz="1700" b="0" strike="noStrike" spc="-1" dirty="0">
                <a:solidFill>
                  <a:srgbClr val="000000"/>
                </a:solidFill>
                <a:latin typeface="Times New Roman" panose="02020603050405020304" pitchFamily="18" charset="0"/>
                <a:cs typeface="Times New Roman" panose="02020603050405020304" pitchFamily="18" charset="0"/>
              </a:rPr>
              <a:t>: 42 </a:t>
            </a:r>
            <a:r>
              <a:rPr lang="en-US" sz="1700" spc="-1" dirty="0">
                <a:solidFill>
                  <a:srgbClr val="000000"/>
                </a:solidFill>
                <a:latin typeface="Times New Roman" panose="02020603050405020304" pitchFamily="18" charset="0"/>
                <a:cs typeface="Times New Roman" panose="02020603050405020304" pitchFamily="18" charset="0"/>
              </a:rPr>
              <a:t>m</a:t>
            </a:r>
            <a:endParaRPr lang="ru-RU" sz="1700" b="0" strike="noStrike" spc="-1" dirty="0">
              <a:latin typeface="Times New Roman" panose="02020603050405020304" pitchFamily="18" charset="0"/>
              <a:cs typeface="Times New Roman" panose="02020603050405020304" pitchFamily="18" charset="0"/>
            </a:endParaRPr>
          </a:p>
          <a:p>
            <a:pPr indent="-216000" algn="just">
              <a:lnSpc>
                <a:spcPct val="150000"/>
              </a:lnSpc>
              <a:buClr>
                <a:srgbClr val="CC6600"/>
              </a:buClr>
              <a:buSzPct val="13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b="0" strike="noStrike" spc="-1" dirty="0">
                <a:solidFill>
                  <a:srgbClr val="000000"/>
                </a:solidFill>
                <a:latin typeface="Times New Roman" panose="02020603050405020304" pitchFamily="18" charset="0"/>
                <a:cs typeface="Times New Roman" panose="02020603050405020304" pitchFamily="18" charset="0"/>
              </a:rPr>
              <a:t>Two bending magnets: </a:t>
            </a:r>
            <a:r>
              <a:rPr lang="en-US" sz="1700" b="0" strike="noStrike" spc="-1" dirty="0">
                <a:solidFill>
                  <a:srgbClr val="996633"/>
                </a:solidFill>
                <a:latin typeface="Times New Roman" panose="02020603050405020304" pitchFamily="18" charset="0"/>
                <a:cs typeface="Times New Roman" panose="02020603050405020304" pitchFamily="18" charset="0"/>
              </a:rPr>
              <a:t>BM1 </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spc="-1" dirty="0">
                <a:solidFill>
                  <a:srgbClr val="000000"/>
                </a:solidFill>
                <a:latin typeface="Times New Roman" panose="02020603050405020304" pitchFamily="18" charset="0"/>
                <a:cs typeface="Times New Roman" panose="02020603050405020304" pitchFamily="18" charset="0"/>
              </a:rPr>
              <a:t>bending angle</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el-GR" sz="1700" b="0" i="1" strike="noStrike" spc="-1" dirty="0">
                <a:solidFill>
                  <a:srgbClr val="000000"/>
                </a:solidFill>
                <a:latin typeface="Times New Roman" panose="02020603050405020304" pitchFamily="18" charset="0"/>
                <a:cs typeface="Times New Roman" panose="02020603050405020304" pitchFamily="18" charset="0"/>
              </a:rPr>
              <a:t>α</a:t>
            </a:r>
            <a:r>
              <a:rPr lang="en-US" sz="1700" b="0" i="1" strike="noStrike" spc="-1" dirty="0">
                <a:solidFill>
                  <a:srgbClr val="000000"/>
                </a:solidFill>
                <a:latin typeface="Times New Roman" panose="02020603050405020304" pitchFamily="18" charset="0"/>
                <a:cs typeface="Times New Roman" panose="02020603050405020304" pitchFamily="18" charset="0"/>
              </a:rPr>
              <a:t> = </a:t>
            </a:r>
            <a:r>
              <a:rPr lang="en-US" sz="1700" b="0" strike="noStrike" spc="-1" dirty="0">
                <a:solidFill>
                  <a:srgbClr val="000000"/>
                </a:solidFill>
                <a:latin typeface="Times New Roman" panose="02020603050405020304" pitchFamily="18" charset="0"/>
                <a:cs typeface="Times New Roman" panose="02020603050405020304" pitchFamily="18" charset="0"/>
              </a:rPr>
              <a:t>0.259</a:t>
            </a:r>
            <a:r>
              <a:rPr lang="ru-RU" sz="1700" b="0" strike="noStrike"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000000"/>
                </a:solidFill>
                <a:latin typeface="Times New Roman" panose="02020603050405020304" pitchFamily="18" charset="0"/>
                <a:cs typeface="Times New Roman" panose="02020603050405020304" pitchFamily="18" charset="0"/>
              </a:rPr>
              <a:t>rad.), </a:t>
            </a:r>
            <a:r>
              <a:rPr lang="en-US" sz="1700" b="0" strike="noStrike" spc="-1" dirty="0">
                <a:solidFill>
                  <a:srgbClr val="996633"/>
                </a:solidFill>
                <a:latin typeface="Times New Roman" panose="02020603050405020304" pitchFamily="18" charset="0"/>
                <a:cs typeface="Times New Roman" panose="02020603050405020304" pitchFamily="18" charset="0"/>
              </a:rPr>
              <a:t>BM2 </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b="0" i="1" strike="noStrike" spc="-1" dirty="0">
                <a:solidFill>
                  <a:srgbClr val="000000"/>
                </a:solidFill>
                <a:latin typeface="Times New Roman" panose="02020603050405020304" pitchFamily="18" charset="0"/>
                <a:cs typeface="Times New Roman" panose="02020603050405020304" pitchFamily="18" charset="0"/>
              </a:rPr>
              <a:t>α = </a:t>
            </a:r>
            <a:r>
              <a:rPr lang="en-US" sz="1700" b="0" strike="noStrike" spc="-1" dirty="0">
                <a:solidFill>
                  <a:srgbClr val="000000"/>
                </a:solidFill>
                <a:latin typeface="Times New Roman" panose="02020603050405020304" pitchFamily="18" charset="0"/>
                <a:cs typeface="Times New Roman" panose="02020603050405020304" pitchFamily="18" charset="0"/>
              </a:rPr>
              <a:t>0.2</a:t>
            </a:r>
            <a:r>
              <a:rPr lang="ru-RU" sz="1700" b="0" strike="noStrike" spc="-1" dirty="0">
                <a:solidFill>
                  <a:srgbClr val="000000"/>
                </a:solidFill>
                <a:latin typeface="Times New Roman" panose="02020603050405020304" pitchFamily="18" charset="0"/>
                <a:cs typeface="Times New Roman" panose="02020603050405020304" pitchFamily="18" charset="0"/>
              </a:rPr>
              <a:t>76</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en-US" sz="1700" spc="-1" dirty="0">
                <a:solidFill>
                  <a:srgbClr val="000000"/>
                </a:solidFill>
                <a:latin typeface="Times New Roman" panose="02020603050405020304" pitchFamily="18" charset="0"/>
                <a:cs typeface="Times New Roman" panose="02020603050405020304" pitchFamily="18" charset="0"/>
              </a:rPr>
              <a:t>rad</a:t>
            </a:r>
            <a:r>
              <a:rPr lang="en-US" sz="1700" b="0" strike="noStrike" spc="-1" dirty="0">
                <a:solidFill>
                  <a:srgbClr val="000000"/>
                </a:solidFill>
                <a:latin typeface="Times New Roman" panose="02020603050405020304" pitchFamily="18" charset="0"/>
                <a:cs typeface="Times New Roman" panose="02020603050405020304" pitchFamily="18" charset="0"/>
              </a:rPr>
              <a:t>.)</a:t>
            </a:r>
            <a:endParaRPr lang="ru-RU" sz="1700" b="0" strike="noStrike" spc="-1" dirty="0">
              <a:latin typeface="Times New Roman" panose="02020603050405020304" pitchFamily="18" charset="0"/>
              <a:cs typeface="Times New Roman" panose="02020603050405020304" pitchFamily="18" charset="0"/>
            </a:endParaRPr>
          </a:p>
          <a:p>
            <a:pPr indent="-216000" algn="just">
              <a:lnSpc>
                <a:spcPct val="150000"/>
              </a:lnSpc>
              <a:buClr>
                <a:srgbClr val="CC6600"/>
              </a:buClr>
              <a:buSzPct val="130000"/>
              <a:buFont typeface="Wingdings" charset="2"/>
              <a:buChar cha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en-US" sz="1700" spc="-1" dirty="0">
                <a:solidFill>
                  <a:srgbClr val="000000"/>
                </a:solidFill>
                <a:latin typeface="Times New Roman" panose="02020603050405020304" pitchFamily="18" charset="0"/>
                <a:cs typeface="Times New Roman" panose="02020603050405020304" pitchFamily="18" charset="0"/>
              </a:rPr>
              <a:t>Five quadrupoles</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996633"/>
                </a:solidFill>
                <a:latin typeface="Times New Roman" panose="02020603050405020304" pitchFamily="18" charset="0"/>
                <a:cs typeface="Times New Roman" panose="02020603050405020304" pitchFamily="18" charset="0"/>
              </a:rPr>
              <a:t>Q1</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996633"/>
                </a:solidFill>
                <a:latin typeface="Times New Roman" panose="02020603050405020304" pitchFamily="18" charset="0"/>
                <a:cs typeface="Times New Roman" panose="02020603050405020304" pitchFamily="18" charset="0"/>
              </a:rPr>
              <a:t>Q5 </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spc="-1" dirty="0">
                <a:solidFill>
                  <a:srgbClr val="000000"/>
                </a:solidFill>
                <a:latin typeface="Times New Roman" panose="02020603050405020304" pitchFamily="18" charset="0"/>
                <a:cs typeface="Times New Roman" panose="02020603050405020304" pitchFamily="18" charset="0"/>
              </a:rPr>
              <a:t>vertical focusing</a:t>
            </a:r>
            <a:r>
              <a:rPr lang="en-US" sz="1700" b="0" strike="noStrike" spc="-1" dirty="0">
                <a:solidFill>
                  <a:srgbClr val="000000"/>
                </a:solidFill>
                <a:latin typeface="Times New Roman" panose="02020603050405020304" pitchFamily="18" charset="0"/>
                <a:cs typeface="Times New Roman" panose="02020603050405020304" pitchFamily="18" charset="0"/>
              </a:rPr>
              <a:t>) </a:t>
            </a:r>
            <a:r>
              <a:rPr lang="ru-RU" sz="1700" spc="-1" dirty="0">
                <a:solidFill>
                  <a:srgbClr val="000000"/>
                </a:solidFill>
                <a:latin typeface="Times New Roman" panose="02020603050405020304" pitchFamily="18" charset="0"/>
                <a:cs typeface="Times New Roman" panose="02020603050405020304" pitchFamily="18" charset="0"/>
              </a:rPr>
              <a:t>и </a:t>
            </a:r>
            <a:r>
              <a:rPr lang="en-US" sz="1700" b="0" strike="noStrike" spc="-1" dirty="0">
                <a:solidFill>
                  <a:srgbClr val="996633"/>
                </a:solidFill>
                <a:latin typeface="Times New Roman" panose="02020603050405020304" pitchFamily="18" charset="0"/>
                <a:cs typeface="Times New Roman" panose="02020603050405020304" pitchFamily="18" charset="0"/>
              </a:rPr>
              <a:t>Q2</a:t>
            </a:r>
            <a:r>
              <a:rPr lang="en-US" sz="1700" spc="-1" dirty="0">
                <a:solidFill>
                  <a:srgbClr val="000000"/>
                </a:solidFill>
                <a:latin typeface="Times New Roman" panose="02020603050405020304" pitchFamily="18" charset="0"/>
                <a:cs typeface="Times New Roman" panose="02020603050405020304" pitchFamily="18" charset="0"/>
              </a:rPr>
              <a:t>, </a:t>
            </a:r>
            <a:r>
              <a:rPr lang="en-US" sz="1700" spc="-1" dirty="0">
                <a:solidFill>
                  <a:srgbClr val="996633"/>
                </a:solidFill>
                <a:latin typeface="Times New Roman" panose="02020603050405020304" pitchFamily="18" charset="0"/>
                <a:cs typeface="Times New Roman" panose="02020603050405020304" pitchFamily="18" charset="0"/>
              </a:rPr>
              <a:t>Q3</a:t>
            </a:r>
            <a:r>
              <a:rPr lang="en-US" sz="1700" spc="-1" dirty="0">
                <a:solidFill>
                  <a:srgbClr val="000000"/>
                </a:solidFill>
                <a:latin typeface="Times New Roman" panose="02020603050405020304" pitchFamily="18" charset="0"/>
                <a:cs typeface="Times New Roman" panose="02020603050405020304" pitchFamily="18" charset="0"/>
              </a:rPr>
              <a:t>, </a:t>
            </a:r>
            <a:r>
              <a:rPr lang="en-US" sz="1700" b="0" strike="noStrike" spc="-1" dirty="0">
                <a:solidFill>
                  <a:srgbClr val="996633"/>
                </a:solidFill>
                <a:latin typeface="Times New Roman" panose="02020603050405020304" pitchFamily="18" charset="0"/>
                <a:cs typeface="Times New Roman" panose="02020603050405020304" pitchFamily="18" charset="0"/>
              </a:rPr>
              <a:t>Q4 </a:t>
            </a:r>
            <a:r>
              <a:rPr lang="en-US" sz="1700" b="0" strike="noStrike" spc="-1" dirty="0">
                <a:solidFill>
                  <a:srgbClr val="000000"/>
                </a:solidFill>
                <a:latin typeface="Times New Roman" panose="02020603050405020304" pitchFamily="18" charset="0"/>
                <a:cs typeface="Times New Roman" panose="02020603050405020304" pitchFamily="18" charset="0"/>
              </a:rPr>
              <a:t>(</a:t>
            </a:r>
            <a:r>
              <a:rPr lang="en-US" sz="1700" spc="-1" dirty="0">
                <a:solidFill>
                  <a:srgbClr val="000000"/>
                </a:solidFill>
                <a:latin typeface="Times New Roman" panose="02020603050405020304" pitchFamily="18" charset="0"/>
                <a:cs typeface="Times New Roman" panose="02020603050405020304" pitchFamily="18" charset="0"/>
              </a:rPr>
              <a:t>horizontal focusing</a:t>
            </a:r>
            <a:r>
              <a:rPr lang="en-US" sz="1700" b="0" strike="noStrike" spc="-1" dirty="0">
                <a:solidFill>
                  <a:srgbClr val="000000"/>
                </a:solidFill>
                <a:latin typeface="Times New Roman" panose="02020603050405020304" pitchFamily="18" charset="0"/>
                <a:cs typeface="Times New Roman" panose="02020603050405020304" pitchFamily="18" charset="0"/>
              </a:rPr>
              <a:t>)</a:t>
            </a:r>
            <a:endParaRPr lang="ru-RU" sz="1700" b="0" strike="noStrike" spc="-1" dirty="0">
              <a:latin typeface="Times New Roman" panose="02020603050405020304" pitchFamily="18" charset="0"/>
              <a:cs typeface="Times New Roman" panose="02020603050405020304" pitchFamily="18" charset="0"/>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4738320" y="152280"/>
            <a:ext cx="6825600"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Frag</a:t>
            </a:r>
            <a:r>
              <a:rPr lang="en-US" sz="2400" b="0" strike="noStrike" spc="-1" dirty="0">
                <a:solidFill>
                  <a:srgbClr val="0066FF"/>
                </a:solidFill>
                <a:latin typeface="Calibri"/>
              </a:rPr>
              <a:t>ments selection in the FRAG</a:t>
            </a:r>
            <a:r>
              <a:rPr lang="en-US" sz="2400" spc="-1" dirty="0">
                <a:solidFill>
                  <a:srgbClr val="0066FF"/>
                </a:solidFill>
                <a:latin typeface="Calibri"/>
              </a:rPr>
              <a:t>M</a:t>
            </a:r>
            <a:r>
              <a:rPr lang="en-US" sz="2400" b="0" strike="noStrike" spc="-1" dirty="0">
                <a:solidFill>
                  <a:srgbClr val="0066FF"/>
                </a:solidFill>
                <a:latin typeface="Calibri"/>
              </a:rPr>
              <a:t> experiment</a:t>
            </a:r>
            <a:endParaRPr lang="ru-RU" sz="2400" b="0" strike="noStrike" spc="-1" dirty="0">
              <a:latin typeface="Arial"/>
            </a:endParaRPr>
          </a:p>
        </p:txBody>
      </p:sp>
      <p:sp>
        <p:nvSpPr>
          <p:cNvPr id="16" name="Text Box 40"/>
          <p:cNvSpPr/>
          <p:nvPr/>
        </p:nvSpPr>
        <p:spPr>
          <a:xfrm>
            <a:off x="442260" y="5163428"/>
            <a:ext cx="11306880" cy="1235422"/>
          </a:xfrm>
          <a:prstGeom prst="rect">
            <a:avLst/>
          </a:prstGeom>
          <a:noFill/>
          <a:ln w="9525">
            <a:noFill/>
          </a:ln>
        </p:spPr>
        <p:style>
          <a:lnRef idx="0">
            <a:scrgbClr r="0" g="0" b="0"/>
          </a:lnRef>
          <a:fillRef idx="0">
            <a:scrgbClr r="0" g="0" b="0"/>
          </a:fillRef>
          <a:effectRef idx="0">
            <a:scrgbClr r="0" g="0" b="0"/>
          </a:effectRef>
          <a:fontRef idx="minor"/>
        </p:style>
        <p:txBody>
          <a:bodyPr lIns="67680" tIns="6840" rIns="67680" bIns="35280" anchor="t">
            <a:spAutoFit/>
          </a:bodyPr>
          <a:lstStyle/>
          <a:p>
            <a:pPr indent="-216000" algn="just">
              <a:lnSpc>
                <a:spcPct val="114000"/>
              </a:lnSpc>
              <a:buClr>
                <a:srgbClr val="CC6600"/>
              </a:buClr>
              <a:buSzPct val="130000"/>
              <a:buFont typeface="Wingdings" charset="2"/>
              <a:buChar char=""/>
              <a:tabLst>
                <a:tab pos="0" algn="l"/>
                <a:tab pos="335880" algn="l"/>
                <a:tab pos="672840" algn="l"/>
                <a:tab pos="1009800" algn="l"/>
                <a:tab pos="1346400" algn="l"/>
                <a:tab pos="1683360" algn="l"/>
                <a:tab pos="2020320" algn="l"/>
                <a:tab pos="2357280" algn="l"/>
                <a:tab pos="2694240" algn="l"/>
                <a:tab pos="3031200" algn="l"/>
                <a:tab pos="3368160" algn="l"/>
                <a:tab pos="3705120" algn="l"/>
                <a:tab pos="4042080" algn="l"/>
                <a:tab pos="4379040" algn="l"/>
                <a:tab pos="4716000" algn="l"/>
                <a:tab pos="5052960" algn="l"/>
                <a:tab pos="5389920" algn="l"/>
                <a:tab pos="5726880" algn="l"/>
                <a:tab pos="6063840" algn="l"/>
                <a:tab pos="6400800" algn="l"/>
                <a:tab pos="6737400" algn="l"/>
              </a:tabLst>
            </a:pPr>
            <a:r>
              <a:rPr lang="en-US" sz="1700" dirty="0">
                <a:latin typeface="Times New Roman" panose="02020603050405020304" pitchFamily="18" charset="0"/>
                <a:cs typeface="Times New Roman" panose="02020603050405020304" pitchFamily="18" charset="0"/>
              </a:rPr>
              <a:t>The magneto-optical channel is adjusted to a certain rigidity selected for current data taking run</a:t>
            </a:r>
            <a:endParaRPr lang="ru-RU" sz="1700" b="0" strike="noStrike" spc="-1" dirty="0">
              <a:latin typeface="Times New Roman" panose="02020603050405020304" pitchFamily="18" charset="0"/>
              <a:cs typeface="Times New Roman" panose="02020603050405020304" pitchFamily="18" charset="0"/>
            </a:endParaRPr>
          </a:p>
          <a:p>
            <a:pPr indent="-216000" algn="just">
              <a:lnSpc>
                <a:spcPct val="114000"/>
              </a:lnSpc>
              <a:buClr>
                <a:srgbClr val="CC6600"/>
              </a:buClr>
              <a:buSzPct val="130000"/>
              <a:buFont typeface="Wingdings" charset="2"/>
              <a:buChar char=""/>
              <a:tabLst>
                <a:tab pos="0" algn="l"/>
                <a:tab pos="335880" algn="l"/>
                <a:tab pos="672840" algn="l"/>
                <a:tab pos="1009800" algn="l"/>
                <a:tab pos="1346400" algn="l"/>
                <a:tab pos="1683360" algn="l"/>
                <a:tab pos="2020320" algn="l"/>
                <a:tab pos="2357280" algn="l"/>
                <a:tab pos="2694240" algn="l"/>
                <a:tab pos="3031200" algn="l"/>
                <a:tab pos="3368160" algn="l"/>
                <a:tab pos="3705120" algn="l"/>
                <a:tab pos="4042080" algn="l"/>
                <a:tab pos="4379040" algn="l"/>
                <a:tab pos="4716000" algn="l"/>
                <a:tab pos="5052960" algn="l"/>
                <a:tab pos="5389920" algn="l"/>
                <a:tab pos="5726880" algn="l"/>
                <a:tab pos="6063840" algn="l"/>
                <a:tab pos="6400800" algn="l"/>
                <a:tab pos="6737400" algn="l"/>
              </a:tabLst>
            </a:pPr>
            <a:r>
              <a:rPr lang="en-US" sz="1700" spc="-1" dirty="0">
                <a:solidFill>
                  <a:srgbClr val="000000"/>
                </a:solidFill>
                <a:latin typeface="Times New Roman"/>
              </a:rPr>
              <a:t>2Dim correlation distribution: TDC (TOF − function of the atomic mass number, measured between CF1 and C2) vs QDC (function of dE/dx and Z of fragment defined by counter CF1). TDC channel = 0.2 ns</a:t>
            </a:r>
            <a:endParaRPr lang="ru-RU" sz="1700" spc="-1" dirty="0">
              <a:solidFill>
                <a:srgbClr val="000000"/>
              </a:solidFill>
              <a:latin typeface="Times New Roman"/>
            </a:endParaRPr>
          </a:p>
          <a:p>
            <a:pPr indent="-216000" algn="just">
              <a:lnSpc>
                <a:spcPct val="114000"/>
              </a:lnSpc>
              <a:buClr>
                <a:srgbClr val="CC6600"/>
              </a:buClr>
              <a:buSzPct val="130000"/>
              <a:buFont typeface="Wingdings" charset="2"/>
              <a:buChar char=""/>
              <a:tabLst>
                <a:tab pos="0" algn="l"/>
                <a:tab pos="335880" algn="l"/>
                <a:tab pos="672840" algn="l"/>
                <a:tab pos="1009800" algn="l"/>
                <a:tab pos="1346400" algn="l"/>
                <a:tab pos="1683360" algn="l"/>
                <a:tab pos="2020320" algn="l"/>
                <a:tab pos="2357280" algn="l"/>
                <a:tab pos="2694240" algn="l"/>
                <a:tab pos="3031200" algn="l"/>
                <a:tab pos="3368160" algn="l"/>
                <a:tab pos="3705120" algn="l"/>
                <a:tab pos="4042080" algn="l"/>
                <a:tab pos="4379040" algn="l"/>
                <a:tab pos="4716000" algn="l"/>
                <a:tab pos="5052960" algn="l"/>
                <a:tab pos="5389920" algn="l"/>
                <a:tab pos="5726880" algn="l"/>
                <a:tab pos="6063840" algn="l"/>
                <a:tab pos="6400800" algn="l"/>
                <a:tab pos="6737400" algn="l"/>
              </a:tabLst>
            </a:pPr>
            <a:r>
              <a:rPr lang="en-US" sz="1700" spc="-1" dirty="0">
                <a:solidFill>
                  <a:srgbClr val="000000"/>
                </a:solidFill>
                <a:latin typeface="Times New Roman"/>
              </a:rPr>
              <a:t>Different fragments can be easily separated by analyzing the correlation distribution</a:t>
            </a:r>
            <a:endParaRPr lang="ru-RU" sz="1700" b="0" strike="noStrike" spc="-1" dirty="0">
              <a:latin typeface="Arial"/>
            </a:endParaRPr>
          </a:p>
        </p:txBody>
      </p:sp>
      <p:sp>
        <p:nvSpPr>
          <p:cNvPr id="10" name="Text Box 38"/>
          <p:cNvSpPr/>
          <p:nvPr/>
        </p:nvSpPr>
        <p:spPr>
          <a:xfrm>
            <a:off x="1556708" y="880634"/>
            <a:ext cx="3728880" cy="2883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txBody>
          <a:bodyPr lIns="67680" tIns="6840" rIns="67680" bIns="6840" anchor="t">
            <a:spAutoFit/>
          </a:bodyPr>
          <a:lstStyle/>
          <a:p>
            <a:pPr algn="ctr">
              <a:lnSpc>
                <a:spcPct val="100000"/>
              </a:lnSpc>
              <a:buNone/>
              <a:tabLst>
                <a:tab pos="0" algn="l"/>
                <a:tab pos="335880" algn="l"/>
                <a:tab pos="672840" algn="l"/>
                <a:tab pos="1009800" algn="l"/>
                <a:tab pos="1346400" algn="l"/>
                <a:tab pos="1683360" algn="l"/>
                <a:tab pos="2020320" algn="l"/>
                <a:tab pos="2357280" algn="l"/>
                <a:tab pos="2694240" algn="l"/>
                <a:tab pos="3031200" algn="l"/>
                <a:tab pos="3368160" algn="l"/>
                <a:tab pos="3705120" algn="l"/>
                <a:tab pos="4042080" algn="l"/>
                <a:tab pos="4379040" algn="l"/>
                <a:tab pos="4716000" algn="l"/>
                <a:tab pos="5052960" algn="l"/>
                <a:tab pos="5389920" algn="l"/>
                <a:tab pos="5726880" algn="l"/>
                <a:tab pos="6063840" algn="l"/>
                <a:tab pos="6400800" algn="l"/>
                <a:tab pos="6737400" algn="l"/>
              </a:tabLst>
            </a:pPr>
            <a:r>
              <a:rPr lang="en-US" sz="1800" b="0" strike="noStrike" spc="-1" dirty="0">
                <a:solidFill>
                  <a:srgbClr val="284595"/>
                </a:solidFill>
                <a:latin typeface="Calibri"/>
              </a:rPr>
              <a:t>Channel rigidity </a:t>
            </a:r>
            <a:r>
              <a:rPr lang="ru-RU" sz="1800" b="0" strike="noStrike" spc="-1" dirty="0">
                <a:solidFill>
                  <a:srgbClr val="284595"/>
                </a:solidFill>
                <a:latin typeface="Calibri"/>
              </a:rPr>
              <a:t>(</a:t>
            </a:r>
            <a:r>
              <a:rPr lang="en-US" sz="1800" b="0" strike="noStrike" spc="-1" dirty="0">
                <a:solidFill>
                  <a:srgbClr val="284595"/>
                </a:solidFill>
                <a:latin typeface="Calibri"/>
              </a:rPr>
              <a:t>p / Z</a:t>
            </a:r>
            <a:r>
              <a:rPr lang="ru-RU" sz="1800" b="0" strike="noStrike" spc="-1" dirty="0">
                <a:solidFill>
                  <a:srgbClr val="284595"/>
                </a:solidFill>
                <a:latin typeface="Calibri"/>
              </a:rPr>
              <a:t>)</a:t>
            </a:r>
            <a:r>
              <a:rPr lang="en-US" sz="1800" b="0" strike="noStrike" spc="-1" dirty="0">
                <a:solidFill>
                  <a:srgbClr val="284595"/>
                </a:solidFill>
                <a:latin typeface="Calibri"/>
              </a:rPr>
              <a:t> :</a:t>
            </a:r>
            <a:r>
              <a:rPr lang="ru-RU" sz="1800" b="0" strike="noStrike" spc="-1" dirty="0">
                <a:solidFill>
                  <a:srgbClr val="284595"/>
                </a:solidFill>
                <a:latin typeface="Calibri"/>
              </a:rPr>
              <a:t> </a:t>
            </a:r>
            <a:r>
              <a:rPr lang="en-US" sz="1800" b="0" strike="noStrike" spc="-1" dirty="0">
                <a:solidFill>
                  <a:srgbClr val="284595"/>
                </a:solidFill>
                <a:latin typeface="Calibri"/>
              </a:rPr>
              <a:t>1.</a:t>
            </a:r>
            <a:r>
              <a:rPr lang="en-US" spc="-1" dirty="0">
                <a:solidFill>
                  <a:srgbClr val="284595"/>
                </a:solidFill>
                <a:latin typeface="Calibri"/>
              </a:rPr>
              <a:t>3</a:t>
            </a:r>
            <a:r>
              <a:rPr lang="en-US" sz="1800" b="0" strike="noStrike" spc="-1" dirty="0">
                <a:solidFill>
                  <a:srgbClr val="284595"/>
                </a:solidFill>
                <a:latin typeface="Calibri"/>
              </a:rPr>
              <a:t> </a:t>
            </a:r>
            <a:r>
              <a:rPr lang="en-US" spc="-1" dirty="0">
                <a:solidFill>
                  <a:srgbClr val="284595"/>
                </a:solidFill>
                <a:latin typeface="Calibri"/>
              </a:rPr>
              <a:t>GeV</a:t>
            </a:r>
            <a:r>
              <a:rPr lang="en-US" sz="1800" b="0" strike="noStrike" spc="-1" dirty="0">
                <a:solidFill>
                  <a:srgbClr val="284595"/>
                </a:solidFill>
                <a:latin typeface="Calibri"/>
              </a:rPr>
              <a:t>/</a:t>
            </a:r>
            <a:r>
              <a:rPr lang="en-US" sz="1800" b="0" i="1" strike="noStrike" spc="-1" dirty="0">
                <a:solidFill>
                  <a:srgbClr val="284595"/>
                </a:solidFill>
                <a:latin typeface="Calibri"/>
              </a:rPr>
              <a:t>c</a:t>
            </a:r>
            <a:r>
              <a:rPr lang="en-US" sz="1800" b="0" strike="noStrike" spc="-1" dirty="0">
                <a:solidFill>
                  <a:srgbClr val="284595"/>
                </a:solidFill>
                <a:latin typeface="Calibri"/>
              </a:rPr>
              <a:t> </a:t>
            </a:r>
            <a:endParaRPr lang="ru-RU" sz="1800" b="0" strike="noStrike" spc="-1" dirty="0">
              <a:solidFill>
                <a:srgbClr val="284595"/>
              </a:solidFill>
              <a:latin typeface="Arial"/>
            </a:endParaRPr>
          </a:p>
        </p:txBody>
      </p:sp>
      <p:sp>
        <p:nvSpPr>
          <p:cNvPr id="11" name="Text Box 38"/>
          <p:cNvSpPr/>
          <p:nvPr/>
        </p:nvSpPr>
        <p:spPr>
          <a:xfrm>
            <a:off x="7030326" y="895205"/>
            <a:ext cx="3759840" cy="28836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txBody>
          <a:bodyPr lIns="67680" tIns="6840" rIns="67680" bIns="6840" anchor="t">
            <a:spAutoFit/>
          </a:bodyPr>
          <a:lstStyle/>
          <a:p>
            <a:pPr algn="ctr">
              <a:lnSpc>
                <a:spcPct val="100000"/>
              </a:lnSpc>
              <a:buNone/>
              <a:tabLst>
                <a:tab pos="0" algn="l"/>
                <a:tab pos="335880" algn="l"/>
                <a:tab pos="672840" algn="l"/>
                <a:tab pos="1009800" algn="l"/>
                <a:tab pos="1346400" algn="l"/>
                <a:tab pos="1683360" algn="l"/>
                <a:tab pos="2020320" algn="l"/>
                <a:tab pos="2357280" algn="l"/>
                <a:tab pos="2694240" algn="l"/>
                <a:tab pos="3031200" algn="l"/>
                <a:tab pos="3368160" algn="l"/>
                <a:tab pos="3705120" algn="l"/>
                <a:tab pos="4042080" algn="l"/>
                <a:tab pos="4379040" algn="l"/>
                <a:tab pos="4716000" algn="l"/>
                <a:tab pos="5052960" algn="l"/>
                <a:tab pos="5389920" algn="l"/>
                <a:tab pos="5726880" algn="l"/>
                <a:tab pos="6063840" algn="l"/>
                <a:tab pos="6400800" algn="l"/>
                <a:tab pos="6737400" algn="l"/>
              </a:tabLst>
            </a:pPr>
            <a:r>
              <a:rPr lang="en-US" sz="1800" b="0" strike="noStrike" spc="-1" dirty="0">
                <a:solidFill>
                  <a:srgbClr val="284595"/>
                </a:solidFill>
                <a:latin typeface="Calibri"/>
              </a:rPr>
              <a:t>Channel rigidity </a:t>
            </a:r>
            <a:r>
              <a:rPr lang="ru-RU" sz="1800" b="0" strike="noStrike" spc="-1" dirty="0">
                <a:solidFill>
                  <a:srgbClr val="284595"/>
                </a:solidFill>
                <a:latin typeface="Calibri"/>
              </a:rPr>
              <a:t>(</a:t>
            </a:r>
            <a:r>
              <a:rPr lang="en-US" sz="1800" b="0" strike="noStrike" spc="-1" dirty="0">
                <a:solidFill>
                  <a:srgbClr val="284595"/>
                </a:solidFill>
                <a:latin typeface="Calibri"/>
              </a:rPr>
              <a:t>p / Z</a:t>
            </a:r>
            <a:r>
              <a:rPr lang="ru-RU" sz="1800" b="0" strike="noStrike" spc="-1" dirty="0">
                <a:solidFill>
                  <a:srgbClr val="284595"/>
                </a:solidFill>
                <a:latin typeface="Calibri"/>
              </a:rPr>
              <a:t>)</a:t>
            </a:r>
            <a:r>
              <a:rPr lang="en-US" sz="1800" b="0" strike="noStrike" spc="-1" dirty="0">
                <a:solidFill>
                  <a:srgbClr val="284595"/>
                </a:solidFill>
                <a:latin typeface="Calibri"/>
              </a:rPr>
              <a:t> :</a:t>
            </a:r>
            <a:r>
              <a:rPr lang="ru-RU" sz="1800" b="0" strike="noStrike" spc="-1" dirty="0">
                <a:solidFill>
                  <a:srgbClr val="284595"/>
                </a:solidFill>
                <a:latin typeface="Calibri"/>
              </a:rPr>
              <a:t> </a:t>
            </a:r>
            <a:r>
              <a:rPr lang="en-US" sz="1800" b="0" strike="noStrike" spc="-1" dirty="0">
                <a:solidFill>
                  <a:srgbClr val="284595"/>
                </a:solidFill>
                <a:latin typeface="Calibri"/>
              </a:rPr>
              <a:t>1.</a:t>
            </a:r>
            <a:r>
              <a:rPr lang="en-US" spc="-1" dirty="0">
                <a:solidFill>
                  <a:srgbClr val="284595"/>
                </a:solidFill>
                <a:latin typeface="Calibri"/>
              </a:rPr>
              <a:t>8</a:t>
            </a:r>
            <a:r>
              <a:rPr lang="en-US" sz="1800" b="0" strike="noStrike" spc="-1" dirty="0">
                <a:solidFill>
                  <a:srgbClr val="284595"/>
                </a:solidFill>
                <a:latin typeface="Calibri"/>
              </a:rPr>
              <a:t> </a:t>
            </a:r>
            <a:r>
              <a:rPr lang="en-US" spc="-1" dirty="0">
                <a:solidFill>
                  <a:srgbClr val="284595"/>
                </a:solidFill>
                <a:latin typeface="Calibri"/>
              </a:rPr>
              <a:t>GeV</a:t>
            </a:r>
            <a:r>
              <a:rPr lang="en-US" sz="1800" b="0" strike="noStrike" spc="-1" dirty="0">
                <a:solidFill>
                  <a:srgbClr val="284595"/>
                </a:solidFill>
                <a:latin typeface="Calibri"/>
              </a:rPr>
              <a:t>/</a:t>
            </a:r>
            <a:r>
              <a:rPr lang="en-US" sz="1800" b="0" i="1" strike="noStrike" spc="-1" dirty="0">
                <a:solidFill>
                  <a:srgbClr val="284595"/>
                </a:solidFill>
                <a:latin typeface="Calibri"/>
              </a:rPr>
              <a:t>c</a:t>
            </a:r>
            <a:r>
              <a:rPr lang="en-US" sz="1800" b="0" strike="noStrike" spc="-1" dirty="0">
                <a:solidFill>
                  <a:srgbClr val="284595"/>
                </a:solidFill>
                <a:latin typeface="Calibri"/>
              </a:rPr>
              <a:t> </a:t>
            </a:r>
            <a:endParaRPr lang="ru-RU" sz="1800" b="0" strike="noStrike" spc="-1" dirty="0">
              <a:solidFill>
                <a:srgbClr val="284595"/>
              </a:solidFill>
              <a:latin typeface="Arial"/>
            </a:endParaRPr>
          </a:p>
        </p:txBody>
      </p:sp>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644" y="1291977"/>
            <a:ext cx="3980943" cy="376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598" y="1291977"/>
            <a:ext cx="4029618" cy="382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513" y="963300"/>
            <a:ext cx="73056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2625902" y="152280"/>
            <a:ext cx="9241638"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70C0"/>
                </a:solidFill>
                <a:latin typeface="Calibri"/>
              </a:rPr>
              <a:t>Differential cross section of </a:t>
            </a:r>
            <a:r>
              <a:rPr lang="en-US" sz="2400" spc="-1" baseline="30000" dirty="0">
                <a:solidFill>
                  <a:srgbClr val="0070C0"/>
                </a:solidFill>
                <a:latin typeface="Calibri"/>
              </a:rPr>
              <a:t>56</a:t>
            </a:r>
            <a:r>
              <a:rPr lang="en-US" sz="2400" spc="-1" dirty="0">
                <a:solidFill>
                  <a:srgbClr val="0070C0"/>
                </a:solidFill>
                <a:latin typeface="Calibri"/>
              </a:rPr>
              <a:t>Fe fragments vs momentum</a:t>
            </a:r>
            <a:endParaRPr lang="ru-RU" sz="2400" b="0" strike="noStrike" spc="-1" dirty="0">
              <a:solidFill>
                <a:srgbClr val="0070C0"/>
              </a:solidFill>
              <a:latin typeface="Arial"/>
            </a:endParaRPr>
          </a:p>
        </p:txBody>
      </p:sp>
      <p:sp>
        <p:nvSpPr>
          <p:cNvPr id="19" name="Text Box 40"/>
          <p:cNvSpPr txBox="1">
            <a:spLocks noChangeArrowheads="1"/>
          </p:cNvSpPr>
          <p:nvPr/>
        </p:nvSpPr>
        <p:spPr bwMode="auto">
          <a:xfrm>
            <a:off x="4349579" y="4757535"/>
            <a:ext cx="7452452" cy="788853"/>
          </a:xfrm>
          <a:prstGeom prst="rect">
            <a:avLst/>
          </a:prstGeom>
          <a:noFill/>
          <a:ln w="9525">
            <a:noFill/>
            <a:round/>
            <a:headEnd/>
            <a:tailEnd/>
          </a:ln>
        </p:spPr>
        <p:txBody>
          <a:bodyPr wrap="square" lIns="90000" tIns="9000" rIns="90000" bIns="46800">
            <a:spAutoFit/>
          </a:bodyPr>
          <a:lstStyle/>
          <a:p>
            <a:pPr algn="just">
              <a:lnSpc>
                <a:spcPct val="140000"/>
              </a:lnSpc>
              <a:buClr>
                <a:srgbClr val="CC6600"/>
              </a:buClr>
              <a:buSzPct val="13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solidFill>
                  <a:srgbClr val="000000"/>
                </a:solidFill>
                <a:latin typeface="Times New Roman" panose="02020603050405020304" pitchFamily="18" charset="0"/>
                <a:cs typeface="Times New Roman" panose="02020603050405020304" pitchFamily="18" charset="0"/>
              </a:rPr>
              <a:t>This picture demonstrates the measured differential cross section as function of momentum for different fragments from protons to </a:t>
            </a:r>
            <a:r>
              <a:rPr lang="en-US" sz="1700" b="0" baseline="30000" dirty="0">
                <a:solidFill>
                  <a:srgbClr val="000000"/>
                </a:solidFill>
                <a:latin typeface="Times New Roman" panose="02020603050405020304" pitchFamily="18" charset="0"/>
                <a:cs typeface="Times New Roman" panose="02020603050405020304" pitchFamily="18" charset="0"/>
              </a:rPr>
              <a:t>14</a:t>
            </a:r>
            <a:r>
              <a:rPr lang="en-US" sz="1700" b="0" dirty="0">
                <a:solidFill>
                  <a:srgbClr val="000000"/>
                </a:solidFill>
                <a:latin typeface="Times New Roman" panose="02020603050405020304" pitchFamily="18" charset="0"/>
                <a:cs typeface="Times New Roman" panose="02020603050405020304" pitchFamily="18" charset="0"/>
              </a:rPr>
              <a:t>C</a:t>
            </a:r>
          </a:p>
        </p:txBody>
      </p:sp>
      <p:sp>
        <p:nvSpPr>
          <p:cNvPr id="16" name="Rectangle 19"/>
          <p:cNvSpPr>
            <a:spLocks noChangeArrowheads="1"/>
          </p:cNvSpPr>
          <p:nvPr/>
        </p:nvSpPr>
        <p:spPr bwMode="auto">
          <a:xfrm>
            <a:off x="9709441" y="1235051"/>
            <a:ext cx="1909823" cy="406442"/>
          </a:xfrm>
          <a:prstGeom prst="rect">
            <a:avLst/>
          </a:prstGeom>
          <a:solidFill>
            <a:srgbClr val="00B0F0"/>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1400" dirty="0"/>
              <a:t> </a:t>
            </a:r>
            <a:r>
              <a:rPr lang="en-US" b="1" baseline="30000" dirty="0">
                <a:solidFill>
                  <a:schemeClr val="bg1"/>
                </a:solidFill>
                <a:latin typeface="Times New Roman" panose="02020603050405020304" pitchFamily="18" charset="0"/>
                <a:cs typeface="Times New Roman" panose="02020603050405020304" pitchFamily="18" charset="0"/>
              </a:rPr>
              <a:t>9</a:t>
            </a:r>
            <a:r>
              <a:rPr lang="en-US" b="1" dirty="0">
                <a:solidFill>
                  <a:schemeClr val="bg1"/>
                </a:solidFill>
                <a:latin typeface="Times New Roman" panose="02020603050405020304" pitchFamily="18" charset="0"/>
                <a:cs typeface="Times New Roman" panose="02020603050405020304" pitchFamily="18" charset="0"/>
              </a:rPr>
              <a:t>Be - target</a:t>
            </a:r>
            <a:r>
              <a:rPr lang="en-US" sz="1400" dirty="0"/>
              <a:t> </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56" y="1038318"/>
            <a:ext cx="3467953" cy="276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40"/>
          <p:cNvSpPr txBox="1">
            <a:spLocks noChangeArrowheads="1"/>
          </p:cNvSpPr>
          <p:nvPr/>
        </p:nvSpPr>
        <p:spPr bwMode="auto">
          <a:xfrm>
            <a:off x="370360" y="3893555"/>
            <a:ext cx="3835588" cy="2533946"/>
          </a:xfrm>
          <a:prstGeom prst="rect">
            <a:avLst/>
          </a:prstGeom>
          <a:noFill/>
          <a:ln w="9525">
            <a:noFill/>
            <a:round/>
            <a:headEnd/>
            <a:tailEnd/>
          </a:ln>
        </p:spPr>
        <p:txBody>
          <a:bodyPr wrap="square" lIns="90000" tIns="9000" rIns="90000" bIns="46800">
            <a:spAutoFit/>
          </a:bodyPr>
          <a:lstStyle/>
          <a:p>
            <a:pPr algn="just">
              <a:lnSpc>
                <a:spcPct val="140000"/>
              </a:lnSpc>
              <a:buClr>
                <a:srgbClr val="CC6600"/>
              </a:buClr>
              <a:buSzPct val="13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solidFill>
                  <a:srgbClr val="000000"/>
                </a:solidFill>
                <a:latin typeface="Times New Roman" panose="02020603050405020304" pitchFamily="18" charset="0"/>
                <a:cs typeface="Times New Roman" panose="02020603050405020304" pitchFamily="18" charset="0"/>
              </a:rPr>
              <a:t>To calculate differential cross section </a:t>
            </a:r>
            <a:r>
              <a:rPr lang="en-US" sz="1600" i="1" spc="100" dirty="0">
                <a:latin typeface="Times New Roman" pitchFamily="18" charset="0"/>
                <a:cs typeface="Times New Roman" pitchFamily="18" charset="0"/>
              </a:rPr>
              <a:t>d</a:t>
            </a:r>
            <a:r>
              <a:rPr lang="en-US" sz="1600" i="1" spc="100" baseline="30000" dirty="0">
                <a:solidFill>
                  <a:srgbClr val="000000"/>
                </a:solidFill>
                <a:latin typeface="Times New Roman" pitchFamily="18" charset="0"/>
                <a:cs typeface="Times New Roman" pitchFamily="18" charset="0"/>
                <a:sym typeface="Symbol"/>
              </a:rPr>
              <a:t>2</a:t>
            </a:r>
            <a:r>
              <a:rPr lang="en-US" sz="1600" i="1" spc="100" dirty="0">
                <a:solidFill>
                  <a:srgbClr val="000000"/>
                </a:solidFill>
                <a:latin typeface="Times New Roman" pitchFamily="18" charset="0"/>
                <a:cs typeface="Times New Roman" pitchFamily="18" charset="0"/>
                <a:sym typeface="Symbol"/>
              </a:rPr>
              <a:t>/dpd</a:t>
            </a:r>
            <a:r>
              <a:rPr lang="en-US" sz="1700" dirty="0">
                <a:solidFill>
                  <a:srgbClr val="000000"/>
                </a:solidFill>
                <a:latin typeface="Times New Roman" panose="02020603050405020304" pitchFamily="18" charset="0"/>
                <a:cs typeface="Times New Roman" panose="02020603050405020304" pitchFamily="18" charset="0"/>
              </a:rPr>
              <a:t>, it’s important to obtain a total cross section </a:t>
            </a:r>
            <a:r>
              <a:rPr lang="en-US" sz="1600" dirty="0">
                <a:solidFill>
                  <a:srgbClr val="000000"/>
                </a:solidFill>
                <a:latin typeface="Times New Roman" pitchFamily="18" charset="0"/>
                <a:cs typeface="Times New Roman" pitchFamily="18" charset="0"/>
                <a:sym typeface="Symbol"/>
              </a:rPr>
              <a:t></a:t>
            </a:r>
            <a:r>
              <a:rPr lang="en-US" sz="1600" baseline="-25000" dirty="0">
                <a:solidFill>
                  <a:srgbClr val="000000"/>
                </a:solidFill>
                <a:latin typeface="Times New Roman" pitchFamily="18" charset="0"/>
                <a:cs typeface="Times New Roman" pitchFamily="18" charset="0"/>
                <a:sym typeface="Symbol"/>
              </a:rPr>
              <a:t>tot</a:t>
            </a:r>
            <a:r>
              <a:rPr lang="en-US" sz="1600" dirty="0">
                <a:solidFill>
                  <a:srgbClr val="000000"/>
                </a:solidFill>
                <a:latin typeface="Times New Roman" pitchFamily="18" charset="0"/>
                <a:cs typeface="Times New Roman" pitchFamily="18" charset="0"/>
                <a:sym typeface="Symbol"/>
              </a:rPr>
              <a:t> (</a:t>
            </a:r>
            <a:r>
              <a:rPr lang="en-US" sz="1600" baseline="30000" dirty="0">
                <a:solidFill>
                  <a:srgbClr val="000000"/>
                </a:solidFill>
                <a:latin typeface="Times New Roman" pitchFamily="18" charset="0"/>
                <a:cs typeface="Times New Roman" pitchFamily="18" charset="0"/>
                <a:sym typeface="Symbol"/>
              </a:rPr>
              <a:t>56</a:t>
            </a:r>
            <a:r>
              <a:rPr lang="en-US" sz="1600" dirty="0">
                <a:solidFill>
                  <a:srgbClr val="000000"/>
                </a:solidFill>
                <a:latin typeface="Times New Roman" pitchFamily="18" charset="0"/>
                <a:cs typeface="Times New Roman" pitchFamily="18" charset="0"/>
                <a:sym typeface="Symbol"/>
              </a:rPr>
              <a:t>Fe + A)</a:t>
            </a:r>
            <a:endParaRPr lang="en-US" sz="1700" dirty="0">
              <a:solidFill>
                <a:srgbClr val="000000"/>
              </a:solidFill>
              <a:latin typeface="Times New Roman" panose="02020603050405020304" pitchFamily="18" charset="0"/>
              <a:cs typeface="Times New Roman" panose="02020603050405020304" pitchFamily="18" charset="0"/>
            </a:endParaRPr>
          </a:p>
          <a:p>
            <a:pPr algn="just">
              <a:lnSpc>
                <a:spcPct val="140000"/>
              </a:lnSpc>
              <a:buClr>
                <a:srgbClr val="CC6600"/>
              </a:buClr>
              <a:buSzPct val="13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rgbClr val="000000"/>
                </a:solidFill>
                <a:latin typeface="Times New Roman" pitchFamily="18" charset="0"/>
                <a:cs typeface="Times New Roman" pitchFamily="18" charset="0"/>
                <a:sym typeface="Symbol"/>
              </a:rPr>
              <a:t>The value of total cross section is calculated using LAQGSM model of ion-ion interactions. For  </a:t>
            </a:r>
            <a:r>
              <a:rPr lang="en-US" sz="1600" baseline="30000" dirty="0">
                <a:solidFill>
                  <a:srgbClr val="1419EE"/>
                </a:solidFill>
                <a:latin typeface="Times New Roman" pitchFamily="18" charset="0"/>
                <a:cs typeface="Times New Roman" pitchFamily="18" charset="0"/>
                <a:sym typeface="Symbol"/>
              </a:rPr>
              <a:t>9</a:t>
            </a:r>
            <a:r>
              <a:rPr lang="en-US" sz="1600" dirty="0">
                <a:solidFill>
                  <a:srgbClr val="1419EE"/>
                </a:solidFill>
                <a:latin typeface="Times New Roman" pitchFamily="18" charset="0"/>
                <a:cs typeface="Times New Roman" pitchFamily="18" charset="0"/>
                <a:sym typeface="Symbol"/>
              </a:rPr>
              <a:t>Be</a:t>
            </a:r>
            <a:r>
              <a:rPr lang="en-US" sz="1600" dirty="0">
                <a:solidFill>
                  <a:srgbClr val="000000"/>
                </a:solidFill>
                <a:latin typeface="Times New Roman" pitchFamily="18" charset="0"/>
                <a:cs typeface="Times New Roman" pitchFamily="18" charset="0"/>
                <a:sym typeface="Symbol"/>
              </a:rPr>
              <a:t>  target model gives             </a:t>
            </a:r>
            <a:r>
              <a:rPr lang="en-US" sz="1600" baseline="-25000" dirty="0">
                <a:solidFill>
                  <a:srgbClr val="000000"/>
                </a:solidFill>
                <a:latin typeface="Times New Roman" pitchFamily="18" charset="0"/>
                <a:cs typeface="Times New Roman" pitchFamily="18" charset="0"/>
                <a:sym typeface="Symbol"/>
              </a:rPr>
              <a:t>tot</a:t>
            </a:r>
            <a:r>
              <a:rPr lang="en-US" sz="1600" dirty="0">
                <a:solidFill>
                  <a:srgbClr val="000000"/>
                </a:solidFill>
                <a:latin typeface="Times New Roman" pitchFamily="18" charset="0"/>
                <a:cs typeface="Times New Roman" pitchFamily="18" charset="0"/>
                <a:sym typeface="Symbol"/>
              </a:rPr>
              <a:t> </a:t>
            </a:r>
            <a:r>
              <a:rPr lang="ru-RU" sz="1600" dirty="0">
                <a:solidFill>
                  <a:srgbClr val="000000"/>
                </a:solidFill>
                <a:latin typeface="Times New Roman" pitchFamily="18" charset="0"/>
                <a:cs typeface="Times New Roman" pitchFamily="18" charset="0"/>
                <a:sym typeface="Symbol"/>
              </a:rPr>
              <a:t>= 1579</a:t>
            </a:r>
            <a:r>
              <a:rPr lang="en-US" sz="1600" dirty="0">
                <a:solidFill>
                  <a:srgbClr val="000000"/>
                </a:solidFill>
                <a:latin typeface="Times New Roman" pitchFamily="18" charset="0"/>
                <a:cs typeface="Times New Roman" pitchFamily="18" charset="0"/>
                <a:sym typeface="Symbol"/>
              </a:rPr>
              <a:t> mb</a:t>
            </a:r>
            <a:endParaRPr lang="ru-RU" sz="1700" b="0" dirty="0">
              <a:solidFill>
                <a:srgbClr val="0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02728" y="822822"/>
            <a:ext cx="3496734" cy="369332"/>
          </a:xfrm>
          <a:prstGeom prst="rect">
            <a:avLst/>
          </a:prstGeom>
          <a:noFill/>
        </p:spPr>
        <p:txBody>
          <a:bodyPr wrap="square" rtlCol="0">
            <a:spAutoFit/>
          </a:bodyPr>
          <a:lstStyle/>
          <a:p>
            <a:pPr algn="ctr"/>
            <a:r>
              <a:rPr lang="en-US" dirty="0" err="1">
                <a:solidFill>
                  <a:srgbClr val="0070C0"/>
                </a:solidFill>
                <a:latin typeface="Times New Roman" panose="02020603050405020304" pitchFamily="18" charset="0"/>
                <a:cs typeface="Times New Roman" panose="02020603050405020304" pitchFamily="18" charset="0"/>
              </a:rPr>
              <a:t>Tkin</a:t>
            </a:r>
            <a:r>
              <a:rPr lang="en-US" dirty="0">
                <a:solidFill>
                  <a:srgbClr val="0070C0"/>
                </a:solidFill>
                <a:latin typeface="Times New Roman" panose="02020603050405020304" pitchFamily="18" charset="0"/>
                <a:cs typeface="Times New Roman" panose="02020603050405020304" pitchFamily="18" charset="0"/>
              </a:rPr>
              <a:t> = 230 MeV/nucleon</a:t>
            </a:r>
            <a:endParaRPr lang="ru-RU" dirty="0">
              <a:solidFill>
                <a:srgbClr val="FF0000"/>
              </a:solidFill>
            </a:endParaRPr>
          </a:p>
        </p:txBody>
      </p:sp>
    </p:spTree>
    <p:extLst>
      <p:ext uri="{BB962C8B-B14F-4D97-AF65-F5344CB8AC3E}">
        <p14:creationId xmlns:p14="http://schemas.microsoft.com/office/powerpoint/2010/main" val="1796895399"/>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2061029" y="152280"/>
            <a:ext cx="9604490"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Splitting effect in peak momentum: data and models</a:t>
            </a:r>
            <a:endParaRPr lang="ru-RU" sz="2400" b="0" strike="noStrike" spc="-1" dirty="0">
              <a:latin typeface="Arial"/>
            </a:endParaRPr>
          </a:p>
        </p:txBody>
      </p:sp>
      <p:sp>
        <p:nvSpPr>
          <p:cNvPr id="12" name="Rectangle 6"/>
          <p:cNvSpPr>
            <a:spLocks noChangeArrowheads="1"/>
          </p:cNvSpPr>
          <p:nvPr/>
        </p:nvSpPr>
        <p:spPr bwMode="auto">
          <a:xfrm>
            <a:off x="7386100" y="892657"/>
            <a:ext cx="4279419" cy="5195911"/>
          </a:xfrm>
          <a:prstGeom prst="rect">
            <a:avLst/>
          </a:prstGeom>
          <a:noFill/>
          <a:ln w="9525">
            <a:noFill/>
            <a:miter lim="800000"/>
            <a:headEnd/>
            <a:tailEnd/>
          </a:ln>
        </p:spPr>
        <p:txBody>
          <a:bodyPr wrap="square" lIns="90000" tIns="46800" rIns="90000" bIns="46800">
            <a:spAutoFit/>
          </a:bodyPr>
          <a:lstStyle/>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b="0" dirty="0">
                <a:solidFill>
                  <a:schemeClr val="tx1"/>
                </a:solidFill>
              </a:rPr>
              <a:t> </a:t>
            </a:r>
            <a:r>
              <a:rPr lang="ru-RU" altLang="en-US" sz="1600" b="0" dirty="0">
                <a:solidFill>
                  <a:schemeClr val="tx1"/>
                </a:solidFill>
              </a:rPr>
              <a:t> </a:t>
            </a:r>
            <a:r>
              <a:rPr lang="en-US" altLang="en-US" sz="1700" dirty="0">
                <a:latin typeface="Times New Roman" panose="02020603050405020304" pitchFamily="18" charset="0"/>
                <a:cs typeface="Times New Roman" panose="02020603050405020304" pitchFamily="18" charset="0"/>
              </a:rPr>
              <a:t>The splitting effect is observed for light fragments up to </a:t>
            </a:r>
            <a:r>
              <a:rPr lang="en-US" altLang="en-US" sz="1700" baseline="30000" dirty="0">
                <a:latin typeface="Times New Roman" panose="02020603050405020304" pitchFamily="18" charset="0"/>
                <a:cs typeface="Times New Roman" panose="02020603050405020304" pitchFamily="18" charset="0"/>
              </a:rPr>
              <a:t>6</a:t>
            </a:r>
            <a:r>
              <a:rPr lang="en-US" altLang="en-US" sz="1700" dirty="0">
                <a:latin typeface="Times New Roman" panose="02020603050405020304" pitchFamily="18" charset="0"/>
                <a:cs typeface="Times New Roman" panose="02020603050405020304" pitchFamily="18" charset="0"/>
              </a:rPr>
              <a:t>Li</a:t>
            </a:r>
            <a:endParaRPr lang="ru-RU" altLang="en-US" sz="1700" b="0" dirty="0">
              <a:latin typeface="Times New Roman" panose="02020603050405020304" pitchFamily="18" charset="0"/>
              <a:cs typeface="Times New Roman" panose="02020603050405020304" pitchFamily="18" charset="0"/>
            </a:endParaRP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It’s clearly seen, that the double-humped peak structure decreases with increasing  fragment mass number</a:t>
            </a: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Two models of nucleus-nucleus collisions (binary cascade </a:t>
            </a:r>
            <a:r>
              <a:rPr lang="en-US" sz="1700" dirty="0">
                <a:latin typeface="Times New Roman" panose="02020603050405020304" pitchFamily="18" charset="0"/>
                <a:cs typeface="Times New Roman" panose="02020603050405020304" pitchFamily="18" charset="0"/>
                <a:sym typeface="Symbol"/>
              </a:rPr>
              <a:t></a:t>
            </a:r>
            <a:r>
              <a:rPr lang="en-US" sz="1700" dirty="0">
                <a:latin typeface="Times New Roman" panose="02020603050405020304" pitchFamily="18" charset="0"/>
                <a:cs typeface="Times New Roman" panose="02020603050405020304" pitchFamily="18" charset="0"/>
              </a:rPr>
              <a:t> </a:t>
            </a:r>
            <a:r>
              <a:rPr lang="en-US" sz="1700" b="1" dirty="0">
                <a:solidFill>
                  <a:srgbClr val="FF0000"/>
                </a:solidFill>
                <a:latin typeface="Times New Roman" panose="02020603050405020304" pitchFamily="18" charset="0"/>
                <a:cs typeface="Times New Roman" panose="02020603050405020304" pitchFamily="18" charset="0"/>
              </a:rPr>
              <a:t>BC </a:t>
            </a:r>
            <a:r>
              <a:rPr lang="en-US" sz="1700" dirty="0">
                <a:latin typeface="Times New Roman" panose="02020603050405020304" pitchFamily="18" charset="0"/>
                <a:cs typeface="Times New Roman" panose="02020603050405020304" pitchFamily="18" charset="0"/>
              </a:rPr>
              <a:t> and quantum molecular</a:t>
            </a:r>
          </a:p>
          <a:p>
            <a:pPr algn="just">
              <a:lnSpc>
                <a:spcPct val="130000"/>
              </a:lnSpc>
              <a:buClr>
                <a:schemeClr val="accent2">
                  <a:lumMod val="75000"/>
                </a:schemeClr>
              </a:buClr>
              <a:buSzPct val="12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dynamics </a:t>
            </a:r>
            <a:r>
              <a:rPr lang="en-US" sz="1700" dirty="0">
                <a:latin typeface="Times New Roman" panose="02020603050405020304" pitchFamily="18" charset="0"/>
                <a:cs typeface="Times New Roman" panose="02020603050405020304" pitchFamily="18" charset="0"/>
                <a:sym typeface="Symbol"/>
              </a:rPr>
              <a:t></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QMD</a:t>
            </a:r>
            <a:r>
              <a:rPr lang="en-US" sz="1700" dirty="0">
                <a:latin typeface="Times New Roman" panose="02020603050405020304" pitchFamily="18" charset="0"/>
                <a:cs typeface="Times New Roman" panose="02020603050405020304" pitchFamily="18" charset="0"/>
              </a:rPr>
              <a:t>) demonstrate the same behavior</a:t>
            </a: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These models exhibit peak splitting, although they show different magnitudes of this effect</a:t>
            </a: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700" dirty="0">
                <a:latin typeface="Times New Roman" panose="02020603050405020304" pitchFamily="18" charset="0"/>
                <a:cs typeface="Times New Roman" panose="02020603050405020304" pitchFamily="18" charset="0"/>
              </a:rPr>
              <a:t>  It is obvious that the </a:t>
            </a:r>
            <a:r>
              <a:rPr lang="en-US" altLang="en-US" sz="1700" dirty="0">
                <a:solidFill>
                  <a:srgbClr val="FF0000"/>
                </a:solidFill>
                <a:latin typeface="Times New Roman" panose="02020603050405020304" pitchFamily="18" charset="0"/>
                <a:cs typeface="Times New Roman" panose="02020603050405020304" pitchFamily="18" charset="0"/>
              </a:rPr>
              <a:t>BC</a:t>
            </a:r>
            <a:r>
              <a:rPr lang="en-US" altLang="en-US" sz="1700" dirty="0">
                <a:latin typeface="Times New Roman" panose="02020603050405020304" pitchFamily="18" charset="0"/>
                <a:cs typeface="Times New Roman" panose="02020603050405020304" pitchFamily="18" charset="0"/>
              </a:rPr>
              <a:t> model shows better agreement with our data and more accurately describes the peak splitting effect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74" y="761699"/>
            <a:ext cx="61722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9"/>
          <p:cNvSpPr>
            <a:spLocks noChangeArrowheads="1"/>
          </p:cNvSpPr>
          <p:nvPr/>
        </p:nvSpPr>
        <p:spPr bwMode="auto">
          <a:xfrm>
            <a:off x="5366694" y="760979"/>
            <a:ext cx="1909823" cy="406442"/>
          </a:xfrm>
          <a:prstGeom prst="rect">
            <a:avLst/>
          </a:prstGeom>
          <a:noFill/>
          <a:ln w="9525" algn="ctr">
            <a:no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1400" dirty="0">
                <a:solidFill>
                  <a:srgbClr val="1419EE"/>
                </a:solidFill>
              </a:rPr>
              <a:t> </a:t>
            </a:r>
            <a:r>
              <a:rPr lang="en-US" b="1" baseline="30000" dirty="0">
                <a:solidFill>
                  <a:srgbClr val="1419EE"/>
                </a:solidFill>
                <a:latin typeface="Times New Roman" panose="02020603050405020304" pitchFamily="18" charset="0"/>
                <a:cs typeface="Times New Roman" panose="02020603050405020304" pitchFamily="18" charset="0"/>
              </a:rPr>
              <a:t>9</a:t>
            </a:r>
            <a:r>
              <a:rPr lang="en-US" b="1" dirty="0">
                <a:solidFill>
                  <a:srgbClr val="1419EE"/>
                </a:solidFill>
                <a:latin typeface="Times New Roman" panose="02020603050405020304" pitchFamily="18" charset="0"/>
                <a:cs typeface="Times New Roman" panose="02020603050405020304" pitchFamily="18" charset="0"/>
              </a:rPr>
              <a:t>Be - target</a:t>
            </a:r>
            <a:r>
              <a:rPr lang="en-US" sz="1400" dirty="0">
                <a:solidFill>
                  <a:srgbClr val="1419EE"/>
                </a:solidFill>
              </a:rPr>
              <a:t> </a:t>
            </a:r>
          </a:p>
        </p:txBody>
      </p:sp>
    </p:spTree>
    <p:extLst>
      <p:ext uri="{BB962C8B-B14F-4D97-AF65-F5344CB8AC3E}">
        <p14:creationId xmlns:p14="http://schemas.microsoft.com/office/powerpoint/2010/main" val="1723960549"/>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3345083" y="152280"/>
            <a:ext cx="8320435"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70C0"/>
                </a:solidFill>
                <a:latin typeface="Calibri"/>
              </a:rPr>
              <a:t>Double-humped structure on different target</a:t>
            </a:r>
            <a:endParaRPr lang="ru-RU" sz="2400" b="0" strike="noStrike" spc="-1" dirty="0">
              <a:solidFill>
                <a:srgbClr val="0070C0"/>
              </a:solidFill>
              <a:latin typeface="Arial"/>
            </a:endParaRPr>
          </a:p>
        </p:txBody>
      </p:sp>
      <p:sp>
        <p:nvSpPr>
          <p:cNvPr id="33" name="Text Box 40"/>
          <p:cNvSpPr/>
          <p:nvPr/>
        </p:nvSpPr>
        <p:spPr>
          <a:xfrm>
            <a:off x="569906" y="4342381"/>
            <a:ext cx="10990387" cy="1944590"/>
          </a:xfrm>
          <a:prstGeom prst="rect">
            <a:avLst/>
          </a:prstGeom>
          <a:noFill/>
          <a:ln w="9525">
            <a:noFill/>
          </a:ln>
        </p:spPr>
        <p:style>
          <a:lnRef idx="0">
            <a:scrgbClr r="0" g="0" b="0"/>
          </a:lnRef>
          <a:fillRef idx="0">
            <a:scrgbClr r="0" g="0" b="0"/>
          </a:fillRef>
          <a:effectRef idx="0">
            <a:scrgbClr r="0" g="0" b="0"/>
          </a:effectRef>
          <a:fontRef idx="minor"/>
        </p:style>
        <p:txBody>
          <a:bodyPr wrap="square" lIns="67680" tIns="6840" rIns="67680" bIns="35280" anchor="t">
            <a:spAutoFit/>
          </a:bodyPr>
          <a:lstStyle/>
          <a:p>
            <a:pPr algn="just">
              <a:lnSpc>
                <a:spcPct val="120000"/>
              </a:lnSpc>
              <a:buClr>
                <a:schemeClr val="accent2">
                  <a:lumMod val="75000"/>
                </a:schemeClr>
              </a:buClr>
              <a:buSzPct val="140000"/>
              <a:buFont typeface="Wingdings" pitchFamily="2" charset="2"/>
              <a:buChar char="ü"/>
            </a:pPr>
            <a:r>
              <a:rPr lang="ru-RU" spc="-1" dirty="0">
                <a:solidFill>
                  <a:srgbClr val="000000"/>
                </a:solidFill>
                <a:latin typeface="Times New Roman" pitchFamily="18" charset="0"/>
                <a:cs typeface="Times New Roman" pitchFamily="18" charset="0"/>
              </a:rPr>
              <a:t> </a:t>
            </a:r>
            <a:r>
              <a:rPr lang="en-US" spc="-1" dirty="0">
                <a:solidFill>
                  <a:srgbClr val="000000"/>
                </a:solidFill>
                <a:latin typeface="Times New Roman" pitchFamily="18" charset="0"/>
                <a:cs typeface="Times New Roman" pitchFamily="18" charset="0"/>
              </a:rPr>
              <a:t> </a:t>
            </a:r>
            <a:r>
              <a:rPr lang="en-US" sz="1700" spc="-1" dirty="0">
                <a:solidFill>
                  <a:srgbClr val="000000"/>
                </a:solidFill>
                <a:latin typeface="Times New Roman" pitchFamily="18" charset="0"/>
                <a:cs typeface="Times New Roman" pitchFamily="18" charset="0"/>
              </a:rPr>
              <a:t>The experimental invariant cross section </a:t>
            </a:r>
            <a:r>
              <a:rPr lang="ru-RU" sz="1700" spc="-1" dirty="0">
                <a:solidFill>
                  <a:srgbClr val="000000"/>
                </a:solidFill>
                <a:latin typeface="Times New Roman" pitchFamily="18" charset="0"/>
                <a:cs typeface="Times New Roman" pitchFamily="18" charset="0"/>
                <a:sym typeface="Symbol"/>
              </a:rPr>
              <a:t></a:t>
            </a:r>
            <a:r>
              <a:rPr lang="en-US" sz="1700" spc="-1" dirty="0">
                <a:solidFill>
                  <a:srgbClr val="000000"/>
                </a:solidFill>
                <a:latin typeface="Times New Roman" pitchFamily="18" charset="0"/>
                <a:cs typeface="Times New Roman" pitchFamily="18" charset="0"/>
                <a:sym typeface="Symbol"/>
              </a:rPr>
              <a:t> inv. = </a:t>
            </a:r>
            <a:r>
              <a:rPr lang="en-US" sz="1700" i="1" spc="-1" dirty="0">
                <a:solidFill>
                  <a:srgbClr val="000000"/>
                </a:solidFill>
                <a:latin typeface="Times New Roman" pitchFamily="18" charset="0"/>
                <a:cs typeface="Times New Roman" pitchFamily="18" charset="0"/>
                <a:sym typeface="Symbol"/>
              </a:rPr>
              <a:t>E/p</a:t>
            </a:r>
            <a:r>
              <a:rPr lang="en-US" sz="1700" spc="-1" baseline="30000" dirty="0">
                <a:solidFill>
                  <a:srgbClr val="000000"/>
                </a:solidFill>
                <a:latin typeface="Times New Roman" pitchFamily="18" charset="0"/>
                <a:cs typeface="Times New Roman" pitchFamily="18" charset="0"/>
                <a:sym typeface="Symbol"/>
              </a:rPr>
              <a:t>2</a:t>
            </a:r>
            <a:r>
              <a:rPr lang="en-US" sz="1700" spc="-1" dirty="0">
                <a:solidFill>
                  <a:srgbClr val="000000"/>
                </a:solidFill>
                <a:latin typeface="Times New Roman" pitchFamily="18" charset="0"/>
                <a:cs typeface="Times New Roman" pitchFamily="18" charset="0"/>
                <a:sym typeface="Symbol"/>
              </a:rPr>
              <a:t> </a:t>
            </a:r>
            <a:r>
              <a:rPr lang="en-US" sz="1700" i="1" spc="-1" dirty="0">
                <a:solidFill>
                  <a:srgbClr val="000000"/>
                </a:solidFill>
                <a:latin typeface="Times New Roman" pitchFamily="18" charset="0"/>
                <a:cs typeface="Times New Roman" pitchFamily="18" charset="0"/>
                <a:sym typeface="Symbol"/>
              </a:rPr>
              <a:t>d</a:t>
            </a:r>
            <a:r>
              <a:rPr lang="ru-RU" sz="1700" i="1" spc="-1" dirty="0">
                <a:solidFill>
                  <a:srgbClr val="000000"/>
                </a:solidFill>
                <a:latin typeface="Times New Roman" pitchFamily="18" charset="0"/>
                <a:cs typeface="Times New Roman" pitchFamily="18" charset="0"/>
                <a:sym typeface="Symbol"/>
              </a:rPr>
              <a:t></a:t>
            </a:r>
            <a:r>
              <a:rPr lang="en-US" sz="1700" spc="-1" dirty="0">
                <a:solidFill>
                  <a:srgbClr val="000000"/>
                </a:solidFill>
                <a:latin typeface="Times New Roman" pitchFamily="18" charset="0"/>
                <a:cs typeface="Times New Roman" pitchFamily="18" charset="0"/>
                <a:sym typeface="Symbol"/>
              </a:rPr>
              <a:t> / (</a:t>
            </a:r>
            <a:r>
              <a:rPr lang="en-US" sz="1700" i="1" spc="-1" dirty="0">
                <a:solidFill>
                  <a:srgbClr val="000000"/>
                </a:solidFill>
                <a:latin typeface="Times New Roman" pitchFamily="18" charset="0"/>
                <a:cs typeface="Times New Roman" pitchFamily="18" charset="0"/>
                <a:sym typeface="Symbol"/>
              </a:rPr>
              <a:t>d</a:t>
            </a:r>
            <a:r>
              <a:rPr lang="ru-RU" sz="1700" i="1" spc="-1" dirty="0">
                <a:solidFill>
                  <a:srgbClr val="000000"/>
                </a:solidFill>
                <a:latin typeface="Times New Roman" pitchFamily="18" charset="0"/>
                <a:cs typeface="Times New Roman" pitchFamily="18" charset="0"/>
                <a:sym typeface="Symbol"/>
              </a:rPr>
              <a:t> </a:t>
            </a:r>
            <a:r>
              <a:rPr lang="en-US" sz="1700" i="1" spc="-1" dirty="0">
                <a:solidFill>
                  <a:srgbClr val="000000"/>
                </a:solidFill>
                <a:latin typeface="Times New Roman" pitchFamily="18" charset="0"/>
                <a:cs typeface="Times New Roman" pitchFamily="18" charset="0"/>
                <a:sym typeface="Symbol"/>
              </a:rPr>
              <a:t>dp</a:t>
            </a:r>
            <a:r>
              <a:rPr lang="en-US" sz="1700" spc="-1" dirty="0">
                <a:solidFill>
                  <a:srgbClr val="000000"/>
                </a:solidFill>
                <a:latin typeface="Times New Roman" pitchFamily="18" charset="0"/>
                <a:cs typeface="Times New Roman" pitchFamily="18" charset="0"/>
                <a:sym typeface="Symbol"/>
              </a:rPr>
              <a:t>)</a:t>
            </a:r>
            <a:r>
              <a:rPr lang="ru-RU" sz="1700" spc="-1" dirty="0">
                <a:solidFill>
                  <a:srgbClr val="000000"/>
                </a:solidFill>
                <a:latin typeface="Times New Roman" pitchFamily="18" charset="0"/>
                <a:cs typeface="Times New Roman" pitchFamily="18" charset="0"/>
                <a:sym typeface="Symbol"/>
              </a:rPr>
              <a:t> </a:t>
            </a:r>
            <a:r>
              <a:rPr lang="en-US" sz="1700" spc="-1" dirty="0">
                <a:solidFill>
                  <a:srgbClr val="000000"/>
                </a:solidFill>
                <a:latin typeface="Times New Roman" pitchFamily="18" charset="0"/>
                <a:cs typeface="Times New Roman" pitchFamily="18" charset="0"/>
                <a:sym typeface="Symbol"/>
              </a:rPr>
              <a:t>was obtained on three target as function of momentum in the rest frame of incident nucleus. In the rest frame momentum distributions should be well described by Gaussian </a:t>
            </a:r>
            <a:endParaRPr lang="ru-RU" sz="1700" spc="-1" dirty="0">
              <a:solidFill>
                <a:srgbClr val="000000"/>
              </a:solidFill>
              <a:latin typeface="Times New Roman" pitchFamily="18" charset="0"/>
              <a:cs typeface="Times New Roman" pitchFamily="18" charset="0"/>
              <a:sym typeface="Symbol"/>
            </a:endParaRPr>
          </a:p>
          <a:p>
            <a:pPr algn="just">
              <a:lnSpc>
                <a:spcPct val="120000"/>
              </a:lnSpc>
              <a:buClr>
                <a:schemeClr val="accent2">
                  <a:lumMod val="75000"/>
                </a:schemeClr>
              </a:buClr>
              <a:buSzPct val="140000"/>
              <a:buFont typeface="Wingdings" pitchFamily="2" charset="2"/>
              <a:buChar char="ü"/>
            </a:pPr>
            <a:r>
              <a:rPr lang="ru-RU" sz="1700" spc="-1" dirty="0">
                <a:solidFill>
                  <a:srgbClr val="000000"/>
                </a:solidFill>
                <a:latin typeface="Times New Roman" pitchFamily="18" charset="0"/>
                <a:cs typeface="Times New Roman" pitchFamily="18" charset="0"/>
                <a:sym typeface="Symbol"/>
              </a:rPr>
              <a:t> </a:t>
            </a:r>
            <a:r>
              <a:rPr lang="en-US" sz="1700" spc="-1" dirty="0">
                <a:latin typeface="Times New Roman" pitchFamily="18" charset="0"/>
                <a:cs typeface="Times New Roman" pitchFamily="18" charset="0"/>
                <a:sym typeface="Symbol"/>
              </a:rPr>
              <a:t>To compare the spectra profile the normalization on total cross section was done. The experimental data obtained on  </a:t>
            </a:r>
            <a:r>
              <a:rPr lang="en-US" sz="1700" baseline="30000" dirty="0">
                <a:latin typeface="Times New Roman" panose="02020603050405020304" pitchFamily="18" charset="0"/>
                <a:cs typeface="Times New Roman" panose="02020603050405020304" pitchFamily="18" charset="0"/>
              </a:rPr>
              <a:t>27</a:t>
            </a:r>
            <a:r>
              <a:rPr lang="en-US" sz="1700" dirty="0">
                <a:latin typeface="Times New Roman" panose="02020603050405020304" pitchFamily="18" charset="0"/>
                <a:cs typeface="Times New Roman" panose="02020603050405020304" pitchFamily="18" charset="0"/>
              </a:rPr>
              <a:t>Al</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and </a:t>
            </a:r>
            <a:r>
              <a:rPr lang="en-US" sz="1700" baseline="30000" dirty="0">
                <a:latin typeface="Times New Roman" panose="02020603050405020304" pitchFamily="18" charset="0"/>
                <a:cs typeface="Times New Roman" panose="02020603050405020304" pitchFamily="18" charset="0"/>
              </a:rPr>
              <a:t>64</a:t>
            </a:r>
            <a:r>
              <a:rPr lang="en-US" sz="1700" dirty="0">
                <a:latin typeface="Times New Roman" panose="02020603050405020304" pitchFamily="18" charset="0"/>
                <a:cs typeface="Times New Roman" panose="02020603050405020304" pitchFamily="18" charset="0"/>
              </a:rPr>
              <a:t>Cu</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 targets were measured at low statistics</a:t>
            </a:r>
            <a:r>
              <a:rPr lang="ru-RU" sz="1700" dirty="0">
                <a:latin typeface="Times New Roman" panose="02020603050405020304" pitchFamily="18" charset="0"/>
                <a:cs typeface="Times New Roman" panose="02020603050405020304" pitchFamily="18" charset="0"/>
              </a:rPr>
              <a:t> </a:t>
            </a:r>
          </a:p>
          <a:p>
            <a:pPr algn="just">
              <a:lnSpc>
                <a:spcPct val="120000"/>
              </a:lnSpc>
              <a:buClr>
                <a:schemeClr val="accent2">
                  <a:lumMod val="75000"/>
                </a:schemeClr>
              </a:buClr>
              <a:buSzPct val="140000"/>
              <a:buFont typeface="Wingdings" pitchFamily="2" charset="2"/>
              <a:buChar char="ü"/>
            </a:pPr>
            <a:r>
              <a:rPr lang="en-US" sz="1700" dirty="0">
                <a:latin typeface="Times New Roman" panose="02020603050405020304" pitchFamily="18" charset="0"/>
                <a:cs typeface="Times New Roman" panose="02020603050405020304" pitchFamily="18" charset="0"/>
              </a:rPr>
              <a:t> It’s clearly seen</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that the magnitude and profile of the peak splitting on three different targets </a:t>
            </a:r>
            <a:r>
              <a:rPr lang="ru-RU" sz="1700" dirty="0">
                <a:latin typeface="Times New Roman" panose="02020603050405020304" pitchFamily="18" charset="0"/>
                <a:cs typeface="Times New Roman" panose="02020603050405020304" pitchFamily="18" charset="0"/>
              </a:rPr>
              <a:t>(</a:t>
            </a:r>
            <a:r>
              <a:rPr lang="en-US" sz="1700" baseline="30000" dirty="0">
                <a:solidFill>
                  <a:srgbClr val="1419EE"/>
                </a:solidFill>
                <a:latin typeface="Times New Roman" panose="02020603050405020304" pitchFamily="18" charset="0"/>
                <a:cs typeface="Times New Roman" panose="02020603050405020304" pitchFamily="18" charset="0"/>
              </a:rPr>
              <a:t>9</a:t>
            </a:r>
            <a:r>
              <a:rPr lang="en-US" sz="1700" dirty="0">
                <a:solidFill>
                  <a:srgbClr val="1419EE"/>
                </a:solidFill>
                <a:latin typeface="Times New Roman" panose="02020603050405020304" pitchFamily="18" charset="0"/>
                <a:cs typeface="Times New Roman" panose="02020603050405020304" pitchFamily="18" charset="0"/>
              </a:rPr>
              <a:t>Be</a:t>
            </a:r>
            <a:r>
              <a:rPr lang="en-US" sz="1700" dirty="0">
                <a:latin typeface="Times New Roman" panose="02020603050405020304" pitchFamily="18" charset="0"/>
                <a:cs typeface="Times New Roman" panose="02020603050405020304" pitchFamily="18" charset="0"/>
              </a:rPr>
              <a:t>, </a:t>
            </a:r>
            <a:r>
              <a:rPr lang="en-US" sz="1700" baseline="30000" dirty="0">
                <a:solidFill>
                  <a:srgbClr val="1419EE"/>
                </a:solidFill>
                <a:latin typeface="Times New Roman" panose="02020603050405020304" pitchFamily="18" charset="0"/>
                <a:cs typeface="Times New Roman" panose="02020603050405020304" pitchFamily="18" charset="0"/>
              </a:rPr>
              <a:t>27</a:t>
            </a:r>
            <a:r>
              <a:rPr lang="en-US" sz="1700" dirty="0">
                <a:solidFill>
                  <a:srgbClr val="1419EE"/>
                </a:solidFill>
                <a:latin typeface="Times New Roman" panose="02020603050405020304" pitchFamily="18" charset="0"/>
                <a:cs typeface="Times New Roman" panose="02020603050405020304" pitchFamily="18" charset="0"/>
              </a:rPr>
              <a:t>A</a:t>
            </a:r>
            <a:r>
              <a:rPr lang="en-US" sz="1700" dirty="0">
                <a:latin typeface="Times New Roman" panose="02020603050405020304" pitchFamily="18" charset="0"/>
                <a:cs typeface="Times New Roman" panose="02020603050405020304" pitchFamily="18" charset="0"/>
              </a:rPr>
              <a:t>l, </a:t>
            </a:r>
            <a:r>
              <a:rPr lang="en-US" sz="1700" baseline="30000" dirty="0">
                <a:solidFill>
                  <a:srgbClr val="1419EE"/>
                </a:solidFill>
                <a:latin typeface="Times New Roman" panose="02020603050405020304" pitchFamily="18" charset="0"/>
                <a:cs typeface="Times New Roman" panose="02020603050405020304" pitchFamily="18" charset="0"/>
              </a:rPr>
              <a:t>64</a:t>
            </a:r>
            <a:r>
              <a:rPr lang="en-US" sz="1700" dirty="0">
                <a:solidFill>
                  <a:srgbClr val="1419EE"/>
                </a:solidFill>
                <a:latin typeface="Times New Roman" panose="02020603050405020304" pitchFamily="18" charset="0"/>
                <a:cs typeface="Times New Roman" panose="02020603050405020304" pitchFamily="18" charset="0"/>
              </a:rPr>
              <a:t>Cu</a:t>
            </a:r>
            <a:r>
              <a:rPr lang="en-US" sz="1700" dirty="0">
                <a:latin typeface="Times New Roman" panose="02020603050405020304" pitchFamily="18" charset="0"/>
                <a:cs typeface="Times New Roman" panose="02020603050405020304" pitchFamily="18" charset="0"/>
              </a:rPr>
              <a:t>) demonstrate the independence of the effect from the atomic mass of the target</a:t>
            </a:r>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17" y="1237850"/>
            <a:ext cx="37433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179" y="1246703"/>
            <a:ext cx="37433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02" y="1230642"/>
            <a:ext cx="37719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19"/>
          <p:cNvSpPr>
            <a:spLocks noChangeArrowheads="1"/>
          </p:cNvSpPr>
          <p:nvPr/>
        </p:nvSpPr>
        <p:spPr bwMode="auto">
          <a:xfrm>
            <a:off x="528456" y="1538115"/>
            <a:ext cx="682910" cy="394868"/>
          </a:xfrm>
          <a:prstGeom prst="rect">
            <a:avLst/>
          </a:prstGeom>
          <a:solidFill>
            <a:srgbClr val="00B0F0"/>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2000" b="1" baseline="30000" dirty="0">
                <a:solidFill>
                  <a:schemeClr val="bg1"/>
                </a:solidFill>
                <a:latin typeface="Times New Roman" panose="02020603050405020304" pitchFamily="18" charset="0"/>
                <a:cs typeface="Times New Roman" panose="02020603050405020304" pitchFamily="18" charset="0"/>
              </a:rPr>
              <a:t>1</a:t>
            </a:r>
            <a:r>
              <a:rPr lang="en-US" sz="2000" b="1" dirty="0">
                <a:solidFill>
                  <a:schemeClr val="bg1"/>
                </a:solidFill>
                <a:latin typeface="Times New Roman" panose="02020603050405020304" pitchFamily="18" charset="0"/>
                <a:cs typeface="Times New Roman" panose="02020603050405020304" pitchFamily="18" charset="0"/>
              </a:rPr>
              <a:t>H</a:t>
            </a:r>
            <a:r>
              <a:rPr lang="en-US" sz="1400" dirty="0"/>
              <a:t> </a:t>
            </a:r>
          </a:p>
        </p:txBody>
      </p:sp>
      <p:sp>
        <p:nvSpPr>
          <p:cNvPr id="25" name="Rectangle 19"/>
          <p:cNvSpPr>
            <a:spLocks noChangeArrowheads="1"/>
          </p:cNvSpPr>
          <p:nvPr/>
        </p:nvSpPr>
        <p:spPr bwMode="auto">
          <a:xfrm>
            <a:off x="4342798" y="1527482"/>
            <a:ext cx="682910" cy="394868"/>
          </a:xfrm>
          <a:prstGeom prst="rect">
            <a:avLst/>
          </a:prstGeom>
          <a:solidFill>
            <a:srgbClr val="00B0F0"/>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2000" b="1" baseline="30000" dirty="0">
                <a:solidFill>
                  <a:schemeClr val="bg1"/>
                </a:solidFill>
                <a:latin typeface="Times New Roman" panose="02020603050405020304" pitchFamily="18" charset="0"/>
                <a:cs typeface="Times New Roman" panose="02020603050405020304" pitchFamily="18" charset="0"/>
              </a:rPr>
              <a:t>2</a:t>
            </a:r>
            <a:r>
              <a:rPr lang="en-US" sz="2000" b="1" dirty="0">
                <a:solidFill>
                  <a:schemeClr val="bg1"/>
                </a:solidFill>
                <a:latin typeface="Times New Roman" panose="02020603050405020304" pitchFamily="18" charset="0"/>
                <a:cs typeface="Times New Roman" panose="02020603050405020304" pitchFamily="18" charset="0"/>
              </a:rPr>
              <a:t>H</a:t>
            </a:r>
            <a:r>
              <a:rPr lang="en-US" sz="1400" dirty="0"/>
              <a:t> </a:t>
            </a:r>
          </a:p>
        </p:txBody>
      </p:sp>
      <p:sp>
        <p:nvSpPr>
          <p:cNvPr id="26" name="Rectangle 19"/>
          <p:cNvSpPr>
            <a:spLocks noChangeArrowheads="1"/>
          </p:cNvSpPr>
          <p:nvPr/>
        </p:nvSpPr>
        <p:spPr bwMode="auto">
          <a:xfrm>
            <a:off x="8147004" y="1527210"/>
            <a:ext cx="682910" cy="394868"/>
          </a:xfrm>
          <a:prstGeom prst="rect">
            <a:avLst/>
          </a:prstGeom>
          <a:solidFill>
            <a:srgbClr val="00B0F0"/>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2000" b="1" baseline="30000" dirty="0">
                <a:solidFill>
                  <a:schemeClr val="bg1"/>
                </a:solidFill>
                <a:latin typeface="Times New Roman" panose="02020603050405020304" pitchFamily="18" charset="0"/>
                <a:cs typeface="Times New Roman" panose="02020603050405020304" pitchFamily="18" charset="0"/>
              </a:rPr>
              <a:t>3</a:t>
            </a:r>
            <a:r>
              <a:rPr lang="en-US" sz="2000" b="1" dirty="0">
                <a:solidFill>
                  <a:schemeClr val="bg1"/>
                </a:solidFill>
                <a:latin typeface="Times New Roman" panose="02020603050405020304" pitchFamily="18" charset="0"/>
                <a:cs typeface="Times New Roman" panose="02020603050405020304" pitchFamily="18" charset="0"/>
              </a:rPr>
              <a:t>H</a:t>
            </a:r>
            <a:r>
              <a:rPr lang="en-US" sz="1400" dirty="0"/>
              <a:t> </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2" name="Rectangle 6"/>
          <p:cNvSpPr>
            <a:spLocks noChangeArrowheads="1"/>
          </p:cNvSpPr>
          <p:nvPr/>
        </p:nvSpPr>
        <p:spPr bwMode="auto">
          <a:xfrm>
            <a:off x="5078627" y="3889929"/>
            <a:ext cx="6525821" cy="2475166"/>
          </a:xfrm>
          <a:prstGeom prst="rect">
            <a:avLst/>
          </a:prstGeom>
          <a:noFill/>
          <a:ln w="9525">
            <a:noFill/>
            <a:miter lim="800000"/>
            <a:headEnd/>
            <a:tailEnd/>
          </a:ln>
        </p:spPr>
        <p:txBody>
          <a:bodyPr wrap="square" lIns="90000" tIns="46800" rIns="90000" bIns="46800">
            <a:spAutoFit/>
          </a:bodyPr>
          <a:lstStyle/>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To describe contribution of splitting effect to the</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fragmentation peak,</a:t>
            </a:r>
            <a:r>
              <a:rPr lang="en-US" sz="1700" dirty="0">
                <a:solidFill>
                  <a:srgbClr val="00B050"/>
                </a:solidFill>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the sum of two functions was used : Gaussian (total fragmentation peak) and polynomial function (due to splitting effect</a:t>
            </a:r>
            <a:r>
              <a:rPr lang="ru-RU" sz="1700" dirty="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a:t>
            </a: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Momentum spectra of five light elements were analyzed</a:t>
            </a: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Hump size is calculated as the ratio of the integrals of the residue (dashed line) and total fragmentation peak (upper blue line)</a:t>
            </a:r>
          </a:p>
          <a:p>
            <a:pPr algn="just">
              <a:lnSpc>
                <a:spcPct val="130000"/>
              </a:lnSpc>
              <a:buClr>
                <a:schemeClr val="accent2">
                  <a:lumMod val="75000"/>
                </a:schemeClr>
              </a:buClr>
              <a:buSzPct val="12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700" dirty="0">
                <a:latin typeface="Times New Roman" panose="02020603050405020304" pitchFamily="18" charset="0"/>
                <a:cs typeface="Times New Roman" panose="02020603050405020304" pitchFamily="18" charset="0"/>
              </a:rPr>
              <a:t>  This values changes from 37% (</a:t>
            </a:r>
            <a:r>
              <a:rPr lang="en-US" sz="1700" dirty="0">
                <a:solidFill>
                  <a:srgbClr val="1419EE"/>
                </a:solidFill>
                <a:latin typeface="Times New Roman" panose="02020603050405020304" pitchFamily="18" charset="0"/>
                <a:cs typeface="Times New Roman" panose="02020603050405020304" pitchFamily="18" charset="0"/>
              </a:rPr>
              <a:t>protons</a:t>
            </a:r>
            <a:r>
              <a:rPr lang="en-US" sz="1700" dirty="0">
                <a:latin typeface="Times New Roman" panose="02020603050405020304" pitchFamily="18" charset="0"/>
                <a:cs typeface="Times New Roman" panose="02020603050405020304" pitchFamily="18" charset="0"/>
              </a:rPr>
              <a:t>) to 8 % (</a:t>
            </a:r>
            <a:r>
              <a:rPr lang="en-US" sz="1700" baseline="30000" dirty="0">
                <a:solidFill>
                  <a:srgbClr val="1419EE"/>
                </a:solidFill>
                <a:latin typeface="Times New Roman" panose="02020603050405020304" pitchFamily="18" charset="0"/>
                <a:cs typeface="Times New Roman" panose="02020603050405020304" pitchFamily="18" charset="0"/>
              </a:rPr>
              <a:t>6</a:t>
            </a:r>
            <a:r>
              <a:rPr lang="en-US" sz="1700" dirty="0">
                <a:solidFill>
                  <a:srgbClr val="1419EE"/>
                </a:solidFill>
                <a:latin typeface="Times New Roman" panose="02020603050405020304" pitchFamily="18" charset="0"/>
                <a:cs typeface="Times New Roman" panose="02020603050405020304" pitchFamily="18" charset="0"/>
              </a:rPr>
              <a:t>Li</a:t>
            </a:r>
            <a:r>
              <a:rPr lang="en-US" sz="1700" dirty="0">
                <a:latin typeface="Times New Roman" panose="02020603050405020304" pitchFamily="18" charset="0"/>
                <a:cs typeface="Times New Roman" panose="02020603050405020304" pitchFamily="18" charset="0"/>
              </a:rPr>
              <a:t>)</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46" y="823376"/>
            <a:ext cx="3617214" cy="278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146" y="3575818"/>
            <a:ext cx="3590354" cy="278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055" y="881136"/>
            <a:ext cx="3677603" cy="306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
          <p:cNvSpPr/>
          <p:nvPr/>
        </p:nvSpPr>
        <p:spPr>
          <a:xfrm>
            <a:off x="3345083" y="152280"/>
            <a:ext cx="8320435"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ru-RU" sz="2400" b="0" strike="noStrike" spc="-1" dirty="0">
              <a:solidFill>
                <a:srgbClr val="0070C0"/>
              </a:solidFill>
              <a:latin typeface="Arial"/>
            </a:endParaRPr>
          </a:p>
        </p:txBody>
      </p:sp>
      <p:sp>
        <p:nvSpPr>
          <p:cNvPr id="18" name="Text Box 2"/>
          <p:cNvSpPr/>
          <p:nvPr/>
        </p:nvSpPr>
        <p:spPr>
          <a:xfrm>
            <a:off x="3497483" y="156396"/>
            <a:ext cx="8320435"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70C0"/>
                </a:solidFill>
                <a:latin typeface="Calibri"/>
              </a:rPr>
              <a:t>Magnitude of the splitting effect</a:t>
            </a:r>
            <a:endParaRPr lang="ru-RU" sz="2400" spc="-1" dirty="0">
              <a:solidFill>
                <a:srgbClr val="00B050"/>
              </a:solidFill>
            </a:endParaRPr>
          </a:p>
        </p:txBody>
      </p:sp>
    </p:spTree>
    <p:extLst>
      <p:ext uri="{BB962C8B-B14F-4D97-AF65-F5344CB8AC3E}">
        <p14:creationId xmlns:p14="http://schemas.microsoft.com/office/powerpoint/2010/main" val="1670367817"/>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401" y="3773145"/>
            <a:ext cx="3546390" cy="259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808" y="781200"/>
            <a:ext cx="3110291" cy="300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25"/>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5" name="Rectangle 26"/>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6" name="Rectangle 27"/>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7" name="Rectangle 28"/>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198" name="Rectangle 29"/>
          <p:cNvSpPr/>
          <p:nvPr/>
        </p:nvSpPr>
        <p:spPr>
          <a:xfrm>
            <a:off x="1523880" y="0"/>
            <a:ext cx="9143640" cy="456840"/>
          </a:xfrm>
          <a:prstGeom prst="rect">
            <a:avLst/>
          </a:prstGeom>
          <a:noFill/>
          <a:ln w="9525">
            <a:noFill/>
          </a:ln>
        </p:spPr>
        <p:style>
          <a:lnRef idx="0">
            <a:scrgbClr r="0" g="0" b="0"/>
          </a:lnRef>
          <a:fillRef idx="0">
            <a:scrgbClr r="0" g="0" b="0"/>
          </a:fillRef>
          <a:effectRef idx="0">
            <a:scrgbClr r="0" g="0" b="0"/>
          </a:effectRef>
          <a:fontRef idx="minor"/>
        </p:style>
      </p:sp>
      <p:sp>
        <p:nvSpPr>
          <p:cNvPr id="199" name="Rectangle 30"/>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0" name="Rectangle 31"/>
          <p:cNvSpPr/>
          <p:nvPr/>
        </p:nvSpPr>
        <p:spPr>
          <a:xfrm>
            <a:off x="1523880" y="781200"/>
            <a:ext cx="9143640" cy="1080"/>
          </a:xfrm>
          <a:prstGeom prst="rect">
            <a:avLst/>
          </a:prstGeom>
          <a:noFill/>
          <a:ln w="9525">
            <a:noFill/>
          </a:ln>
        </p:spPr>
        <p:style>
          <a:lnRef idx="0">
            <a:scrgbClr r="0" g="0" b="0"/>
          </a:lnRef>
          <a:fillRef idx="0">
            <a:scrgbClr r="0" g="0" b="0"/>
          </a:fillRef>
          <a:effectRef idx="0">
            <a:scrgbClr r="0" g="0" b="0"/>
          </a:effectRef>
          <a:fontRef idx="minor"/>
        </p:style>
      </p:sp>
      <p:sp>
        <p:nvSpPr>
          <p:cNvPr id="201" name="Text Box 2"/>
          <p:cNvSpPr/>
          <p:nvPr/>
        </p:nvSpPr>
        <p:spPr>
          <a:xfrm>
            <a:off x="2525485" y="152280"/>
            <a:ext cx="9140034" cy="456840"/>
          </a:xfrm>
          <a:prstGeom prst="rect">
            <a:avLst/>
          </a:prstGeom>
          <a:noFill/>
          <a:ln w="9525">
            <a:noFill/>
          </a:ln>
        </p:spPr>
        <p:style>
          <a:lnRef idx="0">
            <a:scrgbClr r="0" g="0" b="0"/>
          </a:lnRef>
          <a:fillRef idx="0">
            <a:scrgbClr r="0" g="0" b="0"/>
          </a:fillRef>
          <a:effectRef idx="0">
            <a:scrgbClr r="0" g="0" b="0"/>
          </a:effectRef>
          <a:fontRef idx="minor"/>
        </p:style>
        <p:txBody>
          <a:bodyPr lIns="90000" tIns="46800" rIns="90000" bIns="46800" anchor="ctr">
            <a:noAutofit/>
          </a:bodyPr>
          <a:lstStyle/>
          <a:p>
            <a:pPr algn="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en-US" sz="2400" spc="-1" dirty="0">
              <a:solidFill>
                <a:srgbClr val="0066FF"/>
              </a:solidFill>
              <a:latin typeface="Calibri"/>
            </a:endParaRPr>
          </a:p>
          <a:p>
            <a:pPr algn="r">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r>
              <a:rPr lang="en-US" sz="2400" spc="-1" dirty="0">
                <a:solidFill>
                  <a:srgbClr val="0066FF"/>
                </a:solidFill>
                <a:latin typeface="Calibri"/>
              </a:rPr>
              <a:t>Protons splitting effect in the nucleus-nucleus interaction models</a:t>
            </a:r>
            <a:endParaRPr lang="ru-RU" sz="2400" spc="-1" dirty="0"/>
          </a:p>
          <a:p>
            <a:pPr algn="r">
              <a:lnSpc>
                <a:spcPct val="100000"/>
              </a:lnSpc>
              <a:buNone/>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Lst>
            </a:pPr>
            <a:endParaRPr lang="ru-RU" sz="2400" b="0" strike="noStrike" spc="-1" dirty="0">
              <a:latin typeface="Arial"/>
            </a:endParaRPr>
          </a:p>
        </p:txBody>
      </p:sp>
      <p:cxnSp>
        <p:nvCxnSpPr>
          <p:cNvPr id="34" name="Прямая соединительная линия 33"/>
          <p:cNvCxnSpPr/>
          <p:nvPr/>
        </p:nvCxnSpPr>
        <p:spPr bwMode="auto">
          <a:xfrm>
            <a:off x="5348511" y="1025071"/>
            <a:ext cx="0" cy="5257800"/>
          </a:xfrm>
          <a:prstGeom prst="line">
            <a:avLst/>
          </a:prstGeom>
          <a:solidFill>
            <a:srgbClr val="00B8FF"/>
          </a:solidFill>
          <a:ln w="15875" cap="flat" cmpd="sng" algn="ctr">
            <a:solidFill>
              <a:srgbClr val="0033CC"/>
            </a:solidFill>
            <a:prstDash val="solid"/>
            <a:round/>
            <a:headEnd type="oval" w="med" len="med"/>
            <a:tailEnd type="stealth" w="med" len="med"/>
          </a:ln>
          <a:effectLst/>
        </p:spPr>
      </p:cxnSp>
      <p:cxnSp>
        <p:nvCxnSpPr>
          <p:cNvPr id="35" name="Прямая соединительная линия 34"/>
          <p:cNvCxnSpPr/>
          <p:nvPr/>
        </p:nvCxnSpPr>
        <p:spPr bwMode="auto">
          <a:xfrm flipV="1">
            <a:off x="6876102" y="4352925"/>
            <a:ext cx="2133600" cy="304801"/>
          </a:xfrm>
          <a:prstGeom prst="line">
            <a:avLst/>
          </a:prstGeom>
          <a:solidFill>
            <a:srgbClr val="00B8FF"/>
          </a:solidFill>
          <a:ln w="15875" cap="flat" cmpd="sng" algn="ctr">
            <a:solidFill>
              <a:srgbClr val="0033CC"/>
            </a:solidFill>
            <a:prstDash val="solid"/>
            <a:round/>
            <a:headEnd type="oval" w="med" len="med"/>
            <a:tailEnd type="stealth" w="med" len="med"/>
          </a:ln>
          <a:effectLst/>
        </p:spPr>
      </p:cxnSp>
      <p:cxnSp>
        <p:nvCxnSpPr>
          <p:cNvPr id="36" name="Прямая соединительная линия 35"/>
          <p:cNvCxnSpPr/>
          <p:nvPr/>
        </p:nvCxnSpPr>
        <p:spPr bwMode="auto">
          <a:xfrm>
            <a:off x="6876102" y="4657725"/>
            <a:ext cx="1687327" cy="152400"/>
          </a:xfrm>
          <a:prstGeom prst="line">
            <a:avLst/>
          </a:prstGeom>
          <a:solidFill>
            <a:srgbClr val="00B8FF"/>
          </a:solidFill>
          <a:ln w="15875" cap="flat" cmpd="sng" algn="ctr">
            <a:solidFill>
              <a:srgbClr val="FF0000"/>
            </a:solidFill>
            <a:prstDash val="solid"/>
            <a:round/>
            <a:headEnd type="oval" w="med" len="med"/>
            <a:tailEnd type="stealth" w="med" len="med"/>
          </a:ln>
          <a:effectLst/>
        </p:spPr>
      </p:cxnSp>
      <p:sp>
        <p:nvSpPr>
          <p:cNvPr id="37" name="Text Box 3"/>
          <p:cNvSpPr txBox="1">
            <a:spLocks noChangeArrowheads="1"/>
          </p:cNvSpPr>
          <p:nvPr/>
        </p:nvSpPr>
        <p:spPr bwMode="auto">
          <a:xfrm>
            <a:off x="5544457" y="4772479"/>
            <a:ext cx="1629191" cy="833178"/>
          </a:xfrm>
          <a:prstGeom prst="rect">
            <a:avLst/>
          </a:prstGeom>
          <a:noFill/>
          <a:ln w="9525">
            <a:noFill/>
            <a:round/>
            <a:headEnd/>
            <a:tailEnd/>
          </a:ln>
        </p:spPr>
        <p:txBody>
          <a:bodyPr wrap="squar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rgbClr val="0000FF"/>
                </a:solidFill>
              </a:rPr>
              <a:t>Coulomb effect</a:t>
            </a:r>
            <a:r>
              <a:rPr lang="ru-RU" sz="1600" b="1" dirty="0">
                <a:solidFill>
                  <a:srgbClr val="0000FF"/>
                </a:solidFill>
              </a:rPr>
              <a:t> </a:t>
            </a:r>
            <a:r>
              <a:rPr lang="en-US" sz="1600" b="1" dirty="0">
                <a:solidFill>
                  <a:srgbClr val="0000FF"/>
                </a:solidFill>
              </a:rPr>
              <a:t>/</a:t>
            </a:r>
            <a:r>
              <a:rPr lang="ru-RU" sz="1600" b="1" dirty="0">
                <a:solidFill>
                  <a:srgbClr val="0000FF"/>
                </a:solidFill>
              </a:rPr>
              <a:t> </a:t>
            </a:r>
            <a:endParaRPr lang="en-US" sz="1600" b="1" dirty="0">
              <a:solidFill>
                <a:srgbClr val="0000FF"/>
              </a:solidFill>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FF"/>
                </a:solidFill>
              </a:rPr>
              <a:t>ВС</a:t>
            </a:r>
            <a:r>
              <a:rPr lang="en-US" sz="1600" b="1" dirty="0">
                <a:solidFill>
                  <a:srgbClr val="0000FF"/>
                </a:solidFill>
              </a:rPr>
              <a:t> model</a:t>
            </a:r>
          </a:p>
        </p:txBody>
      </p:sp>
      <p:cxnSp>
        <p:nvCxnSpPr>
          <p:cNvPr id="39" name="Прямая соединительная линия 38"/>
          <p:cNvCxnSpPr/>
          <p:nvPr/>
        </p:nvCxnSpPr>
        <p:spPr bwMode="auto">
          <a:xfrm flipV="1">
            <a:off x="6763657" y="2148116"/>
            <a:ext cx="1195574" cy="580570"/>
          </a:xfrm>
          <a:prstGeom prst="line">
            <a:avLst/>
          </a:prstGeom>
          <a:solidFill>
            <a:srgbClr val="00B8FF"/>
          </a:solidFill>
          <a:ln w="28575" cap="flat" cmpd="sng" algn="ctr">
            <a:solidFill>
              <a:srgbClr val="FF0000"/>
            </a:solidFill>
            <a:prstDash val="solid"/>
            <a:round/>
            <a:headEnd type="oval" w="med" len="med"/>
            <a:tailEnd type="stealth" w="med" len="med"/>
          </a:ln>
          <a:effectLst/>
        </p:spPr>
      </p:cxnSp>
      <p:sp>
        <p:nvSpPr>
          <p:cNvPr id="40" name="Text Box 3"/>
          <p:cNvSpPr txBox="1">
            <a:spLocks noChangeArrowheads="1"/>
          </p:cNvSpPr>
          <p:nvPr/>
        </p:nvSpPr>
        <p:spPr bwMode="auto">
          <a:xfrm>
            <a:off x="5615175" y="2509383"/>
            <a:ext cx="1447800" cy="1325620"/>
          </a:xfrm>
          <a:prstGeom prst="rect">
            <a:avLst/>
          </a:prstGeom>
          <a:noFill/>
          <a:ln w="9525">
            <a:noFill/>
            <a:round/>
            <a:headEnd/>
            <a:tailEnd/>
          </a:ln>
        </p:spPr>
        <p:txBody>
          <a:bodyPr wrap="squar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a:solidFill>
                  <a:srgbClr val="1419EE"/>
                </a:solidFill>
              </a:rPr>
              <a:t>Angular acceptance </a:t>
            </a:r>
            <a:r>
              <a:rPr lang="en-US" sz="1600" b="1" dirty="0">
                <a:solidFill>
                  <a:srgbClr val="0000FF"/>
                </a:solidFill>
              </a:rPr>
              <a:t>of the FRAGM setup</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703" y="936419"/>
            <a:ext cx="2962275" cy="559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19"/>
          <p:cNvSpPr>
            <a:spLocks noChangeArrowheads="1"/>
          </p:cNvSpPr>
          <p:nvPr/>
        </p:nvSpPr>
        <p:spPr bwMode="auto">
          <a:xfrm>
            <a:off x="9666520" y="873922"/>
            <a:ext cx="852649" cy="399166"/>
          </a:xfrm>
          <a:prstGeom prst="rect">
            <a:avLst/>
          </a:prstGeom>
          <a:solidFill>
            <a:srgbClr val="00B8FF"/>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1400" dirty="0"/>
              <a:t> </a:t>
            </a:r>
            <a:r>
              <a:rPr lang="en-US" b="1" dirty="0">
                <a:solidFill>
                  <a:schemeClr val="bg1"/>
                </a:solidFill>
                <a:latin typeface="Times New Roman" panose="02020603050405020304" pitchFamily="18" charset="0"/>
                <a:cs typeface="Times New Roman" panose="02020603050405020304" pitchFamily="18" charset="0"/>
              </a:rPr>
              <a:t>BC </a:t>
            </a:r>
            <a:r>
              <a:rPr lang="en-US" sz="1400" dirty="0"/>
              <a:t> </a:t>
            </a:r>
          </a:p>
        </p:txBody>
      </p:sp>
      <p:pic>
        <p:nvPicPr>
          <p:cNvPr id="3" name="Рисунок 2">
            <a:extLst>
              <a:ext uri="{FF2B5EF4-FFF2-40B4-BE49-F238E27FC236}">
                <a16:creationId xmlns:a16="http://schemas.microsoft.com/office/drawing/2014/main" id="{43C61683-A9E6-9D14-DF83-21C1DF37E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9169" y="869085"/>
            <a:ext cx="468251" cy="2553599"/>
          </a:xfrm>
          <a:prstGeom prst="rect">
            <a:avLst/>
          </a:prstGeom>
        </p:spPr>
      </p:pic>
      <p:pic>
        <p:nvPicPr>
          <p:cNvPr id="21" name="Рисунок 20">
            <a:extLst>
              <a:ext uri="{FF2B5EF4-FFF2-40B4-BE49-F238E27FC236}">
                <a16:creationId xmlns:a16="http://schemas.microsoft.com/office/drawing/2014/main" id="{43C61683-A9E6-9D14-DF83-21C1DF37E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249" y="1951726"/>
            <a:ext cx="468251" cy="2553599"/>
          </a:xfrm>
          <a:prstGeom prst="rect">
            <a:avLst/>
          </a:prstGeom>
        </p:spPr>
      </p:pic>
      <p:sp>
        <p:nvSpPr>
          <p:cNvPr id="22" name="Rectangle 19"/>
          <p:cNvSpPr>
            <a:spLocks noChangeArrowheads="1"/>
          </p:cNvSpPr>
          <p:nvPr/>
        </p:nvSpPr>
        <p:spPr bwMode="auto">
          <a:xfrm>
            <a:off x="3196423" y="1317048"/>
            <a:ext cx="728151" cy="335904"/>
          </a:xfrm>
          <a:prstGeom prst="rect">
            <a:avLst/>
          </a:prstGeom>
          <a:solidFill>
            <a:srgbClr val="00B8FF"/>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1400" dirty="0"/>
              <a:t> </a:t>
            </a:r>
            <a:r>
              <a:rPr lang="en-US" b="1" dirty="0">
                <a:solidFill>
                  <a:schemeClr val="bg1"/>
                </a:solidFill>
                <a:latin typeface="Times New Roman" panose="02020603050405020304" pitchFamily="18" charset="0"/>
                <a:cs typeface="Times New Roman" panose="02020603050405020304" pitchFamily="18" charset="0"/>
              </a:rPr>
              <a:t>SMM </a:t>
            </a:r>
            <a:r>
              <a:rPr lang="en-US" sz="1400" dirty="0"/>
              <a:t> </a:t>
            </a:r>
          </a:p>
        </p:txBody>
      </p:sp>
      <p:sp>
        <p:nvSpPr>
          <p:cNvPr id="23" name="Rectangle 19"/>
          <p:cNvSpPr>
            <a:spLocks noChangeArrowheads="1"/>
          </p:cNvSpPr>
          <p:nvPr/>
        </p:nvSpPr>
        <p:spPr bwMode="auto">
          <a:xfrm>
            <a:off x="3184104" y="4048065"/>
            <a:ext cx="728151" cy="335904"/>
          </a:xfrm>
          <a:prstGeom prst="rect">
            <a:avLst/>
          </a:prstGeom>
          <a:solidFill>
            <a:srgbClr val="00B8FF"/>
          </a:solidFill>
          <a:ln w="9525" algn="ctr">
            <a:solidFill>
              <a:schemeClr val="tx1"/>
            </a:solidFill>
            <a:round/>
            <a:headEnd/>
            <a:tailEnd/>
          </a:ln>
        </p:spPr>
        <p:txBody>
          <a:bodyPr lIns="9144" tIns="0" rIns="9144" bIns="0" anchor="ctr" anchorCtr="1"/>
          <a:lstStyle/>
          <a:p>
            <a:pPr algn="ctr">
              <a:lnSpc>
                <a:spcPct val="70000"/>
              </a:lnSpc>
              <a:buClr>
                <a:srgbClr val="000000"/>
              </a:buClr>
              <a:buSzPct val="100000"/>
              <a:buFont typeface="Times New Roman" pitchFamily="18" charset="0"/>
              <a:buNone/>
            </a:pPr>
            <a:r>
              <a:rPr lang="en-US" sz="1400" dirty="0"/>
              <a:t> </a:t>
            </a:r>
            <a:r>
              <a:rPr lang="en-US" b="1" dirty="0">
                <a:solidFill>
                  <a:schemeClr val="bg1"/>
                </a:solidFill>
                <a:latin typeface="Times New Roman" panose="02020603050405020304" pitchFamily="18" charset="0"/>
                <a:cs typeface="Times New Roman" panose="02020603050405020304" pitchFamily="18" charset="0"/>
              </a:rPr>
              <a:t>SMM </a:t>
            </a:r>
            <a:r>
              <a:rPr lang="en-US" sz="1400" dirty="0"/>
              <a:t> </a:t>
            </a:r>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21578</TotalTime>
  <Words>1856</Words>
  <Application>Microsoft Office PowerPoint</Application>
  <PresentationFormat>Широкоэкранный</PresentationFormat>
  <Paragraphs>151</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annkull316@mail.ru</dc:creator>
  <cp:lastModifiedBy>Ann Kull</cp:lastModifiedBy>
  <cp:revision>1215</cp:revision>
  <cp:lastPrinted>2024-06-28T10:52:52Z</cp:lastPrinted>
  <dcterms:created xsi:type="dcterms:W3CDTF">2021-06-25T08:13:36Z</dcterms:created>
  <dcterms:modified xsi:type="dcterms:W3CDTF">2024-10-22T20:22:47Z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7</vt:i4>
  </property>
  <property fmtid="{D5CDD505-2E9C-101B-9397-08002B2CF9AE}" pid="3" name="Notes">
    <vt:i4>37</vt:i4>
  </property>
  <property fmtid="{D5CDD505-2E9C-101B-9397-08002B2CF9AE}" pid="4" name="PresentationFormat">
    <vt:lpwstr>Широкоэкранный</vt:lpwstr>
  </property>
  <property fmtid="{D5CDD505-2E9C-101B-9397-08002B2CF9AE}" pid="5" name="Slides">
    <vt:i4>38</vt:i4>
  </property>
</Properties>
</file>