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257" r:id="rId2"/>
    <p:sldId id="372" r:id="rId3"/>
    <p:sldId id="364" r:id="rId4"/>
    <p:sldId id="374" r:id="rId5"/>
    <p:sldId id="312" r:id="rId6"/>
    <p:sldId id="368" r:id="rId7"/>
    <p:sldId id="369" r:id="rId8"/>
    <p:sldId id="356" r:id="rId9"/>
    <p:sldId id="366" r:id="rId10"/>
    <p:sldId id="363" r:id="rId11"/>
    <p:sldId id="367" r:id="rId12"/>
    <p:sldId id="365" r:id="rId13"/>
    <p:sldId id="327" r:id="rId14"/>
    <p:sldId id="315" r:id="rId15"/>
    <p:sldId id="316" r:id="rId16"/>
    <p:sldId id="328" r:id="rId17"/>
    <p:sldId id="332" r:id="rId18"/>
    <p:sldId id="333" r:id="rId19"/>
    <p:sldId id="336" r:id="rId20"/>
    <p:sldId id="334" r:id="rId21"/>
    <p:sldId id="337" r:id="rId22"/>
    <p:sldId id="335" r:id="rId23"/>
    <p:sldId id="357" r:id="rId24"/>
    <p:sldId id="373" r:id="rId25"/>
    <p:sldId id="330" r:id="rId26"/>
    <p:sldId id="338" r:id="rId27"/>
    <p:sldId id="340" r:id="rId28"/>
    <p:sldId id="341" r:id="rId29"/>
    <p:sldId id="286" r:id="rId30"/>
    <p:sldId id="275"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44" autoAdjust="0"/>
    <p:restoredTop sz="89140" autoAdjust="0"/>
  </p:normalViewPr>
  <p:slideViewPr>
    <p:cSldViewPr snapToGrid="0">
      <p:cViewPr varScale="1">
        <p:scale>
          <a:sx n="77" d="100"/>
          <a:sy n="77" d="100"/>
        </p:scale>
        <p:origin x="667" y="72"/>
      </p:cViewPr>
      <p:guideLst>
        <p:guide orient="horz" pos="2160"/>
        <p:guide pos="3840"/>
      </p:guideLst>
    </p:cSldViewPr>
  </p:slideViewPr>
  <p:notesTextViewPr>
    <p:cViewPr>
      <p:scale>
        <a:sx n="1" d="1"/>
        <a:sy n="1" d="1"/>
      </p:scale>
      <p:origin x="0" y="0"/>
    </p:cViewPr>
  </p:notesTextViewPr>
  <p:notesViewPr>
    <p:cSldViewPr snapToGrid="0">
      <p:cViewPr varScale="1">
        <p:scale>
          <a:sx n="125" d="100"/>
          <a:sy n="125" d="100"/>
        </p:scale>
        <p:origin x="486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FD9B40-9369-4D92-A436-7D838ADAD75B}" type="datetimeFigureOut">
              <a:rPr lang="ru-RU" smtClean="0"/>
              <a:t>23.10.2024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F46D7-126D-4B0B-B9FA-ED1F27255D7F}" type="slidenum">
              <a:rPr lang="ru-RU" smtClean="0"/>
              <a:t>‹#›</a:t>
            </a:fld>
            <a:endParaRPr lang="ru-RU"/>
          </a:p>
        </p:txBody>
      </p:sp>
    </p:spTree>
    <p:extLst>
      <p:ext uri="{BB962C8B-B14F-4D97-AF65-F5344CB8AC3E}">
        <p14:creationId xmlns:p14="http://schemas.microsoft.com/office/powerpoint/2010/main" val="3733561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 will present the results of our scientific group, which is conducting research in the field of boron-neutron capture therapy</a:t>
            </a:r>
            <a:r>
              <a:rPr lang="ru-RU" dirty="0"/>
              <a:t>.</a:t>
            </a:r>
            <a:r>
              <a:rPr lang="ru-RU" baseline="0" dirty="0"/>
              <a:t> </a:t>
            </a:r>
            <a:r>
              <a:rPr lang="en-US" baseline="0" dirty="0"/>
              <a:t>We are </a:t>
            </a:r>
            <a:r>
              <a:rPr lang="en-US" dirty="0"/>
              <a:t>based at the Budker Institute of Nuclear Physics.</a:t>
            </a:r>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1</a:t>
            </a:fld>
            <a:endParaRPr lang="ru-RU"/>
          </a:p>
        </p:txBody>
      </p:sp>
    </p:spTree>
    <p:extLst>
      <p:ext uri="{BB962C8B-B14F-4D97-AF65-F5344CB8AC3E}">
        <p14:creationId xmlns:p14="http://schemas.microsoft.com/office/powerpoint/2010/main" val="48892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Поскольку</a:t>
            </a:r>
            <a:r>
              <a:rPr lang="ru-RU" baseline="0" dirty="0"/>
              <a:t> эксперимент проводится на твердотельной мишени, мы должны учитывать все сопутствующие эффекты, которые оказывают влияние на энергию пробного пучка.   </a:t>
            </a:r>
          </a:p>
          <a:p>
            <a:r>
              <a:rPr lang="ru-RU" baseline="0" dirty="0"/>
              <a:t>Рассмотрим детальнее, что мы должны учитывать.</a:t>
            </a:r>
          </a:p>
          <a:p>
            <a:pPr marL="228600" indent="-228600">
              <a:buAutoNum type="arabicPeriod"/>
            </a:pPr>
            <a:r>
              <a:rPr lang="ru-RU" baseline="0" dirty="0" err="1"/>
              <a:t>Высокохроматичный</a:t>
            </a:r>
            <a:r>
              <a:rPr lang="ru-RU" baseline="0" dirty="0"/>
              <a:t> пучок падает на мишень с некоторой энергией , далее он проходит через слой лития и теряет  порядка 100 кэВ в зависимости от его энергии.</a:t>
            </a:r>
          </a:p>
          <a:p>
            <a:pPr marL="228600" indent="-228600">
              <a:buAutoNum type="arabicPeriod"/>
            </a:pPr>
            <a:r>
              <a:rPr lang="ru-RU" baseline="0" dirty="0"/>
              <a:t>На некоторой глубине происходит реакция  и заряженные продукты начинают лететь в сторону детектора. На пути </a:t>
            </a:r>
            <a:r>
              <a:rPr lang="en-US" baseline="0" dirty="0"/>
              <a:t>d </a:t>
            </a:r>
            <a:r>
              <a:rPr lang="ru-RU" baseline="0" dirty="0"/>
              <a:t>они также теряют энергию и приобретают некоторый разброс. </a:t>
            </a:r>
          </a:p>
          <a:p>
            <a:pPr marL="228600" indent="-228600">
              <a:buAutoNum type="arabicPeriod"/>
            </a:pPr>
            <a:r>
              <a:rPr lang="ru-RU" baseline="0" dirty="0"/>
              <a:t>Далее начинается набор статистики, здесь есть некая систематическая ошибка занижающая количество событий зарегистрированных детектором. Она связана с тем, что частицы приобретают угловой разброс при выходе из толщи мишени и некоторые из них не попадают в детектор.</a:t>
            </a:r>
          </a:p>
          <a:p>
            <a:pPr marL="0" indent="0">
              <a:buNone/>
            </a:pPr>
            <a:endParaRPr lang="ru-RU" dirty="0"/>
          </a:p>
          <a:p>
            <a:pPr marL="0" indent="0">
              <a:buNone/>
            </a:pPr>
            <a:endParaRPr lang="ru-RU" dirty="0"/>
          </a:p>
          <a:p>
            <a:pPr marL="0" indent="0">
              <a:buNone/>
            </a:pPr>
            <a:r>
              <a:rPr lang="en-US" dirty="0"/>
              <a:t>Since the experiment is carried out on a solid target, we must take into account all the accompanying effects that affect the energy of the probe beam.</a:t>
            </a:r>
            <a:endParaRPr lang="ru-RU" dirty="0"/>
          </a:p>
          <a:p>
            <a:pPr marL="0" indent="0">
              <a:buNone/>
            </a:pPr>
            <a:r>
              <a:rPr lang="en-US" dirty="0"/>
              <a:t>Let's consider in more detail what we must take into account.</a:t>
            </a:r>
            <a:r>
              <a:rPr lang="ru-RU" dirty="0"/>
              <a:t> </a:t>
            </a:r>
            <a:r>
              <a:rPr lang="en-US" dirty="0"/>
              <a:t>A highly monochromatic beam falls on the target with some energy, then it passes through a layer of lithium and loses about 100 </a:t>
            </a:r>
            <a:r>
              <a:rPr lang="en-US" dirty="0" err="1"/>
              <a:t>keV</a:t>
            </a:r>
            <a:r>
              <a:rPr lang="en-US" dirty="0"/>
              <a:t> depending on its energy.</a:t>
            </a:r>
            <a:r>
              <a:rPr lang="ru-RU" dirty="0"/>
              <a:t> </a:t>
            </a:r>
            <a:r>
              <a:rPr lang="en-US" dirty="0"/>
              <a:t>At some depth, a reaction occurs and the charged products begin to fly towards the detector. On the way d, they also lose energy and acquire some fluctuation.</a:t>
            </a:r>
            <a:r>
              <a:rPr lang="ru-RU" dirty="0"/>
              <a:t> </a:t>
            </a:r>
            <a:r>
              <a:rPr lang="en-US" dirty="0"/>
              <a:t>Then, statistics are collected, there is a certain systematic error here that underestimates the number of events registered by the detector. It is due to the fact that the particles acquire an angular distribution when leaving the thickness of the target and some of them do not hit the detector.</a:t>
            </a:r>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10</a:t>
            </a:fld>
            <a:endParaRPr lang="ru-RU"/>
          </a:p>
        </p:txBody>
      </p:sp>
    </p:spTree>
    <p:extLst>
      <p:ext uri="{BB962C8B-B14F-4D97-AF65-F5344CB8AC3E}">
        <p14:creationId xmlns:p14="http://schemas.microsoft.com/office/powerpoint/2010/main" val="1652351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Для идентификации</a:t>
            </a:r>
            <a:r>
              <a:rPr lang="ru-RU" baseline="0" dirty="0"/>
              <a:t> частиц в спектре, мы провели сравнение экспериментальных значений энергии с общей кинематической формулой с учетом поправок на потери и уширения энергии. Эти сравнения позволили лучше понять формы пиков в спектре. Для высокоэнергетических частиц результат чрезвычайно точен. </a:t>
            </a:r>
          </a:p>
          <a:p>
            <a:endParaRPr lang="ru-RU" baseline="0" dirty="0"/>
          </a:p>
          <a:p>
            <a:r>
              <a:rPr lang="en-US" dirty="0"/>
              <a:t>To identify particles in the spectrum, we compared the experimental energy values ​​with the general kinematic formula, taking into account energy losses and straggling. This</a:t>
            </a:r>
            <a:r>
              <a:rPr lang="en-US" baseline="0" dirty="0"/>
              <a:t> </a:t>
            </a:r>
            <a:r>
              <a:rPr lang="ru-RU" baseline="0" dirty="0"/>
              <a:t>с</a:t>
            </a:r>
            <a:r>
              <a:rPr lang="en-US" baseline="0" dirty="0" err="1"/>
              <a:t>omparison</a:t>
            </a:r>
            <a:r>
              <a:rPr lang="en-US" baseline="0" dirty="0"/>
              <a:t> </a:t>
            </a:r>
            <a:r>
              <a:rPr lang="en-US" dirty="0"/>
              <a:t>allowed us to better understand the shapes of the peaks in the spectrum. For high-energy particles, the result is extremely accurate.</a:t>
            </a:r>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11</a:t>
            </a:fld>
            <a:endParaRPr lang="ru-RU"/>
          </a:p>
        </p:txBody>
      </p:sp>
    </p:spTree>
    <p:extLst>
      <p:ext uri="{BB962C8B-B14F-4D97-AF65-F5344CB8AC3E}">
        <p14:creationId xmlns:p14="http://schemas.microsoft.com/office/powerpoint/2010/main" val="1365563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experiment is performed on a resting target. Despite the low energies, the motion of </a:t>
            </a:r>
            <a:r>
              <a:rPr lang="en-US" baseline="0" dirty="0"/>
              <a:t> </a:t>
            </a:r>
            <a:r>
              <a:rPr lang="en-US" dirty="0"/>
              <a:t>the compound nucleus leads to differences in the differential cross sections, so we must reduce all results to the center-of-mass system.</a:t>
            </a:r>
            <a:endParaRPr lang="ru-RU" dirty="0"/>
          </a:p>
          <a:p>
            <a:r>
              <a:rPr lang="en-US" dirty="0"/>
              <a:t>In the reactions under consideration, we expect symmetry about 90 degrees and approximate the obtained results by expansion in a series of Legendre polynomials.</a:t>
            </a:r>
            <a:endParaRPr lang="ru-RU" dirty="0"/>
          </a:p>
          <a:p>
            <a:r>
              <a:rPr lang="en-US" dirty="0"/>
              <a:t>For our energy we expected only a few first</a:t>
            </a:r>
            <a:r>
              <a:rPr lang="en-US" baseline="0" dirty="0"/>
              <a:t> L because a part of measurement is under </a:t>
            </a:r>
            <a:r>
              <a:rPr lang="en-US" baseline="0" dirty="0" err="1"/>
              <a:t>coloumb</a:t>
            </a:r>
            <a:r>
              <a:rPr lang="en-US" baseline="0" dirty="0"/>
              <a:t> barrier and particle is charged . </a:t>
            </a:r>
            <a:r>
              <a:rPr lang="en-US" dirty="0"/>
              <a:t>(4) where Q are the attenuation coefficients.</a:t>
            </a:r>
            <a:r>
              <a:rPr lang="en-US" baseline="0" dirty="0"/>
              <a:t> </a:t>
            </a:r>
            <a:r>
              <a:rPr lang="en-US" dirty="0"/>
              <a:t>In the case of the 7Li(p,α)4He reaction, W (E, θ ) is symmetrical around θ = 90◦ and thus can be described by even Legendre polynomials. The deduced A2(E) and A4(E) coefficients are successfully parametrized by polynomial functions, as shown in the fits of figure 1 (the error shown represent statistical uncertainties only). The A2(E) values are in good agreement with previous works [3, 4] in the overlapping energy regions except around 900 </a:t>
            </a:r>
            <a:r>
              <a:rPr lang="en-US" dirty="0" err="1"/>
              <a:t>keV</a:t>
            </a:r>
            <a:r>
              <a:rPr lang="en-US" dirty="0"/>
              <a:t>, where our data are lower by ≈18%. For what concerns A4(E), it is not negligible for E 1100 </a:t>
            </a:r>
            <a:r>
              <a:rPr lang="en-US" dirty="0" err="1"/>
              <a:t>keV</a:t>
            </a:r>
            <a:r>
              <a:rPr lang="en-US" dirty="0"/>
              <a:t>. There are no previous data to compare with.</a:t>
            </a:r>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12</a:t>
            </a:fld>
            <a:endParaRPr lang="ru-RU"/>
          </a:p>
        </p:txBody>
      </p:sp>
    </p:spTree>
    <p:extLst>
      <p:ext uri="{BB962C8B-B14F-4D97-AF65-F5344CB8AC3E}">
        <p14:creationId xmlns:p14="http://schemas.microsoft.com/office/powerpoint/2010/main" val="3733012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66F46D7-126D-4B0B-B9FA-ED1F27255D7F}" type="slidenum">
              <a:rPr lang="ru-RU" smtClean="0"/>
              <a:t>13</a:t>
            </a:fld>
            <a:endParaRPr lang="ru-RU"/>
          </a:p>
        </p:txBody>
      </p:sp>
    </p:spTree>
    <p:extLst>
      <p:ext uri="{BB962C8B-B14F-4D97-AF65-F5344CB8AC3E}">
        <p14:creationId xmlns:p14="http://schemas.microsoft.com/office/powerpoint/2010/main" val="2966223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66F46D7-126D-4B0B-B9FA-ED1F27255D7F}" type="slidenum">
              <a:rPr lang="ru-RU" smtClean="0"/>
              <a:t>14</a:t>
            </a:fld>
            <a:endParaRPr lang="ru-RU"/>
          </a:p>
        </p:txBody>
      </p:sp>
    </p:spTree>
    <p:extLst>
      <p:ext uri="{BB962C8B-B14F-4D97-AF65-F5344CB8AC3E}">
        <p14:creationId xmlns:p14="http://schemas.microsoft.com/office/powerpoint/2010/main" val="852322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Here is the spectrum of the </a:t>
            </a:r>
            <a:r>
              <a:rPr lang="en-US" dirty="0" err="1"/>
              <a:t>d+lithium</a:t>
            </a:r>
            <a:r>
              <a:rPr lang="en-US" dirty="0"/>
              <a:t> reaction, we see a large number of elastically backscattered</a:t>
            </a:r>
            <a:r>
              <a:rPr lang="en-US" baseline="0" dirty="0"/>
              <a:t> deuterons </a:t>
            </a:r>
            <a:r>
              <a:rPr lang="en-US" dirty="0"/>
              <a:t>particles in the low-energy region. This is one of the reasons why we cannot measure the channels of some reactions. A single high-energy peak from the decay of the lithium nucleus into two particles is a kind of guiding star for us, since it is the easiest to measure. Therefore, for verification, we will start with it</a:t>
            </a:r>
          </a:p>
          <a:p>
            <a:r>
              <a:rPr lang="ru-RU" dirty="0"/>
              <a:t>Здесь приведен</a:t>
            </a:r>
            <a:r>
              <a:rPr lang="ru-RU" baseline="0" dirty="0"/>
              <a:t> спектр в реакция  литием, мы видим</a:t>
            </a:r>
            <a:r>
              <a:rPr lang="en-US" baseline="0" dirty="0"/>
              <a:t> </a:t>
            </a:r>
            <a:r>
              <a:rPr lang="ru-RU" baseline="0" dirty="0"/>
              <a:t>видеть в низкоэнергетической области большое количество отраженных частиц. Эта одна из причин, почему мы не можем измерить каналы некоторых реакций.  Одиночный высокоэнергичный пик от распада ядра лития на две частицы является для нас некоторый путеводной звездой, поскольку наиболее просто в измерении. Потому для верификации начнем с него</a:t>
            </a:r>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15</a:t>
            </a:fld>
            <a:endParaRPr lang="ru-RU"/>
          </a:p>
        </p:txBody>
      </p:sp>
    </p:spTree>
    <p:extLst>
      <p:ext uri="{BB962C8B-B14F-4D97-AF65-F5344CB8AC3E}">
        <p14:creationId xmlns:p14="http://schemas.microsoft.com/office/powerpoint/2010/main" val="2642037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Here is the differential cross section of the reaction of this channel measured at two angles. We see good agreement with previous results. This decay occurs from the highly excited ( ) state of the beryllium-8 nucleus.</a:t>
            </a:r>
          </a:p>
          <a:p>
            <a:r>
              <a:rPr lang="ru-RU" dirty="0"/>
              <a:t>Здесь представлено дифференциальное</a:t>
            </a:r>
            <a:r>
              <a:rPr lang="ru-RU" baseline="0" dirty="0"/>
              <a:t> сечение реакции сечения этого  канала, измеренного под двумя углами. Мы видимо хорошее соответствие с предыдущими результатами. Данный распад происходит с высоковозбужденного </a:t>
            </a:r>
            <a:r>
              <a:rPr lang="en-US" baseline="0" dirty="0"/>
              <a:t>( ) </a:t>
            </a:r>
            <a:r>
              <a:rPr lang="ru-RU" baseline="0" dirty="0"/>
              <a:t>состояния ядра берилия-8</a:t>
            </a:r>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16</a:t>
            </a:fld>
            <a:endParaRPr lang="ru-RU"/>
          </a:p>
        </p:txBody>
      </p:sp>
    </p:spTree>
    <p:extLst>
      <p:ext uri="{BB962C8B-B14F-4D97-AF65-F5344CB8AC3E}">
        <p14:creationId xmlns:p14="http://schemas.microsoft.com/office/powerpoint/2010/main" val="3050047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Здесь,</a:t>
            </a:r>
            <a:r>
              <a:rPr lang="ru-RU" baseline="0" dirty="0"/>
              <a:t> предполагая малость коэффициентов </a:t>
            </a:r>
            <a:r>
              <a:rPr lang="en-US" baseline="0" dirty="0"/>
              <a:t>A2(E) </a:t>
            </a:r>
            <a:r>
              <a:rPr lang="ru-RU" baseline="0" dirty="0"/>
              <a:t>можем попробовать вычислить полное сечение и сравнить его с сечение из базы </a:t>
            </a:r>
            <a:r>
              <a:rPr lang="en-US" baseline="0" dirty="0"/>
              <a:t>ENDFB-4.0</a:t>
            </a:r>
            <a:r>
              <a:rPr lang="ru-RU" baseline="0" dirty="0"/>
              <a:t>.  Справедливости ради, надо признать, что это достаточно хороший результат, с учетом однократного эксперимента. </a:t>
            </a:r>
          </a:p>
          <a:p>
            <a:r>
              <a:rPr lang="en-US" dirty="0"/>
              <a:t>Here, assuming the smallness of the coefficients A2(E), we can try to calculate the full cross-section and compare it with the cross-section from the ENDFB-4.0 database. In fairness, it must be admitted that this is a fairly good result, taking into account a single experiment.</a:t>
            </a:r>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17</a:t>
            </a:fld>
            <a:endParaRPr lang="ru-RU"/>
          </a:p>
        </p:txBody>
      </p:sp>
    </p:spTree>
    <p:extLst>
      <p:ext uri="{BB962C8B-B14F-4D97-AF65-F5344CB8AC3E}">
        <p14:creationId xmlns:p14="http://schemas.microsoft.com/office/powerpoint/2010/main" val="31514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Далее мы измерили</a:t>
            </a:r>
            <a:r>
              <a:rPr lang="ru-RU" baseline="0" dirty="0"/>
              <a:t> с испусканием протона, скорее всего это реакция </a:t>
            </a:r>
            <a:r>
              <a:rPr lang="ru-RU" baseline="0" dirty="0" err="1"/>
              <a:t>реорганизациии</a:t>
            </a:r>
            <a:r>
              <a:rPr lang="ru-RU" baseline="0" dirty="0"/>
              <a:t>. Конечно вы можете заметить, что точность измерения относительно слабых пиков на </a:t>
            </a:r>
            <a:r>
              <a:rPr lang="ru-RU" baseline="0" dirty="0" err="1"/>
              <a:t>подолжке</a:t>
            </a:r>
            <a:r>
              <a:rPr lang="ru-RU" baseline="0" dirty="0"/>
              <a:t> из трех частиц существенно упала.</a:t>
            </a:r>
          </a:p>
          <a:p>
            <a:r>
              <a:rPr lang="en-US" dirty="0"/>
              <a:t>Next we measured channel with proton emission, and exited Lithium nuclei.</a:t>
            </a:r>
            <a:r>
              <a:rPr lang="en-US" baseline="0" dirty="0"/>
              <a:t> M</a:t>
            </a:r>
            <a:r>
              <a:rPr lang="en-US" dirty="0"/>
              <a:t>ost likely this is a reorganization reaction. Of course you can see that the precision of the measurement has dropped significantly because of relatively weak peaks on the three-particle </a:t>
            </a:r>
            <a:r>
              <a:rPr lang="en-US" dirty="0" err="1"/>
              <a:t>trendline</a:t>
            </a:r>
            <a:r>
              <a:rPr lang="en-US" dirty="0"/>
              <a:t>.</a:t>
            </a:r>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18</a:t>
            </a:fld>
            <a:endParaRPr lang="ru-RU"/>
          </a:p>
        </p:txBody>
      </p:sp>
    </p:spTree>
    <p:extLst>
      <p:ext uri="{BB962C8B-B14F-4D97-AF65-F5344CB8AC3E}">
        <p14:creationId xmlns:p14="http://schemas.microsoft.com/office/powerpoint/2010/main" val="3320380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Here is the differential cross section with the formation of the short-lived state of He5. In the IBANDL database there are only two measurements of this reaction at an angle of 90 and 154 degrees. In the spectrum, this channel is visible as a peak at the end of the wide range spectrum from three particles</a:t>
            </a:r>
          </a:p>
          <a:p>
            <a:r>
              <a:rPr lang="ru-RU" dirty="0"/>
              <a:t>Здесь дифференциальное</a:t>
            </a:r>
            <a:r>
              <a:rPr lang="ru-RU" baseline="0" dirty="0"/>
              <a:t> сечение с образованием сверхкороткое живущего состояния </a:t>
            </a:r>
            <a:r>
              <a:rPr lang="en-US" baseline="0" dirty="0"/>
              <a:t>He5</a:t>
            </a:r>
            <a:r>
              <a:rPr lang="ru-RU" baseline="0" dirty="0"/>
              <a:t>. В базе </a:t>
            </a:r>
            <a:r>
              <a:rPr lang="en-US" baseline="0" dirty="0"/>
              <a:t>IBANDL </a:t>
            </a:r>
            <a:r>
              <a:rPr lang="ru-RU" baseline="0" dirty="0"/>
              <a:t>существует всего два  замера данной реакции под углом 90 и 154 градуса. В спектре данный канал виден как пик в конце распределенного спектра от трех частиц с прямым. Очень Интересна природа структуры этого сечения</a:t>
            </a:r>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19</a:t>
            </a:fld>
            <a:endParaRPr lang="ru-RU"/>
          </a:p>
        </p:txBody>
      </p:sp>
    </p:spTree>
    <p:extLst>
      <p:ext uri="{BB962C8B-B14F-4D97-AF65-F5344CB8AC3E}">
        <p14:creationId xmlns:p14="http://schemas.microsoft.com/office/powerpoint/2010/main" val="1011097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Материалы моей презентации основываются на трех опубликованных статьях.  Вопросы будут касаться измерения дифференциального сечения ядерных</a:t>
            </a:r>
            <a:r>
              <a:rPr lang="ru-RU" baseline="0" dirty="0"/>
              <a:t> реакций с протонами и дейтронами на тонких литиевых и борных мишенях в диапазоне энергий пары МэВ</a:t>
            </a:r>
            <a:endParaRPr lang="en-US" dirty="0"/>
          </a:p>
          <a:p>
            <a:r>
              <a:rPr lang="en-US" dirty="0"/>
              <a:t>The material of my presentation is based on three publications in the journal Nuclear</a:t>
            </a:r>
            <a:r>
              <a:rPr lang="en-US" baseline="0" dirty="0"/>
              <a:t> Instruments and Methods in Physics research B.</a:t>
            </a:r>
            <a:endParaRPr lang="ru-RU" baseline="0" dirty="0"/>
          </a:p>
          <a:p>
            <a:r>
              <a:rPr lang="en-US" dirty="0"/>
              <a:t>The questions will concern the measurement of the differential cross section of nuclear reactions with protons and deuterons on thin lithium and boron targets in the energy range of a couple of MeV</a:t>
            </a:r>
            <a:r>
              <a:rPr lang="ru-RU" dirty="0"/>
              <a:t>.</a:t>
            </a:r>
          </a:p>
        </p:txBody>
      </p:sp>
      <p:sp>
        <p:nvSpPr>
          <p:cNvPr id="4" name="Номер слайда 3"/>
          <p:cNvSpPr>
            <a:spLocks noGrp="1"/>
          </p:cNvSpPr>
          <p:nvPr>
            <p:ph type="sldNum" sz="quarter" idx="10"/>
          </p:nvPr>
        </p:nvSpPr>
        <p:spPr/>
        <p:txBody>
          <a:bodyPr/>
          <a:lstStyle/>
          <a:p>
            <a:fld id="{166F46D7-126D-4B0B-B9FA-ED1F27255D7F}" type="slidenum">
              <a:rPr lang="ru-RU" smtClean="0"/>
              <a:t>2</a:t>
            </a:fld>
            <a:endParaRPr lang="ru-RU"/>
          </a:p>
        </p:txBody>
      </p:sp>
    </p:spTree>
    <p:extLst>
      <p:ext uri="{BB962C8B-B14F-4D97-AF65-F5344CB8AC3E}">
        <p14:creationId xmlns:p14="http://schemas.microsoft.com/office/powerpoint/2010/main" val="3262486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latin typeface="Times New Roman" panose="02020603050405020304" pitchFamily="18" charset="0"/>
                <a:ea typeface="Times New Roman" panose="02020603050405020304" pitchFamily="18" charset="0"/>
              </a:rPr>
              <a:t>There are no data on the </a:t>
            </a:r>
            <a:r>
              <a:rPr lang="en-US" baseline="30000" dirty="0">
                <a:latin typeface="Times New Roman" panose="02020603050405020304" pitchFamily="18" charset="0"/>
                <a:ea typeface="Times New Roman" panose="02020603050405020304" pitchFamily="18" charset="0"/>
              </a:rPr>
              <a:t>7</a:t>
            </a:r>
            <a:r>
              <a:rPr lang="en-US" dirty="0">
                <a:latin typeface="Times New Roman" panose="02020603050405020304" pitchFamily="18" charset="0"/>
                <a:ea typeface="Times New Roman" panose="02020603050405020304" pitchFamily="18" charset="0"/>
              </a:rPr>
              <a:t>Li(</a:t>
            </a:r>
            <a:r>
              <a:rPr lang="en-US" dirty="0" err="1">
                <a:latin typeface="Times New Roman" panose="02020603050405020304" pitchFamily="18" charset="0"/>
                <a:ea typeface="Times New Roman" panose="02020603050405020304" pitchFamily="18" charset="0"/>
              </a:rPr>
              <a:t>d,n</a:t>
            </a:r>
            <a:r>
              <a:rPr lang="en-US" dirty="0" err="1">
                <a:latin typeface="Symbol" panose="05050102010706020507" pitchFamily="18" charset="2"/>
                <a:ea typeface="Times New Roman" panose="02020603050405020304" pitchFamily="18" charset="0"/>
                <a:cs typeface="Times New Roman" panose="02020603050405020304" pitchFamily="18" charset="0"/>
              </a:rPr>
              <a:t>a</a:t>
            </a:r>
            <a:r>
              <a:rPr lang="en-US" dirty="0">
                <a:latin typeface="Times New Roman" panose="02020603050405020304" pitchFamily="18" charset="0"/>
                <a:ea typeface="Times New Roman" panose="02020603050405020304" pitchFamily="18" charset="0"/>
              </a:rPr>
              <a:t>)</a:t>
            </a:r>
            <a:r>
              <a:rPr lang="en-US" baseline="30000" dirty="0">
                <a:latin typeface="Times New Roman" panose="02020603050405020304" pitchFamily="18" charset="0"/>
                <a:ea typeface="Times New Roman" panose="02020603050405020304" pitchFamily="18" charset="0"/>
              </a:rPr>
              <a:t>4</a:t>
            </a:r>
            <a:r>
              <a:rPr lang="en-US" dirty="0">
                <a:latin typeface="Times New Roman" panose="02020603050405020304" pitchFamily="18" charset="0"/>
                <a:ea typeface="Times New Roman" panose="02020603050405020304" pitchFamily="18" charset="0"/>
              </a:rPr>
              <a:t>He</a:t>
            </a:r>
            <a:r>
              <a:rPr lang="en-US" b="1"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reaction in the literature or databases</a:t>
            </a:r>
            <a:r>
              <a:rPr lang="ru-RU" dirty="0">
                <a:latin typeface="Times New Roman" panose="02020603050405020304" pitchFamily="18" charset="0"/>
                <a:ea typeface="Times New Roman" panose="02020603050405020304" pitchFamily="18" charset="0"/>
              </a:rPr>
              <a:t>.</a:t>
            </a:r>
            <a:endParaRPr lang="ru-RU" dirty="0"/>
          </a:p>
          <a:p>
            <a:r>
              <a:rPr lang="en-US" dirty="0"/>
              <a:t>Structurally, the cross-section of this reaction is similar to the previous one. It is worth noting that this is the most productive reaction in terms of neutron generation. However, its spectrum is not </a:t>
            </a:r>
            <a:r>
              <a:rPr lang="en-US" dirty="0" err="1"/>
              <a:t>monoenergetic</a:t>
            </a:r>
            <a:r>
              <a:rPr lang="en-US" dirty="0"/>
              <a:t>. But as we know, neutrons can be slowed down, reflected and moderated with great success.</a:t>
            </a:r>
            <a:endParaRPr lang="ru-RU" dirty="0"/>
          </a:p>
          <a:p>
            <a:r>
              <a:rPr lang="ru-RU" dirty="0"/>
              <a:t>Структурно</a:t>
            </a:r>
            <a:r>
              <a:rPr lang="ru-RU" baseline="0" dirty="0"/>
              <a:t> сечение этой реакции похоже на предыдущую. Стоит отметить, что эта самая продуктивная в точки зрения генерации нейтронов реакция. Однако спектр ее </a:t>
            </a:r>
            <a:r>
              <a:rPr lang="ru-RU" baseline="0" dirty="0" err="1"/>
              <a:t>немоноэнергетичен</a:t>
            </a:r>
            <a:r>
              <a:rPr lang="ru-RU" baseline="0" dirty="0"/>
              <a:t>. Но как мы знаем, нейтроны с большим успехом можно замедлять отражать и </a:t>
            </a:r>
            <a:r>
              <a:rPr lang="ru-RU" baseline="0" dirty="0" err="1"/>
              <a:t>модерировать</a:t>
            </a:r>
            <a:r>
              <a:rPr lang="ru-RU" baseline="0" dirty="0"/>
              <a:t>.</a:t>
            </a:r>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20</a:t>
            </a:fld>
            <a:endParaRPr lang="ru-RU"/>
          </a:p>
        </p:txBody>
      </p:sp>
    </p:spTree>
    <p:extLst>
      <p:ext uri="{BB962C8B-B14F-4D97-AF65-F5344CB8AC3E}">
        <p14:creationId xmlns:p14="http://schemas.microsoft.com/office/powerpoint/2010/main" val="939547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a:t>Передем</a:t>
            </a:r>
            <a:r>
              <a:rPr lang="ru-RU" dirty="0"/>
              <a:t> к реакциям с бором</a:t>
            </a:r>
          </a:p>
        </p:txBody>
      </p:sp>
      <p:sp>
        <p:nvSpPr>
          <p:cNvPr id="4" name="Номер слайда 3"/>
          <p:cNvSpPr>
            <a:spLocks noGrp="1"/>
          </p:cNvSpPr>
          <p:nvPr>
            <p:ph type="sldNum" sz="quarter" idx="10"/>
          </p:nvPr>
        </p:nvSpPr>
        <p:spPr/>
        <p:txBody>
          <a:bodyPr/>
          <a:lstStyle/>
          <a:p>
            <a:fld id="{166F46D7-126D-4B0B-B9FA-ED1F27255D7F}" type="slidenum">
              <a:rPr lang="ru-RU" smtClean="0"/>
              <a:t>21</a:t>
            </a:fld>
            <a:endParaRPr lang="ru-RU"/>
          </a:p>
        </p:txBody>
      </p:sp>
    </p:spTree>
    <p:extLst>
      <p:ext uri="{BB962C8B-B14F-4D97-AF65-F5344CB8AC3E}">
        <p14:creationId xmlns:p14="http://schemas.microsoft.com/office/powerpoint/2010/main" val="742174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Здесь у меня список реакций,</a:t>
            </a:r>
            <a:r>
              <a:rPr lang="ru-RU" baseline="0" dirty="0"/>
              <a:t> который мы планировали измерить.</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Я думаю что не нужно представлять насколько</a:t>
            </a:r>
            <a:r>
              <a:rPr lang="ru-RU" baseline="0" dirty="0"/>
              <a:t> богато с точки зрения извлечения фундаментальных знаний промежуточное ядро </a:t>
            </a:r>
            <a:r>
              <a:rPr lang="en-US" baseline="0" dirty="0"/>
              <a:t>C12.</a:t>
            </a:r>
            <a:r>
              <a:rPr lang="ru-RU"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 have a list of reactions that we planned to </a:t>
            </a:r>
            <a:r>
              <a:rPr lang="en-US" dirty="0" err="1"/>
              <a:t>measure.I</a:t>
            </a:r>
            <a:r>
              <a:rPr lang="en-US" dirty="0"/>
              <a:t> think it is not necessary to imagine how rich in terms of extracting fundamental knowledge the intermediate nucleus C12 is.</a:t>
            </a:r>
            <a:endParaRPr lang="ru-RU" dirty="0"/>
          </a:p>
          <a:p>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22</a:t>
            </a:fld>
            <a:endParaRPr lang="ru-RU"/>
          </a:p>
        </p:txBody>
      </p:sp>
    </p:spTree>
    <p:extLst>
      <p:ext uri="{BB962C8B-B14F-4D97-AF65-F5344CB8AC3E}">
        <p14:creationId xmlns:p14="http://schemas.microsoft.com/office/powerpoint/2010/main" val="3264731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Here are</a:t>
            </a:r>
            <a:r>
              <a:rPr lang="en-US" baseline="0" dirty="0"/>
              <a:t> </a:t>
            </a:r>
            <a:r>
              <a:rPr lang="en-US" dirty="0"/>
              <a:t>shown</a:t>
            </a:r>
            <a:r>
              <a:rPr lang="en-US" baseline="0" dirty="0"/>
              <a:t> </a:t>
            </a:r>
            <a:r>
              <a:rPr lang="en-US" dirty="0"/>
              <a:t>the variants of decay of the intermediate nucleus C12. which is formed in the reaction of a proton with boron. I should say that as a result of the capture of a proton, a highly excited state is formed far beyond some interesting states (you know what I mean). However, in this reaction we should expect the superposition of two different spectra as a result of direct decay and sequential decay.</a:t>
            </a:r>
            <a:endParaRPr lang="ru-RU" dirty="0"/>
          </a:p>
          <a:p>
            <a:r>
              <a:rPr lang="ru-RU" dirty="0"/>
              <a:t>Здесь я представил варианты распада промежуточного ядра С12</a:t>
            </a:r>
            <a:r>
              <a:rPr lang="ru-RU" baseline="0" dirty="0"/>
              <a:t>, которое образуется в реакции протона с бором.  Сразу стоит сказать, что в результате присоединения протона образуется высоковозбужденное состояние далеко за пределами некоторых интересных состояния (вы понимайте о чем) . Тем не менее, в данной реакции мы должны ожидать наложение двух различных спектров в результате прямого распада и последовательного.</a:t>
            </a:r>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23</a:t>
            </a:fld>
            <a:endParaRPr lang="ru-RU"/>
          </a:p>
        </p:txBody>
      </p:sp>
    </p:spTree>
    <p:extLst>
      <p:ext uri="{BB962C8B-B14F-4D97-AF65-F5344CB8AC3E}">
        <p14:creationId xmlns:p14="http://schemas.microsoft.com/office/powerpoint/2010/main" val="868312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In the process of preparing for the experiment, we found that our theoretical department had made 2 very good and capacious papers on this </a:t>
            </a:r>
            <a:r>
              <a:rPr lang="en-US" dirty="0" err="1"/>
              <a:t>topic.The</a:t>
            </a:r>
            <a:r>
              <a:rPr lang="en-US" dirty="0"/>
              <a:t> first of them predicts the spectrum of alpha particles using simple phenomenological parametrization of the reaction amplitude.</a:t>
            </a:r>
            <a:r>
              <a:rPr lang="en-US" baseline="0" dirty="0"/>
              <a:t> </a:t>
            </a:r>
            <a:r>
              <a:rPr lang="en-US" dirty="0"/>
              <a:t>The second article is devoted to calculating the differential cross section in the case of beam and target polarization. The main conclusion from the article is that the alpha particle yield can be increased by 1.6 </a:t>
            </a:r>
            <a:r>
              <a:rPr lang="en-US" dirty="0" err="1"/>
              <a:t>times.We</a:t>
            </a:r>
            <a:r>
              <a:rPr lang="en-US" dirty="0"/>
              <a:t> want to test this statement in the future, on partially polarized proton beams, which we can obtain as a result of elastic scattering of protons on carbon.</a:t>
            </a:r>
          </a:p>
          <a:p>
            <a:endParaRPr lang="en-US" dirty="0"/>
          </a:p>
          <a:p>
            <a:r>
              <a:rPr lang="ru-RU" dirty="0"/>
              <a:t>В процессе подготовки к эксперименту,</a:t>
            </a:r>
            <a:r>
              <a:rPr lang="ru-RU" baseline="0" dirty="0"/>
              <a:t> мы обнаружили что в нашем теоретическом отделе были сделаны 2 очень хорошие  и емкие по этой тематике.</a:t>
            </a:r>
          </a:p>
          <a:p>
            <a:r>
              <a:rPr lang="ru-RU" baseline="0" dirty="0"/>
              <a:t>В первой из них предсказывается спектр альфа частиц с помощью методов конфигурационного пространства</a:t>
            </a:r>
          </a:p>
          <a:p>
            <a:r>
              <a:rPr lang="ru-RU" baseline="0" dirty="0"/>
              <a:t>Вторая статья посвящена вычислению дифференциального сечения в случае поляризации пучка и мишени. Основным выводом из статьи является, выход альфа частиц можно увеличить в 1.6 раза.</a:t>
            </a:r>
          </a:p>
          <a:p>
            <a:r>
              <a:rPr lang="ru-RU" baseline="0" dirty="0"/>
              <a:t>Это утверждение мы хотим проверить в будущем, на частично поляризованных пучках протонов, которые мы можем получить в результате упругого рассеяния протонов на углероде.</a:t>
            </a:r>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24</a:t>
            </a:fld>
            <a:endParaRPr lang="ru-RU"/>
          </a:p>
        </p:txBody>
      </p:sp>
    </p:spTree>
    <p:extLst>
      <p:ext uri="{BB962C8B-B14F-4D97-AF65-F5344CB8AC3E}">
        <p14:creationId xmlns:p14="http://schemas.microsoft.com/office/powerpoint/2010/main" val="1516805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Here we see the spectrum of particles in this reaction, which agrees very well with theoretical predictions.</a:t>
            </a:r>
          </a:p>
          <a:p>
            <a:r>
              <a:rPr lang="ru-RU" dirty="0"/>
              <a:t>Здесь мы видим спектр частиц в данной реакции,</a:t>
            </a:r>
            <a:r>
              <a:rPr lang="ru-RU" baseline="0" dirty="0"/>
              <a:t> очень хорошо согласующийся с теоретическими предсказаниями.</a:t>
            </a:r>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25</a:t>
            </a:fld>
            <a:endParaRPr lang="ru-RU"/>
          </a:p>
        </p:txBody>
      </p:sp>
    </p:spTree>
    <p:extLst>
      <p:ext uri="{BB962C8B-B14F-4D97-AF65-F5344CB8AC3E}">
        <p14:creationId xmlns:p14="http://schemas.microsoft.com/office/powerpoint/2010/main" val="634478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26</a:t>
            </a:fld>
            <a:endParaRPr lang="ru-RU"/>
          </a:p>
        </p:txBody>
      </p:sp>
    </p:spTree>
    <p:extLst>
      <p:ext uri="{BB962C8B-B14F-4D97-AF65-F5344CB8AC3E}">
        <p14:creationId xmlns:p14="http://schemas.microsoft.com/office/powerpoint/2010/main" val="1004049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Here we can see well pronounced peak resonance at 0.657</a:t>
            </a:r>
            <a:r>
              <a:rPr lang="en-US" baseline="0" dirty="0"/>
              <a:t> </a:t>
            </a:r>
            <a:r>
              <a:rPr lang="en-US" baseline="0" dirty="0" err="1"/>
              <a:t>keV</a:t>
            </a:r>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27</a:t>
            </a:fld>
            <a:endParaRPr lang="ru-RU"/>
          </a:p>
        </p:txBody>
      </p:sp>
    </p:spTree>
    <p:extLst>
      <p:ext uri="{BB962C8B-B14F-4D97-AF65-F5344CB8AC3E}">
        <p14:creationId xmlns:p14="http://schemas.microsoft.com/office/powerpoint/2010/main" val="2159442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Here we attempted to calculate the total cross-section, but it turned out to be underestimated in comparison with other relevant data.</a:t>
            </a:r>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28</a:t>
            </a:fld>
            <a:endParaRPr lang="ru-RU"/>
          </a:p>
        </p:txBody>
      </p:sp>
    </p:spTree>
    <p:extLst>
      <p:ext uri="{BB962C8B-B14F-4D97-AF65-F5344CB8AC3E}">
        <p14:creationId xmlns:p14="http://schemas.microsoft.com/office/powerpoint/2010/main" val="84758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29</a:t>
            </a:fld>
            <a:endParaRPr lang="ru-RU"/>
          </a:p>
        </p:txBody>
      </p:sp>
    </p:spTree>
    <p:extLst>
      <p:ext uri="{BB962C8B-B14F-4D97-AF65-F5344CB8AC3E}">
        <p14:creationId xmlns:p14="http://schemas.microsoft.com/office/powerpoint/2010/main" val="557181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VITA is used to provide dc proton/deuteron beam with an energy within a range of 0.</a:t>
            </a:r>
            <a:r>
              <a:rPr lang="ru-RU" sz="1200" kern="12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–2.3 MeV with current from 1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to 10 mA.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accelerator source of neutrons consists of a source of negative hydrogen ions, a tandem accelerator with vacuum insulation, which accelerates H-, then 2 electrons are lost inside the stripping argon target. After</a:t>
            </a:r>
            <a:r>
              <a:rPr lang="en-US" sz="1200" kern="1200" baseline="0" dirty="0">
                <a:solidFill>
                  <a:schemeClr val="tx1"/>
                </a:solidFill>
                <a:effectLst/>
                <a:latin typeface="+mn-lt"/>
                <a:ea typeface="+mn-ea"/>
                <a:cs typeface="+mn-cs"/>
              </a:rPr>
              <a:t> that</a:t>
            </a:r>
            <a:r>
              <a:rPr lang="ru-RU" sz="1200"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protons</a:t>
            </a:r>
            <a:r>
              <a:rPr lang="en-US" sz="1200" kern="1200" dirty="0">
                <a:solidFill>
                  <a:schemeClr val="tx1"/>
                </a:solidFill>
                <a:effectLst/>
                <a:latin typeface="+mn-lt"/>
                <a:ea typeface="+mn-ea"/>
                <a:cs typeface="+mn-cs"/>
              </a:rPr>
              <a:t> are accelerated by the same potential. </a:t>
            </a:r>
            <a:endParaRPr lang="ru-RU" dirty="0">
              <a:latin typeface="Times New Roman" panose="02020603050405020304" pitchFamily="18" charset="0"/>
              <a:cs typeface="Times New Roman" panose="02020603050405020304" pitchFamily="18" charset="0"/>
            </a:endParaRPr>
          </a:p>
          <a:p>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3</a:t>
            </a:fld>
            <a:endParaRPr lang="ru-RU"/>
          </a:p>
        </p:txBody>
      </p:sp>
    </p:spTree>
    <p:extLst>
      <p:ext uri="{BB962C8B-B14F-4D97-AF65-F5344CB8AC3E}">
        <p14:creationId xmlns:p14="http://schemas.microsoft.com/office/powerpoint/2010/main" val="2599724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Originally, the accelerator</a:t>
            </a:r>
            <a:r>
              <a:rPr lang="en-US" baseline="0" dirty="0"/>
              <a:t> based on</a:t>
            </a:r>
            <a:r>
              <a:rPr lang="en-US" dirty="0"/>
              <a:t> neutron source in the</a:t>
            </a:r>
            <a:r>
              <a:rPr lang="ru-RU" dirty="0"/>
              <a:t> </a:t>
            </a:r>
            <a:r>
              <a:rPr lang="en-US" dirty="0"/>
              <a:t>Budker INP was created for the boron neutron capture therapy. Let me briefly remind you about this therapy.</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BNCT is the selective destruction of malignant tumor cells by accumulating a stable boron-10 isotope in them and subsequent irradiation of the tissue with </a:t>
            </a:r>
            <a:r>
              <a:rPr lang="en-US" b="1" dirty="0">
                <a:latin typeface="Times New Roman" panose="02020603050405020304" pitchFamily="18" charset="0"/>
                <a:cs typeface="Times New Roman" panose="02020603050405020304" pitchFamily="18" charset="0"/>
              </a:rPr>
              <a:t>epithermal neutrons</a:t>
            </a:r>
            <a:r>
              <a:rPr lang="en-US" dirty="0">
                <a:latin typeface="Times New Roman" panose="02020603050405020304" pitchFamily="18" charset="0"/>
                <a:cs typeface="Times New Roman" panose="02020603050405020304" pitchFamily="18" charset="0"/>
              </a:rPr>
              <a:t>. The technique is based on the selective accumulation of boron in tumor cells, when large boron cross section (</a:t>
            </a:r>
            <a:r>
              <a:rPr lang="en-US" b="1" dirty="0">
                <a:latin typeface="Times New Roman" panose="02020603050405020304" pitchFamily="18" charset="0"/>
                <a:cs typeface="Times New Roman" panose="02020603050405020304" pitchFamily="18" charset="0"/>
              </a:rPr>
              <a:t>3835 b</a:t>
            </a:r>
            <a:r>
              <a:rPr lang="en-US" dirty="0">
                <a:latin typeface="Times New Roman" panose="02020603050405020304" pitchFamily="18" charset="0"/>
                <a:cs typeface="Times New Roman" panose="02020603050405020304" pitchFamily="18" charset="0"/>
              </a:rPr>
              <a:t>) absorbs</a:t>
            </a:r>
            <a:r>
              <a:rPr lang="en-US" baseline="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thermal neutrons. As a result</a:t>
            </a:r>
            <a:r>
              <a:rPr lang="en-US" baseline="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84 %</a:t>
            </a:r>
            <a:r>
              <a:rPr lang="en-US" dirty="0">
                <a:latin typeface="Times New Roman" panose="02020603050405020304" pitchFamily="18" charset="0"/>
                <a:cs typeface="Times New Roman" panose="02020603050405020304" pitchFamily="18" charset="0"/>
              </a:rPr>
              <a:t> of the decay energy (2.79 MeV) release within a radius of </a:t>
            </a:r>
            <a:r>
              <a:rPr lang="en-US" b="1" dirty="0">
                <a:latin typeface="Times New Roman" panose="02020603050405020304" pitchFamily="18" charset="0"/>
                <a:cs typeface="Times New Roman" panose="02020603050405020304" pitchFamily="18" charset="0"/>
              </a:rPr>
              <a:t>10 </a:t>
            </a:r>
            <a:r>
              <a:rPr lang="en-US" b="1" dirty="0" err="1">
                <a:latin typeface="Times New Roman" panose="02020603050405020304" pitchFamily="18" charset="0"/>
                <a:cs typeface="Times New Roman" panose="02020603050405020304" pitchFamily="18" charset="0"/>
              </a:rPr>
              <a:t>μm</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(inside the cell).</a:t>
            </a:r>
            <a:endParaRPr lang="ru-RU" dirty="0">
              <a:latin typeface="Times New Roman" panose="02020603050405020304" pitchFamily="18" charset="0"/>
              <a:cs typeface="Times New Roman" panose="02020603050405020304" pitchFamily="18" charset="0"/>
            </a:endParaRPr>
          </a:p>
          <a:p>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4</a:t>
            </a:fld>
            <a:endParaRPr lang="ru-RU"/>
          </a:p>
        </p:txBody>
      </p:sp>
    </p:spTree>
    <p:extLst>
      <p:ext uri="{BB962C8B-B14F-4D97-AF65-F5344CB8AC3E}">
        <p14:creationId xmlns:p14="http://schemas.microsoft.com/office/powerpoint/2010/main" val="2500451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Originally, the accelerator</a:t>
            </a:r>
            <a:r>
              <a:rPr lang="en-US" baseline="0" dirty="0"/>
              <a:t> based on</a:t>
            </a:r>
            <a:r>
              <a:rPr lang="en-US" dirty="0"/>
              <a:t> neutron source in the</a:t>
            </a:r>
            <a:r>
              <a:rPr lang="ru-RU" dirty="0"/>
              <a:t> </a:t>
            </a:r>
            <a:r>
              <a:rPr lang="en-US" dirty="0"/>
              <a:t>Budker INP was created for the boron neutron capture therapy. Let me briefly remind you about this therapy.</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BNCT is the selective destruction of malignant tumor cells by accumulating a stable boron-10 isotope in them and subsequent irradiation of the tissue with </a:t>
            </a:r>
            <a:r>
              <a:rPr lang="en-US" b="1" dirty="0">
                <a:latin typeface="Times New Roman" panose="02020603050405020304" pitchFamily="18" charset="0"/>
                <a:cs typeface="Times New Roman" panose="02020603050405020304" pitchFamily="18" charset="0"/>
              </a:rPr>
              <a:t>epithermal neutrons</a:t>
            </a:r>
            <a:r>
              <a:rPr lang="en-US" dirty="0">
                <a:latin typeface="Times New Roman" panose="02020603050405020304" pitchFamily="18" charset="0"/>
                <a:cs typeface="Times New Roman" panose="02020603050405020304" pitchFamily="18" charset="0"/>
              </a:rPr>
              <a:t>. The technique is based on the selective accumulation of boron in tumor cells, when large boron cross section (</a:t>
            </a:r>
            <a:r>
              <a:rPr lang="en-US" b="1" dirty="0">
                <a:latin typeface="Times New Roman" panose="02020603050405020304" pitchFamily="18" charset="0"/>
                <a:cs typeface="Times New Roman" panose="02020603050405020304" pitchFamily="18" charset="0"/>
              </a:rPr>
              <a:t>3835 b</a:t>
            </a:r>
            <a:r>
              <a:rPr lang="en-US" dirty="0">
                <a:latin typeface="Times New Roman" panose="02020603050405020304" pitchFamily="18" charset="0"/>
                <a:cs typeface="Times New Roman" panose="02020603050405020304" pitchFamily="18" charset="0"/>
              </a:rPr>
              <a:t>) absorbs</a:t>
            </a:r>
            <a:r>
              <a:rPr lang="en-US" baseline="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thermal neutrons. As a result</a:t>
            </a:r>
            <a:r>
              <a:rPr lang="en-US" baseline="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84 %</a:t>
            </a:r>
            <a:r>
              <a:rPr lang="en-US" dirty="0">
                <a:latin typeface="Times New Roman" panose="02020603050405020304" pitchFamily="18" charset="0"/>
                <a:cs typeface="Times New Roman" panose="02020603050405020304" pitchFamily="18" charset="0"/>
              </a:rPr>
              <a:t> of the decay energy (2.79 MeV) release within a radius of </a:t>
            </a:r>
            <a:r>
              <a:rPr lang="en-US" b="1" dirty="0">
                <a:latin typeface="Times New Roman" panose="02020603050405020304" pitchFamily="18" charset="0"/>
                <a:cs typeface="Times New Roman" panose="02020603050405020304" pitchFamily="18" charset="0"/>
              </a:rPr>
              <a:t>10 </a:t>
            </a:r>
            <a:r>
              <a:rPr lang="en-US" b="1" dirty="0" err="1">
                <a:latin typeface="Times New Roman" panose="02020603050405020304" pitchFamily="18" charset="0"/>
                <a:cs typeface="Times New Roman" panose="02020603050405020304" pitchFamily="18" charset="0"/>
              </a:rPr>
              <a:t>μm</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(inside the cell).</a:t>
            </a:r>
            <a:endParaRPr lang="ru-RU" dirty="0">
              <a:latin typeface="Times New Roman" panose="02020603050405020304" pitchFamily="18" charset="0"/>
              <a:cs typeface="Times New Roman" panose="02020603050405020304" pitchFamily="18" charset="0"/>
            </a:endParaRPr>
          </a:p>
          <a:p>
            <a:endParaRPr lang="en-US" dirty="0"/>
          </a:p>
          <a:p>
            <a:r>
              <a:rPr lang="en-US" dirty="0"/>
              <a:t>Extremely important to know all suppose dose,</a:t>
            </a:r>
            <a:r>
              <a:rPr lang="en-US" baseline="0" dirty="0"/>
              <a:t> when therapy is </a:t>
            </a:r>
            <a:r>
              <a:rPr lang="en-US" baseline="0" dirty="0" err="1"/>
              <a:t>carring</a:t>
            </a:r>
            <a:r>
              <a:rPr lang="en-US" baseline="0" dirty="0"/>
              <a:t> out. Because we talk about effectivity and </a:t>
            </a:r>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5</a:t>
            </a:fld>
            <a:endParaRPr lang="ru-RU"/>
          </a:p>
        </p:txBody>
      </p:sp>
    </p:spTree>
    <p:extLst>
      <p:ext uri="{BB962C8B-B14F-4D97-AF65-F5344CB8AC3E}">
        <p14:creationId xmlns:p14="http://schemas.microsoft.com/office/powerpoint/2010/main" val="3184527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main application is generating neutrons for radiation testing a material, which is used for ITER thermonuclear reactor. The</a:t>
            </a:r>
            <a:r>
              <a:rPr lang="ru-RU" dirty="0"/>
              <a:t> </a:t>
            </a:r>
            <a:r>
              <a:rPr lang="en-US" dirty="0"/>
              <a:t>neutron source was used to measure the content of hazardous impurities in boron carbide samples.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And we should create conditions as close as possible to the conditions in</a:t>
            </a:r>
            <a:r>
              <a:rPr lang="ru-RU" baseline="0" dirty="0"/>
              <a:t> </a:t>
            </a:r>
            <a:r>
              <a:rPr lang="en-US" baseline="0" dirty="0"/>
              <a:t>ITER. We need to know to exact yield on neutrons</a:t>
            </a:r>
            <a:r>
              <a:rPr lang="ru-RU" baseline="0" dirty="0"/>
              <a:t>. </a:t>
            </a:r>
          </a:p>
        </p:txBody>
      </p:sp>
      <p:sp>
        <p:nvSpPr>
          <p:cNvPr id="4" name="Номер слайда 3"/>
          <p:cNvSpPr>
            <a:spLocks noGrp="1"/>
          </p:cNvSpPr>
          <p:nvPr>
            <p:ph type="sldNum" sz="quarter" idx="10"/>
          </p:nvPr>
        </p:nvSpPr>
        <p:spPr/>
        <p:txBody>
          <a:bodyPr/>
          <a:lstStyle/>
          <a:p>
            <a:fld id="{166F46D7-126D-4B0B-B9FA-ED1F27255D7F}" type="slidenum">
              <a:rPr lang="ru-RU" smtClean="0"/>
              <a:t>6</a:t>
            </a:fld>
            <a:endParaRPr lang="ru-RU"/>
          </a:p>
        </p:txBody>
      </p:sp>
    </p:spTree>
    <p:extLst>
      <p:ext uri="{BB962C8B-B14F-4D97-AF65-F5344CB8AC3E}">
        <p14:creationId xmlns:p14="http://schemas.microsoft.com/office/powerpoint/2010/main" val="2602788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Data on reactions with boron are extremely important for proton-boron therapy and neutron-free thermonuclear processes.</a:t>
            </a:r>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7</a:t>
            </a:fld>
            <a:endParaRPr lang="ru-RU"/>
          </a:p>
        </p:txBody>
      </p:sp>
    </p:spTree>
    <p:extLst>
      <p:ext uri="{BB962C8B-B14F-4D97-AF65-F5344CB8AC3E}">
        <p14:creationId xmlns:p14="http://schemas.microsoft.com/office/powerpoint/2010/main" val="1377085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Давайте теперь рассмотрим </a:t>
            </a:r>
            <a:r>
              <a:rPr lang="ru-RU" baseline="0" dirty="0"/>
              <a:t>диагностическую камеры, которую мы используем для измерения сечения.  Здесь используется стандартная схема измерения сечения </a:t>
            </a:r>
          </a:p>
          <a:p>
            <a:r>
              <a:rPr lang="ru-RU" baseline="0" dirty="0"/>
              <a:t>1. Пучок </a:t>
            </a:r>
            <a:r>
              <a:rPr lang="ru-RU" baseline="0" dirty="0" err="1"/>
              <a:t>высокомонохроматичных</a:t>
            </a:r>
            <a:r>
              <a:rPr lang="ru-RU" baseline="0" dirty="0"/>
              <a:t> протонов и дейтронов  с энергией  до 2.4 МэВ</a:t>
            </a:r>
            <a:r>
              <a:rPr lang="en-US" baseline="0" dirty="0"/>
              <a:t> </a:t>
            </a:r>
            <a:r>
              <a:rPr lang="ru-RU" baseline="0" dirty="0"/>
              <a:t>падает на тонкую литиевую или борную мишень, далее продукты реакции регистрируются парой кремниевых полупроводниковых детекторов расположенных под различными углами . Детекторы регистрируют энергию и количество зарегистрированных частиц. Оточенная технология </a:t>
            </a:r>
          </a:p>
          <a:p>
            <a:r>
              <a:rPr lang="ru-RU" baseline="0" dirty="0"/>
              <a:t>изготовления тонких мишеней, путем магнетронного напыления лития и бора на охлаждаемую подложку, позволяет получать сечения с высокой точностью и избавляться от фонового гамма излучения.</a:t>
            </a:r>
          </a:p>
          <a:p>
            <a:endParaRPr lang="ru-RU" baseline="0" dirty="0"/>
          </a:p>
          <a:p>
            <a:endParaRPr lang="ru-RU" baseline="0" dirty="0"/>
          </a:p>
          <a:p>
            <a:r>
              <a:rPr lang="en-US" dirty="0"/>
              <a:t>Let's now consider what method we use to measure the cross-section. Here, a standard cross-section measurement scheme is used. A beam of highly monochromatic protons or deuterons with an energy of up to 2.4 MeV falls on a thin lithium or boron target, then the reaction products are detected by a pair of silicon semiconductor detectors located at different angles. The detectors determine the energy and number of registered particles. The refined technology of manufacturing thin targets, by magnetron evaporated of lithium or boron on a copper substrate, allows us to obtain cross-sections with high accuracy and get reduce of background gamma radiation.</a:t>
            </a:r>
            <a:endParaRPr lang="ru-RU" dirty="0"/>
          </a:p>
          <a:p>
            <a:r>
              <a:rPr lang="en-US" dirty="0"/>
              <a:t>Sure we calibrate</a:t>
            </a:r>
            <a:r>
              <a:rPr lang="en-US" baseline="0" dirty="0"/>
              <a:t> detector with standard radii alpha source .</a:t>
            </a:r>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8</a:t>
            </a:fld>
            <a:endParaRPr lang="ru-RU"/>
          </a:p>
        </p:txBody>
      </p:sp>
    </p:spTree>
    <p:extLst>
      <p:ext uri="{BB962C8B-B14F-4D97-AF65-F5344CB8AC3E}">
        <p14:creationId xmlns:p14="http://schemas.microsoft.com/office/powerpoint/2010/main" val="2029113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Здесь на фотографии сделанной при помощи электронного микроскопа,</a:t>
            </a:r>
            <a:r>
              <a:rPr lang="ru-RU" baseline="0" dirty="0"/>
              <a:t> изображена одна из борных мишеней  изготовленных в нашей лаборатории. На данный момент мы умеем полностью определять состав и концентрацию примесей и учитывать их вклад в спектральный состав излучения.</a:t>
            </a:r>
          </a:p>
          <a:p>
            <a:endParaRPr lang="ru-RU" baseline="0" dirty="0"/>
          </a:p>
          <a:p>
            <a:r>
              <a:rPr lang="en-US" dirty="0"/>
              <a:t>The slide shows a picture of a boron target taken with an electron microscope. In the picture we can see a thin layer of boron and a layer of carbon and nitrogen impurities. The impurities arise when the target is exposed to air. Here it is related to the need to take a picture with an electron microscope.</a:t>
            </a:r>
            <a:endParaRPr lang="ru-RU" dirty="0"/>
          </a:p>
        </p:txBody>
      </p:sp>
      <p:sp>
        <p:nvSpPr>
          <p:cNvPr id="4" name="Номер слайда 3"/>
          <p:cNvSpPr>
            <a:spLocks noGrp="1"/>
          </p:cNvSpPr>
          <p:nvPr>
            <p:ph type="sldNum" sz="quarter" idx="10"/>
          </p:nvPr>
        </p:nvSpPr>
        <p:spPr/>
        <p:txBody>
          <a:bodyPr/>
          <a:lstStyle/>
          <a:p>
            <a:fld id="{166F46D7-126D-4B0B-B9FA-ED1F27255D7F}" type="slidenum">
              <a:rPr lang="ru-RU" smtClean="0"/>
              <a:t>9</a:t>
            </a:fld>
            <a:endParaRPr lang="ru-RU"/>
          </a:p>
        </p:txBody>
      </p:sp>
    </p:spTree>
    <p:extLst>
      <p:ext uri="{BB962C8B-B14F-4D97-AF65-F5344CB8AC3E}">
        <p14:creationId xmlns:p14="http://schemas.microsoft.com/office/powerpoint/2010/main" val="2031123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5D3D4525-8A2C-41D6-911F-FD4285C72FD7}" type="datetime1">
              <a:rPr lang="ru-RU" smtClean="0"/>
              <a:t>23.10.2024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B6642F5-D6C6-4C9A-9BC6-AA81AAA6B1A2}" type="slidenum">
              <a:rPr lang="ru-RU" smtClean="0"/>
              <a:t>‹#›</a:t>
            </a:fld>
            <a:endParaRPr lang="ru-RU"/>
          </a:p>
        </p:txBody>
      </p:sp>
    </p:spTree>
    <p:extLst>
      <p:ext uri="{BB962C8B-B14F-4D97-AF65-F5344CB8AC3E}">
        <p14:creationId xmlns:p14="http://schemas.microsoft.com/office/powerpoint/2010/main" val="326241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A598F70-AA53-49E3-968C-AB9788D0D364}" type="datetime1">
              <a:rPr lang="ru-RU" smtClean="0"/>
              <a:t>23.10.2024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B6642F5-D6C6-4C9A-9BC6-AA81AAA6B1A2}" type="slidenum">
              <a:rPr lang="ru-RU" smtClean="0"/>
              <a:t>‹#›</a:t>
            </a:fld>
            <a:endParaRPr lang="ru-RU"/>
          </a:p>
        </p:txBody>
      </p:sp>
    </p:spTree>
    <p:extLst>
      <p:ext uri="{BB962C8B-B14F-4D97-AF65-F5344CB8AC3E}">
        <p14:creationId xmlns:p14="http://schemas.microsoft.com/office/powerpoint/2010/main" val="300769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351A612-BC38-4A36-A620-55086075764C}" type="datetime1">
              <a:rPr lang="ru-RU" smtClean="0"/>
              <a:t>23.10.2024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B6642F5-D6C6-4C9A-9BC6-AA81AAA6B1A2}" type="slidenum">
              <a:rPr lang="ru-RU" smtClean="0"/>
              <a:t>‹#›</a:t>
            </a:fld>
            <a:endParaRPr lang="ru-RU"/>
          </a:p>
        </p:txBody>
      </p:sp>
    </p:spTree>
    <p:extLst>
      <p:ext uri="{BB962C8B-B14F-4D97-AF65-F5344CB8AC3E}">
        <p14:creationId xmlns:p14="http://schemas.microsoft.com/office/powerpoint/2010/main" val="1805990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8148081-D7D8-43A6-A47B-C82F430393F0}" type="datetime1">
              <a:rPr lang="ru-RU" smtClean="0"/>
              <a:t>23.10.2024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B6642F5-D6C6-4C9A-9BC6-AA81AAA6B1A2}" type="slidenum">
              <a:rPr lang="ru-RU" smtClean="0"/>
              <a:t>‹#›</a:t>
            </a:fld>
            <a:endParaRPr lang="ru-RU"/>
          </a:p>
        </p:txBody>
      </p:sp>
    </p:spTree>
    <p:extLst>
      <p:ext uri="{BB962C8B-B14F-4D97-AF65-F5344CB8AC3E}">
        <p14:creationId xmlns:p14="http://schemas.microsoft.com/office/powerpoint/2010/main" val="578492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6BC3533-7AFF-4B52-A8B9-C361C3B2177B}" type="datetime1">
              <a:rPr lang="ru-RU" smtClean="0"/>
              <a:t>23.10.2024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B6642F5-D6C6-4C9A-9BC6-AA81AAA6B1A2}" type="slidenum">
              <a:rPr lang="ru-RU" smtClean="0"/>
              <a:t>‹#›</a:t>
            </a:fld>
            <a:endParaRPr lang="ru-RU"/>
          </a:p>
        </p:txBody>
      </p:sp>
    </p:spTree>
    <p:extLst>
      <p:ext uri="{BB962C8B-B14F-4D97-AF65-F5344CB8AC3E}">
        <p14:creationId xmlns:p14="http://schemas.microsoft.com/office/powerpoint/2010/main" val="241430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DF013E2-6771-4DAD-841C-1FF73B312CB1}" type="datetime1">
              <a:rPr lang="ru-RU" smtClean="0"/>
              <a:t>23.10.2024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B6642F5-D6C6-4C9A-9BC6-AA81AAA6B1A2}" type="slidenum">
              <a:rPr lang="ru-RU" smtClean="0"/>
              <a:t>‹#›</a:t>
            </a:fld>
            <a:endParaRPr lang="ru-RU"/>
          </a:p>
        </p:txBody>
      </p:sp>
    </p:spTree>
    <p:extLst>
      <p:ext uri="{BB962C8B-B14F-4D97-AF65-F5344CB8AC3E}">
        <p14:creationId xmlns:p14="http://schemas.microsoft.com/office/powerpoint/2010/main" val="4248263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3A7A082F-896F-4D78-A063-6BAFE3CF1C85}" type="datetime1">
              <a:rPr lang="ru-RU" smtClean="0"/>
              <a:t>23.10.2024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B6642F5-D6C6-4C9A-9BC6-AA81AAA6B1A2}" type="slidenum">
              <a:rPr lang="ru-RU" smtClean="0"/>
              <a:t>‹#›</a:t>
            </a:fld>
            <a:endParaRPr lang="ru-RU"/>
          </a:p>
        </p:txBody>
      </p:sp>
    </p:spTree>
    <p:extLst>
      <p:ext uri="{BB962C8B-B14F-4D97-AF65-F5344CB8AC3E}">
        <p14:creationId xmlns:p14="http://schemas.microsoft.com/office/powerpoint/2010/main" val="1713442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E74275D0-0AA6-4BA9-B77F-A31132B73051}" type="datetime1">
              <a:rPr lang="ru-RU" smtClean="0"/>
              <a:t>23.10.2024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B6642F5-D6C6-4C9A-9BC6-AA81AAA6B1A2}" type="slidenum">
              <a:rPr lang="ru-RU" smtClean="0"/>
              <a:t>‹#›</a:t>
            </a:fld>
            <a:endParaRPr lang="ru-RU"/>
          </a:p>
        </p:txBody>
      </p:sp>
    </p:spTree>
    <p:extLst>
      <p:ext uri="{BB962C8B-B14F-4D97-AF65-F5344CB8AC3E}">
        <p14:creationId xmlns:p14="http://schemas.microsoft.com/office/powerpoint/2010/main" val="528628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22BB7A-85C3-4CA8-894E-CD0FD125364A}" type="datetime1">
              <a:rPr lang="ru-RU" smtClean="0"/>
              <a:t>23.10.2024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B6642F5-D6C6-4C9A-9BC6-AA81AAA6B1A2}" type="slidenum">
              <a:rPr lang="ru-RU" smtClean="0"/>
              <a:t>‹#›</a:t>
            </a:fld>
            <a:endParaRPr lang="ru-RU"/>
          </a:p>
        </p:txBody>
      </p:sp>
    </p:spTree>
    <p:extLst>
      <p:ext uri="{BB962C8B-B14F-4D97-AF65-F5344CB8AC3E}">
        <p14:creationId xmlns:p14="http://schemas.microsoft.com/office/powerpoint/2010/main" val="2763178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B9A6934-A7EA-42F5-A3E7-042169FAFBFB}" type="datetime1">
              <a:rPr lang="ru-RU" smtClean="0"/>
              <a:t>23.10.2024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B6642F5-D6C6-4C9A-9BC6-AA81AAA6B1A2}" type="slidenum">
              <a:rPr lang="ru-RU" smtClean="0"/>
              <a:t>‹#›</a:t>
            </a:fld>
            <a:endParaRPr lang="ru-RU"/>
          </a:p>
        </p:txBody>
      </p:sp>
    </p:spTree>
    <p:extLst>
      <p:ext uri="{BB962C8B-B14F-4D97-AF65-F5344CB8AC3E}">
        <p14:creationId xmlns:p14="http://schemas.microsoft.com/office/powerpoint/2010/main" val="3419956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08B55C9B-A82E-4758-A8D6-12622EC159C5}" type="datetime1">
              <a:rPr lang="ru-RU" smtClean="0"/>
              <a:t>23.10.2024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B6642F5-D6C6-4C9A-9BC6-AA81AAA6B1A2}" type="slidenum">
              <a:rPr lang="ru-RU" smtClean="0"/>
              <a:t>‹#›</a:t>
            </a:fld>
            <a:endParaRPr lang="ru-RU"/>
          </a:p>
        </p:txBody>
      </p:sp>
    </p:spTree>
    <p:extLst>
      <p:ext uri="{BB962C8B-B14F-4D97-AF65-F5344CB8AC3E}">
        <p14:creationId xmlns:p14="http://schemas.microsoft.com/office/powerpoint/2010/main" val="3003887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52FAB9-EB97-4E8A-94D3-D4612051D16F}" type="datetime1">
              <a:rPr lang="ru-RU" smtClean="0"/>
              <a:t>23.10.2024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6642F5-D6C6-4C9A-9BC6-AA81AAA6B1A2}" type="slidenum">
              <a:rPr lang="ru-RU" smtClean="0"/>
              <a:t>‹#›</a:t>
            </a:fld>
            <a:endParaRPr lang="ru-RU"/>
          </a:p>
        </p:txBody>
      </p:sp>
    </p:spTree>
    <p:extLst>
      <p:ext uri="{BB962C8B-B14F-4D97-AF65-F5344CB8AC3E}">
        <p14:creationId xmlns:p14="http://schemas.microsoft.com/office/powerpoint/2010/main" val="1109124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0.png"/><Relationship Id="rId21" Type="http://schemas.openxmlformats.org/officeDocument/2006/relationships/image" Target="../media/image29.png"/><Relationship Id="rId7" Type="http://schemas.openxmlformats.org/officeDocument/2006/relationships/image" Target="../media/image150.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10.xml"/><Relationship Id="rId16" Type="http://schemas.openxmlformats.org/officeDocument/2006/relationships/image" Target="../media/image15.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90.png"/><Relationship Id="rId24" Type="http://schemas.openxmlformats.org/officeDocument/2006/relationships/image" Target="../media/image32.png"/><Relationship Id="rId5" Type="http://schemas.openxmlformats.org/officeDocument/2006/relationships/image" Target="../media/image130.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0.png"/><Relationship Id="rId19" Type="http://schemas.openxmlformats.org/officeDocument/2006/relationships/image" Target="../media/image27.png"/><Relationship Id="rId4" Type="http://schemas.openxmlformats.org/officeDocument/2006/relationships/image" Target="../media/image120.png"/><Relationship Id="rId9" Type="http://schemas.openxmlformats.org/officeDocument/2006/relationships/image" Target="../media/image170.png"/><Relationship Id="rId14" Type="http://schemas.openxmlformats.org/officeDocument/2006/relationships/image" Target="../media/image22.png"/><Relationship Id="rId22"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6.png"/><Relationship Id="rId7" Type="http://schemas.openxmlformats.org/officeDocument/2006/relationships/image" Target="../media/image35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2.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90.png"/><Relationship Id="rId13" Type="http://schemas.openxmlformats.org/officeDocument/2006/relationships/image" Target="../media/image440.png"/><Relationship Id="rId18" Type="http://schemas.openxmlformats.org/officeDocument/2006/relationships/image" Target="../media/image490.png"/><Relationship Id="rId3" Type="http://schemas.openxmlformats.org/officeDocument/2006/relationships/image" Target="../media/image350.png"/><Relationship Id="rId21" Type="http://schemas.openxmlformats.org/officeDocument/2006/relationships/image" Target="../media/image520.png"/><Relationship Id="rId7" Type="http://schemas.openxmlformats.org/officeDocument/2006/relationships/image" Target="../media/image49.png"/><Relationship Id="rId12" Type="http://schemas.openxmlformats.org/officeDocument/2006/relationships/image" Target="../media/image53.png"/><Relationship Id="rId17" Type="http://schemas.openxmlformats.org/officeDocument/2006/relationships/image" Target="../media/image480.png"/><Relationship Id="rId25" Type="http://schemas.openxmlformats.org/officeDocument/2006/relationships/image" Target="../media/image43.png"/><Relationship Id="rId2" Type="http://schemas.openxmlformats.org/officeDocument/2006/relationships/notesSlide" Target="../notesSlides/notesSlide23.xml"/><Relationship Id="rId16" Type="http://schemas.openxmlformats.org/officeDocument/2006/relationships/image" Target="../media/image54.png"/><Relationship Id="rId20"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81.png"/><Relationship Id="rId11" Type="http://schemas.openxmlformats.org/officeDocument/2006/relationships/image" Target="../media/image52.png"/><Relationship Id="rId24" Type="http://schemas.openxmlformats.org/officeDocument/2006/relationships/image" Target="../media/image550.png"/><Relationship Id="rId5" Type="http://schemas.openxmlformats.org/officeDocument/2006/relationships/image" Target="../media/image370.png"/><Relationship Id="rId15" Type="http://schemas.openxmlformats.org/officeDocument/2006/relationships/image" Target="../media/image460.png"/><Relationship Id="rId23" Type="http://schemas.openxmlformats.org/officeDocument/2006/relationships/image" Target="../media/image540.png"/><Relationship Id="rId10" Type="http://schemas.openxmlformats.org/officeDocument/2006/relationships/image" Target="../media/image51.png"/><Relationship Id="rId19" Type="http://schemas.openxmlformats.org/officeDocument/2006/relationships/image" Target="../media/image500.png"/><Relationship Id="rId4" Type="http://schemas.openxmlformats.org/officeDocument/2006/relationships/image" Target="../media/image470.png"/><Relationship Id="rId9" Type="http://schemas.openxmlformats.org/officeDocument/2006/relationships/image" Target="../media/image50.png"/><Relationship Id="rId14" Type="http://schemas.openxmlformats.org/officeDocument/2006/relationships/image" Target="../media/image450.png"/><Relationship Id="rId22" Type="http://schemas.openxmlformats.org/officeDocument/2006/relationships/image" Target="../media/image530.png"/></Relationships>
</file>

<file path=ppt/slides/_rels/slide24.xml.rels><?xml version="1.0" encoding="UTF-8" standalone="yes"?>
<Relationships xmlns="http://schemas.openxmlformats.org/package/2006/relationships"><Relationship Id="rId8" Type="http://schemas.openxmlformats.org/officeDocument/2006/relationships/hyperlink" Target="https://doi.org/10.48550/arXiv.0812.2538" TargetMode="External"/><Relationship Id="rId3" Type="http://schemas.openxmlformats.org/officeDocument/2006/relationships/image" Target="../media/image44.png"/><Relationship Id="rId7"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7"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9.png"/><Relationship Id="rId4" Type="http://schemas.openxmlformats.org/officeDocument/2006/relationships/image" Target="../media/image61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0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8.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90.png"/><Relationship Id="rId3" Type="http://schemas.openxmlformats.org/officeDocument/2006/relationships/image" Target="../media/image13.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18.png"/><Relationship Id="rId2" Type="http://schemas.openxmlformats.org/officeDocument/2006/relationships/notesSlide" Target="../notesSlides/notesSlide8.xml"/><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16.png"/><Relationship Id="rId15" Type="http://schemas.openxmlformats.org/officeDocument/2006/relationships/image" Target="../media/image151.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10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859342" y="1919948"/>
            <a:ext cx="10790465" cy="2123658"/>
          </a:xfrm>
          <a:prstGeom prst="rect">
            <a:avLst/>
          </a:prstGeom>
        </p:spPr>
        <p:txBody>
          <a:bodyPr wrap="square">
            <a:spAutoFit/>
          </a:bodyPr>
          <a:lstStyle/>
          <a:p>
            <a:pPr algn="ctr"/>
            <a:r>
              <a:rPr lang="en-US" sz="4400" i="0" dirty="0">
                <a:effectLst/>
                <a:latin typeface="Times New Roman" panose="02020603050405020304" pitchFamily="18" charset="0"/>
                <a:ea typeface="PMingLiU-ExtB" panose="02020500000000000000" pitchFamily="18" charset="-120"/>
                <a:cs typeface="Times New Roman" panose="02020603050405020304" pitchFamily="18" charset="0"/>
              </a:rPr>
              <a:t>Experimental study of the interaction of the proton and deuteron with the atomic nuclei of lithium and boron</a:t>
            </a:r>
          </a:p>
        </p:txBody>
      </p:sp>
      <p:sp>
        <p:nvSpPr>
          <p:cNvPr id="10" name="Прямоугольник 9"/>
          <p:cNvSpPr/>
          <p:nvPr/>
        </p:nvSpPr>
        <p:spPr>
          <a:xfrm>
            <a:off x="859342" y="5284604"/>
            <a:ext cx="10790465" cy="1508105"/>
          </a:xfrm>
          <a:prstGeom prst="rect">
            <a:avLst/>
          </a:prstGeom>
        </p:spPr>
        <p:txBody>
          <a:bodyPr wrap="square">
            <a:spAutoFit/>
          </a:bodyPr>
          <a:lstStyle/>
          <a:p>
            <a:pPr algn="ctr"/>
            <a:r>
              <a:rPr lang="en-US" sz="4400" dirty="0">
                <a:latin typeface="Times New Roman" panose="02020603050405020304" pitchFamily="18" charset="0"/>
                <a:ea typeface="PMingLiU-ExtB" panose="02020500000000000000" pitchFamily="18" charset="-120"/>
                <a:cs typeface="Times New Roman" panose="02020603050405020304" pitchFamily="18" charset="0"/>
              </a:rPr>
              <a:t>Georgy Ostreinov </a:t>
            </a:r>
          </a:p>
          <a:p>
            <a:pPr algn="ctr"/>
            <a:r>
              <a:rPr lang="en-US" sz="2400" i="0" dirty="0">
                <a:effectLst/>
                <a:latin typeface="Times New Roman" panose="02020603050405020304" pitchFamily="18" charset="0"/>
                <a:ea typeface="PMingLiU-ExtB" panose="02020500000000000000" pitchFamily="18" charset="-120"/>
                <a:cs typeface="Times New Roman" panose="02020603050405020304" pitchFamily="18" charset="0"/>
              </a:rPr>
              <a:t>Budker Institute of Nuclear physics</a:t>
            </a:r>
            <a:r>
              <a:rPr lang="en-US" sz="2400" dirty="0">
                <a:latin typeface="Times New Roman" panose="02020603050405020304" pitchFamily="18" charset="0"/>
                <a:ea typeface="PMingLiU-ExtB" panose="02020500000000000000" pitchFamily="18" charset="-120"/>
                <a:cs typeface="Times New Roman" panose="02020603050405020304" pitchFamily="18" charset="0"/>
              </a:rPr>
              <a:t>, </a:t>
            </a:r>
          </a:p>
          <a:p>
            <a:pPr algn="ctr"/>
            <a:r>
              <a:rPr lang="en-US" sz="2400" dirty="0">
                <a:latin typeface="Times New Roman" panose="02020603050405020304" pitchFamily="18" charset="0"/>
                <a:ea typeface="PMingLiU-ExtB" panose="02020500000000000000" pitchFamily="18" charset="-120"/>
                <a:cs typeface="Times New Roman" panose="02020603050405020304" pitchFamily="18" charset="0"/>
              </a:rPr>
              <a:t>Novosibirsk</a:t>
            </a:r>
            <a:endParaRPr lang="en-US" sz="2400" i="0" dirty="0">
              <a:effectLst/>
              <a:latin typeface="Times New Roman" panose="02020603050405020304" pitchFamily="18" charset="0"/>
              <a:ea typeface="PMingLiU-ExtB" panose="02020500000000000000" pitchFamily="18" charset="-120"/>
              <a:cs typeface="Times New Roman" panose="02020603050405020304" pitchFamily="18" charset="0"/>
            </a:endParaRPr>
          </a:p>
        </p:txBody>
      </p:sp>
      <p:pic>
        <p:nvPicPr>
          <p:cNvPr id="11" name="Picture 2" descr="logo_BINP.gif (592×7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9793" y="5843418"/>
            <a:ext cx="707563" cy="847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08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Прямая соединительная линия 9"/>
          <p:cNvCxnSpPr/>
          <p:nvPr/>
        </p:nvCxnSpPr>
        <p:spPr>
          <a:xfrm>
            <a:off x="2902591" y="132310"/>
            <a:ext cx="4860336" cy="349576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rot="2010269">
            <a:off x="7192615" y="1074734"/>
            <a:ext cx="1022598" cy="4971367"/>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rot="2010269">
            <a:off x="8059446" y="1664481"/>
            <a:ext cx="1103890" cy="4974922"/>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 name="Прямая соединительная линия 6"/>
          <p:cNvCxnSpPr/>
          <p:nvPr/>
        </p:nvCxnSpPr>
        <p:spPr>
          <a:xfrm>
            <a:off x="0" y="3649980"/>
            <a:ext cx="1210945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flipV="1">
            <a:off x="7014062" y="3645758"/>
            <a:ext cx="748865" cy="1"/>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a:endCxn id="5" idx="1"/>
          </p:cNvCxnSpPr>
          <p:nvPr/>
        </p:nvCxnSpPr>
        <p:spPr>
          <a:xfrm flipH="1" flipV="1">
            <a:off x="7277571" y="3278180"/>
            <a:ext cx="485356" cy="367578"/>
          </a:xfrm>
          <a:prstGeom prst="line">
            <a:avLst/>
          </a:prstGeom>
          <a:ln w="38100">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a:off x="447357" y="3639962"/>
            <a:ext cx="6533410" cy="5796"/>
          </a:xfrm>
          <a:prstGeom prst="straightConnector1">
            <a:avLst/>
          </a:prstGeom>
          <a:ln w="50800">
            <a:gradFill>
              <a:gsLst>
                <a:gs pos="0">
                  <a:srgbClr val="FF0000"/>
                </a:gs>
                <a:gs pos="74000">
                  <a:schemeClr val="bg1">
                    <a:lumMod val="75000"/>
                  </a:schemeClr>
                </a:gs>
                <a:gs pos="83000">
                  <a:srgbClr val="FF0000"/>
                </a:gs>
                <a:gs pos="100000">
                  <a:srgbClr val="FF0000"/>
                </a:gs>
              </a:gsLst>
              <a:lin ang="5400000" scaled="1"/>
            </a:gra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p:nvPr/>
        </p:nvCxnSpPr>
        <p:spPr>
          <a:xfrm>
            <a:off x="5790351" y="5523349"/>
            <a:ext cx="870628" cy="56014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p:cNvSpPr txBox="1"/>
              <p:nvPr/>
            </p:nvSpPr>
            <p:spPr>
              <a:xfrm>
                <a:off x="6366308" y="5345429"/>
                <a:ext cx="2573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𝐿𝑖</m:t>
                      </m:r>
                    </m:oMath>
                  </m:oMathPara>
                </a14:m>
                <a:endParaRPr lang="ru-RU" dirty="0"/>
              </a:p>
            </p:txBody>
          </p:sp>
        </mc:Choice>
        <mc:Fallback xmlns="">
          <p:sp>
            <p:nvSpPr>
              <p:cNvPr id="43" name="TextBox 42"/>
              <p:cNvSpPr txBox="1">
                <a:spLocks noRot="1" noChangeAspect="1" noMove="1" noResize="1" noEditPoints="1" noAdjustHandles="1" noChangeArrowheads="1" noChangeShapeType="1" noTextEdit="1"/>
              </p:cNvSpPr>
              <p:nvPr/>
            </p:nvSpPr>
            <p:spPr>
              <a:xfrm>
                <a:off x="6366308" y="5345429"/>
                <a:ext cx="257378" cy="276999"/>
              </a:xfrm>
              <a:prstGeom prst="rect">
                <a:avLst/>
              </a:prstGeom>
              <a:blipFill rotWithShape="0">
                <a:blip r:embed="rId3"/>
                <a:stretch>
                  <a:fillRect l="-23256" r="-16279" b="-8889"/>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7090851" y="5768780"/>
                <a:ext cx="329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𝐶𝑢</m:t>
                      </m:r>
                    </m:oMath>
                  </m:oMathPara>
                </a14:m>
                <a:endParaRPr lang="ru-RU" dirty="0"/>
              </a:p>
            </p:txBody>
          </p:sp>
        </mc:Choice>
        <mc:Fallback xmlns="">
          <p:sp>
            <p:nvSpPr>
              <p:cNvPr id="44" name="TextBox 43"/>
              <p:cNvSpPr txBox="1">
                <a:spLocks noRot="1" noChangeAspect="1" noMove="1" noResize="1" noEditPoints="1" noAdjustHandles="1" noChangeArrowheads="1" noChangeShapeType="1" noTextEdit="1"/>
              </p:cNvSpPr>
              <p:nvPr/>
            </p:nvSpPr>
            <p:spPr>
              <a:xfrm>
                <a:off x="7090851" y="5768780"/>
                <a:ext cx="329642" cy="276999"/>
              </a:xfrm>
              <a:prstGeom prst="rect">
                <a:avLst/>
              </a:prstGeom>
              <a:blipFill rotWithShape="0">
                <a:blip r:embed="rId4"/>
                <a:stretch>
                  <a:fillRect l="-16667" r="-16667" b="-6522"/>
                </a:stretch>
              </a:blipFill>
            </p:spPr>
            <p:txBody>
              <a:bodyPr/>
              <a:lstStyle/>
              <a:p>
                <a:r>
                  <a:rPr lang="ru-RU">
                    <a:noFill/>
                  </a:rPr>
                  <a:t> </a:t>
                </a:r>
              </a:p>
            </p:txBody>
          </p:sp>
        </mc:Fallback>
      </mc:AlternateContent>
      <p:sp>
        <p:nvSpPr>
          <p:cNvPr id="48" name="Цилиндр 47"/>
          <p:cNvSpPr/>
          <p:nvPr/>
        </p:nvSpPr>
        <p:spPr>
          <a:xfrm rot="7562701">
            <a:off x="3291517" y="439770"/>
            <a:ext cx="1266174" cy="828267"/>
          </a:xfrm>
          <a:prstGeom prst="can">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0" name="Прямая соединительная линия 49"/>
          <p:cNvCxnSpPr/>
          <p:nvPr/>
        </p:nvCxnSpPr>
        <p:spPr>
          <a:xfrm flipH="1">
            <a:off x="5790351" y="5350892"/>
            <a:ext cx="115117" cy="1724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flipH="1">
            <a:off x="6660979" y="5873891"/>
            <a:ext cx="134186" cy="2095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p:cNvCxnSpPr/>
          <p:nvPr/>
        </p:nvCxnSpPr>
        <p:spPr>
          <a:xfrm>
            <a:off x="4541345" y="536611"/>
            <a:ext cx="3219502" cy="3104155"/>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p:cNvCxnSpPr/>
          <p:nvPr/>
        </p:nvCxnSpPr>
        <p:spPr>
          <a:xfrm>
            <a:off x="3797436" y="1547745"/>
            <a:ext cx="3947753" cy="2097913"/>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stCxn id="5" idx="1"/>
            <a:endCxn id="48" idx="0"/>
          </p:cNvCxnSpPr>
          <p:nvPr/>
        </p:nvCxnSpPr>
        <p:spPr>
          <a:xfrm flipH="1" flipV="1">
            <a:off x="4092029" y="975746"/>
            <a:ext cx="3185542" cy="230243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7" name="Прямоугольник 106"/>
              <p:cNvSpPr/>
              <p:nvPr/>
            </p:nvSpPr>
            <p:spPr>
              <a:xfrm>
                <a:off x="218822" y="3189023"/>
                <a:ext cx="1397102"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𝐸</m:t>
                          </m:r>
                        </m:e>
                        <m:sub>
                          <m:r>
                            <a:rPr lang="en-US" b="0" i="1" smtClean="0">
                              <a:solidFill>
                                <a:srgbClr val="C00000"/>
                              </a:solidFill>
                              <a:latin typeface="Cambria Math" panose="02040503050406030204" pitchFamily="18" charset="0"/>
                            </a:rPr>
                            <m:t>0</m:t>
                          </m:r>
                        </m:sub>
                      </m:sSub>
                      <m:r>
                        <a:rPr lang="en-US" b="0" i="1" smtClean="0">
                          <a:solidFill>
                            <a:srgbClr val="C00000"/>
                          </a:solidFill>
                          <a:latin typeface="Cambria Math" panose="02040503050406030204" pitchFamily="18" charset="0"/>
                          <a:ea typeface="Cambria Math" panose="02040503050406030204" pitchFamily="18" charset="0"/>
                        </a:rPr>
                        <m:t>±∆</m:t>
                      </m:r>
                      <m:r>
                        <a:rPr lang="en-US" b="0" i="1" smtClean="0">
                          <a:solidFill>
                            <a:srgbClr val="C00000"/>
                          </a:solidFill>
                          <a:latin typeface="Cambria Math" panose="02040503050406030204" pitchFamily="18" charset="0"/>
                          <a:ea typeface="Cambria Math" panose="02040503050406030204" pitchFamily="18" charset="0"/>
                        </a:rPr>
                        <m:t>𝐸</m:t>
                      </m:r>
                    </m:oMath>
                  </m:oMathPara>
                </a14:m>
                <a:endParaRPr lang="ru-RU" dirty="0">
                  <a:solidFill>
                    <a:srgbClr val="C00000"/>
                  </a:solidFill>
                </a:endParaRPr>
              </a:p>
            </p:txBody>
          </p:sp>
        </mc:Choice>
        <mc:Fallback xmlns="">
          <p:sp>
            <p:nvSpPr>
              <p:cNvPr id="107" name="Прямоугольник 106"/>
              <p:cNvSpPr>
                <a:spLocks noRot="1" noChangeAspect="1" noMove="1" noResize="1" noEditPoints="1" noAdjustHandles="1" noChangeArrowheads="1" noChangeShapeType="1" noTextEdit="1"/>
              </p:cNvSpPr>
              <p:nvPr/>
            </p:nvSpPr>
            <p:spPr>
              <a:xfrm>
                <a:off x="218822" y="3189023"/>
                <a:ext cx="1397102" cy="369332"/>
              </a:xfrm>
              <a:prstGeom prst="rect">
                <a:avLst/>
              </a:prstGeom>
              <a:blipFill rotWithShape="0">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8" name="Прямоугольник 107"/>
              <p:cNvSpPr/>
              <p:nvPr/>
            </p:nvSpPr>
            <p:spPr>
              <a:xfrm>
                <a:off x="3878254" y="3656537"/>
                <a:ext cx="2760092" cy="69256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rPr>
                          </m:ctrlPr>
                        </m:sSubPr>
                        <m:e>
                          <m:sSub>
                            <m:sSubPr>
                              <m:ctrlPr>
                                <a:rPr lang="en-US"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𝐸</m:t>
                              </m:r>
                            </m:e>
                            <m:sub>
                              <m:r>
                                <a:rPr lang="en-US" b="0" i="1" smtClean="0">
                                  <a:solidFill>
                                    <a:srgbClr val="C00000"/>
                                  </a:solidFill>
                                  <a:latin typeface="Cambria Math" panose="02040503050406030204" pitchFamily="18" charset="0"/>
                                </a:rPr>
                                <m:t>𝑖𝑛𝑐𝑖𝑑𝑒𝑛𝑡</m:t>
                              </m:r>
                            </m:sub>
                          </m:sSub>
                          <m:r>
                            <a:rPr lang="en-US" b="0" i="1" smtClean="0">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𝐸</m:t>
                          </m:r>
                        </m:e>
                        <m:sub>
                          <m:r>
                            <a:rPr lang="en-US" i="1">
                              <a:solidFill>
                                <a:srgbClr val="C00000"/>
                              </a:solidFill>
                              <a:latin typeface="Cambria Math" panose="02040503050406030204" pitchFamily="18" charset="0"/>
                            </a:rPr>
                            <m:t>0</m:t>
                          </m:r>
                        </m:sub>
                      </m:sSub>
                      <m:r>
                        <a:rPr lang="en-US" b="0" i="1" smtClean="0">
                          <a:solidFill>
                            <a:srgbClr val="C00000"/>
                          </a:solidFill>
                          <a:latin typeface="Cambria Math" panose="02040503050406030204" pitchFamily="18" charset="0"/>
                        </a:rPr>
                        <m:t>−</m:t>
                      </m:r>
                      <m:nary>
                        <m:naryPr>
                          <m:ctrlPr>
                            <a:rPr lang="en-US" b="0" i="1" smtClean="0">
                              <a:solidFill>
                                <a:srgbClr val="C00000"/>
                              </a:solidFill>
                              <a:latin typeface="Cambria Math" panose="02040503050406030204" pitchFamily="18" charset="0"/>
                            </a:rPr>
                          </m:ctrlPr>
                        </m:naryPr>
                        <m:sub>
                          <m:r>
                            <m:rPr>
                              <m:brk m:alnAt="23"/>
                            </m:rPr>
                            <a:rPr lang="en-US" b="0" i="1" smtClean="0">
                              <a:solidFill>
                                <a:srgbClr val="C00000"/>
                              </a:solidFill>
                              <a:latin typeface="Cambria Math" panose="02040503050406030204" pitchFamily="18" charset="0"/>
                            </a:rPr>
                            <m:t>0</m:t>
                          </m:r>
                        </m:sub>
                        <m:sup>
                          <m:r>
                            <a:rPr lang="en-US" b="1" i="1">
                              <a:solidFill>
                                <a:srgbClr val="C00000"/>
                              </a:solidFill>
                              <a:latin typeface="Cambria Math" panose="02040503050406030204" pitchFamily="18" charset="0"/>
                            </a:rPr>
                            <m:t>𝒔</m:t>
                          </m:r>
                        </m:sup>
                        <m:e>
                          <m:f>
                            <m:fPr>
                              <m:ctrlPr>
                                <a:rPr lang="en-US" b="0" i="1" smtClean="0">
                                  <a:solidFill>
                                    <a:srgbClr val="C00000"/>
                                  </a:solidFill>
                                  <a:latin typeface="Cambria Math" panose="02040503050406030204" pitchFamily="18" charset="0"/>
                                </a:rPr>
                              </m:ctrlPr>
                            </m:fPr>
                            <m:num>
                              <m:r>
                                <a:rPr lang="en-US" b="0" i="1" smtClean="0">
                                  <a:solidFill>
                                    <a:srgbClr val="C00000"/>
                                  </a:solidFill>
                                  <a:latin typeface="Cambria Math" panose="02040503050406030204" pitchFamily="18" charset="0"/>
                                </a:rPr>
                                <m:t>𝑑𝐸</m:t>
                              </m:r>
                            </m:num>
                            <m:den>
                              <m:r>
                                <a:rPr lang="en-US" b="0" i="1" smtClean="0">
                                  <a:solidFill>
                                    <a:srgbClr val="C00000"/>
                                  </a:solidFill>
                                  <a:latin typeface="Cambria Math" panose="02040503050406030204" pitchFamily="18" charset="0"/>
                                </a:rPr>
                                <m:t>𝑑𝑥</m:t>
                              </m:r>
                            </m:den>
                          </m:f>
                          <m:r>
                            <a:rPr lang="en-US" b="0" i="1" smtClean="0">
                              <a:solidFill>
                                <a:srgbClr val="C00000"/>
                              </a:solidFill>
                              <a:latin typeface="Cambria Math" panose="02040503050406030204" pitchFamily="18" charset="0"/>
                            </a:rPr>
                            <m:t>𝑑𝑥</m:t>
                          </m:r>
                        </m:e>
                      </m:nary>
                    </m:oMath>
                  </m:oMathPara>
                </a14:m>
                <a:endParaRPr lang="ru-RU" dirty="0">
                  <a:solidFill>
                    <a:srgbClr val="C00000"/>
                  </a:solidFill>
                </a:endParaRPr>
              </a:p>
            </p:txBody>
          </p:sp>
        </mc:Choice>
        <mc:Fallback xmlns="">
          <p:sp>
            <p:nvSpPr>
              <p:cNvPr id="108" name="Прямоугольник 107"/>
              <p:cNvSpPr>
                <a:spLocks noRot="1" noChangeAspect="1" noMove="1" noResize="1" noEditPoints="1" noAdjustHandles="1" noChangeArrowheads="1" noChangeShapeType="1" noTextEdit="1"/>
              </p:cNvSpPr>
              <p:nvPr/>
            </p:nvSpPr>
            <p:spPr>
              <a:xfrm>
                <a:off x="3878254" y="3656537"/>
                <a:ext cx="2760092" cy="692562"/>
              </a:xfrm>
              <a:prstGeom prst="rect">
                <a:avLst/>
              </a:prstGeom>
              <a:blipFill rotWithShape="0">
                <a:blip r:embed="rId6"/>
                <a:stretch>
                  <a:fillRect/>
                </a:stretch>
              </a:blipFill>
            </p:spPr>
            <p:txBody>
              <a:bodyPr/>
              <a:lstStyle/>
              <a:p>
                <a:r>
                  <a:rPr lang="ru-RU">
                    <a:noFill/>
                  </a:rPr>
                  <a:t> </a:t>
                </a:r>
              </a:p>
            </p:txBody>
          </p:sp>
        </mc:Fallback>
      </mc:AlternateContent>
      <p:cxnSp>
        <p:nvCxnSpPr>
          <p:cNvPr id="110" name="Прямая соединительная линия 109"/>
          <p:cNvCxnSpPr/>
          <p:nvPr/>
        </p:nvCxnSpPr>
        <p:spPr>
          <a:xfrm flipH="1" flipV="1">
            <a:off x="4502150" y="699523"/>
            <a:ext cx="3260779" cy="293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Прямая соединительная линия 110"/>
          <p:cNvCxnSpPr>
            <a:stCxn id="166" idx="0"/>
          </p:cNvCxnSpPr>
          <p:nvPr/>
        </p:nvCxnSpPr>
        <p:spPr>
          <a:xfrm flipH="1" flipV="1">
            <a:off x="4402671" y="853905"/>
            <a:ext cx="3356970" cy="2780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Прямая соединительная линия 112"/>
          <p:cNvCxnSpPr/>
          <p:nvPr/>
        </p:nvCxnSpPr>
        <p:spPr>
          <a:xfrm flipH="1" flipV="1">
            <a:off x="4321175" y="985818"/>
            <a:ext cx="3448426" cy="26367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Прямая соединительная линия 114"/>
          <p:cNvCxnSpPr/>
          <p:nvPr/>
        </p:nvCxnSpPr>
        <p:spPr>
          <a:xfrm flipH="1" flipV="1">
            <a:off x="4136697" y="1160766"/>
            <a:ext cx="3567217" cy="2463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Прямая соединительная линия 120"/>
          <p:cNvCxnSpPr/>
          <p:nvPr/>
        </p:nvCxnSpPr>
        <p:spPr>
          <a:xfrm flipH="1" flipV="1">
            <a:off x="4083922" y="1298481"/>
            <a:ext cx="3619992" cy="2325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Прямая соединительная линия 124"/>
          <p:cNvCxnSpPr/>
          <p:nvPr/>
        </p:nvCxnSpPr>
        <p:spPr>
          <a:xfrm flipH="1" flipV="1">
            <a:off x="3924604" y="1365789"/>
            <a:ext cx="3789269" cy="22580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Прямая соединительная линия 136"/>
          <p:cNvCxnSpPr/>
          <p:nvPr/>
        </p:nvCxnSpPr>
        <p:spPr>
          <a:xfrm flipH="1" flipV="1">
            <a:off x="3857626" y="1487633"/>
            <a:ext cx="3887563" cy="2130012"/>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3" name="Прямоугольник 142"/>
              <p:cNvSpPr/>
              <p:nvPr/>
            </p:nvSpPr>
            <p:spPr>
              <a:xfrm>
                <a:off x="4527411" y="93212"/>
                <a:ext cx="2231610" cy="369332"/>
              </a:xfrm>
              <a:prstGeom prst="rect">
                <a:avLst/>
              </a:prstGeom>
              <a:ln>
                <a:solidFill>
                  <a:schemeClr val="accent5"/>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5"/>
                              </a:solidFill>
                              <a:latin typeface="Cambria Math" panose="02040503050406030204" pitchFamily="18" charset="0"/>
                            </a:rPr>
                          </m:ctrlPr>
                        </m:sSubPr>
                        <m:e>
                          <m:sSub>
                            <m:sSubPr>
                              <m:ctrlPr>
                                <a:rPr lang="en-US" i="1" smtClean="0">
                                  <a:solidFill>
                                    <a:schemeClr val="accent5"/>
                                  </a:solidFill>
                                  <a:latin typeface="Cambria Math" panose="02040503050406030204" pitchFamily="18" charset="0"/>
                                </a:rPr>
                              </m:ctrlPr>
                            </m:sSubPr>
                            <m:e>
                              <m:r>
                                <a:rPr lang="en-US" b="0" i="1" smtClean="0">
                                  <a:solidFill>
                                    <a:schemeClr val="accent5"/>
                                  </a:solidFill>
                                  <a:latin typeface="Cambria Math" panose="02040503050406030204" pitchFamily="18" charset="0"/>
                                </a:rPr>
                                <m:t>𝑌</m:t>
                              </m:r>
                            </m:e>
                            <m:sub>
                              <m:r>
                                <a:rPr lang="en-US" b="0" i="1" smtClean="0">
                                  <a:solidFill>
                                    <a:schemeClr val="accent5"/>
                                  </a:solidFill>
                                  <a:latin typeface="Cambria Math" panose="02040503050406030204" pitchFamily="18" charset="0"/>
                                </a:rPr>
                                <m:t>𝑑𝑒𝑡𝑒𝑐𝑡</m:t>
                              </m:r>
                            </m:sub>
                          </m:sSub>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𝑌</m:t>
                          </m:r>
                        </m:e>
                        <m:sub>
                          <m:r>
                            <a:rPr lang="en-US" i="1">
                              <a:solidFill>
                                <a:schemeClr val="accent5"/>
                              </a:solidFill>
                              <a:latin typeface="Cambria Math" panose="02040503050406030204" pitchFamily="18" charset="0"/>
                            </a:rPr>
                            <m:t>0</m:t>
                          </m:r>
                        </m:sub>
                      </m:sSub>
                    </m:oMath>
                  </m:oMathPara>
                </a14:m>
                <a:endParaRPr lang="ru-RU" dirty="0">
                  <a:solidFill>
                    <a:srgbClr val="C00000"/>
                  </a:solidFill>
                </a:endParaRPr>
              </a:p>
            </p:txBody>
          </p:sp>
        </mc:Choice>
        <mc:Fallback xmlns="">
          <p:sp>
            <p:nvSpPr>
              <p:cNvPr id="143" name="Прямоугольник 142"/>
              <p:cNvSpPr>
                <a:spLocks noRot="1" noChangeAspect="1" noMove="1" noResize="1" noEditPoints="1" noAdjustHandles="1" noChangeArrowheads="1" noChangeShapeType="1" noTextEdit="1"/>
              </p:cNvSpPr>
              <p:nvPr/>
            </p:nvSpPr>
            <p:spPr>
              <a:xfrm>
                <a:off x="4527411" y="93212"/>
                <a:ext cx="2231610" cy="369332"/>
              </a:xfrm>
              <a:prstGeom prst="rect">
                <a:avLst/>
              </a:prstGeom>
              <a:blipFill rotWithShape="0">
                <a:blip r:embed="rId7"/>
                <a:stretch>
                  <a:fillRect/>
                </a:stretch>
              </a:blipFill>
              <a:ln>
                <a:solidFill>
                  <a:schemeClr val="accent5"/>
                </a:solidFill>
              </a:ln>
            </p:spPr>
            <p:txBody>
              <a:bodyPr/>
              <a:lstStyle/>
              <a:p>
                <a:r>
                  <a:rPr lang="ru-RU">
                    <a:noFill/>
                  </a:rPr>
                  <a:t> </a:t>
                </a:r>
              </a:p>
            </p:txBody>
          </p:sp>
        </mc:Fallback>
      </mc:AlternateContent>
      <p:sp>
        <p:nvSpPr>
          <p:cNvPr id="144" name="Дуга 143"/>
          <p:cNvSpPr/>
          <p:nvPr/>
        </p:nvSpPr>
        <p:spPr>
          <a:xfrm rot="16200000">
            <a:off x="5782964" y="1941432"/>
            <a:ext cx="1496199" cy="1626971"/>
          </a:xfrm>
          <a:prstGeom prst="arc">
            <a:avLst>
              <a:gd name="adj1" fmla="val 17407087"/>
              <a:gd name="adj2" fmla="val 19418535"/>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45" name="Прямая со стрелкой 144"/>
          <p:cNvCxnSpPr/>
          <p:nvPr/>
        </p:nvCxnSpPr>
        <p:spPr>
          <a:xfrm>
            <a:off x="7005599" y="3865709"/>
            <a:ext cx="739590" cy="3642"/>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6" name="Прямая соединительная линия 145"/>
          <p:cNvCxnSpPr/>
          <p:nvPr/>
        </p:nvCxnSpPr>
        <p:spPr>
          <a:xfrm>
            <a:off x="7005597" y="3678382"/>
            <a:ext cx="2" cy="1823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7" name="Прямая соединительная линия 146"/>
          <p:cNvCxnSpPr/>
          <p:nvPr/>
        </p:nvCxnSpPr>
        <p:spPr>
          <a:xfrm>
            <a:off x="7745189" y="3666711"/>
            <a:ext cx="0" cy="20264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4" name="Прямоугольник 163"/>
              <p:cNvSpPr/>
              <p:nvPr/>
            </p:nvSpPr>
            <p:spPr>
              <a:xfrm>
                <a:off x="7179251" y="3812599"/>
                <a:ext cx="3497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C00000"/>
                          </a:solidFill>
                          <a:latin typeface="Cambria Math" panose="02040503050406030204" pitchFamily="18" charset="0"/>
                        </a:rPr>
                        <m:t>𝑠</m:t>
                      </m:r>
                    </m:oMath>
                  </m:oMathPara>
                </a14:m>
                <a:endParaRPr lang="ru-RU" dirty="0">
                  <a:solidFill>
                    <a:srgbClr val="C00000"/>
                  </a:solidFill>
                </a:endParaRPr>
              </a:p>
            </p:txBody>
          </p:sp>
        </mc:Choice>
        <mc:Fallback xmlns="">
          <p:sp>
            <p:nvSpPr>
              <p:cNvPr id="164" name="Прямоугольник 163"/>
              <p:cNvSpPr>
                <a:spLocks noRot="1" noChangeAspect="1" noMove="1" noResize="1" noEditPoints="1" noAdjustHandles="1" noChangeArrowheads="1" noChangeShapeType="1" noTextEdit="1"/>
              </p:cNvSpPr>
              <p:nvPr/>
            </p:nvSpPr>
            <p:spPr>
              <a:xfrm>
                <a:off x="7179251" y="3812599"/>
                <a:ext cx="349711" cy="369332"/>
              </a:xfrm>
              <a:prstGeom prst="rect">
                <a:avLst/>
              </a:prstGeom>
              <a:blipFill rotWithShape="0">
                <a:blip r:embed="rId8"/>
                <a:stretch>
                  <a:fillRect/>
                </a:stretch>
              </a:blipFill>
            </p:spPr>
            <p:txBody>
              <a:bodyPr/>
              <a:lstStyle/>
              <a:p>
                <a:r>
                  <a:rPr lang="ru-RU">
                    <a:noFill/>
                  </a:rPr>
                  <a:t> </a:t>
                </a:r>
              </a:p>
            </p:txBody>
          </p:sp>
        </mc:Fallback>
      </mc:AlternateContent>
      <p:sp>
        <p:nvSpPr>
          <p:cNvPr id="166" name="Полилиния 165"/>
          <p:cNvSpPr/>
          <p:nvPr/>
        </p:nvSpPr>
        <p:spPr>
          <a:xfrm>
            <a:off x="5956089" y="493555"/>
            <a:ext cx="1803552" cy="3140654"/>
          </a:xfrm>
          <a:custGeom>
            <a:avLst/>
            <a:gdLst>
              <a:gd name="connsiteX0" fmla="*/ 1433269 w 1433269"/>
              <a:gd name="connsiteY0" fmla="*/ 1911734 h 1911734"/>
              <a:gd name="connsiteX1" fmla="*/ 1186594 w 1433269"/>
              <a:gd name="connsiteY1" fmla="*/ 1450281 h 1911734"/>
              <a:gd name="connsiteX2" fmla="*/ 978195 w 1433269"/>
              <a:gd name="connsiteY2" fmla="*/ 1226998 h 1911734"/>
              <a:gd name="connsiteX3" fmla="*/ 0 w 1433269"/>
              <a:gd name="connsiteY3" fmla="*/ 0 h 1911734"/>
            </a:gdLst>
            <a:ahLst/>
            <a:cxnLst>
              <a:cxn ang="0">
                <a:pos x="connsiteX0" y="connsiteY0"/>
              </a:cxn>
              <a:cxn ang="0">
                <a:pos x="connsiteX1" y="connsiteY1"/>
              </a:cxn>
              <a:cxn ang="0">
                <a:pos x="connsiteX2" y="connsiteY2"/>
              </a:cxn>
              <a:cxn ang="0">
                <a:pos x="connsiteX3" y="connsiteY3"/>
              </a:cxn>
            </a:cxnLst>
            <a:rect l="l" t="t" r="r" b="b"/>
            <a:pathLst>
              <a:path w="1433269" h="1911734">
                <a:moveTo>
                  <a:pt x="1433269" y="1911734"/>
                </a:moveTo>
                <a:cubicBezTo>
                  <a:pt x="1347854" y="1738069"/>
                  <a:pt x="1262440" y="1564404"/>
                  <a:pt x="1186594" y="1450281"/>
                </a:cubicBezTo>
                <a:cubicBezTo>
                  <a:pt x="1110748" y="1336158"/>
                  <a:pt x="1175961" y="1468711"/>
                  <a:pt x="978195" y="1226998"/>
                </a:cubicBezTo>
                <a:cubicBezTo>
                  <a:pt x="780429" y="985285"/>
                  <a:pt x="162678" y="2052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167" name="Прямоугольник 166"/>
              <p:cNvSpPr/>
              <p:nvPr/>
            </p:nvSpPr>
            <p:spPr>
              <a:xfrm>
                <a:off x="133464" y="30532"/>
                <a:ext cx="2781128" cy="720903"/>
              </a:xfrm>
              <a:prstGeom prst="rect">
                <a:avLst/>
              </a:prstGeom>
              <a:ln>
                <a:solidFill>
                  <a:schemeClr val="accent5"/>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5"/>
                              </a:solidFill>
                              <a:latin typeface="Cambria Math" panose="02040503050406030204" pitchFamily="18" charset="0"/>
                            </a:rPr>
                          </m:ctrlPr>
                        </m:sSubPr>
                        <m:e>
                          <m:sSub>
                            <m:sSubPr>
                              <m:ctrlPr>
                                <a:rPr lang="en-US" i="1" smtClean="0">
                                  <a:solidFill>
                                    <a:schemeClr val="accent5"/>
                                  </a:solidFill>
                                  <a:latin typeface="Cambria Math" panose="02040503050406030204" pitchFamily="18" charset="0"/>
                                </a:rPr>
                              </m:ctrlPr>
                            </m:sSubPr>
                            <m:e>
                              <m:r>
                                <a:rPr lang="en-US" b="0" i="1" smtClean="0">
                                  <a:solidFill>
                                    <a:schemeClr val="accent5"/>
                                  </a:solidFill>
                                  <a:latin typeface="Cambria Math" panose="02040503050406030204" pitchFamily="18" charset="0"/>
                                </a:rPr>
                                <m:t>𝐸</m:t>
                              </m:r>
                            </m:e>
                            <m:sub>
                              <m:r>
                                <a:rPr lang="en-US" b="0" i="1" smtClean="0">
                                  <a:solidFill>
                                    <a:schemeClr val="accent5"/>
                                  </a:solidFill>
                                  <a:latin typeface="Cambria Math" panose="02040503050406030204" pitchFamily="18" charset="0"/>
                                </a:rPr>
                                <m:t>𝑑𝑒𝑡𝑒𝑐𝑡</m:t>
                              </m:r>
                            </m:sub>
                          </m:sSub>
                          <m:r>
                            <a:rPr lang="en-US" b="0" i="1" smtClean="0">
                              <a:solidFill>
                                <a:schemeClr val="accent5"/>
                              </a:solidFill>
                              <a:latin typeface="Cambria Math" panose="02040503050406030204" pitchFamily="18" charset="0"/>
                            </a:rPr>
                            <m:t>=</m:t>
                          </m:r>
                          <m:r>
                            <a:rPr lang="en-US" i="1">
                              <a:solidFill>
                                <a:schemeClr val="accent5"/>
                              </a:solidFill>
                              <a:latin typeface="Cambria Math" panose="02040503050406030204" pitchFamily="18" charset="0"/>
                            </a:rPr>
                            <m:t>𝐸</m:t>
                          </m:r>
                        </m:e>
                        <m:sub>
                          <m:r>
                            <a:rPr lang="en-US" b="0" i="1" smtClean="0">
                              <a:solidFill>
                                <a:schemeClr val="accent5"/>
                              </a:solidFill>
                              <a:latin typeface="Cambria Math" panose="02040503050406030204" pitchFamily="18" charset="0"/>
                            </a:rPr>
                            <m:t>𝑏</m:t>
                          </m:r>
                        </m:sub>
                      </m:sSub>
                      <m:r>
                        <a:rPr lang="en-US" b="0" i="1" smtClean="0">
                          <a:solidFill>
                            <a:schemeClr val="accent5"/>
                          </a:solidFill>
                          <a:latin typeface="Cambria Math" panose="02040503050406030204" pitchFamily="18" charset="0"/>
                        </a:rPr>
                        <m:t>−</m:t>
                      </m:r>
                      <m:nary>
                        <m:naryPr>
                          <m:ctrlPr>
                            <a:rPr lang="en-US" b="0" i="1" smtClean="0">
                              <a:solidFill>
                                <a:schemeClr val="accent5"/>
                              </a:solidFill>
                              <a:latin typeface="Cambria Math" panose="02040503050406030204" pitchFamily="18" charset="0"/>
                            </a:rPr>
                          </m:ctrlPr>
                        </m:naryPr>
                        <m:sub>
                          <m:r>
                            <m:rPr>
                              <m:brk m:alnAt="23"/>
                            </m:rPr>
                            <a:rPr lang="en-US" b="0" i="1" smtClean="0">
                              <a:solidFill>
                                <a:schemeClr val="accent5"/>
                              </a:solidFill>
                              <a:latin typeface="Cambria Math" panose="02040503050406030204" pitchFamily="18" charset="0"/>
                            </a:rPr>
                            <m:t>0</m:t>
                          </m:r>
                        </m:sub>
                        <m:sup>
                          <m:r>
                            <a:rPr lang="en-US" b="0" i="1" smtClean="0">
                              <a:solidFill>
                                <a:schemeClr val="accent5"/>
                              </a:solidFill>
                              <a:latin typeface="Cambria Math" panose="02040503050406030204" pitchFamily="18" charset="0"/>
                            </a:rPr>
                            <m:t>𝑑</m:t>
                          </m:r>
                        </m:sup>
                        <m:e>
                          <m:f>
                            <m:fPr>
                              <m:ctrlPr>
                                <a:rPr lang="en-US" b="0" i="1" smtClean="0">
                                  <a:solidFill>
                                    <a:schemeClr val="accent5"/>
                                  </a:solidFill>
                                  <a:latin typeface="Cambria Math" panose="02040503050406030204" pitchFamily="18" charset="0"/>
                                </a:rPr>
                              </m:ctrlPr>
                            </m:fPr>
                            <m:num>
                              <m:r>
                                <a:rPr lang="en-US" b="0" i="1" smtClean="0">
                                  <a:solidFill>
                                    <a:schemeClr val="accent5"/>
                                  </a:solidFill>
                                  <a:latin typeface="Cambria Math" panose="02040503050406030204" pitchFamily="18" charset="0"/>
                                </a:rPr>
                                <m:t>𝑑</m:t>
                              </m:r>
                              <m:sSub>
                                <m:sSubPr>
                                  <m:ctrlPr>
                                    <a:rPr lang="en-US" b="0" i="1" smtClean="0">
                                      <a:solidFill>
                                        <a:schemeClr val="accent5"/>
                                      </a:solidFill>
                                      <a:latin typeface="Cambria Math" panose="02040503050406030204" pitchFamily="18" charset="0"/>
                                    </a:rPr>
                                  </m:ctrlPr>
                                </m:sSubPr>
                                <m:e>
                                  <m:r>
                                    <a:rPr lang="en-US" b="0" i="1" smtClean="0">
                                      <a:solidFill>
                                        <a:schemeClr val="accent5"/>
                                      </a:solidFill>
                                      <a:latin typeface="Cambria Math" panose="02040503050406030204" pitchFamily="18" charset="0"/>
                                    </a:rPr>
                                    <m:t>𝐸</m:t>
                                  </m:r>
                                </m:e>
                                <m:sub>
                                  <m:r>
                                    <a:rPr lang="en-US" b="0" i="1" smtClean="0">
                                      <a:solidFill>
                                        <a:schemeClr val="accent5"/>
                                      </a:solidFill>
                                      <a:latin typeface="Cambria Math" panose="02040503050406030204" pitchFamily="18" charset="0"/>
                                    </a:rPr>
                                    <m:t>𝑏</m:t>
                                  </m:r>
                                </m:sub>
                              </m:sSub>
                            </m:num>
                            <m:den>
                              <m:r>
                                <a:rPr lang="en-US" b="0" i="1" smtClean="0">
                                  <a:solidFill>
                                    <a:schemeClr val="accent5"/>
                                  </a:solidFill>
                                  <a:latin typeface="Cambria Math" panose="02040503050406030204" pitchFamily="18" charset="0"/>
                                </a:rPr>
                                <m:t>𝑑𝑥</m:t>
                              </m:r>
                            </m:den>
                          </m:f>
                          <m:r>
                            <a:rPr lang="en-US" b="0" i="1" smtClean="0">
                              <a:solidFill>
                                <a:schemeClr val="accent5"/>
                              </a:solidFill>
                              <a:latin typeface="Cambria Math" panose="02040503050406030204" pitchFamily="18" charset="0"/>
                            </a:rPr>
                            <m:t>𝑑𝑥</m:t>
                          </m:r>
                        </m:e>
                      </m:nary>
                    </m:oMath>
                  </m:oMathPara>
                </a14:m>
                <a:endParaRPr lang="ru-RU" dirty="0">
                  <a:solidFill>
                    <a:srgbClr val="C00000"/>
                  </a:solidFill>
                </a:endParaRPr>
              </a:p>
            </p:txBody>
          </p:sp>
        </mc:Choice>
        <mc:Fallback xmlns="">
          <p:sp>
            <p:nvSpPr>
              <p:cNvPr id="167" name="Прямоугольник 166"/>
              <p:cNvSpPr>
                <a:spLocks noRot="1" noChangeAspect="1" noMove="1" noResize="1" noEditPoints="1" noAdjustHandles="1" noChangeArrowheads="1" noChangeShapeType="1" noTextEdit="1"/>
              </p:cNvSpPr>
              <p:nvPr/>
            </p:nvSpPr>
            <p:spPr>
              <a:xfrm>
                <a:off x="133464" y="30532"/>
                <a:ext cx="2781128" cy="720903"/>
              </a:xfrm>
              <a:prstGeom prst="rect">
                <a:avLst/>
              </a:prstGeom>
              <a:blipFill rotWithShape="0">
                <a:blip r:embed="rId9"/>
                <a:stretch>
                  <a:fillRect/>
                </a:stretch>
              </a:blipFill>
              <a:ln>
                <a:solidFill>
                  <a:schemeClr val="accent5"/>
                </a:solidFill>
              </a:ln>
            </p:spPr>
            <p:txBody>
              <a:bodyPr/>
              <a:lstStyle/>
              <a:p>
                <a:r>
                  <a:rPr lang="ru-RU">
                    <a:noFill/>
                  </a:rPr>
                  <a:t> </a:t>
                </a:r>
              </a:p>
            </p:txBody>
          </p:sp>
        </mc:Fallback>
      </mc:AlternateContent>
      <p:sp>
        <p:nvSpPr>
          <p:cNvPr id="168" name="Полилиния 167"/>
          <p:cNvSpPr/>
          <p:nvPr/>
        </p:nvSpPr>
        <p:spPr>
          <a:xfrm>
            <a:off x="3920174" y="2295477"/>
            <a:ext cx="3830506" cy="1364264"/>
          </a:xfrm>
          <a:custGeom>
            <a:avLst/>
            <a:gdLst>
              <a:gd name="connsiteX0" fmla="*/ 1433269 w 1433269"/>
              <a:gd name="connsiteY0" fmla="*/ 1911734 h 1911734"/>
              <a:gd name="connsiteX1" fmla="*/ 1186594 w 1433269"/>
              <a:gd name="connsiteY1" fmla="*/ 1450281 h 1911734"/>
              <a:gd name="connsiteX2" fmla="*/ 978195 w 1433269"/>
              <a:gd name="connsiteY2" fmla="*/ 1226998 h 1911734"/>
              <a:gd name="connsiteX3" fmla="*/ 0 w 1433269"/>
              <a:gd name="connsiteY3" fmla="*/ 0 h 1911734"/>
            </a:gdLst>
            <a:ahLst/>
            <a:cxnLst>
              <a:cxn ang="0">
                <a:pos x="connsiteX0" y="connsiteY0"/>
              </a:cxn>
              <a:cxn ang="0">
                <a:pos x="connsiteX1" y="connsiteY1"/>
              </a:cxn>
              <a:cxn ang="0">
                <a:pos x="connsiteX2" y="connsiteY2"/>
              </a:cxn>
              <a:cxn ang="0">
                <a:pos x="connsiteX3" y="connsiteY3"/>
              </a:cxn>
            </a:cxnLst>
            <a:rect l="l" t="t" r="r" b="b"/>
            <a:pathLst>
              <a:path w="1433269" h="1911734">
                <a:moveTo>
                  <a:pt x="1433269" y="1911734"/>
                </a:moveTo>
                <a:cubicBezTo>
                  <a:pt x="1347854" y="1738069"/>
                  <a:pt x="1262440" y="1564404"/>
                  <a:pt x="1186594" y="1450281"/>
                </a:cubicBezTo>
                <a:cubicBezTo>
                  <a:pt x="1110748" y="1336158"/>
                  <a:pt x="1175961" y="1468711"/>
                  <a:pt x="978195" y="1226998"/>
                </a:cubicBezTo>
                <a:cubicBezTo>
                  <a:pt x="780429" y="985285"/>
                  <a:pt x="162678" y="2052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173" name="Прямоугольник 172"/>
              <p:cNvSpPr/>
              <p:nvPr/>
            </p:nvSpPr>
            <p:spPr>
              <a:xfrm rot="1848144">
                <a:off x="7401208" y="3118308"/>
                <a:ext cx="37792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5"/>
                          </a:solidFill>
                          <a:latin typeface="Cambria Math" panose="02040503050406030204" pitchFamily="18" charset="0"/>
                        </a:rPr>
                        <m:t>𝑑</m:t>
                      </m:r>
                    </m:oMath>
                  </m:oMathPara>
                </a14:m>
                <a:endParaRPr lang="ru-RU" dirty="0">
                  <a:solidFill>
                    <a:schemeClr val="accent5"/>
                  </a:solidFill>
                </a:endParaRPr>
              </a:p>
            </p:txBody>
          </p:sp>
        </mc:Choice>
        <mc:Fallback xmlns="">
          <p:sp>
            <p:nvSpPr>
              <p:cNvPr id="173" name="Прямоугольник 172"/>
              <p:cNvSpPr>
                <a:spLocks noRot="1" noChangeAspect="1" noMove="1" noResize="1" noEditPoints="1" noAdjustHandles="1" noChangeArrowheads="1" noChangeShapeType="1" noTextEdit="1"/>
              </p:cNvSpPr>
              <p:nvPr/>
            </p:nvSpPr>
            <p:spPr>
              <a:xfrm rot="1848144">
                <a:off x="7401208" y="3118308"/>
                <a:ext cx="377924" cy="369332"/>
              </a:xfrm>
              <a:prstGeom prst="rect">
                <a:avLst/>
              </a:prstGeom>
              <a:blipFill rotWithShape="0">
                <a:blip r:embed="rId10"/>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74" name="Прямоугольник 173"/>
              <p:cNvSpPr/>
              <p:nvPr/>
            </p:nvSpPr>
            <p:spPr>
              <a:xfrm>
                <a:off x="6955766" y="-31086"/>
                <a:ext cx="5236235" cy="1002519"/>
              </a:xfrm>
              <a:prstGeom prst="rect">
                <a:avLst/>
              </a:prstGeom>
            </p:spPr>
            <p:txBody>
              <a:bodyPr wrap="square">
                <a:spAutoFit/>
              </a:bodyPr>
              <a:lstStyle/>
              <a:p>
                <a:pPr algn="just"/>
                <a14:m>
                  <m:oMath xmlns:m="http://schemas.openxmlformats.org/officeDocument/2006/math">
                    <m:rad>
                      <m:radPr>
                        <m:degHide m:val="on"/>
                        <m:ctrlPr>
                          <a:rPr lang="ru-RU" i="1" smtClean="0">
                            <a:latin typeface="Cambria Math" panose="02040503050406030204" pitchFamily="18" charset="0"/>
                          </a:rPr>
                        </m:ctrlPr>
                      </m:radPr>
                      <m:deg/>
                      <m:e>
                        <m:d>
                          <m:dPr>
                            <m:begChr m:val="⟨"/>
                            <m:endChr m:val="⟩"/>
                            <m:ctrlPr>
                              <a:rPr lang="ru-RU" i="1">
                                <a:latin typeface="Cambria Math" panose="02040503050406030204" pitchFamily="18" charset="0"/>
                                <a:ea typeface="Cambria Math" panose="02040503050406030204" pitchFamily="18" charset="0"/>
                              </a:rPr>
                            </m:ctrlPr>
                          </m:dPr>
                          <m:e>
                            <m:sSup>
                              <m:sSupPr>
                                <m:ctrlPr>
                                  <a:rPr lang="ru-RU" i="1">
                                    <a:latin typeface="Cambria Math" panose="02040503050406030204" pitchFamily="18" charset="0"/>
                                    <a:ea typeface="Cambria Math" panose="02040503050406030204" pitchFamily="18" charset="0"/>
                                  </a:rPr>
                                </m:ctrlPr>
                              </m:sSupPr>
                              <m:e>
                                <m:r>
                                  <a:rPr lang="ru-RU" i="1">
                                    <a:latin typeface="Cambria Math" panose="02040503050406030204" pitchFamily="18" charset="0"/>
                                    <a:ea typeface="Cambria Math" panose="02040503050406030204" pitchFamily="18" charset="0"/>
                                  </a:rPr>
                                  <m:t>𝜃</m:t>
                                </m:r>
                              </m:e>
                              <m:sup>
                                <m:r>
                                  <a:rPr lang="en-US" i="1">
                                    <a:latin typeface="Cambria Math" panose="02040503050406030204" pitchFamily="18" charset="0"/>
                                    <a:ea typeface="Cambria Math" panose="02040503050406030204" pitchFamily="18" charset="0"/>
                                  </a:rPr>
                                  <m:t>2</m:t>
                                </m:r>
                              </m:sup>
                            </m:sSup>
                          </m:e>
                        </m:d>
                      </m:e>
                    </m:rad>
                    <m:r>
                      <a:rPr lang="en-US" b="0" i="1" smtClean="0">
                        <a:solidFill>
                          <a:schemeClr val="tx1"/>
                        </a:solidFill>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𝑍</m:t>
                            </m:r>
                          </m:e>
                          <m:sub>
                            <m:r>
                              <a:rPr lang="en-US" b="0" i="1" smtClean="0">
                                <a:solidFill>
                                  <a:schemeClr val="tx1"/>
                                </a:solidFill>
                                <a:latin typeface="Cambria Math" panose="02040503050406030204" pitchFamily="18" charset="0"/>
                              </a:rPr>
                              <m:t>𝑏</m:t>
                            </m:r>
                          </m:sub>
                        </m:sSub>
                        <m:r>
                          <a:rPr lang="en-US" b="0" i="1" smtClean="0">
                            <a:solidFill>
                              <a:schemeClr val="tx1"/>
                            </a:solidFill>
                            <a:latin typeface="Cambria Math" panose="02040503050406030204" pitchFamily="18" charset="0"/>
                          </a:rPr>
                          <m:t>𝑍</m:t>
                        </m:r>
                      </m:num>
                      <m:den>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𝐸</m:t>
                            </m:r>
                          </m:e>
                          <m:sub>
                            <m:r>
                              <a:rPr lang="en-US" b="0" i="1" smtClean="0">
                                <a:solidFill>
                                  <a:schemeClr val="tx1"/>
                                </a:solidFill>
                                <a:latin typeface="Cambria Math" panose="02040503050406030204" pitchFamily="18" charset="0"/>
                              </a:rPr>
                              <m:t>𝑏</m:t>
                            </m:r>
                          </m:sub>
                        </m:sSub>
                      </m:den>
                    </m:f>
                    <m:rad>
                      <m:radPr>
                        <m:degHide m:val="on"/>
                        <m:ctrlPr>
                          <a:rPr lang="en-US" b="0" i="1" smtClean="0">
                            <a:solidFill>
                              <a:schemeClr val="tx1"/>
                            </a:solidFill>
                            <a:latin typeface="Cambria Math" panose="02040503050406030204" pitchFamily="18" charset="0"/>
                          </a:rPr>
                        </m:ctrlPr>
                      </m:radPr>
                      <m:deg/>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𝑛</m:t>
                            </m:r>
                          </m:e>
                          <m:sub>
                            <m:r>
                              <a:rPr lang="en-US" b="0" i="1" smtClean="0">
                                <a:solidFill>
                                  <a:schemeClr val="tx1"/>
                                </a:solidFill>
                                <a:latin typeface="Cambria Math" panose="02040503050406030204" pitchFamily="18" charset="0"/>
                              </a:rPr>
                              <m:t>0</m:t>
                            </m:r>
                          </m:sub>
                        </m:sSub>
                        <m:r>
                          <a:rPr lang="en-US" b="0" i="1" smtClean="0">
                            <a:solidFill>
                              <a:schemeClr val="tx1"/>
                            </a:solidFill>
                            <a:latin typeface="Cambria Math" panose="02040503050406030204" pitchFamily="18" charset="0"/>
                          </a:rPr>
                          <m:t>𝑑</m:t>
                        </m:r>
                      </m:e>
                    </m:rad>
                    <m:r>
                      <a:rPr lang="en-US" b="0" i="1" smtClean="0">
                        <a:solidFill>
                          <a:schemeClr val="tx1"/>
                        </a:solidFill>
                        <a:latin typeface="Cambria Math" panose="02040503050406030204" pitchFamily="18" charset="0"/>
                      </a:rPr>
                      <m:t>−</m:t>
                    </m:r>
                  </m:oMath>
                </a14:m>
                <a:r>
                  <a:rPr lang="en-US" dirty="0">
                    <a:solidFill>
                      <a:srgbClr val="C00000"/>
                    </a:solidFill>
                  </a:rPr>
                  <a:t> </a:t>
                </a:r>
                <a:r>
                  <a:rPr lang="en-US" sz="1400" dirty="0">
                    <a:latin typeface="Times New Roman" panose="02020603050405020304" pitchFamily="18" charset="0"/>
                    <a:cs typeface="Times New Roman" panose="02020603050405020304" pitchFamily="18" charset="0"/>
                  </a:rPr>
                  <a:t>Mean square angle of multiply scattering </a:t>
                </a:r>
                <a14:m>
                  <m:oMath xmlns:m="http://schemas.openxmlformats.org/officeDocument/2006/math">
                    <m:rad>
                      <m:radPr>
                        <m:degHide m:val="on"/>
                        <m:ctrlPr>
                          <a:rPr lang="en-US" i="1" smtClean="0">
                            <a:latin typeface="Cambria Math" panose="02040503050406030204" pitchFamily="18" charset="0"/>
                          </a:rPr>
                        </m:ctrlPr>
                      </m:radPr>
                      <m:deg/>
                      <m:e>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𝐿</m:t>
                                </m:r>
                              </m:e>
                              <m:sup>
                                <m:r>
                                  <a:rPr lang="en-US" i="1">
                                    <a:latin typeface="Cambria Math" panose="02040503050406030204" pitchFamily="18" charset="0"/>
                                  </a:rPr>
                                  <m:t>2</m:t>
                                </m:r>
                              </m:sup>
                            </m:sSup>
                          </m:e>
                        </m:d>
                      </m:e>
                    </m:ra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rad>
                          <m:radPr>
                            <m:degHide m:val="on"/>
                            <m:ctrlPr>
                              <a:rPr lang="ru-RU" i="1">
                                <a:latin typeface="Cambria Math" panose="02040503050406030204" pitchFamily="18" charset="0"/>
                              </a:rPr>
                            </m:ctrlPr>
                          </m:radPr>
                          <m:deg/>
                          <m:e>
                            <m:d>
                              <m:dPr>
                                <m:begChr m:val="⟨"/>
                                <m:endChr m:val="⟩"/>
                                <m:ctrlPr>
                                  <a:rPr lang="ru-RU" i="1">
                                    <a:latin typeface="Cambria Math" panose="02040503050406030204" pitchFamily="18" charset="0"/>
                                    <a:ea typeface="Cambria Math" panose="02040503050406030204" pitchFamily="18" charset="0"/>
                                  </a:rPr>
                                </m:ctrlPr>
                              </m:dPr>
                              <m:e>
                                <m:sSup>
                                  <m:sSupPr>
                                    <m:ctrlPr>
                                      <a:rPr lang="ru-RU" i="1">
                                        <a:latin typeface="Cambria Math" panose="02040503050406030204" pitchFamily="18" charset="0"/>
                                        <a:ea typeface="Cambria Math" panose="02040503050406030204" pitchFamily="18" charset="0"/>
                                      </a:rPr>
                                    </m:ctrlPr>
                                  </m:sSupPr>
                                  <m:e>
                                    <m:r>
                                      <a:rPr lang="ru-RU" i="1">
                                        <a:latin typeface="Cambria Math" panose="02040503050406030204" pitchFamily="18" charset="0"/>
                                        <a:ea typeface="Cambria Math" panose="02040503050406030204" pitchFamily="18" charset="0"/>
                                      </a:rPr>
                                      <m:t>𝜃</m:t>
                                    </m:r>
                                  </m:e>
                                  <m:sup>
                                    <m:r>
                                      <a:rPr lang="en-US" i="1">
                                        <a:latin typeface="Cambria Math" panose="02040503050406030204" pitchFamily="18" charset="0"/>
                                        <a:ea typeface="Cambria Math" panose="02040503050406030204" pitchFamily="18" charset="0"/>
                                      </a:rPr>
                                      <m:t>2</m:t>
                                    </m:r>
                                  </m:sup>
                                </m:sSup>
                              </m:e>
                            </m:d>
                          </m:e>
                        </m:rad>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den>
                    </m:f>
                    <m:r>
                      <a:rPr lang="en-US" b="0" i="1" smtClean="0">
                        <a:latin typeface="Cambria Math" panose="02040503050406030204" pitchFamily="18" charset="0"/>
                      </a:rPr>
                      <m:t>−</m:t>
                    </m:r>
                  </m:oMath>
                </a14:m>
                <a:r>
                  <a:rPr lang="en-US" dirty="0"/>
                  <a:t> </a:t>
                </a:r>
                <a:r>
                  <a:rPr lang="en-US" sz="1400" dirty="0">
                    <a:latin typeface="Times New Roman" panose="02020603050405020304" pitchFamily="18" charset="0"/>
                    <a:cs typeface="Times New Roman" panose="02020603050405020304" pitchFamily="18" charset="0"/>
                  </a:rPr>
                  <a:t>Mean square parallel shift</a:t>
                </a:r>
                <a:endParaRPr lang="ru-RU" sz="1400" dirty="0">
                  <a:latin typeface="Times New Roman" panose="02020603050405020304" pitchFamily="18" charset="0"/>
                  <a:cs typeface="Times New Roman" panose="02020603050405020304" pitchFamily="18" charset="0"/>
                </a:endParaRPr>
              </a:p>
            </p:txBody>
          </p:sp>
        </mc:Choice>
        <mc:Fallback xmlns="">
          <p:sp>
            <p:nvSpPr>
              <p:cNvPr id="174" name="Прямоугольник 173"/>
              <p:cNvSpPr>
                <a:spLocks noRot="1" noChangeAspect="1" noMove="1" noResize="1" noEditPoints="1" noAdjustHandles="1" noChangeArrowheads="1" noChangeShapeType="1" noTextEdit="1"/>
              </p:cNvSpPr>
              <p:nvPr/>
            </p:nvSpPr>
            <p:spPr>
              <a:xfrm>
                <a:off x="6955766" y="-31086"/>
                <a:ext cx="5236235" cy="1002519"/>
              </a:xfrm>
              <a:prstGeom prst="rect">
                <a:avLst/>
              </a:prstGeom>
              <a:blipFill rotWithShape="0">
                <a:blip r:embed="rId11"/>
                <a:stretch>
                  <a:fillRect r="-349"/>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79" name="Прямоугольник 178"/>
              <p:cNvSpPr/>
              <p:nvPr/>
            </p:nvSpPr>
            <p:spPr>
              <a:xfrm>
                <a:off x="238023" y="2919283"/>
                <a:ext cx="151281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rgbClr val="C00000"/>
                          </a:solidFill>
                          <a:latin typeface="Cambria Math" panose="02040503050406030204" pitchFamily="18" charset="0"/>
                        </a:rPr>
                        <m:t>𝑃</m:t>
                      </m:r>
                      <m:r>
                        <a:rPr lang="en-US" b="0" i="1" smtClean="0">
                          <a:solidFill>
                            <a:srgbClr val="C00000"/>
                          </a:solidFill>
                          <a:latin typeface="Cambria Math" panose="02040503050406030204" pitchFamily="18" charset="0"/>
                        </a:rPr>
                        <m:t>𝑎𝑟𝑡𝑖𝑐𝑙𝑒𝑠</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𝑎</m:t>
                      </m:r>
                    </m:oMath>
                  </m:oMathPara>
                </a14:m>
                <a:endParaRPr lang="ru-RU" dirty="0">
                  <a:solidFill>
                    <a:srgbClr val="C00000"/>
                  </a:solidFill>
                </a:endParaRPr>
              </a:p>
            </p:txBody>
          </p:sp>
        </mc:Choice>
        <mc:Fallback xmlns="">
          <p:sp>
            <p:nvSpPr>
              <p:cNvPr id="179" name="Прямоугольник 178"/>
              <p:cNvSpPr>
                <a:spLocks noRot="1" noChangeAspect="1" noMove="1" noResize="1" noEditPoints="1" noAdjustHandles="1" noChangeArrowheads="1" noChangeShapeType="1" noTextEdit="1"/>
              </p:cNvSpPr>
              <p:nvPr/>
            </p:nvSpPr>
            <p:spPr>
              <a:xfrm>
                <a:off x="238023" y="2919283"/>
                <a:ext cx="1512810" cy="369332"/>
              </a:xfrm>
              <a:prstGeom prst="rect">
                <a:avLst/>
              </a:prstGeom>
              <a:blipFill rotWithShape="0">
                <a:blip r:embed="rId12"/>
                <a:stretch>
                  <a:fillRect/>
                </a:stretch>
              </a:blipFill>
            </p:spPr>
            <p:txBody>
              <a:bodyPr/>
              <a:lstStyle/>
              <a:p>
                <a:r>
                  <a:rPr lang="ru-RU">
                    <a:noFill/>
                  </a:rPr>
                  <a:t> </a:t>
                </a:r>
              </a:p>
            </p:txBody>
          </p:sp>
        </mc:Fallback>
      </mc:AlternateContent>
      <p:cxnSp>
        <p:nvCxnSpPr>
          <p:cNvPr id="181" name="Прямая со стрелкой 180"/>
          <p:cNvCxnSpPr/>
          <p:nvPr/>
        </p:nvCxnSpPr>
        <p:spPr>
          <a:xfrm flipH="1" flipV="1">
            <a:off x="760195" y="4047859"/>
            <a:ext cx="2902" cy="2378287"/>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3" name="Прямая со стрелкой 182"/>
          <p:cNvCxnSpPr/>
          <p:nvPr/>
        </p:nvCxnSpPr>
        <p:spPr>
          <a:xfrm>
            <a:off x="763095" y="6426146"/>
            <a:ext cx="3992517" cy="1341"/>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1" name="Прямоугольник 190"/>
              <p:cNvSpPr/>
              <p:nvPr/>
            </p:nvSpPr>
            <p:spPr>
              <a:xfrm rot="2166751">
                <a:off x="3883677" y="1414014"/>
                <a:ext cx="1512810" cy="369332"/>
              </a:xfrm>
              <a:prstGeom prst="rect">
                <a:avLst/>
              </a:prstGeom>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5"/>
                          </a:solidFill>
                          <a:latin typeface="Cambria Math" panose="02040503050406030204" pitchFamily="18" charset="0"/>
                        </a:rPr>
                        <m:t>𝑃</m:t>
                      </m:r>
                      <m:r>
                        <a:rPr lang="en-US" b="0" i="1" smtClean="0">
                          <a:solidFill>
                            <a:schemeClr val="accent5"/>
                          </a:solidFill>
                          <a:latin typeface="Cambria Math" panose="02040503050406030204" pitchFamily="18" charset="0"/>
                        </a:rPr>
                        <m:t>𝑎𝑟𝑡𝑖𝑐𝑙𝑒𝑠</m:t>
                      </m:r>
                      <m:r>
                        <a:rPr lang="en-US" b="0" i="1" smtClean="0">
                          <a:solidFill>
                            <a:schemeClr val="accent5"/>
                          </a:solidFill>
                          <a:latin typeface="Cambria Math" panose="02040503050406030204" pitchFamily="18" charset="0"/>
                        </a:rPr>
                        <m:t> </m:t>
                      </m:r>
                      <m:r>
                        <a:rPr lang="en-US" b="0" i="1" smtClean="0">
                          <a:solidFill>
                            <a:schemeClr val="accent5"/>
                          </a:solidFill>
                          <a:latin typeface="Cambria Math" panose="02040503050406030204" pitchFamily="18" charset="0"/>
                        </a:rPr>
                        <m:t>𝑏</m:t>
                      </m:r>
                    </m:oMath>
                  </m:oMathPara>
                </a14:m>
                <a:endParaRPr lang="ru-RU" dirty="0">
                  <a:solidFill>
                    <a:schemeClr val="accent5"/>
                  </a:solidFill>
                </a:endParaRPr>
              </a:p>
            </p:txBody>
          </p:sp>
        </mc:Choice>
        <mc:Fallback xmlns="">
          <p:sp>
            <p:nvSpPr>
              <p:cNvPr id="191" name="Прямоугольник 190"/>
              <p:cNvSpPr>
                <a:spLocks noRot="1" noChangeAspect="1" noMove="1" noResize="1" noEditPoints="1" noAdjustHandles="1" noChangeArrowheads="1" noChangeShapeType="1" noTextEdit="1"/>
              </p:cNvSpPr>
              <p:nvPr/>
            </p:nvSpPr>
            <p:spPr>
              <a:xfrm rot="2166751">
                <a:off x="3883677" y="1414014"/>
                <a:ext cx="1512810" cy="369332"/>
              </a:xfrm>
              <a:prstGeom prst="rect">
                <a:avLst/>
              </a:prstGeom>
              <a:blipFill rotWithShape="0">
                <a:blip r:embed="rId13"/>
                <a:stretch>
                  <a:fillRect/>
                </a:stretch>
              </a:blipFill>
              <a:ln>
                <a:no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95" name="TextBox 194"/>
              <p:cNvSpPr txBox="1"/>
              <p:nvPr/>
            </p:nvSpPr>
            <p:spPr>
              <a:xfrm>
                <a:off x="521468" y="4076726"/>
                <a:ext cx="1980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oMath>
                  </m:oMathPara>
                </a14:m>
                <a:endParaRPr lang="ru-RU" dirty="0"/>
              </a:p>
            </p:txBody>
          </p:sp>
        </mc:Choice>
        <mc:Fallback xmlns="">
          <p:sp>
            <p:nvSpPr>
              <p:cNvPr id="195" name="TextBox 194"/>
              <p:cNvSpPr txBox="1">
                <a:spLocks noRot="1" noChangeAspect="1" noMove="1" noResize="1" noEditPoints="1" noAdjustHandles="1" noChangeArrowheads="1" noChangeShapeType="1" noTextEdit="1"/>
              </p:cNvSpPr>
              <p:nvPr/>
            </p:nvSpPr>
            <p:spPr>
              <a:xfrm>
                <a:off x="521468" y="4076726"/>
                <a:ext cx="198003" cy="276999"/>
              </a:xfrm>
              <a:prstGeom prst="rect">
                <a:avLst/>
              </a:prstGeom>
              <a:blipFill rotWithShape="0">
                <a:blip r:embed="rId14"/>
                <a:stretch>
                  <a:fillRect l="-31250" r="-25000" b="-666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97" name="Прямоугольник 196"/>
              <p:cNvSpPr/>
              <p:nvPr/>
            </p:nvSpPr>
            <p:spPr>
              <a:xfrm>
                <a:off x="3959767" y="6380649"/>
                <a:ext cx="90608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𝐸</m:t>
                          </m:r>
                        </m:e>
                        <m:sub>
                          <m:r>
                            <a:rPr lang="en-US" i="1">
                              <a:solidFill>
                                <a:schemeClr val="tx1"/>
                              </a:solidFill>
                              <a:latin typeface="Cambria Math" panose="02040503050406030204" pitchFamily="18" charset="0"/>
                            </a:rPr>
                            <m:t>𝑑𝑒𝑡𝑒𝑐𝑡</m:t>
                          </m:r>
                        </m:sub>
                      </m:sSub>
                    </m:oMath>
                  </m:oMathPara>
                </a14:m>
                <a:endParaRPr lang="ru-RU" dirty="0"/>
              </a:p>
            </p:txBody>
          </p:sp>
        </mc:Choice>
        <mc:Fallback xmlns="">
          <p:sp>
            <p:nvSpPr>
              <p:cNvPr id="197" name="Прямоугольник 196"/>
              <p:cNvSpPr>
                <a:spLocks noRot="1" noChangeAspect="1" noMove="1" noResize="1" noEditPoints="1" noAdjustHandles="1" noChangeArrowheads="1" noChangeShapeType="1" noTextEdit="1"/>
              </p:cNvSpPr>
              <p:nvPr/>
            </p:nvSpPr>
            <p:spPr>
              <a:xfrm>
                <a:off x="3959767" y="6380649"/>
                <a:ext cx="906081" cy="369332"/>
              </a:xfrm>
              <a:prstGeom prst="rect">
                <a:avLst/>
              </a:prstGeom>
              <a:blipFill rotWithShape="0">
                <a:blip r:embed="rId15"/>
                <a:stretch>
                  <a:fillRect/>
                </a:stretch>
              </a:blipFill>
            </p:spPr>
            <p:txBody>
              <a:bodyPr/>
              <a:lstStyle/>
              <a:p>
                <a:r>
                  <a:rPr lang="ru-RU">
                    <a:noFill/>
                  </a:rPr>
                  <a:t> </a:t>
                </a:r>
              </a:p>
            </p:txBody>
          </p:sp>
        </mc:Fallback>
      </mc:AlternateContent>
      <p:cxnSp>
        <p:nvCxnSpPr>
          <p:cNvPr id="214" name="Прямая со стрелкой 213"/>
          <p:cNvCxnSpPr/>
          <p:nvPr/>
        </p:nvCxnSpPr>
        <p:spPr>
          <a:xfrm flipV="1">
            <a:off x="7762927" y="3223637"/>
            <a:ext cx="257719" cy="400072"/>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6" name="Прямоугольник 215"/>
              <p:cNvSpPr/>
              <p:nvPr/>
            </p:nvSpPr>
            <p:spPr>
              <a:xfrm rot="18204246">
                <a:off x="7807866" y="3335623"/>
                <a:ext cx="531684" cy="369332"/>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𝐿</m:t>
                          </m:r>
                        </m:e>
                      </m:d>
                    </m:oMath>
                  </m:oMathPara>
                </a14:m>
                <a:endParaRPr lang="ru-RU" dirty="0">
                  <a:solidFill>
                    <a:schemeClr val="tx1"/>
                  </a:solidFill>
                </a:endParaRPr>
              </a:p>
            </p:txBody>
          </p:sp>
        </mc:Choice>
        <mc:Fallback xmlns="">
          <p:sp>
            <p:nvSpPr>
              <p:cNvPr id="216" name="Прямоугольник 215"/>
              <p:cNvSpPr>
                <a:spLocks noRot="1" noChangeAspect="1" noMove="1" noResize="1" noEditPoints="1" noAdjustHandles="1" noChangeArrowheads="1" noChangeShapeType="1" noTextEdit="1"/>
              </p:cNvSpPr>
              <p:nvPr/>
            </p:nvSpPr>
            <p:spPr>
              <a:xfrm rot="18204246">
                <a:off x="7807866" y="3335623"/>
                <a:ext cx="531684" cy="369332"/>
              </a:xfrm>
              <a:prstGeom prst="rect">
                <a:avLst/>
              </a:prstGeom>
              <a:blipFill rotWithShape="0">
                <a:blip r:embed="rId16"/>
                <a:stretch>
                  <a:fillRect/>
                </a:stretch>
              </a:blipFill>
              <a:ln>
                <a:noFill/>
              </a:ln>
            </p:spPr>
            <p:txBody>
              <a:bodyPr/>
              <a:lstStyle/>
              <a:p>
                <a:r>
                  <a:rPr lang="ru-RU">
                    <a:noFill/>
                  </a:rPr>
                  <a:t> </a:t>
                </a:r>
              </a:p>
            </p:txBody>
          </p:sp>
        </mc:Fallback>
      </mc:AlternateContent>
      <p:cxnSp>
        <p:nvCxnSpPr>
          <p:cNvPr id="217" name="Прямая со стрелкой 216"/>
          <p:cNvCxnSpPr/>
          <p:nvPr/>
        </p:nvCxnSpPr>
        <p:spPr>
          <a:xfrm>
            <a:off x="7494937" y="2928117"/>
            <a:ext cx="514773" cy="30898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1" name="Прямоугольник 220"/>
              <p:cNvSpPr/>
              <p:nvPr/>
            </p:nvSpPr>
            <p:spPr>
              <a:xfrm>
                <a:off x="5785262" y="1453479"/>
                <a:ext cx="823367" cy="4277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ru-RU" i="1">
                              <a:latin typeface="Cambria Math" panose="02040503050406030204" pitchFamily="18" charset="0"/>
                            </a:rPr>
                          </m:ctrlPr>
                        </m:radPr>
                        <m:deg/>
                        <m:e>
                          <m:d>
                            <m:dPr>
                              <m:begChr m:val="⟨"/>
                              <m:endChr m:val="⟩"/>
                              <m:ctrlPr>
                                <a:rPr lang="ru-RU" i="1">
                                  <a:latin typeface="Cambria Math" panose="02040503050406030204" pitchFamily="18" charset="0"/>
                                  <a:ea typeface="Cambria Math" panose="02040503050406030204" pitchFamily="18" charset="0"/>
                                </a:rPr>
                              </m:ctrlPr>
                            </m:dPr>
                            <m:e>
                              <m:sSup>
                                <m:sSupPr>
                                  <m:ctrlPr>
                                    <a:rPr lang="ru-RU" i="1">
                                      <a:latin typeface="Cambria Math" panose="02040503050406030204" pitchFamily="18" charset="0"/>
                                      <a:ea typeface="Cambria Math" panose="02040503050406030204" pitchFamily="18" charset="0"/>
                                    </a:rPr>
                                  </m:ctrlPr>
                                </m:sSupPr>
                                <m:e>
                                  <m:r>
                                    <a:rPr lang="ru-RU" i="1">
                                      <a:latin typeface="Cambria Math" panose="02040503050406030204" pitchFamily="18" charset="0"/>
                                      <a:ea typeface="Cambria Math" panose="02040503050406030204" pitchFamily="18" charset="0"/>
                                    </a:rPr>
                                    <m:t>𝜃</m:t>
                                  </m:r>
                                </m:e>
                                <m:sup>
                                  <m:r>
                                    <a:rPr lang="en-US" i="1">
                                      <a:latin typeface="Cambria Math" panose="02040503050406030204" pitchFamily="18" charset="0"/>
                                      <a:ea typeface="Cambria Math" panose="02040503050406030204" pitchFamily="18" charset="0"/>
                                    </a:rPr>
                                    <m:t>2</m:t>
                                  </m:r>
                                </m:sup>
                              </m:sSup>
                            </m:e>
                          </m:d>
                        </m:e>
                      </m:rad>
                    </m:oMath>
                  </m:oMathPara>
                </a14:m>
                <a:endParaRPr lang="ru-RU" dirty="0"/>
              </a:p>
            </p:txBody>
          </p:sp>
        </mc:Choice>
        <mc:Fallback xmlns="">
          <p:sp>
            <p:nvSpPr>
              <p:cNvPr id="221" name="Прямоугольник 220"/>
              <p:cNvSpPr>
                <a:spLocks noRot="1" noChangeAspect="1" noMove="1" noResize="1" noEditPoints="1" noAdjustHandles="1" noChangeArrowheads="1" noChangeShapeType="1" noTextEdit="1"/>
              </p:cNvSpPr>
              <p:nvPr/>
            </p:nvSpPr>
            <p:spPr>
              <a:xfrm>
                <a:off x="5785262" y="1453479"/>
                <a:ext cx="823367" cy="427746"/>
              </a:xfrm>
              <a:prstGeom prst="rect">
                <a:avLst/>
              </a:prstGeom>
              <a:blipFill rotWithShape="0">
                <a:blip r:embed="rId1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27" name="TextBox 226"/>
              <p:cNvSpPr txBox="1"/>
              <p:nvPr/>
            </p:nvSpPr>
            <p:spPr>
              <a:xfrm>
                <a:off x="8159913" y="6017119"/>
                <a:ext cx="3949537" cy="684931"/>
              </a:xfrm>
              <a:prstGeom prst="rect">
                <a:avLst/>
              </a:prstGeom>
              <a:noFill/>
              <a:ln w="28575">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latin typeface="Cambria Math" panose="02040503050406030204" pitchFamily="18" charset="0"/>
                            </a:rPr>
                          </m:ctrlPr>
                        </m:sSubPr>
                        <m:e>
                          <m:f>
                            <m:fPr>
                              <m:ctrlPr>
                                <a:rPr lang="ru-RU" sz="2000" i="1">
                                  <a:latin typeface="Cambria Math" panose="02040503050406030204" pitchFamily="18" charset="0"/>
                                </a:rPr>
                              </m:ctrlPr>
                            </m:fPr>
                            <m:num>
                              <m:r>
                                <a:rPr lang="en-US" sz="2000" i="1">
                                  <a:latin typeface="Cambria Math" panose="02040503050406030204" pitchFamily="18" charset="0"/>
                                </a:rPr>
                                <m:t>𝑑</m:t>
                              </m:r>
                              <m:r>
                                <a:rPr lang="en-US" sz="2000" i="1">
                                  <a:latin typeface="Cambria Math" panose="02040503050406030204" pitchFamily="18" charset="0"/>
                                  <a:ea typeface="Cambria Math" panose="02040503050406030204" pitchFamily="18" charset="0"/>
                                </a:rPr>
                                <m:t>𝜎</m:t>
                              </m:r>
                            </m:num>
                            <m:den>
                              <m:r>
                                <a:rPr lang="en-US"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den>
                          </m:f>
                        </m:e>
                        <m:sub>
                          <m:r>
                            <a:rPr lang="en-US" sz="2000" b="0" i="1" smtClean="0">
                              <a:latin typeface="Cambria Math" panose="02040503050406030204" pitchFamily="18" charset="0"/>
                            </a:rPr>
                            <m:t>𝑙𝑎𝑏</m:t>
                          </m:r>
                        </m:sub>
                      </m:sSub>
                      <m:r>
                        <a:rPr lang="en-US" sz="2000" b="0" i="0"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𝑒</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𝑌</m:t>
                          </m:r>
                        </m:num>
                        <m:den>
                          <m:r>
                            <a:rPr lang="en-US" sz="2000" b="0" i="1" smtClean="0">
                              <a:latin typeface="Cambria Math" panose="02040503050406030204" pitchFamily="18" charset="0"/>
                            </a:rPr>
                            <m:t>𝑍</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rPr>
                            <m:t>𝑘</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rPr>
                            <m:t>𝑛</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𝑙</m:t>
                          </m:r>
                          <m:r>
                            <a:rPr lang="en-US" sz="2000" b="0" i="1" smtClean="0">
                              <a:latin typeface="Cambria Math" panose="02040503050406030204" pitchFamily="18" charset="0"/>
                              <a:ea typeface="Cambria Math" panose="02040503050406030204" pitchFamily="18" charset="0"/>
                            </a:rPr>
                            <m:t>∙</m:t>
                          </m:r>
                          <m:r>
                            <m:rPr>
                              <m:sty m:val="p"/>
                            </m:rPr>
                            <a:rPr lang="el-GR" sz="2000" b="0" i="1" smtClean="0">
                              <a:latin typeface="Cambria Math" panose="02040503050406030204" pitchFamily="18" charset="0"/>
                              <a:ea typeface="Cambria Math" panose="02040503050406030204" pitchFamily="18" charset="0"/>
                            </a:rPr>
                            <m:t>Φ</m:t>
                          </m:r>
                          <m:sSub>
                            <m:sSubPr>
                              <m:ctrlPr>
                                <a:rPr lang="el-GR" sz="2000" b="0" i="1" smtClean="0">
                                  <a:latin typeface="Cambria Math" panose="02040503050406030204" pitchFamily="18" charset="0"/>
                                  <a:ea typeface="Cambria Math" panose="02040503050406030204" pitchFamily="18" charset="0"/>
                                </a:rPr>
                              </m:ctrlPr>
                            </m:sSubPr>
                            <m:e>
                              <m:r>
                                <a:rPr lang="el-GR" sz="2000" b="0" i="1" smtClean="0">
                                  <a:latin typeface="Cambria Math" panose="02040503050406030204" pitchFamily="18" charset="0"/>
                                  <a:ea typeface="Cambria Math" panose="02040503050406030204" pitchFamily="18" charset="0"/>
                                </a:rPr>
                                <m:t>∙</m:t>
                              </m:r>
                              <m:r>
                                <m:rPr>
                                  <m:sty m:val="p"/>
                                </m:rPr>
                                <a:rPr lang="el-GR" sz="2000" b="0" i="1" smtClean="0">
                                  <a:latin typeface="Cambria Math" panose="02040503050406030204" pitchFamily="18" charset="0"/>
                                  <a:ea typeface="Cambria Math" panose="02040503050406030204" pitchFamily="18" charset="0"/>
                                </a:rPr>
                                <m:t>Ω</m:t>
                              </m:r>
                            </m:e>
                            <m:sub>
                              <m:r>
                                <a:rPr lang="en-US" sz="2000" b="0" i="1" smtClean="0">
                                  <a:latin typeface="Cambria Math" panose="02040503050406030204" pitchFamily="18" charset="0"/>
                                  <a:ea typeface="Cambria Math" panose="02040503050406030204" pitchFamily="18" charset="0"/>
                                </a:rPr>
                                <m:t>𝑑𝑒𝑡</m:t>
                              </m:r>
                            </m:sub>
                          </m:sSub>
                        </m:den>
                      </m:f>
                      <m:d>
                        <m:dPr>
                          <m:begChr m:val="["/>
                          <m:endChr m:val="]"/>
                          <m:ctrlPr>
                            <a:rPr lang="en-US" sz="2000" b="0" i="1" smtClean="0">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𝑚𝑏</m:t>
                              </m:r>
                            </m:num>
                            <m:den>
                              <m:r>
                                <a:rPr lang="en-US" sz="2000" i="1">
                                  <a:latin typeface="Cambria Math" panose="02040503050406030204" pitchFamily="18" charset="0"/>
                                </a:rPr>
                                <m:t>𝑠</m:t>
                              </m:r>
                              <m:r>
                                <a:rPr lang="en-US" sz="2000" b="0" i="1" smtClean="0">
                                  <a:latin typeface="Cambria Math" panose="02040503050406030204" pitchFamily="18" charset="0"/>
                                </a:rPr>
                                <m:t>𝑟</m:t>
                              </m:r>
                            </m:den>
                          </m:f>
                        </m:e>
                      </m:d>
                    </m:oMath>
                  </m:oMathPara>
                </a14:m>
                <a:endParaRPr lang="ru-RU" sz="2000" dirty="0"/>
              </a:p>
            </p:txBody>
          </p:sp>
        </mc:Choice>
        <mc:Fallback xmlns="">
          <p:sp>
            <p:nvSpPr>
              <p:cNvPr id="227" name="TextBox 226"/>
              <p:cNvSpPr txBox="1">
                <a:spLocks noRot="1" noChangeAspect="1" noMove="1" noResize="1" noEditPoints="1" noAdjustHandles="1" noChangeArrowheads="1" noChangeShapeType="1" noTextEdit="1"/>
              </p:cNvSpPr>
              <p:nvPr/>
            </p:nvSpPr>
            <p:spPr>
              <a:xfrm>
                <a:off x="8159913" y="6017119"/>
                <a:ext cx="3949537" cy="684931"/>
              </a:xfrm>
              <a:prstGeom prst="rect">
                <a:avLst/>
              </a:prstGeom>
              <a:blipFill rotWithShape="0">
                <a:blip r:embed="rId18"/>
                <a:stretch>
                  <a:fillRect/>
                </a:stretch>
              </a:blipFill>
              <a:ln w="28575">
                <a:solidFill>
                  <a:schemeClr val="tx1"/>
                </a:solid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28" name="Прямоугольник 227"/>
              <p:cNvSpPr/>
              <p:nvPr/>
            </p:nvSpPr>
            <p:spPr>
              <a:xfrm rot="1983510">
                <a:off x="5945760" y="5779417"/>
                <a:ext cx="3170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𝑙</m:t>
                      </m:r>
                    </m:oMath>
                  </m:oMathPara>
                </a14:m>
                <a:endParaRPr lang="ru-RU" dirty="0"/>
              </a:p>
            </p:txBody>
          </p:sp>
        </mc:Choice>
        <mc:Fallback xmlns="">
          <p:sp>
            <p:nvSpPr>
              <p:cNvPr id="228" name="Прямоугольник 227"/>
              <p:cNvSpPr>
                <a:spLocks noRot="1" noChangeAspect="1" noMove="1" noResize="1" noEditPoints="1" noAdjustHandles="1" noChangeArrowheads="1" noChangeShapeType="1" noTextEdit="1"/>
              </p:cNvSpPr>
              <p:nvPr/>
            </p:nvSpPr>
            <p:spPr>
              <a:xfrm rot="1983510">
                <a:off x="5945760" y="5779417"/>
                <a:ext cx="317010" cy="369332"/>
              </a:xfrm>
              <a:prstGeom prst="rect">
                <a:avLst/>
              </a:prstGeom>
              <a:blipFill rotWithShape="0">
                <a:blip r:embed="rId19"/>
                <a:stretch>
                  <a:fillRect/>
                </a:stretch>
              </a:blipFill>
            </p:spPr>
            <p:txBody>
              <a:bodyPr/>
              <a:lstStyle/>
              <a:p>
                <a:r>
                  <a:rPr lang="ru-RU">
                    <a:noFill/>
                  </a:rPr>
                  <a:t> </a:t>
                </a:r>
              </a:p>
            </p:txBody>
          </p:sp>
        </mc:Fallback>
      </mc:AlternateContent>
      <p:cxnSp>
        <p:nvCxnSpPr>
          <p:cNvPr id="229" name="Прямая со стрелкой 228"/>
          <p:cNvCxnSpPr/>
          <p:nvPr/>
        </p:nvCxnSpPr>
        <p:spPr>
          <a:xfrm>
            <a:off x="7756167" y="3658952"/>
            <a:ext cx="1647908" cy="10200"/>
          </a:xfrm>
          <a:prstGeom prst="straightConnector1">
            <a:avLst/>
          </a:prstGeom>
          <a:ln w="50800">
            <a:gradFill>
              <a:gsLst>
                <a:gs pos="0">
                  <a:srgbClr val="FF0000">
                    <a:alpha val="0"/>
                  </a:srgbClr>
                </a:gs>
                <a:gs pos="74000">
                  <a:schemeClr val="bg1">
                    <a:lumMod val="75000"/>
                  </a:schemeClr>
                </a:gs>
                <a:gs pos="83000">
                  <a:srgbClr val="FF0000"/>
                </a:gs>
                <a:gs pos="100000">
                  <a:srgbClr val="FF0000"/>
                </a:gs>
              </a:gsLst>
              <a:lin ang="5400000" scaled="1"/>
            </a:gra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3" name="Прямая со стрелкой 232"/>
          <p:cNvCxnSpPr>
            <a:stCxn id="168" idx="0"/>
          </p:cNvCxnSpPr>
          <p:nvPr/>
        </p:nvCxnSpPr>
        <p:spPr>
          <a:xfrm>
            <a:off x="7750680" y="3659741"/>
            <a:ext cx="2208520" cy="640322"/>
          </a:xfrm>
          <a:prstGeom prst="straightConnector1">
            <a:avLst/>
          </a:prstGeom>
          <a:ln w="508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9" name="TextBox 238"/>
          <p:cNvSpPr txBox="1"/>
          <p:nvPr/>
        </p:nvSpPr>
        <p:spPr>
          <a:xfrm>
            <a:off x="9642085" y="4266998"/>
            <a:ext cx="161454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Residual nuclei</a:t>
            </a:r>
            <a:endParaRPr lang="ru-RU" dirty="0">
              <a:latin typeface="Times New Roman" panose="02020603050405020304" pitchFamily="18" charset="0"/>
              <a:cs typeface="Times New Roman" panose="02020603050405020304" pitchFamily="18" charset="0"/>
            </a:endParaRPr>
          </a:p>
        </p:txBody>
      </p:sp>
      <p:sp>
        <p:nvSpPr>
          <p:cNvPr id="245" name="Полилиния 244"/>
          <p:cNvSpPr/>
          <p:nvPr/>
        </p:nvSpPr>
        <p:spPr>
          <a:xfrm>
            <a:off x="3437036" y="4508019"/>
            <a:ext cx="144364" cy="1925321"/>
          </a:xfrm>
          <a:custGeom>
            <a:avLst/>
            <a:gdLst>
              <a:gd name="connsiteX0" fmla="*/ 0 w 101600"/>
              <a:gd name="connsiteY0" fmla="*/ 1925321 h 1925321"/>
              <a:gd name="connsiteX1" fmla="*/ 45720 w 101600"/>
              <a:gd name="connsiteY1" fmla="*/ 1 h 1925321"/>
              <a:gd name="connsiteX2" fmla="*/ 101600 w 101600"/>
              <a:gd name="connsiteY2" fmla="*/ 1915161 h 1925321"/>
            </a:gdLst>
            <a:ahLst/>
            <a:cxnLst>
              <a:cxn ang="0">
                <a:pos x="connsiteX0" y="connsiteY0"/>
              </a:cxn>
              <a:cxn ang="0">
                <a:pos x="connsiteX1" y="connsiteY1"/>
              </a:cxn>
              <a:cxn ang="0">
                <a:pos x="connsiteX2" y="connsiteY2"/>
              </a:cxn>
            </a:cxnLst>
            <a:rect l="l" t="t" r="r" b="b"/>
            <a:pathLst>
              <a:path w="101600" h="1925321">
                <a:moveTo>
                  <a:pt x="0" y="1925321"/>
                </a:moveTo>
                <a:cubicBezTo>
                  <a:pt x="14393" y="963507"/>
                  <a:pt x="28787" y="1694"/>
                  <a:pt x="45720" y="1"/>
                </a:cubicBezTo>
                <a:cubicBezTo>
                  <a:pt x="62653" y="-1692"/>
                  <a:pt x="83820" y="1604434"/>
                  <a:pt x="101600" y="1915161"/>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246" name="Прямоугольник 245"/>
              <p:cNvSpPr/>
              <p:nvPr/>
            </p:nvSpPr>
            <p:spPr>
              <a:xfrm>
                <a:off x="2811601" y="6426816"/>
                <a:ext cx="1397102" cy="2769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solidFill>
                                <a:srgbClr val="C00000"/>
                              </a:solidFill>
                              <a:latin typeface="Cambria Math" panose="02040503050406030204" pitchFamily="18" charset="0"/>
                            </a:rPr>
                          </m:ctrlPr>
                        </m:sSubPr>
                        <m:e>
                          <m:r>
                            <a:rPr lang="en-US" sz="1200" b="0" i="1" smtClean="0">
                              <a:solidFill>
                                <a:srgbClr val="C00000"/>
                              </a:solidFill>
                              <a:latin typeface="Cambria Math" panose="02040503050406030204" pitchFamily="18" charset="0"/>
                            </a:rPr>
                            <m:t>𝐸</m:t>
                          </m:r>
                        </m:e>
                        <m:sub>
                          <m:r>
                            <a:rPr lang="en-US" sz="1200" b="0" i="1" smtClean="0">
                              <a:solidFill>
                                <a:srgbClr val="C00000"/>
                              </a:solidFill>
                              <a:latin typeface="Cambria Math" panose="02040503050406030204" pitchFamily="18" charset="0"/>
                            </a:rPr>
                            <m:t>0</m:t>
                          </m:r>
                        </m:sub>
                      </m:sSub>
                      <m:r>
                        <a:rPr lang="en-US" sz="1200" b="0" i="1" smtClean="0">
                          <a:solidFill>
                            <a:srgbClr val="C00000"/>
                          </a:solidFill>
                          <a:latin typeface="Cambria Math" panose="02040503050406030204" pitchFamily="18" charset="0"/>
                          <a:ea typeface="Cambria Math" panose="02040503050406030204" pitchFamily="18" charset="0"/>
                        </a:rPr>
                        <m:t>±∆</m:t>
                      </m:r>
                      <m:r>
                        <a:rPr lang="en-US" sz="1200" b="0" i="1" smtClean="0">
                          <a:solidFill>
                            <a:srgbClr val="C00000"/>
                          </a:solidFill>
                          <a:latin typeface="Cambria Math" panose="02040503050406030204" pitchFamily="18" charset="0"/>
                          <a:ea typeface="Cambria Math" panose="02040503050406030204" pitchFamily="18" charset="0"/>
                        </a:rPr>
                        <m:t>𝐸</m:t>
                      </m:r>
                    </m:oMath>
                  </m:oMathPara>
                </a14:m>
                <a:endParaRPr lang="ru-RU" sz="1200" dirty="0">
                  <a:solidFill>
                    <a:srgbClr val="C00000"/>
                  </a:solidFill>
                </a:endParaRPr>
              </a:p>
            </p:txBody>
          </p:sp>
        </mc:Choice>
        <mc:Fallback xmlns="">
          <p:sp>
            <p:nvSpPr>
              <p:cNvPr id="246" name="Прямоугольник 245"/>
              <p:cNvSpPr>
                <a:spLocks noRot="1" noChangeAspect="1" noMove="1" noResize="1" noEditPoints="1" noAdjustHandles="1" noChangeArrowheads="1" noChangeShapeType="1" noTextEdit="1"/>
              </p:cNvSpPr>
              <p:nvPr/>
            </p:nvSpPr>
            <p:spPr>
              <a:xfrm>
                <a:off x="2811601" y="6426816"/>
                <a:ext cx="1397102" cy="276999"/>
              </a:xfrm>
              <a:prstGeom prst="rect">
                <a:avLst/>
              </a:prstGeom>
              <a:blipFill rotWithShape="0">
                <a:blip r:embed="rId20"/>
                <a:stretch>
                  <a:fillRect/>
                </a:stretch>
              </a:blipFill>
            </p:spPr>
            <p:txBody>
              <a:bodyPr/>
              <a:lstStyle/>
              <a:p>
                <a:r>
                  <a:rPr lang="ru-RU">
                    <a:noFill/>
                  </a:rPr>
                  <a:t> </a:t>
                </a:r>
              </a:p>
            </p:txBody>
          </p:sp>
        </mc:Fallback>
      </mc:AlternateContent>
      <p:cxnSp>
        <p:nvCxnSpPr>
          <p:cNvPr id="248" name="Прямая со стрелкой 247"/>
          <p:cNvCxnSpPr>
            <a:endCxn id="249" idx="1"/>
          </p:cNvCxnSpPr>
          <p:nvPr/>
        </p:nvCxnSpPr>
        <p:spPr>
          <a:xfrm flipH="1" flipV="1">
            <a:off x="2921335" y="4508020"/>
            <a:ext cx="550575" cy="5079"/>
          </a:xfrm>
          <a:prstGeom prst="straightConnector1">
            <a:avLst/>
          </a:prstGeom>
          <a:ln>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9" name="Полилиния 248"/>
          <p:cNvSpPr/>
          <p:nvPr/>
        </p:nvSpPr>
        <p:spPr>
          <a:xfrm>
            <a:off x="2856371" y="4508019"/>
            <a:ext cx="144364" cy="1925321"/>
          </a:xfrm>
          <a:custGeom>
            <a:avLst/>
            <a:gdLst>
              <a:gd name="connsiteX0" fmla="*/ 0 w 101600"/>
              <a:gd name="connsiteY0" fmla="*/ 1925321 h 1925321"/>
              <a:gd name="connsiteX1" fmla="*/ 45720 w 101600"/>
              <a:gd name="connsiteY1" fmla="*/ 1 h 1925321"/>
              <a:gd name="connsiteX2" fmla="*/ 101600 w 101600"/>
              <a:gd name="connsiteY2" fmla="*/ 1915161 h 1925321"/>
            </a:gdLst>
            <a:ahLst/>
            <a:cxnLst>
              <a:cxn ang="0">
                <a:pos x="connsiteX0" y="connsiteY0"/>
              </a:cxn>
              <a:cxn ang="0">
                <a:pos x="connsiteX1" y="connsiteY1"/>
              </a:cxn>
              <a:cxn ang="0">
                <a:pos x="connsiteX2" y="connsiteY2"/>
              </a:cxn>
            </a:cxnLst>
            <a:rect l="l" t="t" r="r" b="b"/>
            <a:pathLst>
              <a:path w="101600" h="1925321">
                <a:moveTo>
                  <a:pt x="0" y="1925321"/>
                </a:moveTo>
                <a:cubicBezTo>
                  <a:pt x="14393" y="963507"/>
                  <a:pt x="28787" y="1694"/>
                  <a:pt x="45720" y="1"/>
                </a:cubicBezTo>
                <a:cubicBezTo>
                  <a:pt x="62653" y="-1692"/>
                  <a:pt x="83820" y="1604434"/>
                  <a:pt x="101600" y="1915161"/>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5" name="Полилиния 254"/>
          <p:cNvSpPr/>
          <p:nvPr/>
        </p:nvSpPr>
        <p:spPr>
          <a:xfrm>
            <a:off x="2150664" y="4494972"/>
            <a:ext cx="144364" cy="1925321"/>
          </a:xfrm>
          <a:custGeom>
            <a:avLst/>
            <a:gdLst>
              <a:gd name="connsiteX0" fmla="*/ 0 w 101600"/>
              <a:gd name="connsiteY0" fmla="*/ 1925321 h 1925321"/>
              <a:gd name="connsiteX1" fmla="*/ 45720 w 101600"/>
              <a:gd name="connsiteY1" fmla="*/ 1 h 1925321"/>
              <a:gd name="connsiteX2" fmla="*/ 101600 w 101600"/>
              <a:gd name="connsiteY2" fmla="*/ 1915161 h 1925321"/>
            </a:gdLst>
            <a:ahLst/>
            <a:cxnLst>
              <a:cxn ang="0">
                <a:pos x="connsiteX0" y="connsiteY0"/>
              </a:cxn>
              <a:cxn ang="0">
                <a:pos x="connsiteX1" y="connsiteY1"/>
              </a:cxn>
              <a:cxn ang="0">
                <a:pos x="connsiteX2" y="connsiteY2"/>
              </a:cxn>
            </a:cxnLst>
            <a:rect l="l" t="t" r="r" b="b"/>
            <a:pathLst>
              <a:path w="101600" h="1925321">
                <a:moveTo>
                  <a:pt x="0" y="1925321"/>
                </a:moveTo>
                <a:cubicBezTo>
                  <a:pt x="14393" y="963507"/>
                  <a:pt x="28787" y="1694"/>
                  <a:pt x="45720" y="1"/>
                </a:cubicBezTo>
                <a:cubicBezTo>
                  <a:pt x="62653" y="-1692"/>
                  <a:pt x="83820" y="1604434"/>
                  <a:pt x="101600" y="1915161"/>
                </a:cubicBezTo>
              </a:path>
            </a:pathLst>
          </a:custGeom>
          <a:noFill/>
          <a:ln>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5"/>
              </a:solidFill>
            </a:endParaRPr>
          </a:p>
        </p:txBody>
      </p:sp>
      <mc:AlternateContent xmlns:mc="http://schemas.openxmlformats.org/markup-compatibility/2006" xmlns:a14="http://schemas.microsoft.com/office/drawing/2010/main">
        <mc:Choice Requires="a14">
          <p:sp>
            <p:nvSpPr>
              <p:cNvPr id="260" name="Прямоугольник 259"/>
              <p:cNvSpPr/>
              <p:nvPr/>
            </p:nvSpPr>
            <p:spPr>
              <a:xfrm>
                <a:off x="572071" y="6435126"/>
                <a:ext cx="1897074"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accent5"/>
                              </a:solidFill>
                              <a:latin typeface="Cambria Math" panose="02040503050406030204" pitchFamily="18" charset="0"/>
                            </a:rPr>
                          </m:ctrlPr>
                        </m:sSubPr>
                        <m:e>
                          <m:r>
                            <a:rPr lang="en-US" sz="1400" i="1">
                              <a:solidFill>
                                <a:schemeClr val="accent5"/>
                              </a:solidFill>
                              <a:latin typeface="Cambria Math" panose="02040503050406030204" pitchFamily="18" charset="0"/>
                            </a:rPr>
                            <m:t>𝐸</m:t>
                          </m:r>
                        </m:e>
                        <m:sub>
                          <m:r>
                            <a:rPr lang="en-US" sz="1400" i="1">
                              <a:solidFill>
                                <a:schemeClr val="accent5"/>
                              </a:solidFill>
                              <a:latin typeface="Cambria Math" panose="02040503050406030204" pitchFamily="18" charset="0"/>
                            </a:rPr>
                            <m:t>𝑑𝑒𝑡𝑒𝑐𝑡</m:t>
                          </m:r>
                        </m:sub>
                      </m:sSub>
                      <m:r>
                        <a:rPr lang="en-US" sz="1400" i="1" smtClean="0">
                          <a:solidFill>
                            <a:schemeClr val="accent5"/>
                          </a:solidFill>
                          <a:latin typeface="Cambria Math" panose="02040503050406030204" pitchFamily="18" charset="0"/>
                          <a:ea typeface="Cambria Math" panose="02040503050406030204" pitchFamily="18" charset="0"/>
                        </a:rPr>
                        <m:t>±∆</m:t>
                      </m:r>
                      <m:r>
                        <a:rPr lang="en-US" sz="1400" b="0" i="1" smtClean="0">
                          <a:solidFill>
                            <a:schemeClr val="accent5"/>
                          </a:solidFill>
                          <a:latin typeface="Cambria Math" panose="02040503050406030204" pitchFamily="18" charset="0"/>
                          <a:ea typeface="Cambria Math" panose="02040503050406030204" pitchFamily="18" charset="0"/>
                        </a:rPr>
                        <m:t>′</m:t>
                      </m:r>
                      <m:r>
                        <a:rPr lang="en-US" sz="1400" i="1" smtClean="0">
                          <a:solidFill>
                            <a:schemeClr val="accent5"/>
                          </a:solidFill>
                          <a:latin typeface="Cambria Math" panose="02040503050406030204" pitchFamily="18" charset="0"/>
                          <a:ea typeface="Cambria Math" panose="02040503050406030204" pitchFamily="18" charset="0"/>
                        </a:rPr>
                        <m:t>𝐸</m:t>
                      </m:r>
                    </m:oMath>
                  </m:oMathPara>
                </a14:m>
                <a:endParaRPr lang="ru-RU" sz="1400" dirty="0">
                  <a:solidFill>
                    <a:schemeClr val="accent5"/>
                  </a:solidFill>
                </a:endParaRPr>
              </a:p>
              <a:p>
                <a:endParaRPr lang="ru-RU" dirty="0"/>
              </a:p>
            </p:txBody>
          </p:sp>
        </mc:Choice>
        <mc:Fallback xmlns="">
          <p:sp>
            <p:nvSpPr>
              <p:cNvPr id="260" name="Прямоугольник 259"/>
              <p:cNvSpPr>
                <a:spLocks noRot="1" noChangeAspect="1" noMove="1" noResize="1" noEditPoints="1" noAdjustHandles="1" noChangeArrowheads="1" noChangeShapeType="1" noTextEdit="1"/>
              </p:cNvSpPr>
              <p:nvPr/>
            </p:nvSpPr>
            <p:spPr>
              <a:xfrm>
                <a:off x="572071" y="6435126"/>
                <a:ext cx="1897074" cy="584775"/>
              </a:xfrm>
              <a:prstGeom prst="rect">
                <a:avLst/>
              </a:prstGeom>
              <a:blipFill rotWithShape="0">
                <a:blip r:embed="rId21"/>
                <a:stretch>
                  <a:fillRect/>
                </a:stretch>
              </a:blipFill>
            </p:spPr>
            <p:txBody>
              <a:bodyPr/>
              <a:lstStyle/>
              <a:p>
                <a:r>
                  <a:rPr lang="ru-RU">
                    <a:noFill/>
                  </a:rPr>
                  <a:t> </a:t>
                </a:r>
              </a:p>
            </p:txBody>
          </p:sp>
        </mc:Fallback>
      </mc:AlternateContent>
      <p:sp>
        <p:nvSpPr>
          <p:cNvPr id="264" name="Полилиния 263"/>
          <p:cNvSpPr/>
          <p:nvPr/>
        </p:nvSpPr>
        <p:spPr>
          <a:xfrm>
            <a:off x="1978057" y="4495642"/>
            <a:ext cx="524558" cy="1925321"/>
          </a:xfrm>
          <a:custGeom>
            <a:avLst/>
            <a:gdLst>
              <a:gd name="connsiteX0" fmla="*/ 0 w 101600"/>
              <a:gd name="connsiteY0" fmla="*/ 1925321 h 1925321"/>
              <a:gd name="connsiteX1" fmla="*/ 45720 w 101600"/>
              <a:gd name="connsiteY1" fmla="*/ 1 h 1925321"/>
              <a:gd name="connsiteX2" fmla="*/ 101600 w 101600"/>
              <a:gd name="connsiteY2" fmla="*/ 1915161 h 1925321"/>
            </a:gdLst>
            <a:ahLst/>
            <a:cxnLst>
              <a:cxn ang="0">
                <a:pos x="connsiteX0" y="connsiteY0"/>
              </a:cxn>
              <a:cxn ang="0">
                <a:pos x="connsiteX1" y="connsiteY1"/>
              </a:cxn>
              <a:cxn ang="0">
                <a:pos x="connsiteX2" y="connsiteY2"/>
              </a:cxn>
            </a:cxnLst>
            <a:rect l="l" t="t" r="r" b="b"/>
            <a:pathLst>
              <a:path w="101600" h="1925321">
                <a:moveTo>
                  <a:pt x="0" y="1925321"/>
                </a:moveTo>
                <a:cubicBezTo>
                  <a:pt x="14393" y="963507"/>
                  <a:pt x="28787" y="1694"/>
                  <a:pt x="45720" y="1"/>
                </a:cubicBezTo>
                <a:cubicBezTo>
                  <a:pt x="62653" y="-1692"/>
                  <a:pt x="83820" y="1604434"/>
                  <a:pt x="101600" y="1915161"/>
                </a:cubicBezTo>
              </a:path>
            </a:pathLst>
          </a:custGeom>
          <a:noFill/>
          <a:ln>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5"/>
              </a:solidFill>
            </a:endParaRPr>
          </a:p>
        </p:txBody>
      </p:sp>
      <p:sp>
        <p:nvSpPr>
          <p:cNvPr id="267" name="Полилиния 266"/>
          <p:cNvSpPr/>
          <p:nvPr/>
        </p:nvSpPr>
        <p:spPr>
          <a:xfrm>
            <a:off x="1117592" y="4894115"/>
            <a:ext cx="807513" cy="1534776"/>
          </a:xfrm>
          <a:custGeom>
            <a:avLst/>
            <a:gdLst>
              <a:gd name="connsiteX0" fmla="*/ 0 w 101600"/>
              <a:gd name="connsiteY0" fmla="*/ 1925321 h 1925321"/>
              <a:gd name="connsiteX1" fmla="*/ 45720 w 101600"/>
              <a:gd name="connsiteY1" fmla="*/ 1 h 1925321"/>
              <a:gd name="connsiteX2" fmla="*/ 101600 w 101600"/>
              <a:gd name="connsiteY2" fmla="*/ 1915161 h 1925321"/>
            </a:gdLst>
            <a:ahLst/>
            <a:cxnLst>
              <a:cxn ang="0">
                <a:pos x="connsiteX0" y="connsiteY0"/>
              </a:cxn>
              <a:cxn ang="0">
                <a:pos x="connsiteX1" y="connsiteY1"/>
              </a:cxn>
              <a:cxn ang="0">
                <a:pos x="connsiteX2" y="connsiteY2"/>
              </a:cxn>
            </a:cxnLst>
            <a:rect l="l" t="t" r="r" b="b"/>
            <a:pathLst>
              <a:path w="101600" h="1925321">
                <a:moveTo>
                  <a:pt x="0" y="1925321"/>
                </a:moveTo>
                <a:cubicBezTo>
                  <a:pt x="14393" y="963507"/>
                  <a:pt x="28787" y="1694"/>
                  <a:pt x="45720" y="1"/>
                </a:cubicBezTo>
                <a:cubicBezTo>
                  <a:pt x="62653" y="-1692"/>
                  <a:pt x="83820" y="1604434"/>
                  <a:pt x="101600" y="1915161"/>
                </a:cubicBezTo>
              </a:path>
            </a:pathLst>
          </a:custGeom>
          <a:solidFill>
            <a:schemeClr val="accent5">
              <a:alpha val="59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5"/>
              </a:solidFill>
            </a:endParaRPr>
          </a:p>
        </p:txBody>
      </p:sp>
      <p:sp>
        <p:nvSpPr>
          <p:cNvPr id="281" name="Полилиния 280"/>
          <p:cNvSpPr/>
          <p:nvPr/>
        </p:nvSpPr>
        <p:spPr>
          <a:xfrm>
            <a:off x="1125000" y="5722805"/>
            <a:ext cx="807513" cy="691188"/>
          </a:xfrm>
          <a:custGeom>
            <a:avLst/>
            <a:gdLst>
              <a:gd name="connsiteX0" fmla="*/ 0 w 101600"/>
              <a:gd name="connsiteY0" fmla="*/ 1925321 h 1925321"/>
              <a:gd name="connsiteX1" fmla="*/ 45720 w 101600"/>
              <a:gd name="connsiteY1" fmla="*/ 1 h 1925321"/>
              <a:gd name="connsiteX2" fmla="*/ 101600 w 101600"/>
              <a:gd name="connsiteY2" fmla="*/ 1915161 h 1925321"/>
            </a:gdLst>
            <a:ahLst/>
            <a:cxnLst>
              <a:cxn ang="0">
                <a:pos x="connsiteX0" y="connsiteY0"/>
              </a:cxn>
              <a:cxn ang="0">
                <a:pos x="connsiteX1" y="connsiteY1"/>
              </a:cxn>
              <a:cxn ang="0">
                <a:pos x="connsiteX2" y="connsiteY2"/>
              </a:cxn>
            </a:cxnLst>
            <a:rect l="l" t="t" r="r" b="b"/>
            <a:pathLst>
              <a:path w="101600" h="1925321">
                <a:moveTo>
                  <a:pt x="0" y="1925321"/>
                </a:moveTo>
                <a:cubicBezTo>
                  <a:pt x="14393" y="963507"/>
                  <a:pt x="28787" y="1694"/>
                  <a:pt x="45720" y="1"/>
                </a:cubicBezTo>
                <a:cubicBezTo>
                  <a:pt x="62653" y="-1692"/>
                  <a:pt x="83820" y="1604434"/>
                  <a:pt x="101600" y="1915161"/>
                </a:cubicBezTo>
              </a:path>
            </a:pathLst>
          </a:custGeom>
          <a:solidFill>
            <a:schemeClr val="accent5">
              <a:alpha val="59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5"/>
              </a:solidFill>
            </a:endParaRPr>
          </a:p>
        </p:txBody>
      </p:sp>
      <p:sp>
        <p:nvSpPr>
          <p:cNvPr id="282" name="Полилиния 281"/>
          <p:cNvSpPr/>
          <p:nvPr/>
        </p:nvSpPr>
        <p:spPr>
          <a:xfrm>
            <a:off x="1117786" y="5282224"/>
            <a:ext cx="807513" cy="1158268"/>
          </a:xfrm>
          <a:custGeom>
            <a:avLst/>
            <a:gdLst>
              <a:gd name="connsiteX0" fmla="*/ 0 w 101600"/>
              <a:gd name="connsiteY0" fmla="*/ 1925321 h 1925321"/>
              <a:gd name="connsiteX1" fmla="*/ 45720 w 101600"/>
              <a:gd name="connsiteY1" fmla="*/ 1 h 1925321"/>
              <a:gd name="connsiteX2" fmla="*/ 101600 w 101600"/>
              <a:gd name="connsiteY2" fmla="*/ 1915161 h 1925321"/>
            </a:gdLst>
            <a:ahLst/>
            <a:cxnLst>
              <a:cxn ang="0">
                <a:pos x="connsiteX0" y="connsiteY0"/>
              </a:cxn>
              <a:cxn ang="0">
                <a:pos x="connsiteX1" y="connsiteY1"/>
              </a:cxn>
              <a:cxn ang="0">
                <a:pos x="connsiteX2" y="connsiteY2"/>
              </a:cxn>
            </a:cxnLst>
            <a:rect l="l" t="t" r="r" b="b"/>
            <a:pathLst>
              <a:path w="101600" h="1925321">
                <a:moveTo>
                  <a:pt x="0" y="1925321"/>
                </a:moveTo>
                <a:cubicBezTo>
                  <a:pt x="14393" y="963507"/>
                  <a:pt x="28787" y="1694"/>
                  <a:pt x="45720" y="1"/>
                </a:cubicBezTo>
                <a:cubicBezTo>
                  <a:pt x="62653" y="-1692"/>
                  <a:pt x="83820" y="1604434"/>
                  <a:pt x="101600" y="1915161"/>
                </a:cubicBezTo>
              </a:path>
            </a:pathLst>
          </a:custGeom>
          <a:solidFill>
            <a:schemeClr val="accent5">
              <a:alpha val="59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5"/>
              </a:solidFill>
            </a:endParaRPr>
          </a:p>
        </p:txBody>
      </p:sp>
      <mc:AlternateContent xmlns:mc="http://schemas.openxmlformats.org/markup-compatibility/2006" xmlns:a14="http://schemas.microsoft.com/office/drawing/2010/main">
        <mc:Choice Requires="a14">
          <p:sp>
            <p:nvSpPr>
              <p:cNvPr id="283" name="Прямоугольник 282"/>
              <p:cNvSpPr/>
              <p:nvPr/>
            </p:nvSpPr>
            <p:spPr>
              <a:xfrm>
                <a:off x="6060375" y="81327"/>
                <a:ext cx="815072" cy="369332"/>
              </a:xfrm>
              <a:prstGeom prst="rect">
                <a:avLst/>
              </a:prstGeom>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𝑌</m:t>
                          </m:r>
                        </m:e>
                        <m:sub>
                          <m:r>
                            <a:rPr lang="en-US" b="0" i="1" smtClean="0">
                              <a:solidFill>
                                <a:schemeClr val="tx1"/>
                              </a:solidFill>
                              <a:latin typeface="Cambria Math" panose="02040503050406030204" pitchFamily="18" charset="0"/>
                            </a:rPr>
                            <m:t>𝑙𝑜𝑠𝑠</m:t>
                          </m:r>
                        </m:sub>
                      </m:sSub>
                    </m:oMath>
                  </m:oMathPara>
                </a14:m>
                <a:endParaRPr lang="ru-RU" dirty="0">
                  <a:solidFill>
                    <a:srgbClr val="C00000"/>
                  </a:solidFill>
                </a:endParaRPr>
              </a:p>
            </p:txBody>
          </p:sp>
        </mc:Choice>
        <mc:Fallback xmlns="">
          <p:sp>
            <p:nvSpPr>
              <p:cNvPr id="283" name="Прямоугольник 282"/>
              <p:cNvSpPr>
                <a:spLocks noRot="1" noChangeAspect="1" noMove="1" noResize="1" noEditPoints="1" noAdjustHandles="1" noChangeArrowheads="1" noChangeShapeType="1" noTextEdit="1"/>
              </p:cNvSpPr>
              <p:nvPr/>
            </p:nvSpPr>
            <p:spPr>
              <a:xfrm>
                <a:off x="6060375" y="81327"/>
                <a:ext cx="815072" cy="369332"/>
              </a:xfrm>
              <a:prstGeom prst="rect">
                <a:avLst/>
              </a:prstGeom>
              <a:blipFill rotWithShape="0">
                <a:blip r:embed="rId22"/>
                <a:stretch>
                  <a:fillRect/>
                </a:stretch>
              </a:blipFill>
              <a:ln>
                <a:noFill/>
              </a:ln>
            </p:spPr>
            <p:txBody>
              <a:bodyPr/>
              <a:lstStyle/>
              <a:p>
                <a:r>
                  <a:rPr lang="ru-RU">
                    <a:noFill/>
                  </a:rPr>
                  <a:t> </a:t>
                </a:r>
              </a:p>
            </p:txBody>
          </p:sp>
        </mc:Fallback>
      </mc:AlternateContent>
      <p:cxnSp>
        <p:nvCxnSpPr>
          <p:cNvPr id="285" name="Прямая со стрелкой 284"/>
          <p:cNvCxnSpPr>
            <a:stCxn id="267" idx="1"/>
          </p:cNvCxnSpPr>
          <p:nvPr/>
        </p:nvCxnSpPr>
        <p:spPr>
          <a:xfrm flipV="1">
            <a:off x="1480973" y="4507237"/>
            <a:ext cx="2810" cy="386879"/>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Прямоугольник 12"/>
              <p:cNvSpPr/>
              <p:nvPr/>
            </p:nvSpPr>
            <p:spPr>
              <a:xfrm>
                <a:off x="3043539" y="4087224"/>
                <a:ext cx="37144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rgbClr val="C00000"/>
                          </a:solidFill>
                          <a:latin typeface="Cambria Math" panose="02040503050406030204" pitchFamily="18" charset="0"/>
                        </a:rPr>
                        <m:t>𝑎</m:t>
                      </m:r>
                    </m:oMath>
                  </m:oMathPara>
                </a14:m>
                <a:endParaRPr lang="ru-RU" dirty="0">
                  <a:solidFill>
                    <a:srgbClr val="C00000"/>
                  </a:solidFill>
                </a:endParaRPr>
              </a:p>
            </p:txBody>
          </p:sp>
        </mc:Choice>
        <mc:Fallback xmlns="">
          <p:sp>
            <p:nvSpPr>
              <p:cNvPr id="13" name="Прямоугольник 12"/>
              <p:cNvSpPr>
                <a:spLocks noRot="1" noChangeAspect="1" noMove="1" noResize="1" noEditPoints="1" noAdjustHandles="1" noChangeArrowheads="1" noChangeShapeType="1" noTextEdit="1"/>
              </p:cNvSpPr>
              <p:nvPr/>
            </p:nvSpPr>
            <p:spPr>
              <a:xfrm>
                <a:off x="3043539" y="4087224"/>
                <a:ext cx="371448" cy="369332"/>
              </a:xfrm>
              <a:prstGeom prst="rect">
                <a:avLst/>
              </a:prstGeom>
              <a:blipFill rotWithShape="0">
                <a:blip r:embed="rId2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 name="Прямоугольник 13"/>
              <p:cNvSpPr/>
              <p:nvPr/>
            </p:nvSpPr>
            <p:spPr>
              <a:xfrm>
                <a:off x="1564848" y="4094352"/>
                <a:ext cx="36766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accent5"/>
                          </a:solidFill>
                          <a:latin typeface="Cambria Math" panose="02040503050406030204" pitchFamily="18" charset="0"/>
                        </a:rPr>
                        <m:t>𝑏</m:t>
                      </m:r>
                    </m:oMath>
                  </m:oMathPara>
                </a14:m>
                <a:endParaRPr lang="ru-RU" dirty="0">
                  <a:solidFill>
                    <a:schemeClr val="accent5"/>
                  </a:solidFill>
                </a:endParaRPr>
              </a:p>
            </p:txBody>
          </p:sp>
        </mc:Choice>
        <mc:Fallback xmlns="">
          <p:sp>
            <p:nvSpPr>
              <p:cNvPr id="14" name="Прямоугольник 13"/>
              <p:cNvSpPr>
                <a:spLocks noRot="1" noChangeAspect="1" noMove="1" noResize="1" noEditPoints="1" noAdjustHandles="1" noChangeArrowheads="1" noChangeShapeType="1" noTextEdit="1"/>
              </p:cNvSpPr>
              <p:nvPr/>
            </p:nvSpPr>
            <p:spPr>
              <a:xfrm>
                <a:off x="1564848" y="4094352"/>
                <a:ext cx="367665" cy="369332"/>
              </a:xfrm>
              <a:prstGeom prst="rect">
                <a:avLst/>
              </a:prstGeom>
              <a:blipFill rotWithShape="0">
                <a:blip r:embed="rId24"/>
                <a:stretch>
                  <a:fillRect/>
                </a:stretch>
              </a:blipFill>
            </p:spPr>
            <p:txBody>
              <a:bodyPr/>
              <a:lstStyle/>
              <a:p>
                <a:r>
                  <a:rPr lang="ru-RU">
                    <a:noFill/>
                  </a:rPr>
                  <a:t> </a:t>
                </a:r>
              </a:p>
            </p:txBody>
          </p:sp>
        </mc:Fallback>
      </mc:AlternateContent>
      <p:cxnSp>
        <p:nvCxnSpPr>
          <p:cNvPr id="77" name="Прямая со стрелкой 76"/>
          <p:cNvCxnSpPr/>
          <p:nvPr/>
        </p:nvCxnSpPr>
        <p:spPr>
          <a:xfrm flipH="1" flipV="1">
            <a:off x="1456927" y="4498040"/>
            <a:ext cx="765919" cy="4014"/>
          </a:xfrm>
          <a:prstGeom prst="straightConnector1">
            <a:avLst/>
          </a:prstGeom>
          <a:ln>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47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wipe(left)">
                                      <p:cBhvr>
                                        <p:cTn id="7" dur="500"/>
                                        <p:tgtEl>
                                          <p:spTgt spid="24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6"/>
                                        </p:tgtEl>
                                        <p:attrNameLst>
                                          <p:attrName>style.visibility</p:attrName>
                                        </p:attrNameLst>
                                      </p:cBhvr>
                                      <p:to>
                                        <p:strVal val="visible"/>
                                      </p:to>
                                    </p:set>
                                    <p:animEffect transition="in" filter="wipe(left)">
                                      <p:cBhvr>
                                        <p:cTn id="10" dur="500"/>
                                        <p:tgtEl>
                                          <p:spTgt spid="246"/>
                                        </p:tgtEl>
                                      </p:cBhvr>
                                    </p:animEffect>
                                  </p:childTnLst>
                                </p:cTn>
                              </p:par>
                              <p:par>
                                <p:cTn id="11" presetID="22" presetClass="entr" presetSubtype="8"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wipe(left)">
                                      <p:cBhvr>
                                        <p:cTn id="16" dur="500"/>
                                        <p:tgtEl>
                                          <p:spTgt spid="10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79"/>
                                        </p:tgtEl>
                                        <p:attrNameLst>
                                          <p:attrName>style.visibility</p:attrName>
                                        </p:attrNameLst>
                                      </p:cBhvr>
                                      <p:to>
                                        <p:strVal val="visible"/>
                                      </p:to>
                                    </p:set>
                                    <p:animEffect transition="in" filter="wipe(left)">
                                      <p:cBhvr>
                                        <p:cTn id="19" dur="500"/>
                                        <p:tgtEl>
                                          <p:spTgt spid="17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5"/>
                                        </p:tgtEl>
                                        <p:attrNameLst>
                                          <p:attrName>style.visibility</p:attrName>
                                        </p:attrNameLst>
                                      </p:cBhvr>
                                      <p:to>
                                        <p:strVal val="visible"/>
                                      </p:to>
                                    </p:set>
                                    <p:animEffect transition="in" filter="wipe(left)">
                                      <p:cBhvr>
                                        <p:cTn id="27" dur="500"/>
                                        <p:tgtEl>
                                          <p:spTgt spid="145"/>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64"/>
                                        </p:tgtEl>
                                        <p:attrNameLst>
                                          <p:attrName>style.visibility</p:attrName>
                                        </p:attrNameLst>
                                      </p:cBhvr>
                                      <p:to>
                                        <p:strVal val="visible"/>
                                      </p:to>
                                    </p:set>
                                    <p:animEffect transition="in" filter="wipe(left)">
                                      <p:cBhvr>
                                        <p:cTn id="33" dur="500"/>
                                        <p:tgtEl>
                                          <p:spTgt spid="164"/>
                                        </p:tgtEl>
                                      </p:cBhvr>
                                    </p:animEffect>
                                  </p:childTnLst>
                                </p:cTn>
                              </p:par>
                              <p:par>
                                <p:cTn id="34" presetID="22" presetClass="entr" presetSubtype="8" fill="hold" nodeType="withEffect">
                                  <p:stCondLst>
                                    <p:cond delay="0"/>
                                  </p:stCondLst>
                                  <p:childTnLst>
                                    <p:set>
                                      <p:cBhvr>
                                        <p:cTn id="35" dur="1" fill="hold">
                                          <p:stCondLst>
                                            <p:cond delay="0"/>
                                          </p:stCondLst>
                                        </p:cTn>
                                        <p:tgtEl>
                                          <p:spTgt spid="248"/>
                                        </p:tgtEl>
                                        <p:attrNameLst>
                                          <p:attrName>style.visibility</p:attrName>
                                        </p:attrNameLst>
                                      </p:cBhvr>
                                      <p:to>
                                        <p:strVal val="visible"/>
                                      </p:to>
                                    </p:set>
                                    <p:animEffect transition="in" filter="wipe(left)">
                                      <p:cBhvr>
                                        <p:cTn id="36" dur="500"/>
                                        <p:tgtEl>
                                          <p:spTgt spid="24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49"/>
                                        </p:tgtEl>
                                        <p:attrNameLst>
                                          <p:attrName>style.visibility</p:attrName>
                                        </p:attrNameLst>
                                      </p:cBhvr>
                                      <p:to>
                                        <p:strVal val="visible"/>
                                      </p:to>
                                    </p:set>
                                    <p:animEffect transition="in" filter="wipe(left)">
                                      <p:cBhvr>
                                        <p:cTn id="39" dur="500"/>
                                        <p:tgtEl>
                                          <p:spTgt spid="24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wipe(left)">
                                      <p:cBhvr>
                                        <p:cTn id="42" dur="500"/>
                                        <p:tgtEl>
                                          <p:spTgt spid="10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239"/>
                                        </p:tgtEl>
                                        <p:attrNameLst>
                                          <p:attrName>style.visibility</p:attrName>
                                        </p:attrNameLst>
                                      </p:cBhvr>
                                      <p:to>
                                        <p:strVal val="visible"/>
                                      </p:to>
                                    </p:set>
                                    <p:animEffect transition="in" filter="wipe(right)">
                                      <p:cBhvr>
                                        <p:cTn id="47" dur="500"/>
                                        <p:tgtEl>
                                          <p:spTgt spid="239"/>
                                        </p:tgtEl>
                                      </p:cBhvr>
                                    </p:animEffect>
                                  </p:childTnLst>
                                </p:cTn>
                              </p:par>
                              <p:par>
                                <p:cTn id="48" presetID="22" presetClass="entr" presetSubtype="2" fill="hold" nodeType="withEffect">
                                  <p:stCondLst>
                                    <p:cond delay="0"/>
                                  </p:stCondLst>
                                  <p:childTnLst>
                                    <p:set>
                                      <p:cBhvr>
                                        <p:cTn id="49" dur="1" fill="hold">
                                          <p:stCondLst>
                                            <p:cond delay="0"/>
                                          </p:stCondLst>
                                        </p:cTn>
                                        <p:tgtEl>
                                          <p:spTgt spid="233"/>
                                        </p:tgtEl>
                                        <p:attrNameLst>
                                          <p:attrName>style.visibility</p:attrName>
                                        </p:attrNameLst>
                                      </p:cBhvr>
                                      <p:to>
                                        <p:strVal val="visible"/>
                                      </p:to>
                                    </p:set>
                                    <p:animEffect transition="in" filter="wipe(right)">
                                      <p:cBhvr>
                                        <p:cTn id="50" dur="500"/>
                                        <p:tgtEl>
                                          <p:spTgt spid="233"/>
                                        </p:tgtEl>
                                      </p:cBhvr>
                                    </p:animEffect>
                                  </p:childTnLst>
                                </p:cTn>
                              </p:par>
                              <p:par>
                                <p:cTn id="51" presetID="22" presetClass="entr" presetSubtype="2" fill="hold" nodeType="withEffect">
                                  <p:stCondLst>
                                    <p:cond delay="0"/>
                                  </p:stCondLst>
                                  <p:childTnLst>
                                    <p:set>
                                      <p:cBhvr>
                                        <p:cTn id="52" dur="1" fill="hold">
                                          <p:stCondLst>
                                            <p:cond delay="0"/>
                                          </p:stCondLst>
                                        </p:cTn>
                                        <p:tgtEl>
                                          <p:spTgt spid="229"/>
                                        </p:tgtEl>
                                        <p:attrNameLst>
                                          <p:attrName>style.visibility</p:attrName>
                                        </p:attrNameLst>
                                      </p:cBhvr>
                                      <p:to>
                                        <p:strVal val="visible"/>
                                      </p:to>
                                    </p:set>
                                    <p:animEffect transition="in" filter="wipe(right)">
                                      <p:cBhvr>
                                        <p:cTn id="53" dur="500"/>
                                        <p:tgtEl>
                                          <p:spTgt spid="229"/>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173"/>
                                        </p:tgtEl>
                                        <p:attrNameLst>
                                          <p:attrName>style.visibility</p:attrName>
                                        </p:attrNameLst>
                                      </p:cBhvr>
                                      <p:to>
                                        <p:strVal val="visible"/>
                                      </p:to>
                                    </p:set>
                                    <p:animEffect transition="in" filter="wipe(right)">
                                      <p:cBhvr>
                                        <p:cTn id="56" dur="500"/>
                                        <p:tgtEl>
                                          <p:spTgt spid="173"/>
                                        </p:tgtEl>
                                      </p:cBhvr>
                                    </p:animEffect>
                                  </p:childTnLst>
                                </p:cTn>
                              </p:par>
                              <p:par>
                                <p:cTn id="57" presetID="22" presetClass="entr" presetSubtype="2"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right)">
                                      <p:cBhvr>
                                        <p:cTn id="59" dur="500"/>
                                        <p:tgtEl>
                                          <p:spTgt spid="26"/>
                                        </p:tgtEl>
                                      </p:cBhvr>
                                    </p:animEffect>
                                  </p:childTnLst>
                                </p:cTn>
                              </p:par>
                              <p:par>
                                <p:cTn id="60" presetID="22" presetClass="entr" presetSubtype="2"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500"/>
                                        <p:tgtEl>
                                          <p:spTgt spid="15"/>
                                        </p:tgtEl>
                                      </p:cBhvr>
                                    </p:animEffect>
                                  </p:childTnLst>
                                </p:cTn>
                              </p:par>
                              <p:par>
                                <p:cTn id="63" presetID="22" presetClass="entr" presetSubtype="2" fill="hold" grpId="0" nodeType="withEffect">
                                  <p:stCondLst>
                                    <p:cond delay="0"/>
                                  </p:stCondLst>
                                  <p:childTnLst>
                                    <p:set>
                                      <p:cBhvr>
                                        <p:cTn id="64" dur="1" fill="hold">
                                          <p:stCondLst>
                                            <p:cond delay="0"/>
                                          </p:stCondLst>
                                        </p:cTn>
                                        <p:tgtEl>
                                          <p:spTgt spid="167"/>
                                        </p:tgtEl>
                                        <p:attrNameLst>
                                          <p:attrName>style.visibility</p:attrName>
                                        </p:attrNameLst>
                                      </p:cBhvr>
                                      <p:to>
                                        <p:strVal val="visible"/>
                                      </p:to>
                                    </p:set>
                                    <p:animEffect transition="in" filter="wipe(right)">
                                      <p:cBhvr>
                                        <p:cTn id="65" dur="500"/>
                                        <p:tgtEl>
                                          <p:spTgt spid="167"/>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264"/>
                                        </p:tgtEl>
                                        <p:attrNameLst>
                                          <p:attrName>style.visibility</p:attrName>
                                        </p:attrNameLst>
                                      </p:cBhvr>
                                      <p:to>
                                        <p:strVal val="visible"/>
                                      </p:to>
                                    </p:set>
                                    <p:animEffect transition="in" filter="wipe(right)">
                                      <p:cBhvr>
                                        <p:cTn id="68" dur="500"/>
                                        <p:tgtEl>
                                          <p:spTgt spid="264"/>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255"/>
                                        </p:tgtEl>
                                        <p:attrNameLst>
                                          <p:attrName>style.visibility</p:attrName>
                                        </p:attrNameLst>
                                      </p:cBhvr>
                                      <p:to>
                                        <p:strVal val="visible"/>
                                      </p:to>
                                    </p:set>
                                    <p:animEffect transition="in" filter="wipe(right)">
                                      <p:cBhvr>
                                        <p:cTn id="71" dur="500"/>
                                        <p:tgtEl>
                                          <p:spTgt spid="255"/>
                                        </p:tgtEl>
                                      </p:cBhvr>
                                    </p:animEffect>
                                  </p:childTnLst>
                                </p:cTn>
                              </p:par>
                              <p:par>
                                <p:cTn id="72" presetID="22" presetClass="entr" presetSubtype="2" fill="hold" nodeType="withEffect">
                                  <p:stCondLst>
                                    <p:cond delay="0"/>
                                  </p:stCondLst>
                                  <p:childTnLst>
                                    <p:set>
                                      <p:cBhvr>
                                        <p:cTn id="73" dur="1" fill="hold">
                                          <p:stCondLst>
                                            <p:cond delay="0"/>
                                          </p:stCondLst>
                                        </p:cTn>
                                        <p:tgtEl>
                                          <p:spTgt spid="77"/>
                                        </p:tgtEl>
                                        <p:attrNameLst>
                                          <p:attrName>style.visibility</p:attrName>
                                        </p:attrNameLst>
                                      </p:cBhvr>
                                      <p:to>
                                        <p:strVal val="visible"/>
                                      </p:to>
                                    </p:set>
                                    <p:animEffect transition="in" filter="wipe(right)">
                                      <p:cBhvr>
                                        <p:cTn id="74" dur="500"/>
                                        <p:tgtEl>
                                          <p:spTgt spid="77"/>
                                        </p:tgtEl>
                                      </p:cBhvr>
                                    </p:animEffect>
                                  </p:childTnLst>
                                </p:cTn>
                              </p:par>
                              <p:par>
                                <p:cTn id="75" presetID="22" presetClass="entr" presetSubtype="2"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wipe(right)">
                                      <p:cBhvr>
                                        <p:cTn id="77" dur="500"/>
                                        <p:tgtEl>
                                          <p:spTgt spid="14"/>
                                        </p:tgtEl>
                                      </p:cBhvr>
                                    </p:animEffect>
                                  </p:childTnLst>
                                </p:cTn>
                              </p:par>
                              <p:par>
                                <p:cTn id="78" presetID="22" presetClass="entr" presetSubtype="2" fill="hold" grpId="0" nodeType="withEffect">
                                  <p:stCondLst>
                                    <p:cond delay="0"/>
                                  </p:stCondLst>
                                  <p:childTnLst>
                                    <p:set>
                                      <p:cBhvr>
                                        <p:cTn id="79" dur="1" fill="hold">
                                          <p:stCondLst>
                                            <p:cond delay="0"/>
                                          </p:stCondLst>
                                        </p:cTn>
                                        <p:tgtEl>
                                          <p:spTgt spid="191"/>
                                        </p:tgtEl>
                                        <p:attrNameLst>
                                          <p:attrName>style.visibility</p:attrName>
                                        </p:attrNameLst>
                                      </p:cBhvr>
                                      <p:to>
                                        <p:strVal val="visible"/>
                                      </p:to>
                                    </p:set>
                                    <p:animEffect transition="in" filter="wipe(right)">
                                      <p:cBhvr>
                                        <p:cTn id="80" dur="500"/>
                                        <p:tgtEl>
                                          <p:spTgt spid="19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43"/>
                                        </p:tgtEl>
                                        <p:attrNameLst>
                                          <p:attrName>style.visibility</p:attrName>
                                        </p:attrNameLst>
                                      </p:cBhvr>
                                      <p:to>
                                        <p:strVal val="visible"/>
                                      </p:to>
                                    </p:set>
                                    <p:animEffect transition="in" filter="wipe(down)">
                                      <p:cBhvr>
                                        <p:cTn id="85" dur="500"/>
                                        <p:tgtEl>
                                          <p:spTgt spid="143"/>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281"/>
                                        </p:tgtEl>
                                        <p:attrNameLst>
                                          <p:attrName>style.visibility</p:attrName>
                                        </p:attrNameLst>
                                      </p:cBhvr>
                                      <p:to>
                                        <p:strVal val="visible"/>
                                      </p:to>
                                    </p:set>
                                    <p:animEffect transition="in" filter="wipe(down)">
                                      <p:cBhvr>
                                        <p:cTn id="88" dur="500"/>
                                        <p:tgtEl>
                                          <p:spTgt spid="281"/>
                                        </p:tgtEl>
                                      </p:cBhvr>
                                    </p:animEffect>
                                  </p:childTnLst>
                                </p:cTn>
                              </p:par>
                              <p:par>
                                <p:cTn id="89" presetID="22" presetClass="entr" presetSubtype="4" fill="hold" nodeType="withEffect">
                                  <p:stCondLst>
                                    <p:cond delay="0"/>
                                  </p:stCondLst>
                                  <p:childTnLst>
                                    <p:set>
                                      <p:cBhvr>
                                        <p:cTn id="90" dur="1" fill="hold">
                                          <p:stCondLst>
                                            <p:cond delay="0"/>
                                          </p:stCondLst>
                                        </p:cTn>
                                        <p:tgtEl>
                                          <p:spTgt spid="111"/>
                                        </p:tgtEl>
                                        <p:attrNameLst>
                                          <p:attrName>style.visibility</p:attrName>
                                        </p:attrNameLst>
                                      </p:cBhvr>
                                      <p:to>
                                        <p:strVal val="visible"/>
                                      </p:to>
                                    </p:set>
                                    <p:animEffect transition="in" filter="wipe(down)">
                                      <p:cBhvr>
                                        <p:cTn id="91" dur="500"/>
                                        <p:tgtEl>
                                          <p:spTgt spid="111"/>
                                        </p:tgtEl>
                                      </p:cBhvr>
                                    </p:animEffect>
                                  </p:childTnLst>
                                </p:cTn>
                              </p:par>
                              <p:par>
                                <p:cTn id="92" presetID="22" presetClass="entr" presetSubtype="4" fill="hold" nodeType="withEffect">
                                  <p:stCondLst>
                                    <p:cond delay="0"/>
                                  </p:stCondLst>
                                  <p:childTnLst>
                                    <p:set>
                                      <p:cBhvr>
                                        <p:cTn id="93" dur="1" fill="hold">
                                          <p:stCondLst>
                                            <p:cond delay="0"/>
                                          </p:stCondLst>
                                        </p:cTn>
                                        <p:tgtEl>
                                          <p:spTgt spid="113"/>
                                        </p:tgtEl>
                                        <p:attrNameLst>
                                          <p:attrName>style.visibility</p:attrName>
                                        </p:attrNameLst>
                                      </p:cBhvr>
                                      <p:to>
                                        <p:strVal val="visible"/>
                                      </p:to>
                                    </p:set>
                                    <p:animEffect transition="in" filter="wipe(down)">
                                      <p:cBhvr>
                                        <p:cTn id="94" dur="500"/>
                                        <p:tgtEl>
                                          <p:spTgt spid="113"/>
                                        </p:tgtEl>
                                      </p:cBhvr>
                                    </p:animEffect>
                                  </p:childTnLst>
                                </p:cTn>
                              </p:par>
                              <p:par>
                                <p:cTn id="95" presetID="22" presetClass="entr" presetSubtype="4" fill="hold" nodeType="withEffect">
                                  <p:stCondLst>
                                    <p:cond delay="0"/>
                                  </p:stCondLst>
                                  <p:childTnLst>
                                    <p:set>
                                      <p:cBhvr>
                                        <p:cTn id="96" dur="1" fill="hold">
                                          <p:stCondLst>
                                            <p:cond delay="0"/>
                                          </p:stCondLst>
                                        </p:cTn>
                                        <p:tgtEl>
                                          <p:spTgt spid="121"/>
                                        </p:tgtEl>
                                        <p:attrNameLst>
                                          <p:attrName>style.visibility</p:attrName>
                                        </p:attrNameLst>
                                      </p:cBhvr>
                                      <p:to>
                                        <p:strVal val="visible"/>
                                      </p:to>
                                    </p:set>
                                    <p:animEffect transition="in" filter="wipe(down)">
                                      <p:cBhvr>
                                        <p:cTn id="97" dur="500"/>
                                        <p:tgtEl>
                                          <p:spTgt spid="121"/>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260"/>
                                        </p:tgtEl>
                                        <p:attrNameLst>
                                          <p:attrName>style.visibility</p:attrName>
                                        </p:attrNameLst>
                                      </p:cBhvr>
                                      <p:to>
                                        <p:strVal val="visible"/>
                                      </p:to>
                                    </p:set>
                                    <p:animEffect transition="in" filter="wipe(down)">
                                      <p:cBhvr>
                                        <p:cTn id="100" dur="500"/>
                                        <p:tgtEl>
                                          <p:spTgt spid="260"/>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115"/>
                                        </p:tgtEl>
                                        <p:attrNameLst>
                                          <p:attrName>style.visibility</p:attrName>
                                        </p:attrNameLst>
                                      </p:cBhvr>
                                      <p:to>
                                        <p:strVal val="visible"/>
                                      </p:to>
                                    </p:set>
                                    <p:animEffect transition="in" filter="wipe(down)">
                                      <p:cBhvr>
                                        <p:cTn id="105" dur="500"/>
                                        <p:tgtEl>
                                          <p:spTgt spid="115"/>
                                        </p:tgtEl>
                                      </p:cBhvr>
                                    </p:animEffect>
                                  </p:childTnLst>
                                </p:cTn>
                              </p:par>
                              <p:par>
                                <p:cTn id="106" presetID="22" presetClass="entr" presetSubtype="4" fill="hold" nodeType="withEffect">
                                  <p:stCondLst>
                                    <p:cond delay="0"/>
                                  </p:stCondLst>
                                  <p:childTnLst>
                                    <p:set>
                                      <p:cBhvr>
                                        <p:cTn id="107" dur="1" fill="hold">
                                          <p:stCondLst>
                                            <p:cond delay="0"/>
                                          </p:stCondLst>
                                        </p:cTn>
                                        <p:tgtEl>
                                          <p:spTgt spid="110"/>
                                        </p:tgtEl>
                                        <p:attrNameLst>
                                          <p:attrName>style.visibility</p:attrName>
                                        </p:attrNameLst>
                                      </p:cBhvr>
                                      <p:to>
                                        <p:strVal val="visible"/>
                                      </p:to>
                                    </p:set>
                                    <p:animEffect transition="in" filter="wipe(down)">
                                      <p:cBhvr>
                                        <p:cTn id="108" dur="500"/>
                                        <p:tgtEl>
                                          <p:spTgt spid="110"/>
                                        </p:tgtEl>
                                      </p:cBhvr>
                                    </p:animEffect>
                                  </p:childTnLst>
                                </p:cTn>
                              </p:par>
                              <p:par>
                                <p:cTn id="109" presetID="22" presetClass="entr" presetSubtype="4" fill="hold" nodeType="withEffect">
                                  <p:stCondLst>
                                    <p:cond delay="0"/>
                                  </p:stCondLst>
                                  <p:childTnLst>
                                    <p:set>
                                      <p:cBhvr>
                                        <p:cTn id="110" dur="1" fill="hold">
                                          <p:stCondLst>
                                            <p:cond delay="0"/>
                                          </p:stCondLst>
                                        </p:cTn>
                                        <p:tgtEl>
                                          <p:spTgt spid="137"/>
                                        </p:tgtEl>
                                        <p:attrNameLst>
                                          <p:attrName>style.visibility</p:attrName>
                                        </p:attrNameLst>
                                      </p:cBhvr>
                                      <p:to>
                                        <p:strVal val="visible"/>
                                      </p:to>
                                    </p:set>
                                    <p:animEffect transition="in" filter="wipe(down)">
                                      <p:cBhvr>
                                        <p:cTn id="111" dur="500"/>
                                        <p:tgtEl>
                                          <p:spTgt spid="137"/>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282"/>
                                        </p:tgtEl>
                                        <p:attrNameLst>
                                          <p:attrName>style.visibility</p:attrName>
                                        </p:attrNameLst>
                                      </p:cBhvr>
                                      <p:to>
                                        <p:strVal val="visible"/>
                                      </p:to>
                                    </p:set>
                                    <p:animEffect transition="in" filter="wipe(down)">
                                      <p:cBhvr>
                                        <p:cTn id="114" dur="500"/>
                                        <p:tgtEl>
                                          <p:spTgt spid="282"/>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nodeType="clickEffect">
                                  <p:stCondLst>
                                    <p:cond delay="0"/>
                                  </p:stCondLst>
                                  <p:childTnLst>
                                    <p:set>
                                      <p:cBhvr>
                                        <p:cTn id="118" dur="1" fill="hold">
                                          <p:stCondLst>
                                            <p:cond delay="0"/>
                                          </p:stCondLst>
                                        </p:cTn>
                                        <p:tgtEl>
                                          <p:spTgt spid="125"/>
                                        </p:tgtEl>
                                        <p:attrNameLst>
                                          <p:attrName>style.visibility</p:attrName>
                                        </p:attrNameLst>
                                      </p:cBhvr>
                                      <p:to>
                                        <p:strVal val="visible"/>
                                      </p:to>
                                    </p:set>
                                    <p:animEffect transition="in" filter="wipe(down)">
                                      <p:cBhvr>
                                        <p:cTn id="119" dur="500"/>
                                        <p:tgtEl>
                                          <p:spTgt spid="125"/>
                                        </p:tgtEl>
                                      </p:cBhvr>
                                    </p:animEffect>
                                  </p:childTnLst>
                                </p:cTn>
                              </p:par>
                              <p:par>
                                <p:cTn id="120" presetID="22" presetClass="entr" presetSubtype="4" fill="hold" grpId="0" nodeType="withEffect">
                                  <p:stCondLst>
                                    <p:cond delay="0"/>
                                  </p:stCondLst>
                                  <p:childTnLst>
                                    <p:set>
                                      <p:cBhvr>
                                        <p:cTn id="121" dur="1" fill="hold">
                                          <p:stCondLst>
                                            <p:cond delay="0"/>
                                          </p:stCondLst>
                                        </p:cTn>
                                        <p:tgtEl>
                                          <p:spTgt spid="267"/>
                                        </p:tgtEl>
                                        <p:attrNameLst>
                                          <p:attrName>style.visibility</p:attrName>
                                        </p:attrNameLst>
                                      </p:cBhvr>
                                      <p:to>
                                        <p:strVal val="visible"/>
                                      </p:to>
                                    </p:set>
                                    <p:animEffect transition="in" filter="wipe(down)">
                                      <p:cBhvr>
                                        <p:cTn id="122" dur="500"/>
                                        <p:tgtEl>
                                          <p:spTgt spid="267"/>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nodeType="clickEffect">
                                  <p:stCondLst>
                                    <p:cond delay="0"/>
                                  </p:stCondLst>
                                  <p:childTnLst>
                                    <p:set>
                                      <p:cBhvr>
                                        <p:cTn id="126" dur="1" fill="hold">
                                          <p:stCondLst>
                                            <p:cond delay="0"/>
                                          </p:stCondLst>
                                        </p:cTn>
                                        <p:tgtEl>
                                          <p:spTgt spid="214"/>
                                        </p:tgtEl>
                                        <p:attrNameLst>
                                          <p:attrName>style.visibility</p:attrName>
                                        </p:attrNameLst>
                                      </p:cBhvr>
                                      <p:to>
                                        <p:strVal val="visible"/>
                                      </p:to>
                                    </p:set>
                                    <p:animEffect transition="in" filter="wipe(down)">
                                      <p:cBhvr>
                                        <p:cTn id="127" dur="500"/>
                                        <p:tgtEl>
                                          <p:spTgt spid="214"/>
                                        </p:tgtEl>
                                      </p:cBhvr>
                                    </p:animEffect>
                                  </p:childTnLst>
                                </p:cTn>
                              </p:par>
                              <p:par>
                                <p:cTn id="128" presetID="22" presetClass="entr" presetSubtype="4" fill="hold" nodeType="withEffect">
                                  <p:stCondLst>
                                    <p:cond delay="0"/>
                                  </p:stCondLst>
                                  <p:childTnLst>
                                    <p:set>
                                      <p:cBhvr>
                                        <p:cTn id="129" dur="1" fill="hold">
                                          <p:stCondLst>
                                            <p:cond delay="0"/>
                                          </p:stCondLst>
                                        </p:cTn>
                                        <p:tgtEl>
                                          <p:spTgt spid="217"/>
                                        </p:tgtEl>
                                        <p:attrNameLst>
                                          <p:attrName>style.visibility</p:attrName>
                                        </p:attrNameLst>
                                      </p:cBhvr>
                                      <p:to>
                                        <p:strVal val="visible"/>
                                      </p:to>
                                    </p:set>
                                    <p:animEffect transition="in" filter="wipe(down)">
                                      <p:cBhvr>
                                        <p:cTn id="130" dur="500"/>
                                        <p:tgtEl>
                                          <p:spTgt spid="217"/>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216"/>
                                        </p:tgtEl>
                                        <p:attrNameLst>
                                          <p:attrName>style.visibility</p:attrName>
                                        </p:attrNameLst>
                                      </p:cBhvr>
                                      <p:to>
                                        <p:strVal val="visible"/>
                                      </p:to>
                                    </p:set>
                                    <p:animEffect transition="in" filter="wipe(down)">
                                      <p:cBhvr>
                                        <p:cTn id="133" dur="500"/>
                                        <p:tgtEl>
                                          <p:spTgt spid="216"/>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174"/>
                                        </p:tgtEl>
                                        <p:attrNameLst>
                                          <p:attrName>style.visibility</p:attrName>
                                        </p:attrNameLst>
                                      </p:cBhvr>
                                      <p:to>
                                        <p:strVal val="visible"/>
                                      </p:to>
                                    </p:set>
                                    <p:animEffect transition="in" filter="wipe(down)">
                                      <p:cBhvr>
                                        <p:cTn id="136" dur="500"/>
                                        <p:tgtEl>
                                          <p:spTgt spid="174"/>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283"/>
                                        </p:tgtEl>
                                        <p:attrNameLst>
                                          <p:attrName>style.visibility</p:attrName>
                                        </p:attrNameLst>
                                      </p:cBhvr>
                                      <p:to>
                                        <p:strVal val="visible"/>
                                      </p:to>
                                    </p:set>
                                    <p:animEffect transition="in" filter="wipe(down)">
                                      <p:cBhvr>
                                        <p:cTn id="139" dur="500"/>
                                        <p:tgtEl>
                                          <p:spTgt spid="283"/>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166"/>
                                        </p:tgtEl>
                                        <p:attrNameLst>
                                          <p:attrName>style.visibility</p:attrName>
                                        </p:attrNameLst>
                                      </p:cBhvr>
                                      <p:to>
                                        <p:strVal val="visible"/>
                                      </p:to>
                                    </p:set>
                                    <p:animEffect transition="in" filter="wipe(down)">
                                      <p:cBhvr>
                                        <p:cTn id="142" dur="500"/>
                                        <p:tgtEl>
                                          <p:spTgt spid="166"/>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168"/>
                                        </p:tgtEl>
                                        <p:attrNameLst>
                                          <p:attrName>style.visibility</p:attrName>
                                        </p:attrNameLst>
                                      </p:cBhvr>
                                      <p:to>
                                        <p:strVal val="visible"/>
                                      </p:to>
                                    </p:set>
                                    <p:animEffect transition="in" filter="wipe(down)">
                                      <p:cBhvr>
                                        <p:cTn id="145" dur="500"/>
                                        <p:tgtEl>
                                          <p:spTgt spid="168"/>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221"/>
                                        </p:tgtEl>
                                        <p:attrNameLst>
                                          <p:attrName>style.visibility</p:attrName>
                                        </p:attrNameLst>
                                      </p:cBhvr>
                                      <p:to>
                                        <p:strVal val="visible"/>
                                      </p:to>
                                    </p:set>
                                    <p:animEffect transition="in" filter="wipe(down)">
                                      <p:cBhvr>
                                        <p:cTn id="148" dur="500"/>
                                        <p:tgtEl>
                                          <p:spTgt spid="221"/>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144"/>
                                        </p:tgtEl>
                                        <p:attrNameLst>
                                          <p:attrName>style.visibility</p:attrName>
                                        </p:attrNameLst>
                                      </p:cBhvr>
                                      <p:to>
                                        <p:strVal val="visible"/>
                                      </p:to>
                                    </p:set>
                                    <p:animEffect transition="in" filter="wipe(down)">
                                      <p:cBhvr>
                                        <p:cTn id="151"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p:bldP spid="143" grpId="0" animBg="1"/>
      <p:bldP spid="144" grpId="0" animBg="1"/>
      <p:bldP spid="164" grpId="0"/>
      <p:bldP spid="166" grpId="0" animBg="1"/>
      <p:bldP spid="167" grpId="0" animBg="1"/>
      <p:bldP spid="168" grpId="0" animBg="1"/>
      <p:bldP spid="173" grpId="0"/>
      <p:bldP spid="174" grpId="0"/>
      <p:bldP spid="179" grpId="0"/>
      <p:bldP spid="191" grpId="0"/>
      <p:bldP spid="216" grpId="0"/>
      <p:bldP spid="221" grpId="0"/>
      <p:bldP spid="239" grpId="0"/>
      <p:bldP spid="245" grpId="0" animBg="1"/>
      <p:bldP spid="246" grpId="0"/>
      <p:bldP spid="249" grpId="0" animBg="1"/>
      <p:bldP spid="255" grpId="0" animBg="1"/>
      <p:bldP spid="260" grpId="0"/>
      <p:bldP spid="264" grpId="0" animBg="1"/>
      <p:bldP spid="267" grpId="0" animBg="1"/>
      <p:bldP spid="281" grpId="0" animBg="1"/>
      <p:bldP spid="282" grpId="0" animBg="1"/>
      <p:bldP spid="283"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8B6642F5-D6C6-4C9A-9BC6-AA81AAA6B1A2}" type="slidenum">
              <a:rPr lang="ru-RU" smtClean="0"/>
              <a:t>11</a:t>
            </a:fld>
            <a:endParaRPr lang="ru-RU"/>
          </a:p>
        </p:txBody>
      </p:sp>
      <mc:AlternateContent xmlns:mc="http://schemas.openxmlformats.org/markup-compatibility/2006" xmlns:a14="http://schemas.microsoft.com/office/drawing/2010/main">
        <mc:Choice Requires="a14">
          <p:sp>
            <p:nvSpPr>
              <p:cNvPr id="7" name="Прямоугольник 6"/>
              <p:cNvSpPr/>
              <p:nvPr/>
            </p:nvSpPr>
            <p:spPr>
              <a:xfrm>
                <a:off x="2416026" y="719813"/>
                <a:ext cx="7868949" cy="1027397"/>
              </a:xfrm>
              <a:prstGeom prst="rect">
                <a:avLst/>
              </a:prstGeom>
              <a:ln w="12700">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𝐸</m:t>
                          </m:r>
                        </m:e>
                        <m:sub>
                          <m:r>
                            <a:rPr lang="en-US" i="1">
                              <a:solidFill>
                                <a:schemeClr val="tx1"/>
                              </a:solidFill>
                              <a:latin typeface="Cambria Math" panose="02040503050406030204" pitchFamily="18" charset="0"/>
                            </a:rPr>
                            <m:t>𝑑𝑒𝑡𝑒𝑐𝑡</m:t>
                          </m:r>
                          <m:r>
                            <a:rPr lang="en-US" b="0" i="1" smtClean="0">
                              <a:solidFill>
                                <a:schemeClr val="tx1"/>
                              </a:solidFill>
                              <a:latin typeface="Cambria Math" panose="02040503050406030204" pitchFamily="18" charset="0"/>
                            </a:rPr>
                            <m:t> </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𝐸</m:t>
                          </m:r>
                        </m:e>
                        <m:sub>
                          <m:r>
                            <a:rPr lang="en-US" b="0" i="1" smtClean="0">
                              <a:solidFill>
                                <a:schemeClr val="tx1"/>
                              </a:solidFill>
                              <a:latin typeface="Cambria Math" panose="02040503050406030204" pitchFamily="18" charset="0"/>
                            </a:rPr>
                            <m:t>𝑎</m:t>
                          </m:r>
                        </m:sub>
                      </m:sSub>
                      <m:f>
                        <m:fPr>
                          <m:ctrlPr>
                            <a:rPr lang="en-US" b="0" i="1" smtClean="0">
                              <a:solidFill>
                                <a:schemeClr val="tx1"/>
                              </a:solidFill>
                              <a:latin typeface="Cambria Math" panose="02040503050406030204" pitchFamily="18" charset="0"/>
                            </a:rPr>
                          </m:ctrlPr>
                        </m:fPr>
                        <m:num>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𝑚</m:t>
                              </m:r>
                            </m:e>
                            <m:sub>
                              <m:r>
                                <a:rPr lang="en-US" b="0" i="1" smtClean="0">
                                  <a:solidFill>
                                    <a:schemeClr val="tx1"/>
                                  </a:solidFill>
                                  <a:latin typeface="Cambria Math" panose="02040503050406030204" pitchFamily="18" charset="0"/>
                                </a:rPr>
                                <m:t>𝑎</m:t>
                              </m:r>
                            </m:sub>
                          </m:sSub>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𝑚</m:t>
                              </m:r>
                            </m:e>
                            <m:sub>
                              <m:r>
                                <a:rPr lang="en-US" b="0" i="1" smtClean="0">
                                  <a:solidFill>
                                    <a:schemeClr val="tx1"/>
                                  </a:solidFill>
                                  <a:latin typeface="Cambria Math" panose="02040503050406030204" pitchFamily="18" charset="0"/>
                                </a:rPr>
                                <m:t>𝑏</m:t>
                              </m:r>
                            </m:sub>
                          </m:sSub>
                        </m:num>
                        <m:den>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b="0" i="1" smtClean="0">
                                      <a:latin typeface="Cambria Math" panose="02040503050406030204" pitchFamily="18" charset="0"/>
                                    </a:rPr>
                                    <m:t>𝑏</m:t>
                                  </m:r>
                                </m:sub>
                              </m:sSub>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𝑀</m:t>
                                  </m:r>
                                </m:e>
                                <m:sub>
                                  <m:r>
                                    <a:rPr lang="en-US" i="1">
                                      <a:latin typeface="Cambria Math" panose="02040503050406030204" pitchFamily="18" charset="0"/>
                                    </a:rPr>
                                    <m:t>𝑏</m:t>
                                  </m:r>
                                </m:sub>
                              </m:sSub>
                              <m:r>
                                <a:rPr lang="en-US" b="0" i="1" smtClean="0">
                                  <a:solidFill>
                                    <a:schemeClr val="tx1"/>
                                  </a:solidFill>
                                  <a:latin typeface="Cambria Math" panose="02040503050406030204" pitchFamily="18" charset="0"/>
                                </a:rPr>
                                <m:t>)</m:t>
                              </m:r>
                            </m:e>
                            <m:sup>
                              <m:r>
                                <a:rPr lang="en-US" b="0" i="1" smtClean="0">
                                  <a:solidFill>
                                    <a:schemeClr val="tx1"/>
                                  </a:solidFill>
                                  <a:latin typeface="Cambria Math" panose="02040503050406030204" pitchFamily="18" charset="0"/>
                                </a:rPr>
                                <m:t>2</m:t>
                              </m:r>
                            </m:sup>
                          </m:sSup>
                        </m:den>
                      </m:f>
                      <m:sSup>
                        <m:sSupPr>
                          <m:ctrlPr>
                            <a:rPr lang="en-US" b="0" i="1" smtClean="0">
                              <a:solidFill>
                                <a:schemeClr val="tx1"/>
                              </a:solidFill>
                              <a:latin typeface="Cambria Math" panose="02040503050406030204" pitchFamily="18" charset="0"/>
                            </a:rPr>
                          </m:ctrlPr>
                        </m:sSupPr>
                        <m:e>
                          <m:d>
                            <m:dPr>
                              <m:begChr m:val="["/>
                              <m:endChr m:val="]"/>
                              <m:ctrlPr>
                                <a:rPr lang="en-US" b="0" i="1" smtClean="0">
                                  <a:solidFill>
                                    <a:schemeClr val="tx1"/>
                                  </a:solidFill>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𝜃</m:t>
                                      </m:r>
                                    </m:e>
                                  </m:d>
                                </m:e>
                              </m:func>
                              <m:r>
                                <a:rPr lang="en-US" i="1">
                                  <a:latin typeface="Cambria Math" panose="02040503050406030204" pitchFamily="18" charset="0"/>
                                </a:rPr>
                                <m:t>+</m:t>
                              </m:r>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𝑎</m:t>
                                          </m:r>
                                        </m:sub>
                                      </m:sSub>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𝑏</m:t>
                                          </m:r>
                                        </m:sub>
                                      </m:sSub>
                                    </m:num>
                                    <m:den>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𝑎</m:t>
                                          </m:r>
                                        </m:sub>
                                      </m:sSub>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𝑏</m:t>
                                          </m:r>
                                        </m:sub>
                                      </m:sSub>
                                    </m:den>
                                  </m:f>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𝑡h</m:t>
                                              </m:r>
                                            </m:sub>
                                          </m:sSub>
                                        </m:num>
                                        <m:den>
                                          <m:r>
                                            <a:rPr lang="en-US" i="1">
                                              <a:latin typeface="Cambria Math" panose="02040503050406030204" pitchFamily="18" charset="0"/>
                                            </a:rPr>
                                            <m:t>𝐸</m:t>
                                          </m:r>
                                        </m:den>
                                      </m:f>
                                    </m:e>
                                  </m:d>
                                  <m:r>
                                    <a:rPr lang="en-US" i="1">
                                      <a:latin typeface="Cambria Math" panose="02040503050406030204" pitchFamily="18" charset="0"/>
                                    </a:rPr>
                                    <m:t>−</m:t>
                                  </m:r>
                                  <m:sSup>
                                    <m:sSupPr>
                                      <m:ctrlPr>
                                        <a:rPr lang="en-US" i="1" smtClean="0">
                                          <a:latin typeface="Cambria Math" panose="02040503050406030204" pitchFamily="18" charset="0"/>
                                        </a:rPr>
                                      </m:ctrlPr>
                                    </m:sSupPr>
                                    <m:e>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sin</m:t>
                                          </m:r>
                                        </m:fName>
                                        <m:e>
                                          <m:r>
                                            <a:rPr lang="en-US" i="1" smtClean="0">
                                              <a:latin typeface="Cambria Math" panose="02040503050406030204" pitchFamily="18" charset="0"/>
                                              <a:ea typeface="Cambria Math" panose="02040503050406030204" pitchFamily="18" charset="0"/>
                                            </a:rPr>
                                            <m:t>𝜃</m:t>
                                          </m:r>
                                        </m:e>
                                      </m:func>
                                    </m:e>
                                    <m:sup>
                                      <m:r>
                                        <a:rPr lang="en-US" b="0" i="1" smtClean="0">
                                          <a:latin typeface="Cambria Math" panose="02040503050406030204" pitchFamily="18" charset="0"/>
                                        </a:rPr>
                                        <m:t>2</m:t>
                                      </m:r>
                                    </m:sup>
                                  </m:sSup>
                                </m:e>
                              </m:rad>
                            </m:e>
                          </m:d>
                        </m:e>
                        <m:sup>
                          <m:r>
                            <a:rPr lang="en-US" b="0" i="1" smtClean="0">
                              <a:solidFill>
                                <a:schemeClr val="tx1"/>
                              </a:solidFill>
                              <a:latin typeface="Cambria Math" panose="02040503050406030204" pitchFamily="18" charset="0"/>
                            </a:rPr>
                            <m:t>2</m:t>
                          </m:r>
                        </m:sup>
                      </m:sSup>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𝐸</m:t>
                          </m:r>
                        </m:e>
                        <m:sub>
                          <m:r>
                            <a:rPr lang="en-US" b="0" i="1" smtClean="0">
                              <a:solidFill>
                                <a:schemeClr val="tx1"/>
                              </a:solidFill>
                              <a:latin typeface="Cambria Math" panose="02040503050406030204" pitchFamily="18" charset="0"/>
                              <a:ea typeface="Cambria Math" panose="02040503050406030204" pitchFamily="18" charset="0"/>
                            </a:rPr>
                            <m:t>𝑙𝑜𝑠𝑠</m:t>
                          </m:r>
                        </m:sub>
                      </m:sSub>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𝐸</m:t>
                      </m:r>
                      <m:r>
                        <a:rPr lang="en-US" b="0" i="1" smtClean="0">
                          <a:solidFill>
                            <a:schemeClr val="tx1"/>
                          </a:solidFill>
                          <a:latin typeface="Cambria Math" panose="02040503050406030204" pitchFamily="18" charset="0"/>
                          <a:ea typeface="Cambria Math" panose="02040503050406030204" pitchFamily="18" charset="0"/>
                        </a:rPr>
                        <m:t>′</m:t>
                      </m:r>
                    </m:oMath>
                  </m:oMathPara>
                </a14:m>
                <a:endParaRPr lang="ru-RU" dirty="0"/>
              </a:p>
            </p:txBody>
          </p:sp>
        </mc:Choice>
        <mc:Fallback xmlns="">
          <p:sp>
            <p:nvSpPr>
              <p:cNvPr id="7" name="Прямоугольник 6"/>
              <p:cNvSpPr>
                <a:spLocks noRot="1" noChangeAspect="1" noMove="1" noResize="1" noEditPoints="1" noAdjustHandles="1" noChangeArrowheads="1" noChangeShapeType="1" noTextEdit="1"/>
              </p:cNvSpPr>
              <p:nvPr/>
            </p:nvSpPr>
            <p:spPr>
              <a:xfrm>
                <a:off x="2416026" y="719813"/>
                <a:ext cx="7868949" cy="1027397"/>
              </a:xfrm>
              <a:prstGeom prst="rect">
                <a:avLst/>
              </a:prstGeom>
              <a:blipFill rotWithShape="0">
                <a:blip r:embed="rId3"/>
                <a:stretch>
                  <a:fillRect/>
                </a:stretch>
              </a:blipFill>
              <a:ln w="12700">
                <a:solidFill>
                  <a:schemeClr val="tx1"/>
                </a:solidFill>
              </a:ln>
            </p:spPr>
            <p:txBody>
              <a:bodyPr/>
              <a:lstStyle/>
              <a:p>
                <a:r>
                  <a:rPr lang="ru-RU">
                    <a:noFill/>
                  </a:rPr>
                  <a:t> </a:t>
                </a:r>
              </a:p>
            </p:txBody>
          </p:sp>
        </mc:Fallback>
      </mc:AlternateContent>
      <p:sp>
        <p:nvSpPr>
          <p:cNvPr id="8" name="TextBox 7"/>
          <p:cNvSpPr txBox="1"/>
          <p:nvPr/>
        </p:nvSpPr>
        <p:spPr>
          <a:xfrm>
            <a:off x="3414634" y="148776"/>
            <a:ext cx="621984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Energy verification: Experimental  vs. Analytical</a:t>
            </a:r>
            <a:endParaRPr lang="ru-RU" sz="24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4"/>
          <a:stretch>
            <a:fillRect/>
          </a:stretch>
        </p:blipFill>
        <p:spPr>
          <a:xfrm>
            <a:off x="1932880" y="2227135"/>
            <a:ext cx="4352953" cy="3803748"/>
          </a:xfrm>
          <a:prstGeom prst="rect">
            <a:avLst/>
          </a:prstGeom>
        </p:spPr>
      </p:pic>
      <p:pic>
        <p:nvPicPr>
          <p:cNvPr id="13" name="Рисунок 12"/>
          <p:cNvPicPr>
            <a:picLocks noChangeAspect="1"/>
          </p:cNvPicPr>
          <p:nvPr/>
        </p:nvPicPr>
        <p:blipFill>
          <a:blip r:embed="rId5"/>
          <a:stretch>
            <a:fillRect/>
          </a:stretch>
        </p:blipFill>
        <p:spPr>
          <a:xfrm>
            <a:off x="6450676" y="2152370"/>
            <a:ext cx="4500216" cy="3878513"/>
          </a:xfrm>
          <a:prstGeom prst="rect">
            <a:avLst/>
          </a:prstGeom>
        </p:spPr>
      </p:pic>
    </p:spTree>
    <p:extLst>
      <p:ext uri="{BB962C8B-B14F-4D97-AF65-F5344CB8AC3E}">
        <p14:creationId xmlns:p14="http://schemas.microsoft.com/office/powerpoint/2010/main" val="351302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Овал 80"/>
          <p:cNvSpPr/>
          <p:nvPr/>
        </p:nvSpPr>
        <p:spPr>
          <a:xfrm>
            <a:off x="3927280" y="2172920"/>
            <a:ext cx="2542461" cy="2165350"/>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8" name="Прямая соединительная линия 37"/>
          <p:cNvCxnSpPr/>
          <p:nvPr/>
        </p:nvCxnSpPr>
        <p:spPr>
          <a:xfrm flipH="1">
            <a:off x="1047750" y="2687212"/>
            <a:ext cx="8362176" cy="2237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flipV="1">
            <a:off x="989826" y="3286953"/>
            <a:ext cx="8420100" cy="874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a:endCxn id="6" idx="2"/>
          </p:cNvCxnSpPr>
          <p:nvPr/>
        </p:nvCxnSpPr>
        <p:spPr>
          <a:xfrm flipH="1" flipV="1">
            <a:off x="6200824" y="631198"/>
            <a:ext cx="17462" cy="501983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p:cNvCxnSpPr/>
          <p:nvPr/>
        </p:nvCxnSpPr>
        <p:spPr>
          <a:xfrm>
            <a:off x="6203504" y="3286953"/>
            <a:ext cx="2512866" cy="247695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818875" y="169533"/>
            <a:ext cx="2763898"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Angular distribution</a:t>
            </a:r>
            <a:endParaRPr lang="ru-RU"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p:cNvSpPr txBox="1"/>
              <p:nvPr/>
            </p:nvSpPr>
            <p:spPr>
              <a:xfrm>
                <a:off x="63664" y="6000920"/>
                <a:ext cx="5886004" cy="653512"/>
              </a:xfrm>
              <a:prstGeom prst="rect">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latin typeface="Cambria Math" panose="02040503050406030204" pitchFamily="18" charset="0"/>
                            </a:rPr>
                          </m:ctrlPr>
                        </m:sSubPr>
                        <m:e>
                          <m:f>
                            <m:fPr>
                              <m:ctrlPr>
                                <a:rPr lang="ru-RU" sz="2000" i="1">
                                  <a:latin typeface="Cambria Math" panose="02040503050406030204" pitchFamily="18" charset="0"/>
                                </a:rPr>
                              </m:ctrlPr>
                            </m:fPr>
                            <m:num>
                              <m:r>
                                <a:rPr lang="en-US" sz="2000" i="1">
                                  <a:latin typeface="Cambria Math" panose="02040503050406030204" pitchFamily="18" charset="0"/>
                                </a:rPr>
                                <m:t>𝑑</m:t>
                              </m:r>
                              <m:r>
                                <a:rPr lang="en-US" sz="2000" i="1">
                                  <a:latin typeface="Cambria Math" panose="02040503050406030204" pitchFamily="18" charset="0"/>
                                  <a:ea typeface="Cambria Math" panose="02040503050406030204" pitchFamily="18" charset="0"/>
                                </a:rPr>
                                <m:t>𝜎</m:t>
                              </m:r>
                              <m:r>
                                <a:rPr lang="en-US" sz="2000" b="0" i="1" smtClean="0">
                                  <a:latin typeface="Cambria Math" panose="02040503050406030204" pitchFamily="18" charset="0"/>
                                  <a:ea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𝜃</m:t>
                              </m:r>
                              <m:r>
                                <a:rPr lang="en-US" sz="2000" b="0" i="1" smtClean="0">
                                  <a:latin typeface="Cambria Math" panose="02040503050406030204" pitchFamily="18" charset="0"/>
                                  <a:ea typeface="Cambria Math" panose="02040503050406030204" pitchFamily="18" charset="0"/>
                                </a:rPr>
                                <m:t>)</m:t>
                              </m:r>
                            </m:num>
                            <m:den>
                              <m:r>
                                <a:rPr lang="en-US"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den>
                          </m:f>
                        </m:e>
                        <m:sub>
                          <m:r>
                            <a:rPr lang="en-US" sz="2000" b="0" i="1" smtClean="0">
                              <a:latin typeface="Cambria Math" panose="02040503050406030204" pitchFamily="18" charset="0"/>
                            </a:rPr>
                            <m:t>𝑐</m:t>
                          </m:r>
                          <m:r>
                            <a:rPr lang="en-US" sz="2000" b="0" i="1" smtClean="0">
                              <a:latin typeface="Cambria Math" panose="02040503050406030204" pitchFamily="18" charset="0"/>
                            </a:rPr>
                            <m:t>.</m:t>
                          </m:r>
                          <m:r>
                            <a:rPr lang="en-US" sz="2000" b="0" i="1" smtClean="0">
                              <a:latin typeface="Cambria Math" panose="02040503050406030204" pitchFamily="18" charset="0"/>
                            </a:rPr>
                            <m:t>𝑚</m:t>
                          </m:r>
                          <m:r>
                            <a:rPr lang="en-US" sz="2000" b="0" i="1" smtClean="0">
                              <a:latin typeface="Cambria Math" panose="02040503050406030204" pitchFamily="18" charset="0"/>
                            </a:rPr>
                            <m:t>.</m:t>
                          </m:r>
                        </m:sub>
                      </m:sSub>
                      <m:r>
                        <a:rPr lang="en-US" sz="2000" b="0" i="0" smtClean="0">
                          <a:latin typeface="Cambria Math" panose="02040503050406030204" pitchFamily="18" charset="0"/>
                        </a:rPr>
                        <m:t>=</m:t>
                      </m:r>
                      <m:f>
                        <m:fPr>
                          <m:ctrlPr>
                            <a:rPr lang="en-US" sz="2000" b="0" i="1" smtClean="0">
                              <a:latin typeface="Cambria Math" panose="02040503050406030204" pitchFamily="18" charset="0"/>
                            </a:rPr>
                          </m:ctrlPr>
                        </m:fPr>
                        <m:num>
                          <m:d>
                            <m:dPr>
                              <m:begChr m:val="|"/>
                              <m:endChr m:val="|"/>
                              <m:ctrlPr>
                                <a:rPr lang="ru-RU" sz="2000" i="1">
                                  <a:latin typeface="Cambria Math" panose="02040503050406030204" pitchFamily="18" charset="0"/>
                                </a:rPr>
                              </m:ctrlPr>
                            </m:dPr>
                            <m:e>
                              <m:r>
                                <a:rPr lang="ru-RU" sz="2000" i="1">
                                  <a:latin typeface="Cambria Math" panose="02040503050406030204" pitchFamily="18" charset="0"/>
                                </a:rPr>
                                <m:t>1+</m:t>
                              </m:r>
                              <m:r>
                                <a:rPr lang="ru-RU" sz="2000" i="1">
                                  <a:latin typeface="Cambria Math" panose="02040503050406030204" pitchFamily="18" charset="0"/>
                                  <a:ea typeface="Cambria Math" panose="02040503050406030204" pitchFamily="18" charset="0"/>
                                </a:rPr>
                                <m:t>𝛾</m:t>
                              </m:r>
                              <m:r>
                                <m:rPr>
                                  <m:sty m:val="p"/>
                                </m:rPr>
                                <a:rPr lang="en-US" sz="2000">
                                  <a:latin typeface="Cambria Math" panose="02040503050406030204" pitchFamily="18" charset="0"/>
                                  <a:ea typeface="Cambria Math" panose="02040503050406030204" pitchFamily="18" charset="0"/>
                                </a:rPr>
                                <m:t>cos</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𝜃</m:t>
                              </m:r>
                              <m:r>
                                <a:rPr lang="en-US" sz="2000" i="1">
                                  <a:latin typeface="Cambria Math" panose="02040503050406030204" pitchFamily="18" charset="0"/>
                                  <a:ea typeface="Cambria Math" panose="02040503050406030204" pitchFamily="18" charset="0"/>
                                </a:rPr>
                                <m:t>)</m:t>
                              </m:r>
                            </m:e>
                          </m:d>
                        </m:num>
                        <m:den>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1+</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𝛾</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𝛾</m:t>
                                  </m:r>
                                  <m:r>
                                    <m:rPr>
                                      <m:sty m:val="p"/>
                                    </m:rPr>
                                    <a:rPr lang="en-US" sz="2000" b="0" i="0" smtClean="0">
                                      <a:latin typeface="Cambria Math" panose="02040503050406030204" pitchFamily="18" charset="0"/>
                                      <a:ea typeface="Cambria Math" panose="02040503050406030204" pitchFamily="18" charset="0"/>
                                    </a:rPr>
                                    <m:t>cos</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𝜃</m:t>
                                  </m:r>
                                  <m:r>
                                    <a:rPr lang="en-US" sz="2000" b="0" i="1" smtClean="0">
                                      <a:latin typeface="Cambria Math" panose="02040503050406030204" pitchFamily="18" charset="0"/>
                                      <a:ea typeface="Cambria Math" panose="02040503050406030204" pitchFamily="18" charset="0"/>
                                    </a:rPr>
                                    <m:t>)</m:t>
                                  </m:r>
                                </m:e>
                              </m:d>
                            </m:e>
                            <m:sup>
                              <m:r>
                                <a:rPr lang="en-US" sz="2000" b="0" i="1" smtClean="0">
                                  <a:latin typeface="Cambria Math" panose="02040503050406030204" pitchFamily="18" charset="0"/>
                                </a:rPr>
                                <m:t>3/2</m:t>
                              </m:r>
                            </m:sup>
                          </m:sSup>
                        </m:den>
                      </m:f>
                      <m:sSub>
                        <m:sSubPr>
                          <m:ctrlPr>
                            <a:rPr lang="ru-RU" sz="2000" i="1">
                              <a:latin typeface="Cambria Math" panose="02040503050406030204" pitchFamily="18" charset="0"/>
                            </a:rPr>
                          </m:ctrlPr>
                        </m:sSubPr>
                        <m:e>
                          <m:f>
                            <m:fPr>
                              <m:ctrlPr>
                                <a:rPr lang="ru-RU" sz="2000" i="1">
                                  <a:latin typeface="Cambria Math" panose="02040503050406030204" pitchFamily="18" charset="0"/>
                                </a:rPr>
                              </m:ctrlPr>
                            </m:fPr>
                            <m:num>
                              <m:r>
                                <a:rPr lang="en-US" sz="2000" i="1">
                                  <a:latin typeface="Cambria Math" panose="02040503050406030204" pitchFamily="18" charset="0"/>
                                </a:rPr>
                                <m:t>𝑑</m:t>
                              </m:r>
                              <m:r>
                                <a:rPr lang="en-US" sz="2000" i="1">
                                  <a:latin typeface="Cambria Math" panose="02040503050406030204" pitchFamily="18" charset="0"/>
                                  <a:ea typeface="Cambria Math" panose="02040503050406030204" pitchFamily="18" charset="0"/>
                                </a:rPr>
                                <m:t>𝜎</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𝜃</m:t>
                              </m:r>
                              <m:r>
                                <a:rPr lang="en-US" sz="2000" b="0" i="1" smtClean="0">
                                  <a:latin typeface="Cambria Math" panose="02040503050406030204" pitchFamily="18" charset="0"/>
                                  <a:ea typeface="Cambria Math" panose="02040503050406030204" pitchFamily="18" charset="0"/>
                                </a:rPr>
                                <m:t>)</m:t>
                              </m:r>
                            </m:num>
                            <m:den>
                              <m:r>
                                <a:rPr lang="en-US"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den>
                          </m:f>
                        </m:e>
                        <m:sub>
                          <m:r>
                            <a:rPr lang="en-US" sz="2000" i="1">
                              <a:latin typeface="Cambria Math" panose="02040503050406030204" pitchFamily="18" charset="0"/>
                            </a:rPr>
                            <m:t>𝑙𝑎𝑏</m:t>
                          </m:r>
                        </m:sub>
                      </m:sSub>
                    </m:oMath>
                  </m:oMathPara>
                </a14:m>
                <a:endParaRPr lang="ru-RU"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63664" y="6000920"/>
                <a:ext cx="5886004" cy="653512"/>
              </a:xfrm>
              <a:prstGeom prst="rect">
                <a:avLst/>
              </a:prstGeom>
              <a:blipFill rotWithShape="0">
                <a:blip r:embed="rId3"/>
                <a:stretch>
                  <a:fillRect/>
                </a:stretch>
              </a:blipFill>
              <a:ln>
                <a:solidFill>
                  <a:schemeClr val="tx1"/>
                </a:solidFill>
              </a:ln>
            </p:spPr>
            <p:txBody>
              <a:bodyPr/>
              <a:lstStyle/>
              <a:p>
                <a:r>
                  <a:rPr lang="ru-RU">
                    <a:noFill/>
                  </a:rPr>
                  <a:t> </a:t>
                </a:r>
              </a:p>
            </p:txBody>
          </p:sp>
        </mc:Fallback>
      </mc:AlternateContent>
      <p:sp>
        <p:nvSpPr>
          <p:cNvPr id="3" name="Овал 2"/>
          <p:cNvSpPr/>
          <p:nvPr/>
        </p:nvSpPr>
        <p:spPr>
          <a:xfrm>
            <a:off x="2640826" y="2531785"/>
            <a:ext cx="349250" cy="355600"/>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ru-RU" dirty="0"/>
          </a:p>
        </p:txBody>
      </p:sp>
      <p:sp>
        <p:nvSpPr>
          <p:cNvPr id="28" name="Овал 27"/>
          <p:cNvSpPr/>
          <p:nvPr/>
        </p:nvSpPr>
        <p:spPr>
          <a:xfrm>
            <a:off x="4001598" y="3019872"/>
            <a:ext cx="539750" cy="534162"/>
          </a:xfrm>
          <a:prstGeom prst="ellipse">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ru-RU" dirty="0"/>
          </a:p>
        </p:txBody>
      </p:sp>
      <p:sp>
        <p:nvSpPr>
          <p:cNvPr id="29" name="Овал 28"/>
          <p:cNvSpPr/>
          <p:nvPr/>
        </p:nvSpPr>
        <p:spPr>
          <a:xfrm>
            <a:off x="5949668" y="3028613"/>
            <a:ext cx="507672" cy="534162"/>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endParaRPr lang="ru-RU" dirty="0"/>
          </a:p>
        </p:txBody>
      </p:sp>
      <p:sp>
        <p:nvSpPr>
          <p:cNvPr id="30" name="Овал 29"/>
          <p:cNvSpPr/>
          <p:nvPr/>
        </p:nvSpPr>
        <p:spPr>
          <a:xfrm>
            <a:off x="7167888" y="1641719"/>
            <a:ext cx="349250" cy="355600"/>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ru-RU" dirty="0"/>
          </a:p>
        </p:txBody>
      </p:sp>
      <p:sp>
        <p:nvSpPr>
          <p:cNvPr id="31" name="Овал 30"/>
          <p:cNvSpPr/>
          <p:nvPr/>
        </p:nvSpPr>
        <p:spPr>
          <a:xfrm>
            <a:off x="7092175" y="4151035"/>
            <a:ext cx="493277" cy="492267"/>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ru-RU" dirty="0"/>
          </a:p>
        </p:txBody>
      </p:sp>
      <p:cxnSp>
        <p:nvCxnSpPr>
          <p:cNvPr id="34" name="Прямая соединительная линия 33"/>
          <p:cNvCxnSpPr/>
          <p:nvPr/>
        </p:nvCxnSpPr>
        <p:spPr>
          <a:xfrm flipV="1">
            <a:off x="6168579" y="1001435"/>
            <a:ext cx="1818947" cy="230100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Стрелка вправо 42"/>
          <p:cNvSpPr/>
          <p:nvPr/>
        </p:nvSpPr>
        <p:spPr>
          <a:xfrm>
            <a:off x="4880383" y="3209969"/>
            <a:ext cx="730250" cy="171450"/>
          </a:xfrm>
          <a:prstGeom prst="rightArrow">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Овал 52"/>
          <p:cNvSpPr/>
          <p:nvPr/>
        </p:nvSpPr>
        <p:spPr>
          <a:xfrm>
            <a:off x="3930204" y="1039053"/>
            <a:ext cx="4546599" cy="4495800"/>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8" name="Прямая со стрелкой 57"/>
          <p:cNvCxnSpPr/>
          <p:nvPr/>
        </p:nvCxnSpPr>
        <p:spPr>
          <a:xfrm flipH="1" flipV="1">
            <a:off x="2031226" y="2699394"/>
            <a:ext cx="1" cy="6030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p:cNvSpPr txBox="1"/>
              <p:nvPr/>
            </p:nvSpPr>
            <p:spPr>
              <a:xfrm>
                <a:off x="855929" y="2887385"/>
                <a:ext cx="11262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=1,2,3…</m:t>
                      </m:r>
                    </m:oMath>
                  </m:oMathPara>
                </a14:m>
                <a:endParaRPr lang="ru-RU" dirty="0"/>
              </a:p>
            </p:txBody>
          </p:sp>
        </mc:Choice>
        <mc:Fallback xmlns="">
          <p:sp>
            <p:nvSpPr>
              <p:cNvPr id="70" name="TextBox 69"/>
              <p:cNvSpPr txBox="1">
                <a:spLocks noRot="1" noChangeAspect="1" noMove="1" noResize="1" noEditPoints="1" noAdjustHandles="1" noChangeArrowheads="1" noChangeShapeType="1" noTextEdit="1"/>
              </p:cNvSpPr>
              <p:nvPr/>
            </p:nvSpPr>
            <p:spPr>
              <a:xfrm>
                <a:off x="855929" y="2887385"/>
                <a:ext cx="1126206" cy="276999"/>
              </a:xfrm>
              <a:prstGeom prst="rect">
                <a:avLst/>
              </a:prstGeom>
              <a:blipFill rotWithShape="0">
                <a:blip r:embed="rId4"/>
                <a:stretch>
                  <a:fillRect l="-4865" b="-8889"/>
                </a:stretch>
              </a:blipFill>
            </p:spPr>
            <p:txBody>
              <a:bodyPr/>
              <a:lstStyle/>
              <a:p>
                <a:r>
                  <a:rPr lang="ru-RU">
                    <a:noFill/>
                  </a:rPr>
                  <a:t> </a:t>
                </a:r>
              </a:p>
            </p:txBody>
          </p:sp>
        </mc:Fallback>
      </mc:AlternateContent>
      <p:cxnSp>
        <p:nvCxnSpPr>
          <p:cNvPr id="71" name="Прямая со стрелкой 70"/>
          <p:cNvCxnSpPr/>
          <p:nvPr/>
        </p:nvCxnSpPr>
        <p:spPr>
          <a:xfrm flipV="1">
            <a:off x="2810241" y="2247524"/>
            <a:ext cx="1" cy="3102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609811" y="1514502"/>
            <a:ext cx="2446504"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Unpolarized</a:t>
            </a:r>
            <a:r>
              <a:rPr lang="en-US" sz="2400" dirty="0">
                <a:latin typeface="Times New Roman" panose="02020603050405020304" pitchFamily="18" charset="0"/>
                <a:cs typeface="Times New Roman" panose="02020603050405020304" pitchFamily="18" charset="0"/>
              </a:rPr>
              <a:t> beam</a:t>
            </a:r>
            <a:endParaRPr lang="ru-RU"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3" name="TextBox 72"/>
              <p:cNvSpPr txBox="1"/>
              <p:nvPr/>
            </p:nvSpPr>
            <p:spPr>
              <a:xfrm>
                <a:off x="2424570" y="2118298"/>
                <a:ext cx="279756" cy="342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ru-RU" i="1" smtClean="0">
                              <a:latin typeface="Cambria Math" panose="02040503050406030204" pitchFamily="18" charset="0"/>
                            </a:rPr>
                          </m:ctrlPr>
                        </m:accPr>
                        <m:e>
                          <m:sSubSup>
                            <m:sSubSupPr>
                              <m:ctrlPr>
                                <a:rPr lang="ru-RU" i="1">
                                  <a:latin typeface="Cambria Math" panose="02040503050406030204" pitchFamily="18" charset="0"/>
                                </a:rPr>
                              </m:ctrlPr>
                            </m:sSubSupPr>
                            <m:e>
                              <m:r>
                                <a:rPr lang="en-US" i="1">
                                  <a:latin typeface="Cambria Math" panose="02040503050406030204" pitchFamily="18" charset="0"/>
                                </a:rPr>
                                <m:t>𝐼</m:t>
                              </m:r>
                            </m:e>
                            <m:sub>
                              <m:r>
                                <a:rPr lang="en-US" i="1">
                                  <a:latin typeface="Cambria Math" panose="02040503050406030204" pitchFamily="18" charset="0"/>
                                </a:rPr>
                                <m:t>𝑎</m:t>
                              </m:r>
                            </m:sub>
                            <m:sup>
                              <m:r>
                                <a:rPr lang="en-US" b="0" i="1" smtClean="0">
                                  <a:latin typeface="Cambria Math" panose="02040503050406030204" pitchFamily="18" charset="0"/>
                                </a:rPr>
                                <m:t>+</m:t>
                              </m:r>
                            </m:sup>
                          </m:sSubSup>
                        </m:e>
                      </m:acc>
                    </m:oMath>
                  </m:oMathPara>
                </a14:m>
                <a:endParaRPr lang="ru-RU" dirty="0"/>
              </a:p>
            </p:txBody>
          </p:sp>
        </mc:Choice>
        <mc:Fallback xmlns="">
          <p:sp>
            <p:nvSpPr>
              <p:cNvPr id="73" name="TextBox 72"/>
              <p:cNvSpPr txBox="1">
                <a:spLocks noRot="1" noChangeAspect="1" noMove="1" noResize="1" noEditPoints="1" noAdjustHandles="1" noChangeArrowheads="1" noChangeShapeType="1" noTextEdit="1"/>
              </p:cNvSpPr>
              <p:nvPr/>
            </p:nvSpPr>
            <p:spPr>
              <a:xfrm>
                <a:off x="2424570" y="2118298"/>
                <a:ext cx="279756" cy="342145"/>
              </a:xfrm>
              <a:prstGeom prst="rect">
                <a:avLst/>
              </a:prstGeom>
              <a:blipFill rotWithShape="0">
                <a:blip r:embed="rId5"/>
                <a:stretch>
                  <a:fillRect l="-21739" r="-4348" b="-10526"/>
                </a:stretch>
              </a:blipFill>
            </p:spPr>
            <p:txBody>
              <a:bodyPr/>
              <a:lstStyle/>
              <a:p>
                <a:r>
                  <a:rPr lang="ru-RU">
                    <a:noFill/>
                  </a:rPr>
                  <a:t> </a:t>
                </a:r>
              </a:p>
            </p:txBody>
          </p:sp>
        </mc:Fallback>
      </mc:AlternateContent>
      <p:cxnSp>
        <p:nvCxnSpPr>
          <p:cNvPr id="76" name="Прямая со стрелкой 75"/>
          <p:cNvCxnSpPr/>
          <p:nvPr/>
        </p:nvCxnSpPr>
        <p:spPr>
          <a:xfrm flipV="1">
            <a:off x="4269602" y="2709584"/>
            <a:ext cx="1" cy="3102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4419482" y="2687212"/>
                <a:ext cx="276935" cy="342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ru-RU" i="1" smtClean="0">
                              <a:latin typeface="Cambria Math" panose="02040503050406030204" pitchFamily="18" charset="0"/>
                            </a:rPr>
                          </m:ctrlPr>
                        </m:accPr>
                        <m:e>
                          <m:sSubSup>
                            <m:sSubSupPr>
                              <m:ctrlPr>
                                <a:rPr lang="ru-RU" i="1" smtClean="0">
                                  <a:latin typeface="Cambria Math" panose="02040503050406030204" pitchFamily="18" charset="0"/>
                                </a:rPr>
                              </m:ctrlPr>
                            </m:sSubSupPr>
                            <m:e>
                              <m:r>
                                <a:rPr lang="en-US" b="0" i="1" smtClean="0">
                                  <a:latin typeface="Cambria Math" panose="02040503050406030204" pitchFamily="18" charset="0"/>
                                </a:rPr>
                                <m:t>𝐽</m:t>
                              </m:r>
                            </m:e>
                            <m:sub>
                              <m:r>
                                <a:rPr lang="en-US" b="0" i="1" smtClean="0">
                                  <a:latin typeface="Cambria Math" panose="02040503050406030204" pitchFamily="18" charset="0"/>
                                </a:rPr>
                                <m:t>𝑎</m:t>
                              </m:r>
                            </m:sub>
                            <m:sup>
                              <m:r>
                                <a:rPr lang="en-US" b="0" i="1" smtClean="0">
                                  <a:latin typeface="Cambria Math" panose="02040503050406030204" pitchFamily="18" charset="0"/>
                                </a:rPr>
                                <m:t>+</m:t>
                              </m:r>
                            </m:sup>
                          </m:sSubSup>
                        </m:e>
                      </m:acc>
                    </m:oMath>
                  </m:oMathPara>
                </a14:m>
                <a:endParaRPr lang="ru-RU" dirty="0"/>
              </a:p>
            </p:txBody>
          </p:sp>
        </mc:Choice>
        <mc:Fallback xmlns="">
          <p:sp>
            <p:nvSpPr>
              <p:cNvPr id="77" name="TextBox 76"/>
              <p:cNvSpPr txBox="1">
                <a:spLocks noRot="1" noChangeAspect="1" noMove="1" noResize="1" noEditPoints="1" noAdjustHandles="1" noChangeArrowheads="1" noChangeShapeType="1" noTextEdit="1"/>
              </p:cNvSpPr>
              <p:nvPr/>
            </p:nvSpPr>
            <p:spPr>
              <a:xfrm>
                <a:off x="4419482" y="2687212"/>
                <a:ext cx="276935" cy="342145"/>
              </a:xfrm>
              <a:prstGeom prst="rect">
                <a:avLst/>
              </a:prstGeom>
              <a:blipFill rotWithShape="0">
                <a:blip r:embed="rId6"/>
                <a:stretch>
                  <a:fillRect l="-28889" r="-6667" b="-25000"/>
                </a:stretch>
              </a:blipFill>
            </p:spPr>
            <p:txBody>
              <a:bodyPr/>
              <a:lstStyle/>
              <a:p>
                <a:r>
                  <a:rPr lang="ru-RU">
                    <a:noFill/>
                  </a:rPr>
                  <a:t> </a:t>
                </a:r>
              </a:p>
            </p:txBody>
          </p:sp>
        </mc:Fallback>
      </mc:AlternateContent>
      <p:sp>
        <p:nvSpPr>
          <p:cNvPr id="82" name="Овал 81"/>
          <p:cNvSpPr/>
          <p:nvPr/>
        </p:nvSpPr>
        <p:spPr>
          <a:xfrm>
            <a:off x="5902462" y="2173348"/>
            <a:ext cx="2577265" cy="2165350"/>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84" name="TextBox 83"/>
              <p:cNvSpPr txBox="1"/>
              <p:nvPr/>
            </p:nvSpPr>
            <p:spPr>
              <a:xfrm>
                <a:off x="6067168" y="5671663"/>
                <a:ext cx="390172" cy="3147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ru-RU" sz="2000" i="1" smtClean="0">
                              <a:latin typeface="Cambria Math" panose="02040503050406030204" pitchFamily="18" charset="0"/>
                            </a:rPr>
                          </m:ctrlPr>
                        </m:sSupPr>
                        <m:e>
                          <m:r>
                            <a:rPr lang="en-US" sz="2000" b="0" i="1" smtClean="0">
                              <a:latin typeface="Cambria Math" panose="02040503050406030204" pitchFamily="18" charset="0"/>
                            </a:rPr>
                            <m:t>90</m:t>
                          </m:r>
                        </m:e>
                        <m:sup>
                          <m:r>
                            <a:rPr lang="ru-RU" sz="2000" i="1" smtClean="0">
                              <a:latin typeface="Cambria Math" panose="02040503050406030204" pitchFamily="18" charset="0"/>
                              <a:ea typeface="Cambria Math" panose="02040503050406030204" pitchFamily="18" charset="0"/>
                            </a:rPr>
                            <m:t>°</m:t>
                          </m:r>
                        </m:sup>
                      </m:sSup>
                    </m:oMath>
                  </m:oMathPara>
                </a14:m>
                <a:endParaRPr lang="ru-RU" dirty="0"/>
              </a:p>
            </p:txBody>
          </p:sp>
        </mc:Choice>
        <mc:Fallback xmlns="">
          <p:sp>
            <p:nvSpPr>
              <p:cNvPr id="84" name="TextBox 83"/>
              <p:cNvSpPr txBox="1">
                <a:spLocks noRot="1" noChangeAspect="1" noMove="1" noResize="1" noEditPoints="1" noAdjustHandles="1" noChangeArrowheads="1" noChangeShapeType="1" noTextEdit="1"/>
              </p:cNvSpPr>
              <p:nvPr/>
            </p:nvSpPr>
            <p:spPr>
              <a:xfrm>
                <a:off x="6067168" y="5671663"/>
                <a:ext cx="390172" cy="314766"/>
              </a:xfrm>
              <a:prstGeom prst="rect">
                <a:avLst/>
              </a:prstGeom>
              <a:blipFill rotWithShape="0">
                <a:blip r:embed="rId7"/>
                <a:stretch>
                  <a:fillRect l="-18750" r="-10938" b="-769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6457340" y="5933303"/>
                <a:ext cx="5678517" cy="865750"/>
              </a:xfrm>
              <a:prstGeom prst="rect">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𝑊</m:t>
                      </m:r>
                      <m:r>
                        <a:rPr lang="en-US" sz="2000" b="0" i="1" smtClean="0">
                          <a:latin typeface="Cambria Math" panose="02040503050406030204" pitchFamily="18" charset="0"/>
                        </a:rPr>
                        <m:t>(</m:t>
                      </m:r>
                      <m:r>
                        <a:rPr lang="el-GR" sz="2000" b="0" i="1" smtClean="0">
                          <a:latin typeface="Cambria Math" panose="02040503050406030204" pitchFamily="18" charset="0"/>
                          <a:ea typeface="Cambria Math" panose="02040503050406030204" pitchFamily="18" charset="0"/>
                        </a:rPr>
                        <m:t>𝜃</m:t>
                      </m:r>
                      <m:r>
                        <a:rPr lang="en-US" sz="2000" b="0" i="1" smtClean="0">
                          <a:latin typeface="Cambria Math" panose="02040503050406030204" pitchFamily="18" charset="0"/>
                        </a:rPr>
                        <m:t>)=</m:t>
                      </m:r>
                      <m:r>
                        <a:rPr lang="ru-RU" sz="2000" i="1" smtClean="0">
                          <a:latin typeface="Cambria Math" panose="02040503050406030204" pitchFamily="18" charset="0"/>
                        </a:rPr>
                        <m:t> </m:t>
                      </m:r>
                      <m:nary>
                        <m:naryPr>
                          <m:chr m:val="∑"/>
                          <m:ctrlPr>
                            <a:rPr lang="ru-RU" sz="2000" i="1" smtClean="0">
                              <a:latin typeface="Cambria Math" panose="02040503050406030204" pitchFamily="18" charset="0"/>
                            </a:rPr>
                          </m:ctrlPr>
                        </m:naryPr>
                        <m:sub>
                          <m:r>
                            <m:rPr>
                              <m:brk m:alnAt="23"/>
                            </m:rPr>
                            <a:rPr lang="en-US" sz="2000" b="0" i="1" smtClean="0">
                              <a:latin typeface="Cambria Math" panose="02040503050406030204" pitchFamily="18" charset="0"/>
                            </a:rPr>
                            <m:t>𝑙</m:t>
                          </m:r>
                          <m:r>
                            <a:rPr lang="en-US" sz="2000" b="0" i="1" smtClean="0">
                              <a:latin typeface="Cambria Math" panose="02040503050406030204" pitchFamily="18" charset="0"/>
                            </a:rPr>
                            <m:t>=0</m:t>
                          </m:r>
                        </m:sub>
                        <m:sup>
                          <m:r>
                            <a:rPr lang="en-US" sz="2000" b="0" i="1" smtClean="0">
                              <a:latin typeface="Cambria Math" panose="02040503050406030204" pitchFamily="18" charset="0"/>
                            </a:rPr>
                            <m:t>𝑁</m:t>
                          </m:r>
                        </m:sup>
                        <m:e>
                          <m:sSub>
                            <m:sSubPr>
                              <m:ctrlPr>
                                <a:rPr lang="ru-RU" sz="200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𝑙</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𝐸</m:t>
                              </m:r>
                            </m:e>
                          </m:d>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𝑙</m:t>
                              </m:r>
                            </m:sub>
                          </m:sSub>
                          <m:r>
                            <a:rPr lang="en-US" sz="2000" b="0" i="1" smtClean="0">
                              <a:latin typeface="Cambria Math" panose="02040503050406030204" pitchFamily="18" charset="0"/>
                            </a:rPr>
                            <m:t>(</m:t>
                          </m:r>
                          <m:func>
                            <m:funcPr>
                              <m:ctrlPr>
                                <a:rPr lang="en-US" sz="2000" b="0" i="1" smtClean="0">
                                  <a:latin typeface="Cambria Math" panose="02040503050406030204" pitchFamily="18" charset="0"/>
                                </a:rPr>
                              </m:ctrlPr>
                            </m:funcPr>
                            <m:fName>
                              <m:r>
                                <a:rPr lang="en-US" sz="2000" b="0" i="1" smtClean="0">
                                  <a:latin typeface="Cambria Math" panose="02040503050406030204" pitchFamily="18" charset="0"/>
                                </a:rPr>
                                <m:t>𝑐𝑜𝑠</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𝜃</m:t>
                                  </m:r>
                                </m:e>
                              </m:d>
                            </m:e>
                          </m:func>
                          <m:r>
                            <a:rPr lang="en-US" sz="2000" b="0" i="1" smtClean="0">
                              <a:latin typeface="Cambria Math" panose="02040503050406030204" pitchFamily="18" charset="0"/>
                              <a:ea typeface="Cambria Math" panose="02040503050406030204" pitchFamily="18" charset="0"/>
                            </a:rPr>
                            <m:t>)</m:t>
                          </m:r>
                        </m:e>
                      </m:nary>
                    </m:oMath>
                  </m:oMathPara>
                </a14:m>
                <a:endParaRPr lang="ru-RU" sz="2000" i="1" dirty="0"/>
              </a:p>
            </p:txBody>
          </p:sp>
        </mc:Choice>
        <mc:Fallback xmlns="">
          <p:sp>
            <p:nvSpPr>
              <p:cNvPr id="27" name="TextBox 26"/>
              <p:cNvSpPr txBox="1">
                <a:spLocks noRot="1" noChangeAspect="1" noMove="1" noResize="1" noEditPoints="1" noAdjustHandles="1" noChangeArrowheads="1" noChangeShapeType="1" noTextEdit="1"/>
              </p:cNvSpPr>
              <p:nvPr/>
            </p:nvSpPr>
            <p:spPr>
              <a:xfrm>
                <a:off x="6457340" y="5933303"/>
                <a:ext cx="5678517" cy="865750"/>
              </a:xfrm>
              <a:prstGeom prst="rect">
                <a:avLst/>
              </a:prstGeom>
              <a:blipFill rotWithShape="0">
                <a:blip r:embed="rId8"/>
                <a:stretch>
                  <a:fillRect/>
                </a:stretch>
              </a:blipFill>
              <a:ln>
                <a:solidFill>
                  <a:schemeClr val="tx1"/>
                </a:solidFill>
              </a:ln>
            </p:spPr>
            <p:txBody>
              <a:bodyPr/>
              <a:lstStyle/>
              <a:p>
                <a:r>
                  <a:rPr lang="ru-RU">
                    <a:noFill/>
                  </a:rPr>
                  <a:t> </a:t>
                </a:r>
              </a:p>
            </p:txBody>
          </p:sp>
        </mc:Fallback>
      </mc:AlternateContent>
    </p:spTree>
    <p:extLst>
      <p:ext uri="{BB962C8B-B14F-4D97-AF65-F5344CB8AC3E}">
        <p14:creationId xmlns:p14="http://schemas.microsoft.com/office/powerpoint/2010/main" val="6684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4796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Rectangle 4"/>
          <p:cNvSpPr>
            <a:spLocks noGrp="1" noChangeArrowheads="1"/>
          </p:cNvSpPr>
          <p:nvPr>
            <p:ph type="subTitle" idx="1"/>
          </p:nvPr>
        </p:nvSpPr>
        <p:spPr>
          <a:xfrm>
            <a:off x="148281" y="0"/>
            <a:ext cx="10085005" cy="479686"/>
          </a:xfrm>
          <a:noFill/>
        </p:spPr>
        <p:txBody>
          <a:bodyPr/>
          <a:lstStyle/>
          <a:p>
            <a:pPr algn="l"/>
            <a:endParaRPr lang="en-US" altLang="ru-RU" sz="1800" dirty="0">
              <a:solidFill>
                <a:srgbClr val="3333CC"/>
              </a:solidFill>
            </a:endParaRPr>
          </a:p>
          <a:p>
            <a:pPr algn="l"/>
            <a:endParaRPr lang="en-US" altLang="ru-RU" sz="1800" dirty="0">
              <a:solidFill>
                <a:srgbClr val="3333CC"/>
              </a:solidFill>
            </a:endParaRPr>
          </a:p>
          <a:p>
            <a:pPr eaLnBrk="1" hangingPunct="1"/>
            <a:endParaRPr lang="ru-RU" altLang="ru-RU" sz="2000" i="1" dirty="0">
              <a:solidFill>
                <a:srgbClr val="3333CC"/>
              </a:solidFill>
            </a:endParaRPr>
          </a:p>
        </p:txBody>
      </p:sp>
      <p:cxnSp>
        <p:nvCxnSpPr>
          <p:cNvPr id="6" name="Прямая соединительная линия 5"/>
          <p:cNvCxnSpPr/>
          <p:nvPr/>
        </p:nvCxnSpPr>
        <p:spPr>
          <a:xfrm>
            <a:off x="0" y="479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4"/>
          <p:cNvSpPr txBox="1">
            <a:spLocks noChangeArrowheads="1"/>
          </p:cNvSpPr>
          <p:nvPr/>
        </p:nvSpPr>
        <p:spPr>
          <a:xfrm>
            <a:off x="1415472" y="2998983"/>
            <a:ext cx="9361056" cy="2741733"/>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ru-RU" sz="10400" dirty="0">
                <a:latin typeface="Times New Roman" panose="02020603050405020304" pitchFamily="18" charset="0"/>
                <a:cs typeface="Times New Roman" panose="02020603050405020304" pitchFamily="18" charset="0"/>
              </a:rPr>
              <a:t>d + Li</a:t>
            </a:r>
          </a:p>
          <a:p>
            <a:pPr fontAlgn="base">
              <a:lnSpc>
                <a:spcPct val="100000"/>
              </a:lnSpc>
              <a:spcBef>
                <a:spcPct val="0"/>
              </a:spcBef>
              <a:spcAft>
                <a:spcPct val="0"/>
              </a:spcAft>
              <a:defRPr/>
            </a:pPr>
            <a:endParaRPr lang="ru-RU" altLang="ru-RU" dirty="0">
              <a:solidFill>
                <a:srgbClr val="3333CC"/>
              </a:solidFill>
            </a:endParaRPr>
          </a:p>
          <a:p>
            <a:pPr fontAlgn="base">
              <a:lnSpc>
                <a:spcPct val="100000"/>
              </a:lnSpc>
              <a:spcBef>
                <a:spcPct val="0"/>
              </a:spcBef>
              <a:spcAft>
                <a:spcPct val="0"/>
              </a:spcAft>
              <a:defRPr/>
            </a:pPr>
            <a:endParaRPr lang="ru-RU" altLang="ru-RU" dirty="0">
              <a:solidFill>
                <a:srgbClr val="3333CC"/>
              </a:solidFill>
            </a:endParaRPr>
          </a:p>
          <a:p>
            <a:pPr fontAlgn="base">
              <a:lnSpc>
                <a:spcPct val="100000"/>
              </a:lnSpc>
              <a:spcBef>
                <a:spcPct val="0"/>
              </a:spcBef>
              <a:spcAft>
                <a:spcPct val="0"/>
              </a:spcAft>
              <a:defRPr/>
            </a:pPr>
            <a:endParaRPr lang="ru-RU" altLang="ru-RU" dirty="0">
              <a:solidFill>
                <a:srgbClr val="3333CC"/>
              </a:solidFill>
            </a:endParaRPr>
          </a:p>
        </p:txBody>
      </p:sp>
    </p:spTree>
    <p:extLst>
      <p:ext uri="{BB962C8B-B14F-4D97-AF65-F5344CB8AC3E}">
        <p14:creationId xmlns:p14="http://schemas.microsoft.com/office/powerpoint/2010/main" val="385161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4796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Rectangle 4"/>
          <p:cNvSpPr>
            <a:spLocks noGrp="1" noChangeArrowheads="1"/>
          </p:cNvSpPr>
          <p:nvPr>
            <p:ph type="subTitle" idx="1"/>
          </p:nvPr>
        </p:nvSpPr>
        <p:spPr>
          <a:xfrm>
            <a:off x="148281" y="0"/>
            <a:ext cx="10085005" cy="479686"/>
          </a:xfrm>
          <a:noFill/>
        </p:spPr>
        <p:txBody>
          <a:bodyPr/>
          <a:lstStyle/>
          <a:p>
            <a:pPr algn="l"/>
            <a:r>
              <a:rPr lang="en-US" dirty="0">
                <a:latin typeface="Times New Roman" panose="02020603050405020304" pitchFamily="18" charset="0"/>
                <a:cs typeface="Times New Roman" panose="02020603050405020304" pitchFamily="18" charset="0"/>
              </a:rPr>
              <a:t>d + Li</a:t>
            </a:r>
            <a:endParaRPr lang="ru-RU" dirty="0">
              <a:latin typeface="Times New Roman" panose="02020603050405020304" pitchFamily="18" charset="0"/>
              <a:cs typeface="Times New Roman" panose="02020603050405020304" pitchFamily="18" charset="0"/>
            </a:endParaRPr>
          </a:p>
          <a:p>
            <a:pPr algn="l" eaLnBrk="1" hangingPunct="1">
              <a:lnSpc>
                <a:spcPct val="90000"/>
              </a:lnSpc>
            </a:pPr>
            <a:endParaRPr lang="en-US" altLang="ru-RU" b="1" dirty="0">
              <a:solidFill>
                <a:srgbClr val="3333CC"/>
              </a:solidFill>
            </a:endParaRPr>
          </a:p>
          <a:p>
            <a:pPr algn="l"/>
            <a:endParaRPr lang="en-US" altLang="ru-RU" sz="1800" dirty="0">
              <a:solidFill>
                <a:srgbClr val="3333CC"/>
              </a:solidFill>
            </a:endParaRPr>
          </a:p>
          <a:p>
            <a:pPr algn="l"/>
            <a:endParaRPr lang="en-US" altLang="ru-RU" sz="1800" dirty="0">
              <a:solidFill>
                <a:srgbClr val="3333CC"/>
              </a:solidFill>
            </a:endParaRPr>
          </a:p>
          <a:p>
            <a:pPr eaLnBrk="1" hangingPunct="1"/>
            <a:endParaRPr lang="ru-RU" altLang="ru-RU" sz="2000" i="1" dirty="0">
              <a:solidFill>
                <a:srgbClr val="3333CC"/>
              </a:solidFill>
            </a:endParaRPr>
          </a:p>
        </p:txBody>
      </p:sp>
      <p:cxnSp>
        <p:nvCxnSpPr>
          <p:cNvPr id="6" name="Прямая соединительная линия 5"/>
          <p:cNvCxnSpPr/>
          <p:nvPr/>
        </p:nvCxnSpPr>
        <p:spPr>
          <a:xfrm>
            <a:off x="0" y="479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8900" y="1379695"/>
            <a:ext cx="5394425" cy="5093702"/>
          </a:xfrm>
          <a:prstGeom prst="rect">
            <a:avLst/>
          </a:prstGeom>
          <a:noFill/>
        </p:spPr>
        <p:txBody>
          <a:bodyPr wrap="none" rtlCol="0">
            <a:spAutoFit/>
          </a:bodyPr>
          <a:lstStyle/>
          <a:p>
            <a:pPr lvl="0"/>
            <a:r>
              <a:rPr lang="ru-RU" sz="2000" b="1" dirty="0">
                <a:solidFill>
                  <a:srgbClr val="00B0F0"/>
                </a:solidFill>
                <a:latin typeface="Times New Roman" panose="02020603050405020304" pitchFamily="18" charset="0"/>
                <a:cs typeface="Times New Roman" panose="02020603050405020304" pitchFamily="18" charset="0"/>
              </a:rPr>
              <a:t>1</a:t>
            </a:r>
            <a:r>
              <a:rPr lang="ru-RU" sz="2000" dirty="0">
                <a:latin typeface="Times New Roman" panose="02020603050405020304" pitchFamily="18" charset="0"/>
                <a:cs typeface="Times New Roman" panose="02020603050405020304" pitchFamily="18" charset="0"/>
              </a:rPr>
              <a:t>	</a:t>
            </a:r>
            <a:r>
              <a:rPr lang="en-US" sz="2000" baseline="30000" dirty="0">
                <a:latin typeface="Times New Roman" panose="02020603050405020304" pitchFamily="18" charset="0"/>
                <a:cs typeface="Times New Roman" panose="02020603050405020304" pitchFamily="18" charset="0"/>
              </a:rPr>
              <a:t>7</a:t>
            </a:r>
            <a:r>
              <a:rPr lang="en-US" sz="2000" dirty="0">
                <a:latin typeface="Times New Roman" panose="02020603050405020304" pitchFamily="18" charset="0"/>
                <a:cs typeface="Times New Roman" panose="02020603050405020304" pitchFamily="18" charset="0"/>
              </a:rPr>
              <a:t>Li + d = n + </a:t>
            </a:r>
            <a:r>
              <a:rPr lang="en-US" sz="2000" baseline="30000" dirty="0">
                <a:latin typeface="Times New Roman" panose="02020603050405020304" pitchFamily="18" charset="0"/>
                <a:cs typeface="Times New Roman" panose="02020603050405020304" pitchFamily="18" charset="0"/>
              </a:rPr>
              <a:t>8</a:t>
            </a:r>
            <a:r>
              <a:rPr lang="en-US" sz="2000" dirty="0">
                <a:latin typeface="Times New Roman" panose="02020603050405020304" pitchFamily="18" charset="0"/>
                <a:cs typeface="Times New Roman" panose="02020603050405020304" pitchFamily="18" charset="0"/>
              </a:rPr>
              <a:t>Be + 15.028 MeV</a:t>
            </a:r>
            <a:endParaRPr lang="ru-RU" sz="2000" dirty="0">
              <a:latin typeface="Times New Roman" panose="02020603050405020304" pitchFamily="18" charset="0"/>
              <a:cs typeface="Times New Roman" panose="02020603050405020304" pitchFamily="18" charset="0"/>
            </a:endParaRPr>
          </a:p>
          <a:p>
            <a:r>
              <a:rPr lang="ru-RU" sz="2000" baseline="30000" dirty="0">
                <a:latin typeface="Times New Roman" panose="02020603050405020304" pitchFamily="18" charset="0"/>
                <a:cs typeface="Times New Roman" panose="02020603050405020304" pitchFamily="18" charset="0"/>
              </a:rPr>
              <a:t>		         </a:t>
            </a:r>
            <a:r>
              <a:rPr lang="en-US" sz="2000" baseline="30000" dirty="0">
                <a:latin typeface="Times New Roman" panose="02020603050405020304" pitchFamily="18" charset="0"/>
                <a:cs typeface="Times New Roman" panose="02020603050405020304" pitchFamily="18" charset="0"/>
              </a:rPr>
              <a:t>8</a:t>
            </a:r>
            <a:r>
              <a:rPr lang="en-US" sz="2000" dirty="0">
                <a:latin typeface="Times New Roman" panose="02020603050405020304" pitchFamily="18" charset="0"/>
                <a:cs typeface="Times New Roman" panose="02020603050405020304" pitchFamily="18" charset="0"/>
              </a:rPr>
              <a:t>Be </a:t>
            </a:r>
            <a:r>
              <a:rPr lang="en-US" sz="2000" dirty="0">
                <a:latin typeface="Times New Roman" panose="02020603050405020304" pitchFamily="18" charset="0"/>
                <a:cs typeface="Times New Roman" panose="02020603050405020304" pitchFamily="18" charset="0"/>
                <a:sym typeface="Symbol" panose="05050102010706020507" pitchFamily="18" charset="2"/>
              </a:rPr>
              <a:t></a:t>
            </a:r>
            <a:r>
              <a:rPr lang="en-US" sz="2000" dirty="0">
                <a:latin typeface="Times New Roman" panose="02020603050405020304" pitchFamily="18" charset="0"/>
                <a:cs typeface="Times New Roman" panose="02020603050405020304" pitchFamily="18" charset="0"/>
              </a:rPr>
              <a:t> 2 a + 0.094 MeV</a:t>
            </a:r>
            <a:endParaRPr lang="ru-RU" sz="2000" dirty="0">
              <a:latin typeface="Times New Roman" panose="02020603050405020304" pitchFamily="18" charset="0"/>
              <a:cs typeface="Times New Roman" panose="02020603050405020304" pitchFamily="18" charset="0"/>
            </a:endParaRPr>
          </a:p>
          <a:p>
            <a:pPr>
              <a:spcBef>
                <a:spcPts val="600"/>
              </a:spcBef>
            </a:pPr>
            <a:r>
              <a:rPr lang="en-US" sz="2000" b="1" dirty="0">
                <a:solidFill>
                  <a:srgbClr val="00B0F0"/>
                </a:solidFill>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a:t>
            </a:r>
            <a:r>
              <a:rPr lang="en-US" sz="2000" baseline="30000" dirty="0">
                <a:latin typeface="Times New Roman" panose="02020603050405020304" pitchFamily="18" charset="0"/>
                <a:cs typeface="Times New Roman" panose="02020603050405020304" pitchFamily="18" charset="0"/>
              </a:rPr>
              <a:t>7</a:t>
            </a:r>
            <a:r>
              <a:rPr lang="en-US" sz="2000" dirty="0">
                <a:latin typeface="Times New Roman" panose="02020603050405020304" pitchFamily="18" charset="0"/>
                <a:cs typeface="Times New Roman" panose="02020603050405020304" pitchFamily="18" charset="0"/>
              </a:rPr>
              <a:t>Li + d = n + a + a + 15.121 MeV</a:t>
            </a:r>
            <a:endParaRPr lang="ru-RU" sz="2000" dirty="0">
              <a:latin typeface="Times New Roman" panose="02020603050405020304" pitchFamily="18" charset="0"/>
              <a:cs typeface="Times New Roman" panose="02020603050405020304" pitchFamily="18" charset="0"/>
            </a:endParaRPr>
          </a:p>
          <a:p>
            <a:pPr>
              <a:spcBef>
                <a:spcPts val="600"/>
              </a:spcBef>
            </a:pPr>
            <a:r>
              <a:rPr lang="en-US" sz="2000" b="1" dirty="0">
                <a:solidFill>
                  <a:srgbClr val="00B0F0"/>
                </a:solidFill>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	</a:t>
            </a:r>
            <a:r>
              <a:rPr lang="en-US" sz="2000" baseline="30000" dirty="0">
                <a:latin typeface="Times New Roman" panose="02020603050405020304" pitchFamily="18" charset="0"/>
                <a:cs typeface="Times New Roman" panose="02020603050405020304" pitchFamily="18" charset="0"/>
              </a:rPr>
              <a:t>7</a:t>
            </a:r>
            <a:r>
              <a:rPr lang="en-US" sz="2000" dirty="0">
                <a:latin typeface="Times New Roman" panose="02020603050405020304" pitchFamily="18" charset="0"/>
                <a:cs typeface="Times New Roman" panose="02020603050405020304" pitchFamily="18" charset="0"/>
              </a:rPr>
              <a:t>Li + d = a + </a:t>
            </a:r>
            <a:r>
              <a:rPr lang="ru-RU" sz="2000" baseline="30000" dirty="0">
                <a:latin typeface="Times New Roman" panose="02020603050405020304" pitchFamily="18" charset="0"/>
                <a:cs typeface="Times New Roman" panose="02020603050405020304" pitchFamily="18" charset="0"/>
              </a:rPr>
              <a:t>5</a:t>
            </a:r>
            <a:r>
              <a:rPr lang="en-US" sz="2000" dirty="0">
                <a:latin typeface="Times New Roman" panose="02020603050405020304" pitchFamily="18" charset="0"/>
                <a:cs typeface="Times New Roman" panose="02020603050405020304" pitchFamily="18" charset="0"/>
              </a:rPr>
              <a:t>He + 14.162 MeV</a:t>
            </a:r>
            <a:endParaRPr lang="ru-RU"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ru-RU" sz="2000" baseline="30000" dirty="0">
                <a:latin typeface="Times New Roman" panose="02020603050405020304" pitchFamily="18" charset="0"/>
                <a:cs typeface="Times New Roman" panose="02020603050405020304" pitchFamily="18" charset="0"/>
              </a:rPr>
              <a:t>5</a:t>
            </a:r>
            <a:r>
              <a:rPr lang="en-US" sz="2000" dirty="0">
                <a:latin typeface="Times New Roman" panose="02020603050405020304" pitchFamily="18" charset="0"/>
                <a:cs typeface="Times New Roman" panose="02020603050405020304" pitchFamily="18" charset="0"/>
              </a:rPr>
              <a:t>He </a:t>
            </a:r>
            <a:r>
              <a:rPr lang="en-US" sz="2000" dirty="0">
                <a:latin typeface="Times New Roman" panose="02020603050405020304" pitchFamily="18" charset="0"/>
                <a:cs typeface="Times New Roman" panose="02020603050405020304" pitchFamily="18" charset="0"/>
                <a:sym typeface="Symbol" panose="05050102010706020507" pitchFamily="18" charset="2"/>
              </a:rPr>
              <a:t></a:t>
            </a:r>
            <a:r>
              <a:rPr lang="en-US" sz="2000" dirty="0">
                <a:latin typeface="Times New Roman" panose="02020603050405020304" pitchFamily="18" charset="0"/>
                <a:cs typeface="Times New Roman" panose="02020603050405020304" pitchFamily="18" charset="0"/>
              </a:rPr>
              <a:t> n + a + 0.957 MeV</a:t>
            </a:r>
            <a:endParaRPr lang="ru-RU" sz="2000" dirty="0">
              <a:latin typeface="Times New Roman" panose="02020603050405020304" pitchFamily="18" charset="0"/>
              <a:cs typeface="Times New Roman" panose="02020603050405020304" pitchFamily="18" charset="0"/>
            </a:endParaRPr>
          </a:p>
          <a:p>
            <a:pPr>
              <a:spcBef>
                <a:spcPts val="600"/>
              </a:spcBef>
            </a:pPr>
            <a:r>
              <a:rPr lang="en-US" sz="2000" dirty="0">
                <a:latin typeface="Times New Roman" panose="02020603050405020304" pitchFamily="18" charset="0"/>
                <a:cs typeface="Times New Roman" panose="02020603050405020304" pitchFamily="18" charset="0"/>
              </a:rPr>
              <a:t>4	</a:t>
            </a:r>
            <a:r>
              <a:rPr lang="en-US" sz="2000" baseline="30000" dirty="0">
                <a:latin typeface="Times New Roman" panose="02020603050405020304" pitchFamily="18" charset="0"/>
                <a:cs typeface="Times New Roman" panose="02020603050405020304" pitchFamily="18" charset="0"/>
              </a:rPr>
              <a:t>6</a:t>
            </a:r>
            <a:r>
              <a:rPr lang="en-US" sz="2000" dirty="0">
                <a:latin typeface="Times New Roman" panose="02020603050405020304" pitchFamily="18" charset="0"/>
                <a:cs typeface="Times New Roman" panose="02020603050405020304" pitchFamily="18" charset="0"/>
              </a:rPr>
              <a:t>Li + d = a + a + 22.38 MeV</a:t>
            </a:r>
            <a:endParaRPr lang="ru-RU" sz="2000" dirty="0">
              <a:latin typeface="Times New Roman" panose="02020603050405020304" pitchFamily="18" charset="0"/>
              <a:cs typeface="Times New Roman" panose="02020603050405020304" pitchFamily="18" charset="0"/>
            </a:endParaRPr>
          </a:p>
          <a:p>
            <a:pPr>
              <a:spcBef>
                <a:spcPts val="600"/>
              </a:spcBef>
            </a:pPr>
            <a:r>
              <a:rPr lang="en-US" sz="2000" b="1" dirty="0">
                <a:solidFill>
                  <a:srgbClr val="00B0F0"/>
                </a:solidFill>
                <a:latin typeface="Times New Roman" panose="02020603050405020304" pitchFamily="18" charset="0"/>
                <a:cs typeface="Times New Roman" panose="02020603050405020304" pitchFamily="18" charset="0"/>
              </a:rPr>
              <a:t>5</a:t>
            </a:r>
            <a:r>
              <a:rPr lang="en-US" sz="2000" dirty="0">
                <a:latin typeface="Times New Roman" panose="02020603050405020304" pitchFamily="18" charset="0"/>
                <a:cs typeface="Times New Roman" panose="02020603050405020304" pitchFamily="18" charset="0"/>
              </a:rPr>
              <a:t>	</a:t>
            </a:r>
            <a:r>
              <a:rPr lang="en-US" sz="2000" baseline="30000" dirty="0">
                <a:latin typeface="Times New Roman" panose="02020603050405020304" pitchFamily="18" charset="0"/>
                <a:cs typeface="Times New Roman" panose="02020603050405020304" pitchFamily="18" charset="0"/>
              </a:rPr>
              <a:t>6</a:t>
            </a:r>
            <a:r>
              <a:rPr lang="en-US" sz="2000" dirty="0">
                <a:latin typeface="Times New Roman" panose="02020603050405020304" pitchFamily="18" charset="0"/>
                <a:cs typeface="Times New Roman" panose="02020603050405020304" pitchFamily="18" charset="0"/>
              </a:rPr>
              <a:t>Li + d = n + </a:t>
            </a:r>
            <a:r>
              <a:rPr lang="en-US" sz="2000" baseline="30000" dirty="0">
                <a:latin typeface="Times New Roman" panose="02020603050405020304" pitchFamily="18" charset="0"/>
                <a:cs typeface="Times New Roman" panose="02020603050405020304" pitchFamily="18" charset="0"/>
              </a:rPr>
              <a:t>7</a:t>
            </a:r>
            <a:r>
              <a:rPr lang="en-US" sz="2000" dirty="0">
                <a:latin typeface="Times New Roman" panose="02020603050405020304" pitchFamily="18" charset="0"/>
                <a:cs typeface="Times New Roman" panose="02020603050405020304" pitchFamily="18" charset="0"/>
              </a:rPr>
              <a:t>Be + 3.385 MeV</a:t>
            </a:r>
            <a:endParaRPr lang="ru-RU" sz="2000" dirty="0">
              <a:latin typeface="Times New Roman" panose="02020603050405020304" pitchFamily="18" charset="0"/>
              <a:cs typeface="Times New Roman" panose="02020603050405020304" pitchFamily="18" charset="0"/>
            </a:endParaRPr>
          </a:p>
          <a:p>
            <a:pPr>
              <a:spcBef>
                <a:spcPts val="600"/>
              </a:spcBef>
            </a:pPr>
            <a:r>
              <a:rPr lang="en-US" sz="2000" dirty="0">
                <a:latin typeface="Times New Roman" panose="02020603050405020304" pitchFamily="18" charset="0"/>
                <a:cs typeface="Times New Roman" panose="02020603050405020304" pitchFamily="18" charset="0"/>
              </a:rPr>
              <a:t>6	</a:t>
            </a:r>
            <a:r>
              <a:rPr lang="en-US" sz="2000" baseline="30000" dirty="0">
                <a:latin typeface="Times New Roman" panose="02020603050405020304" pitchFamily="18" charset="0"/>
                <a:cs typeface="Times New Roman" panose="02020603050405020304" pitchFamily="18" charset="0"/>
              </a:rPr>
              <a:t>6</a:t>
            </a:r>
            <a:r>
              <a:rPr lang="en-US" sz="2000" dirty="0">
                <a:latin typeface="Times New Roman" panose="02020603050405020304" pitchFamily="18" charset="0"/>
                <a:cs typeface="Times New Roman" panose="02020603050405020304" pitchFamily="18" charset="0"/>
              </a:rPr>
              <a:t>Li + d = p + </a:t>
            </a:r>
            <a:r>
              <a:rPr lang="en-US" sz="2000" baseline="30000" dirty="0">
                <a:latin typeface="Times New Roman" panose="02020603050405020304" pitchFamily="18" charset="0"/>
                <a:cs typeface="Times New Roman" panose="02020603050405020304" pitchFamily="18" charset="0"/>
              </a:rPr>
              <a:t>7</a:t>
            </a:r>
            <a:r>
              <a:rPr lang="en-US" sz="2000" dirty="0">
                <a:latin typeface="Times New Roman" panose="02020603050405020304" pitchFamily="18" charset="0"/>
                <a:cs typeface="Times New Roman" panose="02020603050405020304" pitchFamily="18" charset="0"/>
              </a:rPr>
              <a:t>Li + 5.028 MeV</a:t>
            </a:r>
            <a:endParaRPr lang="ru-RU" sz="2000" dirty="0">
              <a:latin typeface="Times New Roman" panose="02020603050405020304" pitchFamily="18" charset="0"/>
              <a:cs typeface="Times New Roman" panose="02020603050405020304" pitchFamily="18" charset="0"/>
            </a:endParaRPr>
          </a:p>
          <a:p>
            <a:pPr>
              <a:spcBef>
                <a:spcPts val="600"/>
              </a:spcBef>
            </a:pPr>
            <a:r>
              <a:rPr lang="en-US" sz="2000" dirty="0">
                <a:latin typeface="Times New Roman" panose="02020603050405020304" pitchFamily="18" charset="0"/>
                <a:cs typeface="Times New Roman" panose="02020603050405020304" pitchFamily="18" charset="0"/>
              </a:rPr>
              <a:t>7	</a:t>
            </a:r>
            <a:r>
              <a:rPr lang="en-US" sz="2000" baseline="30000" dirty="0">
                <a:latin typeface="Times New Roman" panose="02020603050405020304" pitchFamily="18" charset="0"/>
                <a:cs typeface="Times New Roman" panose="02020603050405020304" pitchFamily="18" charset="0"/>
              </a:rPr>
              <a:t>6</a:t>
            </a:r>
            <a:r>
              <a:rPr lang="en-US" sz="2000" dirty="0">
                <a:latin typeface="Times New Roman" panose="02020603050405020304" pitchFamily="18" charset="0"/>
                <a:cs typeface="Times New Roman" panose="02020603050405020304" pitchFamily="18" charset="0"/>
              </a:rPr>
              <a:t>Li + d = p + </a:t>
            </a:r>
            <a:r>
              <a:rPr lang="en-US" sz="2000" baseline="30000" dirty="0">
                <a:latin typeface="Times New Roman" panose="02020603050405020304" pitchFamily="18" charset="0"/>
                <a:cs typeface="Times New Roman" panose="02020603050405020304" pitchFamily="18" charset="0"/>
              </a:rPr>
              <a:t>7</a:t>
            </a:r>
            <a:r>
              <a:rPr lang="en-US" sz="2000" dirty="0">
                <a:latin typeface="Times New Roman" panose="02020603050405020304" pitchFamily="18" charset="0"/>
                <a:cs typeface="Times New Roman" panose="02020603050405020304" pitchFamily="18" charset="0"/>
              </a:rPr>
              <a:t>Li</a:t>
            </a:r>
            <a:r>
              <a:rPr lang="en-US" sz="2000" baseline="30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+ 4.550 MeV</a:t>
            </a:r>
            <a:endParaRPr lang="ru-RU" sz="2000" dirty="0">
              <a:latin typeface="Times New Roman" panose="02020603050405020304" pitchFamily="18" charset="0"/>
              <a:cs typeface="Times New Roman" panose="02020603050405020304" pitchFamily="18" charset="0"/>
            </a:endParaRPr>
          </a:p>
          <a:p>
            <a:pPr>
              <a:spcBef>
                <a:spcPts val="600"/>
              </a:spcBef>
            </a:pPr>
            <a:r>
              <a:rPr lang="en-US" sz="2000" dirty="0">
                <a:latin typeface="Times New Roman" panose="02020603050405020304" pitchFamily="18" charset="0"/>
                <a:cs typeface="Times New Roman" panose="02020603050405020304" pitchFamily="18" charset="0"/>
              </a:rPr>
              <a:t>8	</a:t>
            </a:r>
            <a:r>
              <a:rPr lang="en-US" sz="2000" baseline="30000" dirty="0">
                <a:latin typeface="Times New Roman" panose="02020603050405020304" pitchFamily="18" charset="0"/>
                <a:cs typeface="Times New Roman" panose="02020603050405020304" pitchFamily="18" charset="0"/>
              </a:rPr>
              <a:t>6</a:t>
            </a:r>
            <a:r>
              <a:rPr lang="en-US" sz="2000" dirty="0">
                <a:latin typeface="Times New Roman" panose="02020603050405020304" pitchFamily="18" charset="0"/>
                <a:cs typeface="Times New Roman" panose="02020603050405020304" pitchFamily="18" charset="0"/>
              </a:rPr>
              <a:t>Li + d = t + p + a + 2.6 MeV</a:t>
            </a:r>
            <a:endParaRPr lang="ru-RU" sz="2000" dirty="0">
              <a:latin typeface="Times New Roman" panose="02020603050405020304" pitchFamily="18" charset="0"/>
              <a:cs typeface="Times New Roman" panose="02020603050405020304" pitchFamily="18" charset="0"/>
            </a:endParaRPr>
          </a:p>
          <a:p>
            <a:pPr>
              <a:spcBef>
                <a:spcPts val="600"/>
              </a:spcBef>
            </a:pPr>
            <a:r>
              <a:rPr lang="en-US" sz="2000" dirty="0">
                <a:latin typeface="Times New Roman" panose="02020603050405020304" pitchFamily="18" charset="0"/>
                <a:cs typeface="Times New Roman" panose="02020603050405020304" pitchFamily="18" charset="0"/>
              </a:rPr>
              <a:t>9	</a:t>
            </a:r>
            <a:r>
              <a:rPr lang="en-US" sz="2000" baseline="30000" dirty="0">
                <a:latin typeface="Times New Roman" panose="02020603050405020304" pitchFamily="18" charset="0"/>
                <a:cs typeface="Times New Roman" panose="02020603050405020304" pitchFamily="18" charset="0"/>
              </a:rPr>
              <a:t>6</a:t>
            </a:r>
            <a:r>
              <a:rPr lang="en-US" sz="2000" dirty="0">
                <a:latin typeface="Times New Roman" panose="02020603050405020304" pitchFamily="18" charset="0"/>
                <a:cs typeface="Times New Roman" panose="02020603050405020304" pitchFamily="18" charset="0"/>
              </a:rPr>
              <a:t>Li + d = t + </a:t>
            </a:r>
            <a:r>
              <a:rPr lang="en-US" sz="2000" baseline="30000" dirty="0">
                <a:latin typeface="Times New Roman" panose="02020603050405020304" pitchFamily="18" charset="0"/>
                <a:cs typeface="Times New Roman" panose="02020603050405020304" pitchFamily="18" charset="0"/>
              </a:rPr>
              <a:t>5</a:t>
            </a:r>
            <a:r>
              <a:rPr lang="en-US" sz="2000" dirty="0">
                <a:latin typeface="Times New Roman" panose="02020603050405020304" pitchFamily="18" charset="0"/>
                <a:cs typeface="Times New Roman" panose="02020603050405020304" pitchFamily="18" charset="0"/>
              </a:rPr>
              <a:t>Li + 0.595 MeV</a:t>
            </a:r>
            <a:endParaRPr lang="ru-RU" sz="2000" dirty="0">
              <a:latin typeface="Times New Roman" panose="02020603050405020304" pitchFamily="18" charset="0"/>
              <a:cs typeface="Times New Roman" panose="02020603050405020304" pitchFamily="18" charset="0"/>
            </a:endParaRPr>
          </a:p>
          <a:p>
            <a:r>
              <a:rPr lang="ru-RU" sz="2000" baseline="30000" dirty="0">
                <a:latin typeface="Times New Roman" panose="02020603050405020304" pitchFamily="18" charset="0"/>
                <a:cs typeface="Times New Roman" panose="02020603050405020304" pitchFamily="18" charset="0"/>
              </a:rPr>
              <a:t>		        </a:t>
            </a:r>
            <a:r>
              <a:rPr lang="en-US" sz="2000" baseline="30000" dirty="0">
                <a:latin typeface="Times New Roman" panose="02020603050405020304" pitchFamily="18" charset="0"/>
                <a:cs typeface="Times New Roman" panose="02020603050405020304" pitchFamily="18" charset="0"/>
              </a:rPr>
              <a:t>5</a:t>
            </a:r>
            <a:r>
              <a:rPr lang="en-US" sz="2000" dirty="0">
                <a:latin typeface="Times New Roman" panose="02020603050405020304" pitchFamily="18" charset="0"/>
                <a:cs typeface="Times New Roman" panose="02020603050405020304" pitchFamily="18" charset="0"/>
              </a:rPr>
              <a:t>Li </a:t>
            </a:r>
            <a:r>
              <a:rPr lang="en-US" sz="2000" dirty="0">
                <a:latin typeface="Times New Roman" panose="02020603050405020304" pitchFamily="18" charset="0"/>
                <a:cs typeface="Times New Roman" panose="02020603050405020304" pitchFamily="18" charset="0"/>
                <a:sym typeface="Symbol" panose="05050102010706020507" pitchFamily="18" charset="2"/>
              </a:rPr>
              <a:t></a:t>
            </a:r>
            <a:r>
              <a:rPr lang="en-US" sz="2000" dirty="0">
                <a:latin typeface="Times New Roman" panose="02020603050405020304" pitchFamily="18" charset="0"/>
                <a:cs typeface="Times New Roman" panose="02020603050405020304" pitchFamily="18" charset="0"/>
              </a:rPr>
              <a:t> a + p + 1.965 MeV</a:t>
            </a:r>
            <a:endParaRPr lang="ru-RU" sz="2000" dirty="0">
              <a:latin typeface="Times New Roman" panose="02020603050405020304" pitchFamily="18" charset="0"/>
              <a:cs typeface="Times New Roman" panose="02020603050405020304" pitchFamily="18" charset="0"/>
            </a:endParaRPr>
          </a:p>
          <a:p>
            <a:pPr>
              <a:spcBef>
                <a:spcPts val="600"/>
              </a:spcBef>
            </a:pPr>
            <a:r>
              <a:rPr lang="en-US" sz="2000" b="1" dirty="0">
                <a:solidFill>
                  <a:srgbClr val="00B0F0"/>
                </a:solidFill>
                <a:latin typeface="Times New Roman" panose="02020603050405020304" pitchFamily="18" charset="0"/>
                <a:cs typeface="Times New Roman" panose="02020603050405020304" pitchFamily="18" charset="0"/>
              </a:rPr>
              <a:t>10</a:t>
            </a:r>
            <a:r>
              <a:rPr lang="en-US" sz="2000" dirty="0">
                <a:latin typeface="Times New Roman" panose="02020603050405020304" pitchFamily="18" charset="0"/>
                <a:cs typeface="Times New Roman" panose="02020603050405020304" pitchFamily="18" charset="0"/>
              </a:rPr>
              <a:t>	</a:t>
            </a:r>
            <a:r>
              <a:rPr lang="en-US" sz="2000" baseline="30000" dirty="0">
                <a:latin typeface="Times New Roman" panose="02020603050405020304" pitchFamily="18" charset="0"/>
                <a:cs typeface="Times New Roman" panose="02020603050405020304" pitchFamily="18" charset="0"/>
              </a:rPr>
              <a:t>6</a:t>
            </a:r>
            <a:r>
              <a:rPr lang="en-US" sz="2000" dirty="0">
                <a:latin typeface="Times New Roman" panose="02020603050405020304" pitchFamily="18" charset="0"/>
                <a:cs typeface="Times New Roman" panose="02020603050405020304" pitchFamily="18" charset="0"/>
              </a:rPr>
              <a:t>Li + d = </a:t>
            </a:r>
            <a:r>
              <a:rPr lang="ru-RU" sz="2000" baseline="30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He + </a:t>
            </a:r>
            <a:r>
              <a:rPr lang="ru-RU" sz="2000" baseline="30000" dirty="0">
                <a:latin typeface="Times New Roman" panose="02020603050405020304" pitchFamily="18" charset="0"/>
                <a:cs typeface="Times New Roman" panose="02020603050405020304" pitchFamily="18" charset="0"/>
              </a:rPr>
              <a:t>5</a:t>
            </a:r>
            <a:r>
              <a:rPr lang="en-US" sz="2000" dirty="0">
                <a:latin typeface="Times New Roman" panose="02020603050405020304" pitchFamily="18" charset="0"/>
                <a:cs typeface="Times New Roman" panose="02020603050405020304" pitchFamily="18" charset="0"/>
              </a:rPr>
              <a:t>He + 0.840 MeV</a:t>
            </a:r>
            <a:endParaRPr lang="ru-RU"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ru-RU" sz="2000" baseline="30000" dirty="0">
                <a:latin typeface="Times New Roman" panose="02020603050405020304" pitchFamily="18" charset="0"/>
                <a:cs typeface="Times New Roman" panose="02020603050405020304" pitchFamily="18" charset="0"/>
              </a:rPr>
              <a:t>5</a:t>
            </a:r>
            <a:r>
              <a:rPr lang="en-US" sz="2000" dirty="0">
                <a:latin typeface="Times New Roman" panose="02020603050405020304" pitchFamily="18" charset="0"/>
                <a:cs typeface="Times New Roman" panose="02020603050405020304" pitchFamily="18" charset="0"/>
              </a:rPr>
              <a:t>He </a:t>
            </a:r>
            <a:r>
              <a:rPr lang="en-US" sz="2000" dirty="0">
                <a:latin typeface="Times New Roman" panose="02020603050405020304" pitchFamily="18" charset="0"/>
                <a:cs typeface="Times New Roman" panose="02020603050405020304" pitchFamily="18" charset="0"/>
                <a:sym typeface="Symbol" panose="05050102010706020507" pitchFamily="18" charset="2"/>
              </a:rPr>
              <a:t></a:t>
            </a:r>
            <a:r>
              <a:rPr lang="en-US" sz="2000" dirty="0">
                <a:latin typeface="Times New Roman" panose="02020603050405020304" pitchFamily="18" charset="0"/>
                <a:cs typeface="Times New Roman" panose="02020603050405020304" pitchFamily="18" charset="0"/>
              </a:rPr>
              <a:t> n + a + 0.957 MeV</a:t>
            </a:r>
            <a:endParaRPr lang="ru-RU"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548607" y="1379695"/>
            <a:ext cx="500208" cy="4862870"/>
          </a:xfrm>
          <a:prstGeom prst="rect">
            <a:avLst/>
          </a:prstGeom>
          <a:noFill/>
        </p:spPr>
        <p:txBody>
          <a:bodyPr wrap="square" rtlCol="0">
            <a:spAutoFit/>
          </a:bodyPr>
          <a:lstStyle/>
          <a:p>
            <a:pPr lvl="0"/>
            <a:r>
              <a:rPr lang="ru-RU" sz="2000" b="1" dirty="0"/>
              <a:t>-</a:t>
            </a:r>
          </a:p>
          <a:p>
            <a:r>
              <a:rPr lang="ru-RU" sz="2000" b="1" baseline="30000" dirty="0"/>
              <a:t>    </a:t>
            </a:r>
            <a:endParaRPr lang="ru-RU" sz="2000" b="1" dirty="0"/>
          </a:p>
          <a:p>
            <a:pPr>
              <a:spcBef>
                <a:spcPts val="600"/>
              </a:spcBef>
            </a:pPr>
            <a:r>
              <a:rPr lang="ru-RU" sz="2000" b="1" dirty="0"/>
              <a:t>-</a:t>
            </a:r>
          </a:p>
          <a:p>
            <a:pPr>
              <a:spcBef>
                <a:spcPts val="600"/>
              </a:spcBef>
            </a:pPr>
            <a:r>
              <a:rPr lang="en-US" sz="2000" b="1" dirty="0"/>
              <a:t>2</a:t>
            </a:r>
            <a:endParaRPr lang="ru-RU" sz="2000" b="1" dirty="0"/>
          </a:p>
          <a:p>
            <a:endParaRPr lang="ru-RU" sz="2000" b="1" dirty="0"/>
          </a:p>
          <a:p>
            <a:pPr>
              <a:spcBef>
                <a:spcPts val="600"/>
              </a:spcBef>
            </a:pPr>
            <a:r>
              <a:rPr lang="en-US" sz="2000" b="1" dirty="0"/>
              <a:t>10</a:t>
            </a:r>
            <a:endParaRPr lang="ru-RU" sz="2000" b="1" dirty="0"/>
          </a:p>
          <a:p>
            <a:pPr>
              <a:spcBef>
                <a:spcPts val="600"/>
              </a:spcBef>
            </a:pPr>
            <a:r>
              <a:rPr lang="ru-RU" sz="2000" b="1" dirty="0"/>
              <a:t>-</a:t>
            </a:r>
          </a:p>
          <a:p>
            <a:pPr>
              <a:spcBef>
                <a:spcPts val="600"/>
              </a:spcBef>
            </a:pPr>
            <a:r>
              <a:rPr lang="en-US" sz="2000" b="1" dirty="0"/>
              <a:t>4</a:t>
            </a:r>
            <a:endParaRPr lang="ru-RU" sz="2000" b="1" dirty="0"/>
          </a:p>
          <a:p>
            <a:pPr>
              <a:spcBef>
                <a:spcPts val="600"/>
              </a:spcBef>
            </a:pPr>
            <a:r>
              <a:rPr lang="en-US" sz="2000" b="1" dirty="0"/>
              <a:t>4</a:t>
            </a:r>
            <a:endParaRPr lang="ru-RU" sz="2000" b="1" dirty="0"/>
          </a:p>
          <a:p>
            <a:pPr>
              <a:spcBef>
                <a:spcPts val="600"/>
              </a:spcBef>
            </a:pPr>
            <a:r>
              <a:rPr lang="ru-RU" sz="2000" b="1" dirty="0"/>
              <a:t>-</a:t>
            </a:r>
          </a:p>
          <a:p>
            <a:pPr>
              <a:spcBef>
                <a:spcPts val="600"/>
              </a:spcBef>
            </a:pPr>
            <a:r>
              <a:rPr lang="ru-RU" sz="2000" b="1" dirty="0"/>
              <a:t>-</a:t>
            </a:r>
          </a:p>
          <a:p>
            <a:endParaRPr lang="ru-RU" sz="2000" b="1" dirty="0"/>
          </a:p>
          <a:p>
            <a:pPr>
              <a:spcBef>
                <a:spcPts val="600"/>
              </a:spcBef>
            </a:pPr>
            <a:r>
              <a:rPr lang="ru-RU" sz="2000" b="1" dirty="0"/>
              <a:t>-</a:t>
            </a:r>
            <a:endParaRPr lang="ru-RU" dirty="0"/>
          </a:p>
        </p:txBody>
      </p:sp>
      <p:sp>
        <p:nvSpPr>
          <p:cNvPr id="10" name="TextBox 9"/>
          <p:cNvSpPr txBox="1"/>
          <p:nvPr/>
        </p:nvSpPr>
        <p:spPr>
          <a:xfrm>
            <a:off x="6344420" y="615852"/>
            <a:ext cx="108234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IBANDL</a:t>
            </a:r>
            <a:endParaRPr lang="ru-RU"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251551" y="981403"/>
            <a:ext cx="1160895" cy="369332"/>
          </a:xfrm>
          <a:prstGeom prst="rect">
            <a:avLst/>
          </a:prstGeom>
          <a:noFill/>
        </p:spPr>
        <p:txBody>
          <a:bodyPr wrap="none" rtlCol="0">
            <a:spAutoFit/>
          </a:bodyPr>
          <a:lstStyle/>
          <a:p>
            <a:r>
              <a:rPr lang="en-US" b="1" dirty="0"/>
              <a:t>d</a:t>
            </a:r>
            <a:r>
              <a:rPr lang="en-US" b="1" dirty="0">
                <a:latin typeface="Symbol" panose="05050102010706020507" pitchFamily="18" charset="2"/>
              </a:rPr>
              <a:t>s</a:t>
            </a:r>
            <a:r>
              <a:rPr lang="en-US" b="1" dirty="0"/>
              <a:t>/</a:t>
            </a:r>
            <a:r>
              <a:rPr lang="en-US" b="1" dirty="0" err="1"/>
              <a:t>d</a:t>
            </a:r>
            <a:r>
              <a:rPr lang="en-US" b="1" dirty="0" err="1">
                <a:latin typeface="Symbol" panose="05050102010706020507" pitchFamily="18" charset="2"/>
              </a:rPr>
              <a:t>W</a:t>
            </a:r>
            <a:r>
              <a:rPr lang="en-US" b="1" dirty="0">
                <a:latin typeface="Symbol" panose="05050102010706020507" pitchFamily="18" charset="2"/>
              </a:rPr>
              <a:t>   s</a:t>
            </a:r>
            <a:endParaRPr lang="ru-RU" b="1" dirty="0"/>
          </a:p>
        </p:txBody>
      </p:sp>
      <p:sp>
        <p:nvSpPr>
          <p:cNvPr id="12" name="TextBox 11"/>
          <p:cNvSpPr txBox="1"/>
          <p:nvPr/>
        </p:nvSpPr>
        <p:spPr>
          <a:xfrm>
            <a:off x="7048815" y="1379695"/>
            <a:ext cx="500208" cy="4862870"/>
          </a:xfrm>
          <a:prstGeom prst="rect">
            <a:avLst/>
          </a:prstGeom>
          <a:noFill/>
        </p:spPr>
        <p:txBody>
          <a:bodyPr wrap="square" rtlCol="0">
            <a:spAutoFit/>
          </a:bodyPr>
          <a:lstStyle/>
          <a:p>
            <a:pPr lvl="0"/>
            <a:r>
              <a:rPr lang="ru-RU" sz="2000" b="1" dirty="0"/>
              <a:t>-</a:t>
            </a:r>
          </a:p>
          <a:p>
            <a:r>
              <a:rPr lang="ru-RU" sz="2000" b="1" baseline="30000" dirty="0"/>
              <a:t>    </a:t>
            </a:r>
            <a:endParaRPr lang="ru-RU" sz="2000" b="1" dirty="0"/>
          </a:p>
          <a:p>
            <a:pPr>
              <a:spcBef>
                <a:spcPts val="600"/>
              </a:spcBef>
            </a:pPr>
            <a:r>
              <a:rPr lang="ru-RU" sz="2000" b="1" dirty="0"/>
              <a:t>-</a:t>
            </a:r>
          </a:p>
          <a:p>
            <a:pPr>
              <a:spcBef>
                <a:spcPts val="600"/>
              </a:spcBef>
            </a:pPr>
            <a:r>
              <a:rPr lang="ru-RU" sz="2000" b="1" dirty="0"/>
              <a:t>-</a:t>
            </a:r>
          </a:p>
          <a:p>
            <a:endParaRPr lang="ru-RU" sz="2000" b="1" dirty="0"/>
          </a:p>
          <a:p>
            <a:pPr>
              <a:spcBef>
                <a:spcPts val="600"/>
              </a:spcBef>
            </a:pPr>
            <a:r>
              <a:rPr lang="ru-RU" sz="2000" b="1" dirty="0"/>
              <a:t>-</a:t>
            </a:r>
          </a:p>
          <a:p>
            <a:pPr>
              <a:spcBef>
                <a:spcPts val="600"/>
              </a:spcBef>
            </a:pPr>
            <a:r>
              <a:rPr lang="ru-RU" sz="2000" b="1" dirty="0"/>
              <a:t>-</a:t>
            </a:r>
          </a:p>
          <a:p>
            <a:pPr>
              <a:spcBef>
                <a:spcPts val="600"/>
              </a:spcBef>
            </a:pPr>
            <a:r>
              <a:rPr lang="ru-RU" sz="2000" b="1" dirty="0"/>
              <a:t>-</a:t>
            </a:r>
          </a:p>
          <a:p>
            <a:pPr>
              <a:spcBef>
                <a:spcPts val="600"/>
              </a:spcBef>
            </a:pPr>
            <a:r>
              <a:rPr lang="ru-RU" sz="2000" b="1" dirty="0"/>
              <a:t>-</a:t>
            </a:r>
          </a:p>
          <a:p>
            <a:pPr>
              <a:spcBef>
                <a:spcPts val="600"/>
              </a:spcBef>
            </a:pPr>
            <a:r>
              <a:rPr lang="ru-RU" sz="2000" b="1" dirty="0"/>
              <a:t>-</a:t>
            </a:r>
          </a:p>
          <a:p>
            <a:pPr>
              <a:spcBef>
                <a:spcPts val="600"/>
              </a:spcBef>
            </a:pPr>
            <a:r>
              <a:rPr lang="ru-RU" sz="2000" b="1" dirty="0"/>
              <a:t>-</a:t>
            </a:r>
          </a:p>
          <a:p>
            <a:endParaRPr lang="ru-RU" sz="2000" b="1" dirty="0"/>
          </a:p>
          <a:p>
            <a:pPr>
              <a:spcBef>
                <a:spcPts val="600"/>
              </a:spcBef>
            </a:pPr>
            <a:r>
              <a:rPr lang="ru-RU" dirty="0"/>
              <a:t>-</a:t>
            </a:r>
          </a:p>
        </p:txBody>
      </p:sp>
      <p:sp>
        <p:nvSpPr>
          <p:cNvPr id="13" name="TextBox 12"/>
          <p:cNvSpPr txBox="1"/>
          <p:nvPr/>
        </p:nvSpPr>
        <p:spPr>
          <a:xfrm>
            <a:off x="7617446" y="626585"/>
            <a:ext cx="3635697"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ENDF/B</a:t>
            </a:r>
            <a:r>
              <a:rPr lang="en-US" b="1" dirty="0">
                <a:solidFill>
                  <a:srgbClr val="0070C0"/>
                </a:solidFill>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TENDL</a:t>
            </a:r>
            <a:r>
              <a:rPr lang="en-US" b="1" dirty="0">
                <a:solidFill>
                  <a:srgbClr val="0070C0"/>
                </a:solidFill>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JENDL</a:t>
            </a:r>
            <a:r>
              <a:rPr lang="en-US" b="1" dirty="0">
                <a:solidFill>
                  <a:srgbClr val="0070C0"/>
                </a:solidFill>
                <a:latin typeface="Times New Roman" panose="02020603050405020304" pitchFamily="18" charset="0"/>
                <a:cs typeface="Times New Roman" panose="02020603050405020304" pitchFamily="18" charset="0"/>
              </a:rPr>
              <a:t> </a:t>
            </a:r>
            <a:endParaRPr lang="ru-RU" b="1" dirty="0">
              <a:solidFill>
                <a:srgbClr val="0070C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982015" y="1350735"/>
            <a:ext cx="500208" cy="4862870"/>
          </a:xfrm>
          <a:prstGeom prst="rect">
            <a:avLst/>
          </a:prstGeom>
          <a:noFill/>
        </p:spPr>
        <p:txBody>
          <a:bodyPr wrap="square" rtlCol="0">
            <a:spAutoFit/>
          </a:bodyPr>
          <a:lstStyle/>
          <a:p>
            <a:pPr lvl="0"/>
            <a:r>
              <a:rPr lang="ru-RU" sz="2000" b="1" dirty="0"/>
              <a:t>-</a:t>
            </a:r>
          </a:p>
          <a:p>
            <a:r>
              <a:rPr lang="ru-RU" sz="2000" b="1" baseline="30000" dirty="0"/>
              <a:t>    </a:t>
            </a:r>
            <a:endParaRPr lang="ru-RU" sz="2000" b="1" dirty="0"/>
          </a:p>
          <a:p>
            <a:pPr>
              <a:spcBef>
                <a:spcPts val="600"/>
              </a:spcBef>
            </a:pPr>
            <a:r>
              <a:rPr lang="ru-RU" sz="2000" b="1" dirty="0"/>
              <a:t>-</a:t>
            </a:r>
          </a:p>
          <a:p>
            <a:pPr>
              <a:spcBef>
                <a:spcPts val="600"/>
              </a:spcBef>
            </a:pPr>
            <a:r>
              <a:rPr lang="ru-RU" sz="2000" b="1" dirty="0"/>
              <a:t>-</a:t>
            </a:r>
          </a:p>
          <a:p>
            <a:endParaRPr lang="ru-RU" sz="2000" b="1" dirty="0"/>
          </a:p>
          <a:p>
            <a:pPr>
              <a:spcBef>
                <a:spcPts val="600"/>
              </a:spcBef>
            </a:pPr>
            <a:r>
              <a:rPr lang="en-US" sz="2000" b="1" dirty="0"/>
              <a:t>+</a:t>
            </a:r>
            <a:endParaRPr lang="ru-RU" sz="2000" b="1" dirty="0"/>
          </a:p>
          <a:p>
            <a:pPr>
              <a:spcBef>
                <a:spcPts val="600"/>
              </a:spcBef>
            </a:pPr>
            <a:r>
              <a:rPr lang="ru-RU" sz="2000" b="1" dirty="0"/>
              <a:t>-</a:t>
            </a:r>
          </a:p>
          <a:p>
            <a:pPr>
              <a:spcBef>
                <a:spcPts val="600"/>
              </a:spcBef>
            </a:pPr>
            <a:r>
              <a:rPr lang="en-US" sz="2000" b="1" dirty="0"/>
              <a:t>+</a:t>
            </a:r>
            <a:endParaRPr lang="ru-RU" sz="2000" b="1" dirty="0"/>
          </a:p>
          <a:p>
            <a:pPr>
              <a:spcBef>
                <a:spcPts val="600"/>
              </a:spcBef>
            </a:pPr>
            <a:r>
              <a:rPr lang="ru-RU" sz="2000" b="1" dirty="0"/>
              <a:t>-</a:t>
            </a:r>
          </a:p>
          <a:p>
            <a:pPr>
              <a:spcBef>
                <a:spcPts val="600"/>
              </a:spcBef>
            </a:pPr>
            <a:r>
              <a:rPr lang="ru-RU" sz="2000" b="1" dirty="0"/>
              <a:t>-</a:t>
            </a:r>
          </a:p>
          <a:p>
            <a:pPr>
              <a:spcBef>
                <a:spcPts val="600"/>
              </a:spcBef>
            </a:pPr>
            <a:r>
              <a:rPr lang="ru-RU" sz="2000" b="1" dirty="0"/>
              <a:t>-</a:t>
            </a:r>
          </a:p>
          <a:p>
            <a:endParaRPr lang="ru-RU" sz="2000" b="1" dirty="0"/>
          </a:p>
          <a:p>
            <a:pPr>
              <a:spcBef>
                <a:spcPts val="600"/>
              </a:spcBef>
            </a:pPr>
            <a:r>
              <a:rPr lang="ru-RU" sz="2000" b="1" dirty="0"/>
              <a:t>-</a:t>
            </a:r>
            <a:endParaRPr lang="ru-RU" dirty="0"/>
          </a:p>
        </p:txBody>
      </p:sp>
      <p:sp>
        <p:nvSpPr>
          <p:cNvPr id="15" name="TextBox 14"/>
          <p:cNvSpPr txBox="1"/>
          <p:nvPr/>
        </p:nvSpPr>
        <p:spPr>
          <a:xfrm>
            <a:off x="8751682" y="1350735"/>
            <a:ext cx="500208" cy="4862870"/>
          </a:xfrm>
          <a:prstGeom prst="rect">
            <a:avLst/>
          </a:prstGeom>
          <a:noFill/>
        </p:spPr>
        <p:txBody>
          <a:bodyPr wrap="square" rtlCol="0">
            <a:spAutoFit/>
          </a:bodyPr>
          <a:lstStyle/>
          <a:p>
            <a:pPr lvl="0"/>
            <a:r>
              <a:rPr lang="ru-RU" sz="2000" b="1" dirty="0"/>
              <a:t>-</a:t>
            </a:r>
          </a:p>
          <a:p>
            <a:r>
              <a:rPr lang="ru-RU" sz="2000" b="1" baseline="30000" dirty="0"/>
              <a:t>    </a:t>
            </a:r>
            <a:endParaRPr lang="ru-RU" sz="2000" b="1" dirty="0"/>
          </a:p>
          <a:p>
            <a:pPr>
              <a:spcBef>
                <a:spcPts val="600"/>
              </a:spcBef>
            </a:pPr>
            <a:r>
              <a:rPr lang="ru-RU" sz="2000" b="1" dirty="0"/>
              <a:t>-</a:t>
            </a:r>
          </a:p>
          <a:p>
            <a:pPr>
              <a:spcBef>
                <a:spcPts val="600"/>
              </a:spcBef>
            </a:pPr>
            <a:r>
              <a:rPr lang="ru-RU" sz="2000" b="1" dirty="0"/>
              <a:t>-</a:t>
            </a:r>
          </a:p>
          <a:p>
            <a:endParaRPr lang="ru-RU" sz="2000" b="1" dirty="0"/>
          </a:p>
          <a:p>
            <a:pPr>
              <a:spcBef>
                <a:spcPts val="600"/>
              </a:spcBef>
            </a:pPr>
            <a:r>
              <a:rPr lang="en-US" sz="2000" b="1" dirty="0"/>
              <a:t>-</a:t>
            </a:r>
            <a:endParaRPr lang="ru-RU" sz="2000" b="1" dirty="0"/>
          </a:p>
          <a:p>
            <a:pPr>
              <a:spcBef>
                <a:spcPts val="600"/>
              </a:spcBef>
            </a:pPr>
            <a:r>
              <a:rPr lang="ru-RU" sz="2000" b="1" dirty="0"/>
              <a:t>-</a:t>
            </a:r>
          </a:p>
          <a:p>
            <a:pPr>
              <a:spcBef>
                <a:spcPts val="600"/>
              </a:spcBef>
            </a:pPr>
            <a:r>
              <a:rPr lang="en-US" sz="2000" b="1" dirty="0"/>
              <a:t>-</a:t>
            </a:r>
            <a:endParaRPr lang="ru-RU" sz="2000" b="1" dirty="0"/>
          </a:p>
          <a:p>
            <a:pPr>
              <a:spcBef>
                <a:spcPts val="600"/>
              </a:spcBef>
            </a:pPr>
            <a:r>
              <a:rPr lang="ru-RU" sz="2000" b="1" dirty="0"/>
              <a:t>-</a:t>
            </a:r>
          </a:p>
          <a:p>
            <a:pPr>
              <a:spcBef>
                <a:spcPts val="600"/>
              </a:spcBef>
            </a:pPr>
            <a:r>
              <a:rPr lang="ru-RU" sz="2000" b="1" dirty="0"/>
              <a:t>-</a:t>
            </a:r>
          </a:p>
          <a:p>
            <a:pPr>
              <a:spcBef>
                <a:spcPts val="600"/>
              </a:spcBef>
            </a:pPr>
            <a:r>
              <a:rPr lang="ru-RU" sz="2000" b="1" dirty="0"/>
              <a:t>-</a:t>
            </a:r>
          </a:p>
          <a:p>
            <a:endParaRPr lang="ru-RU" sz="2000" b="1" dirty="0"/>
          </a:p>
          <a:p>
            <a:pPr>
              <a:spcBef>
                <a:spcPts val="600"/>
              </a:spcBef>
            </a:pPr>
            <a:r>
              <a:rPr lang="ru-RU" sz="2000" b="1" dirty="0"/>
              <a:t>-</a:t>
            </a:r>
            <a:endParaRPr lang="ru-RU" dirty="0"/>
          </a:p>
        </p:txBody>
      </p:sp>
      <p:sp>
        <p:nvSpPr>
          <p:cNvPr id="16" name="TextBox 15"/>
          <p:cNvSpPr txBox="1"/>
          <p:nvPr/>
        </p:nvSpPr>
        <p:spPr>
          <a:xfrm>
            <a:off x="9521349" y="1379695"/>
            <a:ext cx="500208" cy="4862870"/>
          </a:xfrm>
          <a:prstGeom prst="rect">
            <a:avLst/>
          </a:prstGeom>
          <a:noFill/>
        </p:spPr>
        <p:txBody>
          <a:bodyPr wrap="square" rtlCol="0">
            <a:spAutoFit/>
          </a:bodyPr>
          <a:lstStyle/>
          <a:p>
            <a:pPr lvl="0"/>
            <a:r>
              <a:rPr lang="ru-RU" sz="2000" b="1" dirty="0"/>
              <a:t>-</a:t>
            </a:r>
          </a:p>
          <a:p>
            <a:r>
              <a:rPr lang="ru-RU" sz="2000" b="1" baseline="30000" dirty="0"/>
              <a:t>    </a:t>
            </a:r>
            <a:endParaRPr lang="ru-RU" sz="2000" b="1" dirty="0"/>
          </a:p>
          <a:p>
            <a:pPr>
              <a:spcBef>
                <a:spcPts val="600"/>
              </a:spcBef>
            </a:pPr>
            <a:r>
              <a:rPr lang="ru-RU" sz="2000" b="1" dirty="0"/>
              <a:t>-</a:t>
            </a:r>
          </a:p>
          <a:p>
            <a:pPr>
              <a:spcBef>
                <a:spcPts val="600"/>
              </a:spcBef>
            </a:pPr>
            <a:r>
              <a:rPr lang="ru-RU" sz="2000" b="1" dirty="0"/>
              <a:t>-</a:t>
            </a:r>
          </a:p>
          <a:p>
            <a:endParaRPr lang="ru-RU" sz="2000" b="1" dirty="0"/>
          </a:p>
          <a:p>
            <a:pPr>
              <a:spcBef>
                <a:spcPts val="600"/>
              </a:spcBef>
            </a:pPr>
            <a:r>
              <a:rPr lang="en-US" sz="2000" b="1" dirty="0"/>
              <a:t>-</a:t>
            </a:r>
            <a:endParaRPr lang="ru-RU" sz="2000" b="1" dirty="0"/>
          </a:p>
          <a:p>
            <a:pPr>
              <a:spcBef>
                <a:spcPts val="600"/>
              </a:spcBef>
            </a:pPr>
            <a:r>
              <a:rPr lang="ru-RU" sz="2000" b="1" dirty="0"/>
              <a:t>-</a:t>
            </a:r>
          </a:p>
          <a:p>
            <a:pPr>
              <a:spcBef>
                <a:spcPts val="600"/>
              </a:spcBef>
            </a:pPr>
            <a:r>
              <a:rPr lang="en-US" sz="2000" b="1" dirty="0"/>
              <a:t>-</a:t>
            </a:r>
            <a:endParaRPr lang="ru-RU" sz="2000" b="1" dirty="0"/>
          </a:p>
          <a:p>
            <a:pPr>
              <a:spcBef>
                <a:spcPts val="600"/>
              </a:spcBef>
            </a:pPr>
            <a:r>
              <a:rPr lang="ru-RU" sz="2000" b="1" dirty="0"/>
              <a:t>-</a:t>
            </a:r>
          </a:p>
          <a:p>
            <a:pPr>
              <a:spcBef>
                <a:spcPts val="600"/>
              </a:spcBef>
            </a:pPr>
            <a:r>
              <a:rPr lang="ru-RU" sz="2000" b="1" dirty="0"/>
              <a:t>-</a:t>
            </a:r>
          </a:p>
          <a:p>
            <a:pPr>
              <a:spcBef>
                <a:spcPts val="600"/>
              </a:spcBef>
            </a:pPr>
            <a:r>
              <a:rPr lang="ru-RU" sz="2000" b="1" dirty="0"/>
              <a:t>-</a:t>
            </a:r>
          </a:p>
          <a:p>
            <a:endParaRPr lang="ru-RU" sz="2000" b="1" dirty="0"/>
          </a:p>
          <a:p>
            <a:pPr>
              <a:spcBef>
                <a:spcPts val="600"/>
              </a:spcBef>
            </a:pPr>
            <a:r>
              <a:rPr lang="ru-RU" sz="2000" b="1" dirty="0"/>
              <a:t>-</a:t>
            </a:r>
            <a:endParaRPr lang="ru-RU" dirty="0"/>
          </a:p>
        </p:txBody>
      </p:sp>
      <p:sp>
        <p:nvSpPr>
          <p:cNvPr id="17" name="TextBox 16"/>
          <p:cNvSpPr txBox="1"/>
          <p:nvPr/>
        </p:nvSpPr>
        <p:spPr>
          <a:xfrm>
            <a:off x="11004706" y="1337014"/>
            <a:ext cx="500208" cy="4862870"/>
          </a:xfrm>
          <a:prstGeom prst="rect">
            <a:avLst/>
          </a:prstGeom>
          <a:noFill/>
        </p:spPr>
        <p:txBody>
          <a:bodyPr wrap="square" rtlCol="0">
            <a:spAutoFit/>
          </a:bodyPr>
          <a:lstStyle/>
          <a:p>
            <a:pPr lvl="0"/>
            <a:r>
              <a:rPr lang="en-US" sz="2000" b="1" dirty="0">
                <a:solidFill>
                  <a:srgbClr val="FF0000"/>
                </a:solidFill>
                <a:sym typeface="Wingdings 2" panose="05020102010507070707" pitchFamily="18" charset="2"/>
              </a:rPr>
              <a:t></a:t>
            </a:r>
            <a:endParaRPr lang="ru-RU" sz="2000" b="1" dirty="0">
              <a:solidFill>
                <a:srgbClr val="FF0000"/>
              </a:solidFill>
            </a:endParaRPr>
          </a:p>
          <a:p>
            <a:r>
              <a:rPr lang="ru-RU" sz="2000" b="1" baseline="30000" dirty="0">
                <a:solidFill>
                  <a:srgbClr val="0070C0"/>
                </a:solidFill>
              </a:rPr>
              <a:t>    </a:t>
            </a:r>
            <a:endParaRPr lang="ru-RU" sz="2000" b="1" dirty="0">
              <a:solidFill>
                <a:srgbClr val="0070C0"/>
              </a:solidFill>
            </a:endParaRPr>
          </a:p>
          <a:p>
            <a:pPr>
              <a:spcBef>
                <a:spcPts val="600"/>
              </a:spcBef>
            </a:pPr>
            <a:r>
              <a:rPr lang="en-US" sz="2000" b="1" dirty="0">
                <a:solidFill>
                  <a:srgbClr val="FF0000"/>
                </a:solidFill>
                <a:sym typeface="Wingdings 2" panose="05020102010507070707" pitchFamily="18" charset="2"/>
              </a:rPr>
              <a:t></a:t>
            </a:r>
            <a:endParaRPr lang="ru-RU" sz="2000" b="1" dirty="0">
              <a:solidFill>
                <a:srgbClr val="0070C0"/>
              </a:solidFill>
            </a:endParaRPr>
          </a:p>
          <a:p>
            <a:pPr>
              <a:spcBef>
                <a:spcPts val="600"/>
              </a:spcBef>
            </a:pPr>
            <a:r>
              <a:rPr lang="en-US" sz="2000" b="1" dirty="0">
                <a:solidFill>
                  <a:srgbClr val="FF0000"/>
                </a:solidFill>
                <a:sym typeface="Wingdings 2" panose="05020102010507070707" pitchFamily="18" charset="2"/>
              </a:rPr>
              <a:t></a:t>
            </a:r>
            <a:endParaRPr lang="ru-RU" sz="2000" b="1" dirty="0">
              <a:solidFill>
                <a:srgbClr val="0070C0"/>
              </a:solidFill>
            </a:endParaRPr>
          </a:p>
          <a:p>
            <a:endParaRPr lang="ru-RU" sz="2000" b="1" dirty="0">
              <a:solidFill>
                <a:srgbClr val="0070C0"/>
              </a:solidFill>
            </a:endParaRPr>
          </a:p>
          <a:p>
            <a:pPr>
              <a:spcBef>
                <a:spcPts val="600"/>
              </a:spcBef>
            </a:pPr>
            <a:r>
              <a:rPr lang="en-US" sz="2000" b="1" dirty="0">
                <a:solidFill>
                  <a:srgbClr val="FF0000"/>
                </a:solidFill>
                <a:sym typeface="Wingdings 2" panose="05020102010507070707" pitchFamily="18" charset="2"/>
              </a:rPr>
              <a:t></a:t>
            </a:r>
            <a:endParaRPr lang="ru-RU" sz="2000" b="1" dirty="0">
              <a:solidFill>
                <a:srgbClr val="0070C0"/>
              </a:solidFill>
            </a:endParaRPr>
          </a:p>
          <a:p>
            <a:pPr>
              <a:spcBef>
                <a:spcPts val="600"/>
              </a:spcBef>
            </a:pPr>
            <a:endParaRPr lang="ru-RU" sz="2000" b="1" dirty="0">
              <a:solidFill>
                <a:srgbClr val="0070C0"/>
              </a:solidFill>
            </a:endParaRPr>
          </a:p>
          <a:p>
            <a:pPr>
              <a:spcBef>
                <a:spcPts val="600"/>
              </a:spcBef>
            </a:pPr>
            <a:r>
              <a:rPr lang="en-US" sz="2000" b="1" dirty="0">
                <a:solidFill>
                  <a:srgbClr val="FF0000"/>
                </a:solidFill>
                <a:sym typeface="Wingdings 2" panose="05020102010507070707" pitchFamily="18" charset="2"/>
              </a:rPr>
              <a:t></a:t>
            </a:r>
            <a:endParaRPr lang="ru-RU" sz="2000" b="1" dirty="0">
              <a:solidFill>
                <a:srgbClr val="0070C0"/>
              </a:solidFill>
            </a:endParaRPr>
          </a:p>
          <a:p>
            <a:pPr>
              <a:spcBef>
                <a:spcPts val="600"/>
              </a:spcBef>
            </a:pPr>
            <a:r>
              <a:rPr lang="en-US" sz="2000" b="1" dirty="0">
                <a:solidFill>
                  <a:srgbClr val="FF0000"/>
                </a:solidFill>
                <a:sym typeface="Wingdings 2" panose="05020102010507070707" pitchFamily="18" charset="2"/>
              </a:rPr>
              <a:t></a:t>
            </a:r>
            <a:endParaRPr lang="ru-RU" sz="2000" b="1" dirty="0">
              <a:solidFill>
                <a:srgbClr val="0070C0"/>
              </a:solidFill>
            </a:endParaRPr>
          </a:p>
          <a:p>
            <a:pPr>
              <a:spcBef>
                <a:spcPts val="600"/>
              </a:spcBef>
            </a:pPr>
            <a:endParaRPr lang="ru-RU" sz="2000" b="1" dirty="0">
              <a:solidFill>
                <a:srgbClr val="0070C0"/>
              </a:solidFill>
            </a:endParaRPr>
          </a:p>
          <a:p>
            <a:pPr>
              <a:spcBef>
                <a:spcPts val="600"/>
              </a:spcBef>
            </a:pPr>
            <a:endParaRPr lang="ru-RU" sz="2000" b="1" dirty="0">
              <a:solidFill>
                <a:srgbClr val="0070C0"/>
              </a:solidFill>
            </a:endParaRPr>
          </a:p>
          <a:p>
            <a:endParaRPr lang="ru-RU" sz="2000" b="1" dirty="0">
              <a:solidFill>
                <a:srgbClr val="0070C0"/>
              </a:solidFill>
            </a:endParaRPr>
          </a:p>
          <a:p>
            <a:pPr>
              <a:spcBef>
                <a:spcPts val="600"/>
              </a:spcBef>
            </a:pPr>
            <a:endParaRPr lang="ru-RU" dirty="0">
              <a:solidFill>
                <a:srgbClr val="0070C0"/>
              </a:solidFill>
            </a:endParaRPr>
          </a:p>
        </p:txBody>
      </p:sp>
      <p:sp>
        <p:nvSpPr>
          <p:cNvPr id="18" name="TextBox 17"/>
          <p:cNvSpPr txBox="1"/>
          <p:nvPr/>
        </p:nvSpPr>
        <p:spPr>
          <a:xfrm>
            <a:off x="11047562" y="607157"/>
            <a:ext cx="530915"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our</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0707650" y="938722"/>
            <a:ext cx="1160895" cy="369332"/>
          </a:xfrm>
          <a:prstGeom prst="rect">
            <a:avLst/>
          </a:prstGeom>
          <a:noFill/>
        </p:spPr>
        <p:txBody>
          <a:bodyPr wrap="none" rtlCol="0">
            <a:spAutoFit/>
          </a:bodyPr>
          <a:lstStyle/>
          <a:p>
            <a:r>
              <a:rPr lang="en-US" b="1" dirty="0">
                <a:solidFill>
                  <a:srgbClr val="FF0000"/>
                </a:solidFill>
              </a:rPr>
              <a:t>d</a:t>
            </a:r>
            <a:r>
              <a:rPr lang="en-US" b="1" dirty="0">
                <a:solidFill>
                  <a:srgbClr val="FF0000"/>
                </a:solidFill>
                <a:latin typeface="Symbol" panose="05050102010706020507" pitchFamily="18" charset="2"/>
              </a:rPr>
              <a:t>s</a:t>
            </a:r>
            <a:r>
              <a:rPr lang="en-US" b="1" dirty="0">
                <a:solidFill>
                  <a:srgbClr val="FF0000"/>
                </a:solidFill>
              </a:rPr>
              <a:t>/</a:t>
            </a:r>
            <a:r>
              <a:rPr lang="en-US" b="1" dirty="0" err="1">
                <a:solidFill>
                  <a:srgbClr val="FF0000"/>
                </a:solidFill>
              </a:rPr>
              <a:t>d</a:t>
            </a:r>
            <a:r>
              <a:rPr lang="en-US" b="1" dirty="0" err="1">
                <a:solidFill>
                  <a:srgbClr val="FF0000"/>
                </a:solidFill>
                <a:latin typeface="Symbol" panose="05050102010706020507" pitchFamily="18" charset="2"/>
              </a:rPr>
              <a:t>W</a:t>
            </a:r>
            <a:r>
              <a:rPr lang="en-US" b="1" dirty="0">
                <a:solidFill>
                  <a:srgbClr val="FF0000"/>
                </a:solidFill>
                <a:latin typeface="Symbol" panose="05050102010706020507" pitchFamily="18" charset="2"/>
              </a:rPr>
              <a:t>   s</a:t>
            </a:r>
            <a:endParaRPr lang="ru-RU" b="1" dirty="0">
              <a:solidFill>
                <a:srgbClr val="FF0000"/>
              </a:solidFill>
            </a:endParaRPr>
          </a:p>
        </p:txBody>
      </p:sp>
      <p:sp>
        <p:nvSpPr>
          <p:cNvPr id="20" name="TextBox 19"/>
          <p:cNvSpPr txBox="1"/>
          <p:nvPr/>
        </p:nvSpPr>
        <p:spPr>
          <a:xfrm>
            <a:off x="11493675" y="1326281"/>
            <a:ext cx="500208" cy="4755148"/>
          </a:xfrm>
          <a:prstGeom prst="rect">
            <a:avLst/>
          </a:prstGeom>
          <a:noFill/>
        </p:spPr>
        <p:txBody>
          <a:bodyPr wrap="square" rtlCol="0">
            <a:spAutoFit/>
          </a:bodyPr>
          <a:lstStyle/>
          <a:p>
            <a:r>
              <a:rPr lang="en-US" sz="2000" b="1" dirty="0">
                <a:solidFill>
                  <a:srgbClr val="FF0000"/>
                </a:solidFill>
                <a:sym typeface="Wingdings 2" panose="05020102010507070707" pitchFamily="18" charset="2"/>
              </a:rPr>
              <a:t></a:t>
            </a:r>
            <a:endParaRPr lang="ru-RU" sz="2000" b="1" dirty="0">
              <a:solidFill>
                <a:srgbClr val="FF0000"/>
              </a:solidFill>
            </a:endParaRPr>
          </a:p>
          <a:p>
            <a:r>
              <a:rPr lang="ru-RU" sz="2000" b="1" baseline="30000" dirty="0">
                <a:solidFill>
                  <a:srgbClr val="0070C0"/>
                </a:solidFill>
              </a:rPr>
              <a:t>    </a:t>
            </a:r>
            <a:endParaRPr lang="ru-RU" sz="2000" b="1" dirty="0">
              <a:solidFill>
                <a:srgbClr val="0070C0"/>
              </a:solidFill>
            </a:endParaRPr>
          </a:p>
          <a:p>
            <a:pPr>
              <a:spcBef>
                <a:spcPts val="600"/>
              </a:spcBef>
            </a:pPr>
            <a:endParaRPr lang="ru-RU" sz="2000" b="1" dirty="0">
              <a:solidFill>
                <a:srgbClr val="0070C0"/>
              </a:solidFill>
            </a:endParaRPr>
          </a:p>
          <a:p>
            <a:pPr>
              <a:spcBef>
                <a:spcPts val="600"/>
              </a:spcBef>
            </a:pPr>
            <a:r>
              <a:rPr lang="en-US" sz="2000" b="1" dirty="0">
                <a:solidFill>
                  <a:srgbClr val="FF0000"/>
                </a:solidFill>
                <a:sym typeface="Wingdings 2" panose="05020102010507070707" pitchFamily="18" charset="2"/>
              </a:rPr>
              <a:t></a:t>
            </a:r>
            <a:endParaRPr lang="ru-RU" sz="2000" b="1" dirty="0">
              <a:solidFill>
                <a:srgbClr val="0070C0"/>
              </a:solidFill>
            </a:endParaRPr>
          </a:p>
          <a:p>
            <a:endParaRPr lang="ru-RU" sz="2000" b="1" dirty="0">
              <a:solidFill>
                <a:srgbClr val="0070C0"/>
              </a:solidFill>
            </a:endParaRPr>
          </a:p>
          <a:p>
            <a:pPr>
              <a:spcBef>
                <a:spcPts val="600"/>
              </a:spcBef>
            </a:pPr>
            <a:r>
              <a:rPr lang="en-US" sz="2000" b="1" dirty="0">
                <a:solidFill>
                  <a:srgbClr val="FF0000"/>
                </a:solidFill>
                <a:sym typeface="Wingdings 2" panose="05020102010507070707" pitchFamily="18" charset="2"/>
              </a:rPr>
              <a:t></a:t>
            </a:r>
            <a:endParaRPr lang="ru-RU" sz="2000" b="1" dirty="0">
              <a:solidFill>
                <a:srgbClr val="0070C0"/>
              </a:solidFill>
            </a:endParaRPr>
          </a:p>
          <a:p>
            <a:pPr>
              <a:spcBef>
                <a:spcPts val="600"/>
              </a:spcBef>
            </a:pPr>
            <a:endParaRPr lang="ru-RU" sz="2000" b="1" dirty="0">
              <a:solidFill>
                <a:srgbClr val="0070C0"/>
              </a:solidFill>
            </a:endParaRPr>
          </a:p>
          <a:p>
            <a:pPr>
              <a:spcBef>
                <a:spcPts val="600"/>
              </a:spcBef>
            </a:pPr>
            <a:r>
              <a:rPr lang="en-US" sz="2000" b="1" dirty="0">
                <a:solidFill>
                  <a:srgbClr val="FF0000"/>
                </a:solidFill>
                <a:sym typeface="Wingdings 2" panose="05020102010507070707" pitchFamily="18" charset="2"/>
              </a:rPr>
              <a:t></a:t>
            </a:r>
            <a:endParaRPr lang="ru-RU" sz="2000" b="1" dirty="0">
              <a:solidFill>
                <a:srgbClr val="0070C0"/>
              </a:solidFill>
            </a:endParaRPr>
          </a:p>
          <a:p>
            <a:pPr>
              <a:spcBef>
                <a:spcPts val="600"/>
              </a:spcBef>
            </a:pPr>
            <a:r>
              <a:rPr lang="en-US" sz="2000" b="1" dirty="0">
                <a:solidFill>
                  <a:srgbClr val="FF0000"/>
                </a:solidFill>
                <a:sym typeface="Wingdings 2" panose="05020102010507070707" pitchFamily="18" charset="2"/>
              </a:rPr>
              <a:t></a:t>
            </a:r>
            <a:endParaRPr lang="ru-RU" sz="2000" b="1" dirty="0">
              <a:solidFill>
                <a:srgbClr val="0070C0"/>
              </a:solidFill>
            </a:endParaRPr>
          </a:p>
          <a:p>
            <a:pPr>
              <a:spcBef>
                <a:spcPts val="600"/>
              </a:spcBef>
            </a:pPr>
            <a:endParaRPr lang="ru-RU" sz="2000" b="1" dirty="0">
              <a:solidFill>
                <a:srgbClr val="0070C0"/>
              </a:solidFill>
            </a:endParaRPr>
          </a:p>
          <a:p>
            <a:pPr>
              <a:spcBef>
                <a:spcPts val="600"/>
              </a:spcBef>
            </a:pPr>
            <a:endParaRPr lang="ru-RU" sz="2000" b="1" dirty="0">
              <a:solidFill>
                <a:srgbClr val="0070C0"/>
              </a:solidFill>
            </a:endParaRPr>
          </a:p>
          <a:p>
            <a:endParaRPr lang="ru-RU" sz="2000" b="1" dirty="0">
              <a:solidFill>
                <a:srgbClr val="0070C0"/>
              </a:solidFill>
            </a:endParaRPr>
          </a:p>
          <a:p>
            <a:pPr>
              <a:spcBef>
                <a:spcPts val="600"/>
              </a:spcBef>
            </a:pPr>
            <a:endParaRPr lang="ru-RU" dirty="0">
              <a:solidFill>
                <a:srgbClr val="0070C0"/>
              </a:solidFill>
            </a:endParaRPr>
          </a:p>
        </p:txBody>
      </p:sp>
    </p:spTree>
    <p:extLst>
      <p:ext uri="{BB962C8B-B14F-4D97-AF65-F5344CB8AC3E}">
        <p14:creationId xmlns:p14="http://schemas.microsoft.com/office/powerpoint/2010/main" val="341402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4796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Rectangle 4"/>
          <p:cNvSpPr>
            <a:spLocks noGrp="1" noChangeArrowheads="1"/>
          </p:cNvSpPr>
          <p:nvPr>
            <p:ph type="subTitle" idx="1"/>
          </p:nvPr>
        </p:nvSpPr>
        <p:spPr>
          <a:xfrm>
            <a:off x="205431" y="50800"/>
            <a:ext cx="1191569" cy="374650"/>
          </a:xfrm>
          <a:noFill/>
        </p:spPr>
        <p:txBody>
          <a:bodyPr>
            <a:normAutofit fontScale="77500" lnSpcReduction="20000"/>
          </a:bodyPr>
          <a:lstStyle/>
          <a:p>
            <a:pPr algn="l"/>
            <a:r>
              <a:rPr lang="en-US" sz="3200" dirty="0">
                <a:latin typeface="Times New Roman" panose="02020603050405020304" pitchFamily="18" charset="0"/>
                <a:cs typeface="Times New Roman" panose="02020603050405020304" pitchFamily="18" charset="0"/>
              </a:rPr>
              <a:t>d + Li</a:t>
            </a:r>
            <a:endParaRPr lang="ru-RU" sz="3200" dirty="0">
              <a:latin typeface="Times New Roman" panose="02020603050405020304" pitchFamily="18" charset="0"/>
              <a:cs typeface="Times New Roman" panose="02020603050405020304" pitchFamily="18" charset="0"/>
            </a:endParaRPr>
          </a:p>
          <a:p>
            <a:pPr algn="l" eaLnBrk="1" hangingPunct="1">
              <a:lnSpc>
                <a:spcPct val="90000"/>
              </a:lnSpc>
            </a:pPr>
            <a:endParaRPr lang="en-US" altLang="ru-RU" b="1" dirty="0">
              <a:solidFill>
                <a:srgbClr val="3333CC"/>
              </a:solidFill>
            </a:endParaRPr>
          </a:p>
          <a:p>
            <a:pPr algn="l"/>
            <a:endParaRPr lang="en-US" altLang="ru-RU" sz="1800" dirty="0">
              <a:solidFill>
                <a:srgbClr val="3333CC"/>
              </a:solidFill>
            </a:endParaRPr>
          </a:p>
          <a:p>
            <a:pPr algn="l"/>
            <a:endParaRPr lang="en-US" altLang="ru-RU" sz="1800" dirty="0">
              <a:solidFill>
                <a:srgbClr val="3333CC"/>
              </a:solidFill>
            </a:endParaRPr>
          </a:p>
          <a:p>
            <a:pPr eaLnBrk="1" hangingPunct="1"/>
            <a:endParaRPr lang="ru-RU" altLang="ru-RU" sz="2000" i="1" dirty="0">
              <a:solidFill>
                <a:srgbClr val="3333CC"/>
              </a:solidFill>
            </a:endParaRPr>
          </a:p>
        </p:txBody>
      </p:sp>
      <p:cxnSp>
        <p:nvCxnSpPr>
          <p:cNvPr id="6" name="Прямая соединительная линия 5"/>
          <p:cNvCxnSpPr/>
          <p:nvPr/>
        </p:nvCxnSpPr>
        <p:spPr>
          <a:xfrm>
            <a:off x="0" y="479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8" y="959372"/>
            <a:ext cx="11959667" cy="5037108"/>
          </a:xfrm>
          <a:prstGeom prst="rect">
            <a:avLst/>
          </a:prstGeom>
        </p:spPr>
      </p:pic>
    </p:spTree>
    <p:extLst>
      <p:ext uri="{BB962C8B-B14F-4D97-AF65-F5344CB8AC3E}">
        <p14:creationId xmlns:p14="http://schemas.microsoft.com/office/powerpoint/2010/main" val="311686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4796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Rectangle 4"/>
          <p:cNvSpPr>
            <a:spLocks noGrp="1" noChangeArrowheads="1"/>
          </p:cNvSpPr>
          <p:nvPr>
            <p:ph type="subTitle" idx="1"/>
          </p:nvPr>
        </p:nvSpPr>
        <p:spPr>
          <a:xfrm>
            <a:off x="148281" y="0"/>
            <a:ext cx="10085005" cy="479686"/>
          </a:xfrm>
          <a:noFill/>
        </p:spPr>
        <p:txBody>
          <a:bodyPr/>
          <a:lstStyle/>
          <a:p>
            <a:pPr algn="l"/>
            <a:r>
              <a:rPr lang="en-US" dirty="0">
                <a:latin typeface="Times New Roman" panose="02020603050405020304" pitchFamily="18" charset="0"/>
                <a:cs typeface="Times New Roman" panose="02020603050405020304" pitchFamily="18" charset="0"/>
              </a:rPr>
              <a:t>d + Li</a:t>
            </a:r>
            <a:endParaRPr lang="ru-RU" dirty="0">
              <a:latin typeface="Times New Roman" panose="02020603050405020304" pitchFamily="18" charset="0"/>
              <a:cs typeface="Times New Roman" panose="02020603050405020304" pitchFamily="18" charset="0"/>
            </a:endParaRPr>
          </a:p>
          <a:p>
            <a:pPr algn="l" eaLnBrk="1" hangingPunct="1">
              <a:lnSpc>
                <a:spcPct val="90000"/>
              </a:lnSpc>
            </a:pPr>
            <a:endParaRPr lang="en-US" altLang="ru-RU" b="1" dirty="0">
              <a:solidFill>
                <a:srgbClr val="3333CC"/>
              </a:solidFill>
            </a:endParaRPr>
          </a:p>
          <a:p>
            <a:pPr algn="l"/>
            <a:endParaRPr lang="en-US" altLang="ru-RU" sz="1800" dirty="0">
              <a:solidFill>
                <a:srgbClr val="3333CC"/>
              </a:solidFill>
            </a:endParaRPr>
          </a:p>
          <a:p>
            <a:pPr algn="l"/>
            <a:endParaRPr lang="en-US" altLang="ru-RU" sz="1800" dirty="0">
              <a:solidFill>
                <a:srgbClr val="3333CC"/>
              </a:solidFill>
            </a:endParaRPr>
          </a:p>
          <a:p>
            <a:pPr eaLnBrk="1" hangingPunct="1"/>
            <a:endParaRPr lang="ru-RU" altLang="ru-RU" sz="2000" i="1" dirty="0">
              <a:solidFill>
                <a:srgbClr val="3333CC"/>
              </a:solidFill>
            </a:endParaRPr>
          </a:p>
        </p:txBody>
      </p:sp>
      <p:cxnSp>
        <p:nvCxnSpPr>
          <p:cNvPr id="6" name="Прямая соединительная линия 5"/>
          <p:cNvCxnSpPr/>
          <p:nvPr/>
        </p:nvCxnSpPr>
        <p:spPr>
          <a:xfrm>
            <a:off x="0" y="479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4"/>
              <p:cNvSpPr txBox="1">
                <a:spLocks noChangeArrowheads="1"/>
              </p:cNvSpPr>
              <p:nvPr/>
            </p:nvSpPr>
            <p:spPr>
              <a:xfrm>
                <a:off x="148282" y="851159"/>
                <a:ext cx="3437882" cy="649029"/>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ru-RU" sz="4000" i="1" baseline="30000" dirty="0" smtClean="0">
                          <a:solidFill>
                            <a:schemeClr val="tx1"/>
                          </a:solidFill>
                          <a:latin typeface="Cambria Math" panose="02040503050406030204" pitchFamily="18" charset="0"/>
                        </a:rPr>
                        <m:t>6</m:t>
                      </m:r>
                      <m:r>
                        <a:rPr lang="en-US" sz="4000" i="1" dirty="0" smtClean="0">
                          <a:solidFill>
                            <a:schemeClr val="tx1"/>
                          </a:solidFill>
                          <a:latin typeface="Cambria Math" panose="02040503050406030204" pitchFamily="18" charset="0"/>
                        </a:rPr>
                        <m:t>𝐿𝑖</m:t>
                      </m:r>
                      <m:r>
                        <a:rPr lang="en-US" sz="4000" i="1" dirty="0" smtClean="0">
                          <a:solidFill>
                            <a:schemeClr val="tx1"/>
                          </a:solidFill>
                          <a:latin typeface="Cambria Math" panose="02040503050406030204" pitchFamily="18" charset="0"/>
                        </a:rPr>
                        <m:t>(</m:t>
                      </m:r>
                      <m:r>
                        <a:rPr lang="en-US" sz="4000" i="1" dirty="0" smtClean="0">
                          <a:solidFill>
                            <a:schemeClr val="tx1"/>
                          </a:solidFill>
                          <a:latin typeface="Cambria Math" panose="02040503050406030204" pitchFamily="18" charset="0"/>
                        </a:rPr>
                        <m:t>𝑑</m:t>
                      </m:r>
                      <m:r>
                        <a:rPr lang="en-US" sz="4000" i="1" dirty="0" smtClean="0">
                          <a:solidFill>
                            <a:schemeClr val="tx1"/>
                          </a:solidFill>
                          <a:latin typeface="Cambria Math" panose="02040503050406030204" pitchFamily="18" charset="0"/>
                        </a:rPr>
                        <m:t>,</m:t>
                      </m:r>
                      <m:r>
                        <a:rPr lang="en-US" sz="4000" i="1" dirty="0" smtClean="0">
                          <a:solidFill>
                            <a:schemeClr val="tx1"/>
                          </a:solidFill>
                          <a:latin typeface="Cambria Math" panose="02040503050406030204" pitchFamily="18" charset="0"/>
                          <a:ea typeface="Cambria Math" panose="02040503050406030204" pitchFamily="18" charset="0"/>
                        </a:rPr>
                        <m:t>𝛼</m:t>
                      </m:r>
                      <m:r>
                        <a:rPr lang="en-US" sz="4000" i="1" dirty="0" smtClean="0">
                          <a:solidFill>
                            <a:schemeClr val="tx1"/>
                          </a:solidFill>
                          <a:latin typeface="Cambria Math" panose="02040503050406030204" pitchFamily="18" charset="0"/>
                        </a:rPr>
                        <m:t>)</m:t>
                      </m:r>
                      <m:r>
                        <a:rPr lang="en-US" sz="4000" i="1" dirty="0" smtClean="0">
                          <a:solidFill>
                            <a:schemeClr val="tx1"/>
                          </a:solidFill>
                          <a:latin typeface="Cambria Math" panose="02040503050406030204" pitchFamily="18" charset="0"/>
                          <a:ea typeface="Cambria Math" panose="02040503050406030204" pitchFamily="18" charset="0"/>
                        </a:rPr>
                        <m:t>𝛼</m:t>
                      </m:r>
                    </m:oMath>
                  </m:oMathPara>
                </a14:m>
                <a:endParaRPr lang="en-US" altLang="ru-RU" sz="4000" b="1" dirty="0">
                  <a:solidFill>
                    <a:schemeClr val="tx1"/>
                  </a:solidFill>
                </a:endParaRPr>
              </a:p>
              <a:p>
                <a:pPr algn="l" fontAlgn="base">
                  <a:lnSpc>
                    <a:spcPct val="100000"/>
                  </a:lnSpc>
                  <a:spcBef>
                    <a:spcPct val="0"/>
                  </a:spcBef>
                  <a:spcAft>
                    <a:spcPct val="0"/>
                  </a:spcAft>
                  <a:defRPr/>
                </a:pPr>
                <a:endParaRPr lang="ru-RU" altLang="ru-RU" dirty="0">
                  <a:solidFill>
                    <a:srgbClr val="3333CC"/>
                  </a:solidFill>
                </a:endParaRPr>
              </a:p>
              <a:p>
                <a:pPr algn="l" fontAlgn="base">
                  <a:lnSpc>
                    <a:spcPct val="100000"/>
                  </a:lnSpc>
                  <a:spcBef>
                    <a:spcPct val="0"/>
                  </a:spcBef>
                  <a:spcAft>
                    <a:spcPct val="0"/>
                  </a:spcAft>
                  <a:defRPr/>
                </a:pPr>
                <a:endParaRPr lang="ru-RU" altLang="ru-RU" dirty="0">
                  <a:solidFill>
                    <a:srgbClr val="3333CC"/>
                  </a:solidFill>
                </a:endParaRPr>
              </a:p>
            </p:txBody>
          </p:sp>
        </mc:Choice>
        <mc:Fallback xmlns="">
          <p:sp>
            <p:nvSpPr>
              <p:cNvPr id="8" name="Rectangle 4"/>
              <p:cNvSpPr txBox="1">
                <a:spLocks noRot="1" noChangeAspect="1" noMove="1" noResize="1" noEditPoints="1" noAdjustHandles="1" noChangeArrowheads="1" noChangeShapeType="1" noTextEdit="1"/>
              </p:cNvSpPr>
              <p:nvPr/>
            </p:nvSpPr>
            <p:spPr>
              <a:xfrm>
                <a:off x="148282" y="851159"/>
                <a:ext cx="3437882" cy="649029"/>
              </a:xfrm>
              <a:prstGeom prst="rect">
                <a:avLst/>
              </a:prstGeom>
              <a:blipFill rotWithShape="0">
                <a:blip r:embed="rId3"/>
                <a:stretch>
                  <a:fillRect/>
                </a:stretch>
              </a:blipFill>
            </p:spPr>
            <p:txBody>
              <a:bodyPr/>
              <a:lstStyle/>
              <a:p>
                <a:r>
                  <a:rPr lang="ru-RU">
                    <a:noFill/>
                  </a:rPr>
                  <a:t> </a:t>
                </a:r>
              </a:p>
            </p:txBody>
          </p:sp>
        </mc:Fallback>
      </mc:AlternateContent>
      <p:pic>
        <p:nvPicPr>
          <p:cNvPr id="2" name="Рисунок 1"/>
          <p:cNvPicPr>
            <a:picLocks noChangeAspect="1"/>
          </p:cNvPicPr>
          <p:nvPr/>
        </p:nvPicPr>
        <p:blipFill>
          <a:blip r:embed="rId4"/>
          <a:stretch>
            <a:fillRect/>
          </a:stretch>
        </p:blipFill>
        <p:spPr>
          <a:xfrm>
            <a:off x="3213468" y="1213848"/>
            <a:ext cx="5687947" cy="5561243"/>
          </a:xfrm>
          <a:prstGeom prst="rect">
            <a:avLst/>
          </a:prstGeom>
        </p:spPr>
      </p:pic>
    </p:spTree>
    <p:extLst>
      <p:ext uri="{BB962C8B-B14F-4D97-AF65-F5344CB8AC3E}">
        <p14:creationId xmlns:p14="http://schemas.microsoft.com/office/powerpoint/2010/main" val="90578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4796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Rectangle 4"/>
          <p:cNvSpPr>
            <a:spLocks noGrp="1" noChangeArrowheads="1"/>
          </p:cNvSpPr>
          <p:nvPr>
            <p:ph type="subTitle" idx="1"/>
          </p:nvPr>
        </p:nvSpPr>
        <p:spPr>
          <a:xfrm>
            <a:off x="148281" y="0"/>
            <a:ext cx="10085005" cy="479686"/>
          </a:xfrm>
          <a:noFill/>
        </p:spPr>
        <p:txBody>
          <a:bodyPr/>
          <a:lstStyle/>
          <a:p>
            <a:pPr algn="l"/>
            <a:r>
              <a:rPr lang="en-US" dirty="0">
                <a:latin typeface="Times New Roman" panose="02020603050405020304" pitchFamily="18" charset="0"/>
                <a:cs typeface="Times New Roman" panose="02020603050405020304" pitchFamily="18" charset="0"/>
              </a:rPr>
              <a:t>d + Li</a:t>
            </a:r>
            <a:endParaRPr lang="ru-RU" dirty="0">
              <a:latin typeface="Times New Roman" panose="02020603050405020304" pitchFamily="18" charset="0"/>
              <a:cs typeface="Times New Roman" panose="02020603050405020304" pitchFamily="18" charset="0"/>
            </a:endParaRPr>
          </a:p>
          <a:p>
            <a:pPr algn="l" eaLnBrk="1" hangingPunct="1">
              <a:lnSpc>
                <a:spcPct val="90000"/>
              </a:lnSpc>
            </a:pPr>
            <a:endParaRPr lang="en-US" altLang="ru-RU" b="1" dirty="0">
              <a:solidFill>
                <a:srgbClr val="3333CC"/>
              </a:solidFill>
            </a:endParaRPr>
          </a:p>
          <a:p>
            <a:pPr algn="l"/>
            <a:endParaRPr lang="en-US" altLang="ru-RU" sz="1800" dirty="0">
              <a:solidFill>
                <a:srgbClr val="3333CC"/>
              </a:solidFill>
            </a:endParaRPr>
          </a:p>
          <a:p>
            <a:pPr algn="l"/>
            <a:endParaRPr lang="en-US" altLang="ru-RU" sz="1800" dirty="0">
              <a:solidFill>
                <a:srgbClr val="3333CC"/>
              </a:solidFill>
            </a:endParaRPr>
          </a:p>
          <a:p>
            <a:pPr eaLnBrk="1" hangingPunct="1"/>
            <a:endParaRPr lang="ru-RU" altLang="ru-RU" sz="2000" i="1" dirty="0">
              <a:solidFill>
                <a:srgbClr val="3333CC"/>
              </a:solidFill>
            </a:endParaRPr>
          </a:p>
        </p:txBody>
      </p:sp>
      <p:cxnSp>
        <p:nvCxnSpPr>
          <p:cNvPr id="6" name="Прямая соединительная линия 5"/>
          <p:cNvCxnSpPr/>
          <p:nvPr/>
        </p:nvCxnSpPr>
        <p:spPr>
          <a:xfrm>
            <a:off x="0" y="479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4"/>
              <p:cNvSpPr txBox="1">
                <a:spLocks noChangeArrowheads="1"/>
              </p:cNvSpPr>
              <p:nvPr/>
            </p:nvSpPr>
            <p:spPr>
              <a:xfrm>
                <a:off x="148281" y="700269"/>
                <a:ext cx="1935161" cy="707322"/>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ru-RU" sz="3200" i="1" baseline="30000" dirty="0" smtClean="0">
                          <a:solidFill>
                            <a:schemeClr val="tx1"/>
                          </a:solidFill>
                          <a:latin typeface="Cambria Math" panose="02040503050406030204" pitchFamily="18" charset="0"/>
                        </a:rPr>
                        <m:t>6</m:t>
                      </m:r>
                      <m:r>
                        <a:rPr lang="en-US" sz="3200" i="1" dirty="0" smtClean="0">
                          <a:solidFill>
                            <a:schemeClr val="tx1"/>
                          </a:solidFill>
                          <a:latin typeface="Cambria Math" panose="02040503050406030204" pitchFamily="18" charset="0"/>
                        </a:rPr>
                        <m:t>𝐿𝑖</m:t>
                      </m:r>
                      <m:r>
                        <a:rPr lang="en-US" sz="3200" i="1" dirty="0" smtClean="0">
                          <a:solidFill>
                            <a:schemeClr val="tx1"/>
                          </a:solidFill>
                          <a:latin typeface="Cambria Math" panose="02040503050406030204" pitchFamily="18" charset="0"/>
                        </a:rPr>
                        <m:t>(</m:t>
                      </m:r>
                      <m:r>
                        <a:rPr lang="en-US" sz="3200" i="1" dirty="0" smtClean="0">
                          <a:solidFill>
                            <a:schemeClr val="tx1"/>
                          </a:solidFill>
                          <a:latin typeface="Cambria Math" panose="02040503050406030204" pitchFamily="18" charset="0"/>
                        </a:rPr>
                        <m:t>𝑑</m:t>
                      </m:r>
                      <m:r>
                        <a:rPr lang="en-US" sz="3200" i="1" dirty="0" smtClean="0">
                          <a:solidFill>
                            <a:schemeClr val="tx1"/>
                          </a:solidFill>
                          <a:latin typeface="Cambria Math" panose="02040503050406030204" pitchFamily="18" charset="0"/>
                        </a:rPr>
                        <m:t>,</m:t>
                      </m:r>
                      <m:r>
                        <a:rPr lang="en-US" sz="3200" i="1" dirty="0" smtClean="0">
                          <a:solidFill>
                            <a:schemeClr val="tx1"/>
                          </a:solidFill>
                          <a:latin typeface="Cambria Math" panose="02040503050406030204" pitchFamily="18" charset="0"/>
                          <a:ea typeface="Cambria Math" panose="02040503050406030204" pitchFamily="18" charset="0"/>
                        </a:rPr>
                        <m:t>𝛼</m:t>
                      </m:r>
                      <m:r>
                        <a:rPr lang="en-US" sz="3200" i="1" dirty="0" smtClean="0">
                          <a:solidFill>
                            <a:schemeClr val="tx1"/>
                          </a:solidFill>
                          <a:latin typeface="Cambria Math" panose="02040503050406030204" pitchFamily="18" charset="0"/>
                        </a:rPr>
                        <m:t>)</m:t>
                      </m:r>
                      <m:r>
                        <a:rPr lang="en-US" sz="3200" i="1" dirty="0" smtClean="0">
                          <a:solidFill>
                            <a:schemeClr val="tx1"/>
                          </a:solidFill>
                          <a:latin typeface="Cambria Math" panose="02040503050406030204" pitchFamily="18" charset="0"/>
                          <a:ea typeface="Cambria Math" panose="02040503050406030204" pitchFamily="18" charset="0"/>
                        </a:rPr>
                        <m:t>𝛼</m:t>
                      </m:r>
                    </m:oMath>
                  </m:oMathPara>
                </a14:m>
                <a:endParaRPr lang="en-US" altLang="ru-RU" sz="3200" b="1" dirty="0">
                  <a:solidFill>
                    <a:schemeClr val="tx1"/>
                  </a:solidFill>
                </a:endParaRPr>
              </a:p>
              <a:p>
                <a:pPr algn="l" fontAlgn="base">
                  <a:lnSpc>
                    <a:spcPct val="100000"/>
                  </a:lnSpc>
                  <a:spcBef>
                    <a:spcPct val="0"/>
                  </a:spcBef>
                  <a:spcAft>
                    <a:spcPct val="0"/>
                  </a:spcAft>
                  <a:defRPr/>
                </a:pPr>
                <a:endParaRPr lang="ru-RU" altLang="ru-RU" dirty="0">
                  <a:solidFill>
                    <a:srgbClr val="3333CC"/>
                  </a:solidFill>
                </a:endParaRPr>
              </a:p>
              <a:p>
                <a:pPr algn="l" fontAlgn="base">
                  <a:lnSpc>
                    <a:spcPct val="100000"/>
                  </a:lnSpc>
                  <a:spcBef>
                    <a:spcPct val="0"/>
                  </a:spcBef>
                  <a:spcAft>
                    <a:spcPct val="0"/>
                  </a:spcAft>
                  <a:defRPr/>
                </a:pPr>
                <a:endParaRPr lang="ru-RU" altLang="ru-RU" dirty="0">
                  <a:solidFill>
                    <a:srgbClr val="3333CC"/>
                  </a:solidFill>
                </a:endParaRPr>
              </a:p>
            </p:txBody>
          </p:sp>
        </mc:Choice>
        <mc:Fallback xmlns="">
          <p:sp>
            <p:nvSpPr>
              <p:cNvPr id="8" name="Rectangle 4"/>
              <p:cNvSpPr txBox="1">
                <a:spLocks noRot="1" noChangeAspect="1" noMove="1" noResize="1" noEditPoints="1" noAdjustHandles="1" noChangeArrowheads="1" noChangeShapeType="1" noTextEdit="1"/>
              </p:cNvSpPr>
              <p:nvPr/>
            </p:nvSpPr>
            <p:spPr>
              <a:xfrm>
                <a:off x="148281" y="700269"/>
                <a:ext cx="1935161" cy="707322"/>
              </a:xfrm>
              <a:prstGeom prst="rect">
                <a:avLst/>
              </a:prstGeom>
              <a:blipFill rotWithShape="0">
                <a:blip r:embed="rId3"/>
                <a:stretch>
                  <a:fillRect/>
                </a:stretch>
              </a:blipFill>
            </p:spPr>
            <p:txBody>
              <a:bodyPr/>
              <a:lstStyle/>
              <a:p>
                <a:r>
                  <a:rPr lang="ru-RU">
                    <a:noFill/>
                  </a:rPr>
                  <a:t> </a:t>
                </a:r>
              </a:p>
            </p:txBody>
          </p:sp>
        </mc:Fallback>
      </mc:AlternateContent>
      <p:pic>
        <p:nvPicPr>
          <p:cNvPr id="7" name="Рисунок 6"/>
          <p:cNvPicPr>
            <a:picLocks noChangeAspect="1"/>
          </p:cNvPicPr>
          <p:nvPr/>
        </p:nvPicPr>
        <p:blipFill>
          <a:blip r:embed="rId4"/>
          <a:stretch>
            <a:fillRect/>
          </a:stretch>
        </p:blipFill>
        <p:spPr>
          <a:xfrm>
            <a:off x="2235842" y="998896"/>
            <a:ext cx="8305101" cy="5637329"/>
          </a:xfrm>
          <a:prstGeom prst="rect">
            <a:avLst/>
          </a:prstGeom>
        </p:spPr>
      </p:pic>
    </p:spTree>
    <p:extLst>
      <p:ext uri="{BB962C8B-B14F-4D97-AF65-F5344CB8AC3E}">
        <p14:creationId xmlns:p14="http://schemas.microsoft.com/office/powerpoint/2010/main" val="217457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4796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Rectangle 4"/>
          <p:cNvSpPr>
            <a:spLocks noGrp="1" noChangeArrowheads="1"/>
          </p:cNvSpPr>
          <p:nvPr>
            <p:ph type="subTitle" idx="1"/>
          </p:nvPr>
        </p:nvSpPr>
        <p:spPr>
          <a:xfrm>
            <a:off x="148281" y="0"/>
            <a:ext cx="10085005" cy="479686"/>
          </a:xfrm>
          <a:noFill/>
        </p:spPr>
        <p:txBody>
          <a:bodyPr/>
          <a:lstStyle/>
          <a:p>
            <a:pPr algn="l"/>
            <a:r>
              <a:rPr lang="en-US" dirty="0">
                <a:latin typeface="Times New Roman" panose="02020603050405020304" pitchFamily="18" charset="0"/>
                <a:cs typeface="Times New Roman" panose="02020603050405020304" pitchFamily="18" charset="0"/>
              </a:rPr>
              <a:t>d + Li</a:t>
            </a:r>
            <a:endParaRPr lang="ru-RU" dirty="0">
              <a:latin typeface="Times New Roman" panose="02020603050405020304" pitchFamily="18" charset="0"/>
              <a:cs typeface="Times New Roman" panose="02020603050405020304" pitchFamily="18" charset="0"/>
            </a:endParaRPr>
          </a:p>
          <a:p>
            <a:pPr algn="l" eaLnBrk="1" hangingPunct="1">
              <a:lnSpc>
                <a:spcPct val="90000"/>
              </a:lnSpc>
            </a:pPr>
            <a:endParaRPr lang="en-US" altLang="ru-RU" b="1" dirty="0">
              <a:solidFill>
                <a:srgbClr val="3333CC"/>
              </a:solidFill>
            </a:endParaRPr>
          </a:p>
          <a:p>
            <a:pPr algn="l"/>
            <a:endParaRPr lang="en-US" altLang="ru-RU" sz="1800" dirty="0">
              <a:solidFill>
                <a:srgbClr val="3333CC"/>
              </a:solidFill>
            </a:endParaRPr>
          </a:p>
          <a:p>
            <a:pPr algn="l"/>
            <a:endParaRPr lang="en-US" altLang="ru-RU" sz="1800" dirty="0">
              <a:solidFill>
                <a:srgbClr val="3333CC"/>
              </a:solidFill>
            </a:endParaRPr>
          </a:p>
          <a:p>
            <a:pPr eaLnBrk="1" hangingPunct="1"/>
            <a:endParaRPr lang="ru-RU" altLang="ru-RU" sz="2000" i="1" dirty="0">
              <a:solidFill>
                <a:srgbClr val="3333CC"/>
              </a:solidFill>
            </a:endParaRPr>
          </a:p>
        </p:txBody>
      </p:sp>
      <p:cxnSp>
        <p:nvCxnSpPr>
          <p:cNvPr id="6" name="Прямая соединительная линия 5"/>
          <p:cNvCxnSpPr/>
          <p:nvPr/>
        </p:nvCxnSpPr>
        <p:spPr>
          <a:xfrm>
            <a:off x="0" y="479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4"/>
          <p:cNvSpPr txBox="1">
            <a:spLocks noChangeArrowheads="1"/>
          </p:cNvSpPr>
          <p:nvPr/>
        </p:nvSpPr>
        <p:spPr>
          <a:xfrm>
            <a:off x="99762" y="564101"/>
            <a:ext cx="5195243" cy="649029"/>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ru-RU" sz="3200" baseline="30000" dirty="0">
                <a:latin typeface="Times New Roman" panose="02020603050405020304" pitchFamily="18" charset="0"/>
                <a:cs typeface="Times New Roman" panose="02020603050405020304" pitchFamily="18" charset="0"/>
              </a:rPr>
              <a:t>6</a:t>
            </a:r>
            <a:r>
              <a:rPr lang="en-US" sz="3200" dirty="0">
                <a:latin typeface="Times New Roman" panose="02020603050405020304" pitchFamily="18" charset="0"/>
                <a:cs typeface="Times New Roman" panose="02020603050405020304" pitchFamily="18" charset="0"/>
              </a:rPr>
              <a:t>Li(d,</a:t>
            </a:r>
            <a:r>
              <a:rPr lang="en-US" sz="3200" dirty="0">
                <a:latin typeface="Times New Roman" panose="02020603050405020304" pitchFamily="18" charset="0"/>
                <a:cs typeface="Times New Roman" panose="02020603050405020304" pitchFamily="18" charset="0"/>
                <a:sym typeface="Symbol" panose="05050102010706020507" pitchFamily="18" charset="2"/>
              </a:rPr>
              <a:t>p</a:t>
            </a:r>
            <a:r>
              <a:rPr lang="en-US" sz="3200" baseline="-25000" dirty="0">
                <a:latin typeface="Times New Roman" panose="02020603050405020304" pitchFamily="18" charset="0"/>
                <a:cs typeface="Times New Roman" panose="02020603050405020304" pitchFamily="18" charset="0"/>
                <a:sym typeface="Symbol" panose="05050102010706020507" pitchFamily="18" charset="2"/>
              </a:rPr>
              <a:t>0</a:t>
            </a:r>
            <a:r>
              <a:rPr lang="en-US" sz="3200" dirty="0">
                <a:latin typeface="Times New Roman" panose="02020603050405020304" pitchFamily="18" charset="0"/>
                <a:cs typeface="Times New Roman" panose="02020603050405020304" pitchFamily="18" charset="0"/>
              </a:rPr>
              <a:t>)</a:t>
            </a:r>
            <a:r>
              <a:rPr lang="en-US" sz="3200" baseline="30000" dirty="0">
                <a:latin typeface="Times New Roman" panose="02020603050405020304" pitchFamily="18" charset="0"/>
                <a:cs typeface="Times New Roman" panose="02020603050405020304" pitchFamily="18" charset="0"/>
                <a:sym typeface="Symbol" panose="05050102010706020507" pitchFamily="18" charset="2"/>
              </a:rPr>
              <a:t>7</a:t>
            </a:r>
            <a:r>
              <a:rPr lang="en-US" sz="3200" dirty="0">
                <a:latin typeface="Times New Roman" panose="02020603050405020304" pitchFamily="18" charset="0"/>
                <a:cs typeface="Times New Roman" panose="02020603050405020304" pitchFamily="18" charset="0"/>
                <a:sym typeface="Symbol" panose="05050102010706020507" pitchFamily="18" charset="2"/>
              </a:rPr>
              <a:t>Li, </a:t>
            </a:r>
            <a:r>
              <a:rPr lang="en-US" altLang="ru-RU" sz="3200" baseline="30000" dirty="0">
                <a:latin typeface="Times New Roman" panose="02020603050405020304" pitchFamily="18" charset="0"/>
                <a:cs typeface="Times New Roman" panose="02020603050405020304" pitchFamily="18" charset="0"/>
              </a:rPr>
              <a:t>6</a:t>
            </a:r>
            <a:r>
              <a:rPr lang="en-US" sz="3200" dirty="0">
                <a:latin typeface="Times New Roman" panose="02020603050405020304" pitchFamily="18" charset="0"/>
                <a:cs typeface="Times New Roman" panose="02020603050405020304" pitchFamily="18" charset="0"/>
              </a:rPr>
              <a:t>Li(d,</a:t>
            </a:r>
            <a:r>
              <a:rPr lang="en-US" sz="3200" dirty="0">
                <a:latin typeface="Times New Roman" panose="02020603050405020304" pitchFamily="18" charset="0"/>
                <a:cs typeface="Times New Roman" panose="02020603050405020304" pitchFamily="18" charset="0"/>
                <a:sym typeface="Symbol" panose="05050102010706020507" pitchFamily="18" charset="2"/>
              </a:rPr>
              <a:t>p</a:t>
            </a:r>
            <a:r>
              <a:rPr lang="en-US" sz="3200" baseline="-25000" dirty="0">
                <a:latin typeface="Times New Roman" panose="02020603050405020304" pitchFamily="18" charset="0"/>
                <a:cs typeface="Times New Roman" panose="02020603050405020304" pitchFamily="18" charset="0"/>
                <a:sym typeface="Symbol" panose="05050102010706020507" pitchFamily="18" charset="2"/>
              </a:rPr>
              <a:t>1</a:t>
            </a:r>
            <a:r>
              <a:rPr lang="en-US" sz="3200" dirty="0">
                <a:latin typeface="Times New Roman" panose="02020603050405020304" pitchFamily="18" charset="0"/>
                <a:cs typeface="Times New Roman" panose="02020603050405020304" pitchFamily="18" charset="0"/>
              </a:rPr>
              <a:t>)</a:t>
            </a:r>
            <a:r>
              <a:rPr lang="en-US" sz="3200" baseline="30000" dirty="0">
                <a:latin typeface="Times New Roman" panose="02020603050405020304" pitchFamily="18" charset="0"/>
                <a:cs typeface="Times New Roman" panose="02020603050405020304" pitchFamily="18" charset="0"/>
                <a:sym typeface="Symbol" panose="05050102010706020507" pitchFamily="18" charset="2"/>
              </a:rPr>
              <a:t>7</a:t>
            </a:r>
            <a:r>
              <a:rPr lang="en-US" sz="3200" dirty="0">
                <a:latin typeface="Times New Roman" panose="02020603050405020304" pitchFamily="18" charset="0"/>
                <a:cs typeface="Times New Roman" panose="02020603050405020304" pitchFamily="18" charset="0"/>
                <a:sym typeface="Symbol" panose="05050102010706020507" pitchFamily="18" charset="2"/>
              </a:rPr>
              <a:t>Li</a:t>
            </a:r>
            <a:r>
              <a:rPr lang="en-US" sz="3200" baseline="300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ru-RU" sz="3200" b="1" baseline="30000" dirty="0">
              <a:latin typeface="Times New Roman" panose="02020603050405020304" pitchFamily="18" charset="0"/>
              <a:cs typeface="Times New Roman" panose="02020603050405020304" pitchFamily="18" charset="0"/>
            </a:endParaRPr>
          </a:p>
          <a:p>
            <a:pPr algn="l"/>
            <a:endParaRPr lang="en-US" altLang="ru-RU" sz="3200" b="1" dirty="0">
              <a:solidFill>
                <a:srgbClr val="3333CC"/>
              </a:solidFill>
            </a:endParaRPr>
          </a:p>
          <a:p>
            <a:pPr algn="l" fontAlgn="base">
              <a:lnSpc>
                <a:spcPct val="100000"/>
              </a:lnSpc>
              <a:spcBef>
                <a:spcPct val="0"/>
              </a:spcBef>
              <a:spcAft>
                <a:spcPct val="0"/>
              </a:spcAft>
              <a:defRPr/>
            </a:pPr>
            <a:endParaRPr lang="ru-RU" altLang="ru-RU" dirty="0">
              <a:solidFill>
                <a:srgbClr val="3333CC"/>
              </a:solidFill>
            </a:endParaRPr>
          </a:p>
          <a:p>
            <a:pPr algn="l" fontAlgn="base">
              <a:lnSpc>
                <a:spcPct val="100000"/>
              </a:lnSpc>
              <a:spcBef>
                <a:spcPct val="0"/>
              </a:spcBef>
              <a:spcAft>
                <a:spcPct val="0"/>
              </a:spcAft>
              <a:defRPr/>
            </a:pPr>
            <a:endParaRPr lang="ru-RU" altLang="ru-RU" dirty="0">
              <a:solidFill>
                <a:srgbClr val="3333CC"/>
              </a:solidFill>
            </a:endParaRPr>
          </a:p>
        </p:txBody>
      </p:sp>
      <p:pic>
        <p:nvPicPr>
          <p:cNvPr id="2" name="Рисунок 1"/>
          <p:cNvPicPr>
            <a:picLocks noChangeAspect="1"/>
          </p:cNvPicPr>
          <p:nvPr/>
        </p:nvPicPr>
        <p:blipFill>
          <a:blip r:embed="rId3"/>
          <a:stretch>
            <a:fillRect/>
          </a:stretch>
        </p:blipFill>
        <p:spPr>
          <a:xfrm>
            <a:off x="2292850" y="1340014"/>
            <a:ext cx="7210661" cy="5338189"/>
          </a:xfrm>
          <a:prstGeom prst="rect">
            <a:avLst/>
          </a:prstGeom>
        </p:spPr>
      </p:pic>
    </p:spTree>
    <p:extLst>
      <p:ext uri="{BB962C8B-B14F-4D97-AF65-F5344CB8AC3E}">
        <p14:creationId xmlns:p14="http://schemas.microsoft.com/office/powerpoint/2010/main" val="226578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4796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Rectangle 4"/>
          <p:cNvSpPr>
            <a:spLocks noGrp="1" noChangeArrowheads="1"/>
          </p:cNvSpPr>
          <p:nvPr>
            <p:ph type="subTitle" idx="1"/>
          </p:nvPr>
        </p:nvSpPr>
        <p:spPr>
          <a:xfrm>
            <a:off x="148281" y="0"/>
            <a:ext cx="10085005" cy="479686"/>
          </a:xfrm>
          <a:noFill/>
        </p:spPr>
        <p:txBody>
          <a:bodyPr/>
          <a:lstStyle/>
          <a:p>
            <a:pPr algn="l"/>
            <a:r>
              <a:rPr lang="en-US" dirty="0">
                <a:latin typeface="Times New Roman" panose="02020603050405020304" pitchFamily="18" charset="0"/>
                <a:cs typeface="Times New Roman" panose="02020603050405020304" pitchFamily="18" charset="0"/>
              </a:rPr>
              <a:t>d + Li</a:t>
            </a:r>
            <a:endParaRPr lang="ru-RU" dirty="0">
              <a:latin typeface="Times New Roman" panose="02020603050405020304" pitchFamily="18" charset="0"/>
              <a:cs typeface="Times New Roman" panose="02020603050405020304" pitchFamily="18" charset="0"/>
            </a:endParaRPr>
          </a:p>
          <a:p>
            <a:pPr algn="l" eaLnBrk="1" hangingPunct="1">
              <a:lnSpc>
                <a:spcPct val="90000"/>
              </a:lnSpc>
            </a:pPr>
            <a:endParaRPr lang="en-US" altLang="ru-RU" b="1" dirty="0">
              <a:solidFill>
                <a:srgbClr val="3333CC"/>
              </a:solidFill>
            </a:endParaRPr>
          </a:p>
          <a:p>
            <a:pPr algn="l"/>
            <a:endParaRPr lang="en-US" altLang="ru-RU" sz="1800" dirty="0">
              <a:solidFill>
                <a:srgbClr val="3333CC"/>
              </a:solidFill>
            </a:endParaRPr>
          </a:p>
          <a:p>
            <a:pPr algn="l"/>
            <a:endParaRPr lang="en-US" altLang="ru-RU" sz="1800" dirty="0">
              <a:solidFill>
                <a:srgbClr val="3333CC"/>
              </a:solidFill>
            </a:endParaRPr>
          </a:p>
          <a:p>
            <a:pPr eaLnBrk="1" hangingPunct="1"/>
            <a:endParaRPr lang="ru-RU" altLang="ru-RU" sz="2000" i="1" dirty="0">
              <a:solidFill>
                <a:srgbClr val="3333CC"/>
              </a:solidFill>
            </a:endParaRPr>
          </a:p>
        </p:txBody>
      </p:sp>
      <p:cxnSp>
        <p:nvCxnSpPr>
          <p:cNvPr id="6" name="Прямая соединительная линия 5"/>
          <p:cNvCxnSpPr/>
          <p:nvPr/>
        </p:nvCxnSpPr>
        <p:spPr>
          <a:xfrm>
            <a:off x="0" y="479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4"/>
          <p:cNvSpPr txBox="1">
            <a:spLocks noChangeArrowheads="1"/>
          </p:cNvSpPr>
          <p:nvPr/>
        </p:nvSpPr>
        <p:spPr>
          <a:xfrm>
            <a:off x="57297" y="514514"/>
            <a:ext cx="3437882" cy="649029"/>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baseline="30000" dirty="0">
                <a:latin typeface="Times New Roman" panose="02020603050405020304" pitchFamily="18" charset="0"/>
                <a:cs typeface="Times New Roman" panose="02020603050405020304" pitchFamily="18" charset="0"/>
              </a:rPr>
              <a:t>7</a:t>
            </a:r>
            <a:r>
              <a:rPr lang="en-US" sz="3200" dirty="0">
                <a:latin typeface="Times New Roman" panose="02020603050405020304" pitchFamily="18" charset="0"/>
                <a:cs typeface="Times New Roman" panose="02020603050405020304" pitchFamily="18" charset="0"/>
              </a:rPr>
              <a:t>Li(d,</a:t>
            </a:r>
            <a:r>
              <a:rPr lang="en-US" sz="3200" dirty="0">
                <a:latin typeface="Times New Roman" panose="02020603050405020304" pitchFamily="18" charset="0"/>
                <a:cs typeface="Times New Roman" panose="02020603050405020304" pitchFamily="18" charset="0"/>
                <a:sym typeface="Symbol" panose="05050102010706020507" pitchFamily="18" charset="2"/>
              </a:rPr>
              <a:t></a:t>
            </a:r>
            <a:r>
              <a:rPr lang="en-US" sz="3200" dirty="0">
                <a:latin typeface="Times New Roman" panose="02020603050405020304" pitchFamily="18" charset="0"/>
                <a:cs typeface="Times New Roman" panose="02020603050405020304" pitchFamily="18" charset="0"/>
              </a:rPr>
              <a:t>)</a:t>
            </a:r>
            <a:r>
              <a:rPr lang="en-US" sz="3200" baseline="30000" dirty="0">
                <a:latin typeface="Times New Roman" panose="02020603050405020304" pitchFamily="18" charset="0"/>
                <a:cs typeface="Times New Roman" panose="02020603050405020304" pitchFamily="18" charset="0"/>
              </a:rPr>
              <a:t>5</a:t>
            </a:r>
            <a:r>
              <a:rPr lang="en-US" sz="3200" dirty="0">
                <a:latin typeface="Times New Roman" panose="02020603050405020304" pitchFamily="18" charset="0"/>
                <a:cs typeface="Times New Roman" panose="02020603050405020304" pitchFamily="18" charset="0"/>
              </a:rPr>
              <a:t>He</a:t>
            </a:r>
            <a:endParaRPr lang="en-US" altLang="ru-RU" sz="3200" b="1" dirty="0">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defRPr/>
            </a:pPr>
            <a:endParaRPr lang="ru-RU" altLang="ru-RU" dirty="0">
              <a:solidFill>
                <a:srgbClr val="3333CC"/>
              </a:solidFill>
            </a:endParaRPr>
          </a:p>
          <a:p>
            <a:pPr algn="l" fontAlgn="base">
              <a:lnSpc>
                <a:spcPct val="100000"/>
              </a:lnSpc>
              <a:spcBef>
                <a:spcPct val="0"/>
              </a:spcBef>
              <a:spcAft>
                <a:spcPct val="0"/>
              </a:spcAft>
              <a:defRPr/>
            </a:pPr>
            <a:endParaRPr lang="ru-RU" altLang="ru-RU" dirty="0">
              <a:solidFill>
                <a:srgbClr val="3333CC"/>
              </a:solidFill>
            </a:endParaRPr>
          </a:p>
        </p:txBody>
      </p:sp>
      <p:pic>
        <p:nvPicPr>
          <p:cNvPr id="2" name="Рисунок 1"/>
          <p:cNvPicPr>
            <a:picLocks noChangeAspect="1"/>
          </p:cNvPicPr>
          <p:nvPr/>
        </p:nvPicPr>
        <p:blipFill>
          <a:blip r:embed="rId3"/>
          <a:stretch>
            <a:fillRect/>
          </a:stretch>
        </p:blipFill>
        <p:spPr>
          <a:xfrm>
            <a:off x="1730114" y="1163543"/>
            <a:ext cx="8258930" cy="5449795"/>
          </a:xfrm>
          <a:prstGeom prst="rect">
            <a:avLst/>
          </a:prstGeom>
        </p:spPr>
      </p:pic>
    </p:spTree>
    <p:extLst>
      <p:ext uri="{BB962C8B-B14F-4D97-AF65-F5344CB8AC3E}">
        <p14:creationId xmlns:p14="http://schemas.microsoft.com/office/powerpoint/2010/main" val="94739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8B6642F5-D6C6-4C9A-9BC6-AA81AAA6B1A2}" type="slidenum">
              <a:rPr lang="ru-RU" smtClean="0"/>
              <a:t>2</a:t>
            </a:fld>
            <a:endParaRPr lang="ru-RU"/>
          </a:p>
        </p:txBody>
      </p:sp>
      <p:pic>
        <p:nvPicPr>
          <p:cNvPr id="6" name="Рисунок 5"/>
          <p:cNvPicPr>
            <a:picLocks noChangeAspect="1"/>
          </p:cNvPicPr>
          <p:nvPr/>
        </p:nvPicPr>
        <p:blipFill>
          <a:blip r:embed="rId3"/>
          <a:stretch>
            <a:fillRect/>
          </a:stretch>
        </p:blipFill>
        <p:spPr>
          <a:xfrm>
            <a:off x="646296" y="128134"/>
            <a:ext cx="5950765" cy="2596016"/>
          </a:xfrm>
          <a:prstGeom prst="rect">
            <a:avLst/>
          </a:prstGeom>
        </p:spPr>
      </p:pic>
      <p:pic>
        <p:nvPicPr>
          <p:cNvPr id="7" name="Рисунок 6"/>
          <p:cNvPicPr>
            <a:picLocks noChangeAspect="1"/>
          </p:cNvPicPr>
          <p:nvPr/>
        </p:nvPicPr>
        <p:blipFill>
          <a:blip r:embed="rId4"/>
          <a:stretch>
            <a:fillRect/>
          </a:stretch>
        </p:blipFill>
        <p:spPr>
          <a:xfrm>
            <a:off x="5822361" y="0"/>
            <a:ext cx="6369639" cy="2652032"/>
          </a:xfrm>
          <a:prstGeom prst="rect">
            <a:avLst/>
          </a:prstGeom>
        </p:spPr>
      </p:pic>
      <p:pic>
        <p:nvPicPr>
          <p:cNvPr id="8" name="Рисунок 7"/>
          <p:cNvPicPr>
            <a:picLocks noChangeAspect="1"/>
          </p:cNvPicPr>
          <p:nvPr/>
        </p:nvPicPr>
        <p:blipFill>
          <a:blip r:embed="rId5"/>
          <a:stretch>
            <a:fillRect/>
          </a:stretch>
        </p:blipFill>
        <p:spPr>
          <a:xfrm>
            <a:off x="2754151" y="2974501"/>
            <a:ext cx="6527185" cy="3131498"/>
          </a:xfrm>
          <a:prstGeom prst="rect">
            <a:avLst/>
          </a:prstGeom>
        </p:spPr>
      </p:pic>
    </p:spTree>
    <p:extLst>
      <p:ext uri="{BB962C8B-B14F-4D97-AF65-F5344CB8AC3E}">
        <p14:creationId xmlns:p14="http://schemas.microsoft.com/office/powerpoint/2010/main" val="122320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4796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Rectangle 4"/>
          <p:cNvSpPr>
            <a:spLocks noGrp="1" noChangeArrowheads="1"/>
          </p:cNvSpPr>
          <p:nvPr>
            <p:ph type="subTitle" idx="1"/>
          </p:nvPr>
        </p:nvSpPr>
        <p:spPr>
          <a:xfrm>
            <a:off x="148281" y="0"/>
            <a:ext cx="10085005" cy="479686"/>
          </a:xfrm>
          <a:noFill/>
        </p:spPr>
        <p:txBody>
          <a:bodyPr/>
          <a:lstStyle/>
          <a:p>
            <a:pPr algn="l"/>
            <a:r>
              <a:rPr lang="en-US" dirty="0">
                <a:latin typeface="Times New Roman" panose="02020603050405020304" pitchFamily="18" charset="0"/>
                <a:cs typeface="Times New Roman" panose="02020603050405020304" pitchFamily="18" charset="0"/>
              </a:rPr>
              <a:t>d + Li</a:t>
            </a:r>
            <a:endParaRPr lang="ru-RU" dirty="0">
              <a:latin typeface="Times New Roman" panose="02020603050405020304" pitchFamily="18" charset="0"/>
              <a:cs typeface="Times New Roman" panose="02020603050405020304" pitchFamily="18" charset="0"/>
            </a:endParaRPr>
          </a:p>
          <a:p>
            <a:pPr algn="l" eaLnBrk="1" hangingPunct="1">
              <a:lnSpc>
                <a:spcPct val="90000"/>
              </a:lnSpc>
            </a:pPr>
            <a:endParaRPr lang="en-US" altLang="ru-RU" b="1" dirty="0">
              <a:solidFill>
                <a:srgbClr val="3333CC"/>
              </a:solidFill>
            </a:endParaRPr>
          </a:p>
          <a:p>
            <a:pPr algn="l"/>
            <a:endParaRPr lang="en-US" altLang="ru-RU" sz="1800" dirty="0">
              <a:solidFill>
                <a:srgbClr val="3333CC"/>
              </a:solidFill>
            </a:endParaRPr>
          </a:p>
          <a:p>
            <a:pPr algn="l"/>
            <a:endParaRPr lang="en-US" altLang="ru-RU" sz="1800" dirty="0">
              <a:solidFill>
                <a:srgbClr val="3333CC"/>
              </a:solidFill>
            </a:endParaRPr>
          </a:p>
          <a:p>
            <a:pPr eaLnBrk="1" hangingPunct="1"/>
            <a:endParaRPr lang="ru-RU" altLang="ru-RU" sz="2000" i="1" dirty="0">
              <a:solidFill>
                <a:srgbClr val="3333CC"/>
              </a:solidFill>
            </a:endParaRPr>
          </a:p>
        </p:txBody>
      </p:sp>
      <p:cxnSp>
        <p:nvCxnSpPr>
          <p:cNvPr id="6" name="Прямая соединительная линия 5"/>
          <p:cNvCxnSpPr/>
          <p:nvPr/>
        </p:nvCxnSpPr>
        <p:spPr>
          <a:xfrm>
            <a:off x="0" y="479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4"/>
          <p:cNvSpPr txBox="1">
            <a:spLocks noChangeArrowheads="1"/>
          </p:cNvSpPr>
          <p:nvPr/>
        </p:nvSpPr>
        <p:spPr>
          <a:xfrm>
            <a:off x="148281" y="577786"/>
            <a:ext cx="3437882" cy="649029"/>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baseline="30000" dirty="0">
                <a:latin typeface="Times New Roman" panose="02020603050405020304" pitchFamily="18" charset="0"/>
                <a:cs typeface="Times New Roman" panose="02020603050405020304" pitchFamily="18" charset="0"/>
              </a:rPr>
              <a:t>7</a:t>
            </a:r>
            <a:r>
              <a:rPr lang="en-US" sz="3200" dirty="0">
                <a:latin typeface="Times New Roman" panose="02020603050405020304" pitchFamily="18" charset="0"/>
                <a:cs typeface="Times New Roman" panose="02020603050405020304" pitchFamily="18" charset="0"/>
              </a:rPr>
              <a:t>Li(</a:t>
            </a:r>
            <a:r>
              <a:rPr lang="en-US" sz="3200" dirty="0" err="1">
                <a:latin typeface="Times New Roman" panose="02020603050405020304" pitchFamily="18" charset="0"/>
                <a:cs typeface="Times New Roman" panose="02020603050405020304" pitchFamily="18" charset="0"/>
              </a:rPr>
              <a:t>d,n</a:t>
            </a:r>
            <a:r>
              <a:rPr lang="en-US" sz="3200" dirty="0">
                <a:latin typeface="Times New Roman" panose="02020603050405020304" pitchFamily="18" charset="0"/>
                <a:cs typeface="Times New Roman" panose="02020603050405020304" pitchFamily="18" charset="0"/>
                <a:sym typeface="Symbol" panose="05050102010706020507" pitchFamily="18" charset="2"/>
              </a:rPr>
              <a:t></a:t>
            </a:r>
            <a:r>
              <a:rPr lang="en-US"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ru-RU" sz="3200" b="1" dirty="0">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defRPr/>
            </a:pPr>
            <a:endParaRPr lang="ru-RU" altLang="ru-RU" dirty="0">
              <a:solidFill>
                <a:srgbClr val="3333CC"/>
              </a:solidFill>
            </a:endParaRPr>
          </a:p>
          <a:p>
            <a:pPr algn="l" fontAlgn="base">
              <a:lnSpc>
                <a:spcPct val="100000"/>
              </a:lnSpc>
              <a:spcBef>
                <a:spcPct val="0"/>
              </a:spcBef>
              <a:spcAft>
                <a:spcPct val="0"/>
              </a:spcAft>
              <a:defRPr/>
            </a:pPr>
            <a:endParaRPr lang="ru-RU" altLang="ru-RU" dirty="0">
              <a:solidFill>
                <a:srgbClr val="3333CC"/>
              </a:solidFill>
            </a:endParaRPr>
          </a:p>
        </p:txBody>
      </p:sp>
      <p:sp>
        <p:nvSpPr>
          <p:cNvPr id="14" name="Rectangle 4"/>
          <p:cNvSpPr txBox="1">
            <a:spLocks noChangeArrowheads="1"/>
          </p:cNvSpPr>
          <p:nvPr/>
        </p:nvSpPr>
        <p:spPr>
          <a:xfrm>
            <a:off x="1904612" y="6250502"/>
            <a:ext cx="8745545" cy="473347"/>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ru-RU" sz="2000" dirty="0">
                <a:latin typeface="Times New Roman" panose="02020603050405020304" pitchFamily="18" charset="0"/>
                <a:cs typeface="Times New Roman" panose="02020603050405020304" pitchFamily="18" charset="0"/>
              </a:rPr>
              <a:t>Second the most productive reaction with neutron generating (the most productive)</a:t>
            </a:r>
            <a:endParaRPr lang="ru-RU" altLang="ru-RU"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1972851" y="1146307"/>
            <a:ext cx="7776035" cy="5049775"/>
          </a:xfrm>
          <a:prstGeom prst="rect">
            <a:avLst/>
          </a:prstGeom>
        </p:spPr>
      </p:pic>
    </p:spTree>
    <p:extLst>
      <p:ext uri="{BB962C8B-B14F-4D97-AF65-F5344CB8AC3E}">
        <p14:creationId xmlns:p14="http://schemas.microsoft.com/office/powerpoint/2010/main" val="43233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4796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Rectangle 4"/>
          <p:cNvSpPr>
            <a:spLocks noGrp="1" noChangeArrowheads="1"/>
          </p:cNvSpPr>
          <p:nvPr>
            <p:ph type="subTitle" idx="1"/>
          </p:nvPr>
        </p:nvSpPr>
        <p:spPr>
          <a:xfrm>
            <a:off x="148281" y="0"/>
            <a:ext cx="10085005" cy="479686"/>
          </a:xfrm>
          <a:noFill/>
        </p:spPr>
        <p:txBody>
          <a:bodyPr/>
          <a:lstStyle/>
          <a:p>
            <a:pPr algn="l"/>
            <a:endParaRPr lang="en-US" altLang="ru-RU" sz="1800" dirty="0">
              <a:solidFill>
                <a:srgbClr val="3333CC"/>
              </a:solidFill>
            </a:endParaRPr>
          </a:p>
          <a:p>
            <a:pPr algn="l"/>
            <a:endParaRPr lang="en-US" altLang="ru-RU" sz="1800" dirty="0">
              <a:solidFill>
                <a:srgbClr val="3333CC"/>
              </a:solidFill>
            </a:endParaRPr>
          </a:p>
          <a:p>
            <a:pPr eaLnBrk="1" hangingPunct="1"/>
            <a:endParaRPr lang="ru-RU" altLang="ru-RU" sz="2000" i="1" dirty="0">
              <a:solidFill>
                <a:srgbClr val="3333CC"/>
              </a:solidFill>
            </a:endParaRPr>
          </a:p>
        </p:txBody>
      </p:sp>
      <p:cxnSp>
        <p:nvCxnSpPr>
          <p:cNvPr id="6" name="Прямая соединительная линия 5"/>
          <p:cNvCxnSpPr/>
          <p:nvPr/>
        </p:nvCxnSpPr>
        <p:spPr>
          <a:xfrm>
            <a:off x="0" y="479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4"/>
              <p:cNvSpPr txBox="1">
                <a:spLocks noChangeArrowheads="1"/>
              </p:cNvSpPr>
              <p:nvPr/>
            </p:nvSpPr>
            <p:spPr>
              <a:xfrm>
                <a:off x="312420" y="2559247"/>
                <a:ext cx="11567160" cy="1462790"/>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ru-RU" sz="6500" b="0" i="1" dirty="0" smtClean="0">
                          <a:solidFill>
                            <a:schemeClr val="tx1"/>
                          </a:solidFill>
                          <a:latin typeface="Cambria Math" panose="02040503050406030204" pitchFamily="18" charset="0"/>
                        </a:rPr>
                        <m:t>𝑝</m:t>
                      </m:r>
                      <m:r>
                        <a:rPr lang="en-US" altLang="ru-RU" sz="6500" b="0" i="1" dirty="0" smtClean="0">
                          <a:solidFill>
                            <a:schemeClr val="tx1"/>
                          </a:solidFill>
                          <a:latin typeface="Cambria Math" panose="02040503050406030204" pitchFamily="18" charset="0"/>
                        </a:rPr>
                        <m:t> +</m:t>
                      </m:r>
                      <m:r>
                        <m:rPr>
                          <m:nor/>
                        </m:rPr>
                        <a:rPr lang="en-US" sz="6500" baseline="30000" dirty="0">
                          <a:latin typeface="Times New Roman" panose="02020603050405020304" pitchFamily="18" charset="0"/>
                          <a:cs typeface="Times New Roman" panose="02020603050405020304" pitchFamily="18" charset="0"/>
                        </a:rPr>
                        <m:t>11</m:t>
                      </m:r>
                      <m:r>
                        <m:rPr>
                          <m:nor/>
                        </m:rPr>
                        <a:rPr lang="en-US" sz="6500" dirty="0">
                          <a:latin typeface="Times New Roman" panose="02020603050405020304" pitchFamily="18" charset="0"/>
                          <a:cs typeface="Times New Roman" panose="02020603050405020304" pitchFamily="18" charset="0"/>
                        </a:rPr>
                        <m:t>B</m:t>
                      </m:r>
                      <m:r>
                        <a:rPr lang="en-US" altLang="ru-RU" sz="6500" b="0" i="1" dirty="0" smtClean="0">
                          <a:solidFill>
                            <a:schemeClr val="tx1"/>
                          </a:solidFill>
                          <a:latin typeface="Cambria Math" panose="02040503050406030204" pitchFamily="18" charset="0"/>
                          <a:ea typeface="Cambria Math" panose="02040503050406030204" pitchFamily="18" charset="0"/>
                        </a:rPr>
                        <m:t>→3</m:t>
                      </m:r>
                      <m:r>
                        <a:rPr lang="en-US" altLang="ru-RU" sz="6500" b="0" i="1" dirty="0" smtClean="0">
                          <a:solidFill>
                            <a:schemeClr val="tx1"/>
                          </a:solidFill>
                          <a:latin typeface="Cambria Math" panose="02040503050406030204" pitchFamily="18" charset="0"/>
                          <a:ea typeface="Cambria Math" panose="02040503050406030204" pitchFamily="18" charset="0"/>
                        </a:rPr>
                        <m:t>𝛼</m:t>
                      </m:r>
                    </m:oMath>
                  </m:oMathPara>
                </a14:m>
                <a:endParaRPr lang="en-US" altLang="ru-RU" sz="6500" dirty="0">
                  <a:solidFill>
                    <a:srgbClr val="3333CC"/>
                  </a:solidFill>
                  <a:latin typeface="Times New Roman" panose="02020603050405020304" pitchFamily="18" charset="0"/>
                  <a:cs typeface="Times New Roman" panose="02020603050405020304" pitchFamily="18" charset="0"/>
                </a:endParaRPr>
              </a:p>
              <a:p>
                <a:endParaRPr lang="en-US" altLang="ru-RU" sz="3600" dirty="0">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defRPr/>
                </a:pPr>
                <a:endParaRPr lang="ru-RU" altLang="ru-RU" dirty="0">
                  <a:solidFill>
                    <a:srgbClr val="3333CC"/>
                  </a:solidFill>
                </a:endParaRPr>
              </a:p>
              <a:p>
                <a:pPr algn="l" fontAlgn="base">
                  <a:lnSpc>
                    <a:spcPct val="100000"/>
                  </a:lnSpc>
                  <a:spcBef>
                    <a:spcPct val="0"/>
                  </a:spcBef>
                  <a:spcAft>
                    <a:spcPct val="0"/>
                  </a:spcAft>
                  <a:defRPr/>
                </a:pPr>
                <a:endParaRPr lang="ru-RU" altLang="ru-RU" dirty="0">
                  <a:solidFill>
                    <a:srgbClr val="3333CC"/>
                  </a:solidFill>
                </a:endParaRPr>
              </a:p>
              <a:p>
                <a:pPr algn="l" fontAlgn="base">
                  <a:lnSpc>
                    <a:spcPct val="100000"/>
                  </a:lnSpc>
                  <a:spcBef>
                    <a:spcPct val="0"/>
                  </a:spcBef>
                  <a:spcAft>
                    <a:spcPct val="0"/>
                  </a:spcAft>
                  <a:defRPr/>
                </a:pPr>
                <a:endParaRPr lang="ru-RU" altLang="ru-RU" dirty="0">
                  <a:solidFill>
                    <a:srgbClr val="3333CC"/>
                  </a:solidFill>
                </a:endParaRPr>
              </a:p>
            </p:txBody>
          </p:sp>
        </mc:Choice>
        <mc:Fallback xmlns="">
          <p:sp>
            <p:nvSpPr>
              <p:cNvPr id="8" name="Rectangle 4"/>
              <p:cNvSpPr txBox="1">
                <a:spLocks noRot="1" noChangeAspect="1" noMove="1" noResize="1" noEditPoints="1" noAdjustHandles="1" noChangeArrowheads="1" noChangeShapeType="1" noTextEdit="1"/>
              </p:cNvSpPr>
              <p:nvPr/>
            </p:nvSpPr>
            <p:spPr>
              <a:xfrm>
                <a:off x="312420" y="2559247"/>
                <a:ext cx="11567160" cy="1462790"/>
              </a:xfrm>
              <a:prstGeom prst="rect">
                <a:avLst/>
              </a:prstGeom>
              <a:blipFill rotWithShape="0">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 name="Rectangle 4"/>
              <p:cNvSpPr txBox="1">
                <a:spLocks noChangeArrowheads="1"/>
              </p:cNvSpPr>
              <p:nvPr/>
            </p:nvSpPr>
            <p:spPr>
              <a:xfrm>
                <a:off x="148281" y="-1"/>
                <a:ext cx="10085005" cy="479686"/>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atin typeface="Times New Roman" panose="02020603050405020304" pitchFamily="18" charset="0"/>
                    <a:cs typeface="Times New Roman" panose="02020603050405020304" pitchFamily="18" charset="0"/>
                  </a:rPr>
                  <a:t>p +</a:t>
                </a:r>
                <a:r>
                  <a:rPr lang="en-US" baseline="30000" dirty="0">
                    <a:cs typeface="Times New Roman" panose="02020603050405020304" pitchFamily="18" charset="0"/>
                  </a:rPr>
                  <a:t> </a:t>
                </a:r>
                <a14:m>
                  <m:oMath xmlns:m="http://schemas.openxmlformats.org/officeDocument/2006/math">
                    <m:r>
                      <m:rPr>
                        <m:nor/>
                      </m:rPr>
                      <a:rPr lang="en-US" baseline="30000" dirty="0">
                        <a:latin typeface="Times New Roman" panose="02020603050405020304" pitchFamily="18" charset="0"/>
                        <a:cs typeface="Times New Roman" panose="02020603050405020304" pitchFamily="18" charset="0"/>
                      </a:rPr>
                      <m:t>11</m:t>
                    </m:r>
                    <m:r>
                      <m:rPr>
                        <m:nor/>
                      </m:rPr>
                      <a:rPr lang="en-US" dirty="0">
                        <a:latin typeface="Times New Roman" panose="02020603050405020304" pitchFamily="18" charset="0"/>
                        <a:cs typeface="Times New Roman" panose="02020603050405020304" pitchFamily="18" charset="0"/>
                      </a:rPr>
                      <m:t>B</m:t>
                    </m:r>
                  </m:oMath>
                </a14:m>
                <a:endParaRPr lang="en-US" altLang="ru-RU" b="1" dirty="0">
                  <a:solidFill>
                    <a:srgbClr val="3333CC"/>
                  </a:solidFill>
                </a:endParaRPr>
              </a:p>
              <a:p>
                <a:pPr algn="l"/>
                <a:endParaRPr lang="en-US" altLang="ru-RU" sz="1800" dirty="0">
                  <a:solidFill>
                    <a:srgbClr val="3333CC"/>
                  </a:solidFill>
                </a:endParaRPr>
              </a:p>
              <a:p>
                <a:pPr algn="l"/>
                <a:endParaRPr lang="en-US" altLang="ru-RU" sz="1800" dirty="0">
                  <a:solidFill>
                    <a:srgbClr val="3333CC"/>
                  </a:solidFill>
                </a:endParaRPr>
              </a:p>
              <a:p>
                <a:endParaRPr lang="ru-RU" altLang="ru-RU" sz="2000" i="1" dirty="0">
                  <a:solidFill>
                    <a:srgbClr val="3333CC"/>
                  </a:solidFill>
                </a:endParaRPr>
              </a:p>
            </p:txBody>
          </p:sp>
        </mc:Choice>
        <mc:Fallback xmlns="">
          <p:sp>
            <p:nvSpPr>
              <p:cNvPr id="9" name="Rectangle 4"/>
              <p:cNvSpPr txBox="1">
                <a:spLocks noRot="1" noChangeAspect="1" noMove="1" noResize="1" noEditPoints="1" noAdjustHandles="1" noChangeArrowheads="1" noChangeShapeType="1" noTextEdit="1"/>
              </p:cNvSpPr>
              <p:nvPr/>
            </p:nvSpPr>
            <p:spPr>
              <a:xfrm>
                <a:off x="148281" y="-1"/>
                <a:ext cx="10085005" cy="479686"/>
              </a:xfrm>
              <a:prstGeom prst="rect">
                <a:avLst/>
              </a:prstGeom>
              <a:blipFill rotWithShape="0">
                <a:blip r:embed="rId4"/>
                <a:stretch>
                  <a:fillRect l="-906" t="-18987" b="-15190"/>
                </a:stretch>
              </a:blipFill>
            </p:spPr>
            <p:txBody>
              <a:bodyPr/>
              <a:lstStyle/>
              <a:p>
                <a:r>
                  <a:rPr lang="ru-RU">
                    <a:noFill/>
                  </a:rPr>
                  <a:t> </a:t>
                </a:r>
              </a:p>
            </p:txBody>
          </p:sp>
        </mc:Fallback>
      </mc:AlternateContent>
    </p:spTree>
    <p:extLst>
      <p:ext uri="{BB962C8B-B14F-4D97-AF65-F5344CB8AC3E}">
        <p14:creationId xmlns:p14="http://schemas.microsoft.com/office/powerpoint/2010/main" val="213402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4796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Rectangle 4"/>
          <p:cNvSpPr>
            <a:spLocks noGrp="1" noChangeArrowheads="1"/>
          </p:cNvSpPr>
          <p:nvPr>
            <p:ph type="subTitle" idx="1"/>
          </p:nvPr>
        </p:nvSpPr>
        <p:spPr>
          <a:xfrm>
            <a:off x="148281" y="21902"/>
            <a:ext cx="10085005" cy="479686"/>
          </a:xfrm>
          <a:noFill/>
        </p:spPr>
        <p:txBody>
          <a:bodyPr/>
          <a:lstStyle/>
          <a:p>
            <a:pPr algn="l"/>
            <a:r>
              <a:rPr lang="en-US" dirty="0">
                <a:latin typeface="Times New Roman" panose="02020603050405020304" pitchFamily="18" charset="0"/>
                <a:cs typeface="Times New Roman" panose="02020603050405020304" pitchFamily="18" charset="0"/>
              </a:rPr>
              <a:t>p + </a:t>
            </a:r>
            <a:r>
              <a:rPr lang="en-US" baseline="30000" dirty="0">
                <a:latin typeface="Times New Roman" panose="02020603050405020304" pitchFamily="18" charset="0"/>
                <a:cs typeface="Times New Roman" panose="02020603050405020304" pitchFamily="18" charset="0"/>
              </a:rPr>
              <a:t>11</a:t>
            </a:r>
            <a:r>
              <a:rPr lang="en-US" dirty="0">
                <a:latin typeface="Times New Roman" panose="02020603050405020304" pitchFamily="18" charset="0"/>
                <a:cs typeface="Times New Roman" panose="02020603050405020304" pitchFamily="18" charset="0"/>
              </a:rPr>
              <a:t>B</a:t>
            </a:r>
            <a:endParaRPr lang="ru-RU" dirty="0">
              <a:latin typeface="Times New Roman" panose="02020603050405020304" pitchFamily="18" charset="0"/>
              <a:cs typeface="Times New Roman" panose="02020603050405020304" pitchFamily="18" charset="0"/>
            </a:endParaRPr>
          </a:p>
          <a:p>
            <a:pPr algn="l" eaLnBrk="1" hangingPunct="1">
              <a:lnSpc>
                <a:spcPct val="90000"/>
              </a:lnSpc>
            </a:pPr>
            <a:endParaRPr lang="en-US" altLang="ru-RU" b="1" dirty="0">
              <a:solidFill>
                <a:srgbClr val="3333CC"/>
              </a:solidFill>
            </a:endParaRPr>
          </a:p>
          <a:p>
            <a:pPr algn="l"/>
            <a:endParaRPr lang="en-US" altLang="ru-RU" sz="1800" dirty="0">
              <a:solidFill>
                <a:srgbClr val="3333CC"/>
              </a:solidFill>
            </a:endParaRPr>
          </a:p>
          <a:p>
            <a:pPr algn="l"/>
            <a:endParaRPr lang="en-US" altLang="ru-RU" sz="1800" dirty="0">
              <a:solidFill>
                <a:srgbClr val="3333CC"/>
              </a:solidFill>
            </a:endParaRPr>
          </a:p>
          <a:p>
            <a:pPr eaLnBrk="1" hangingPunct="1"/>
            <a:endParaRPr lang="ru-RU" altLang="ru-RU" sz="2000" i="1" dirty="0">
              <a:solidFill>
                <a:srgbClr val="3333CC"/>
              </a:solidFill>
            </a:endParaRPr>
          </a:p>
        </p:txBody>
      </p:sp>
      <p:cxnSp>
        <p:nvCxnSpPr>
          <p:cNvPr id="6" name="Прямая соединительная линия 5"/>
          <p:cNvCxnSpPr/>
          <p:nvPr/>
        </p:nvCxnSpPr>
        <p:spPr>
          <a:xfrm>
            <a:off x="0" y="479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4"/>
          <p:cNvSpPr txBox="1">
            <a:spLocks noChangeArrowheads="1"/>
          </p:cNvSpPr>
          <p:nvPr/>
        </p:nvSpPr>
        <p:spPr>
          <a:xfrm>
            <a:off x="1235869" y="851159"/>
            <a:ext cx="9165431" cy="5292466"/>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3200" baseline="30000" dirty="0"/>
          </a:p>
          <a:p>
            <a:pPr algn="l"/>
            <a:r>
              <a:rPr lang="en-US" sz="3200" baseline="30000" dirty="0">
                <a:latin typeface="Times New Roman" panose="02020603050405020304" pitchFamily="18" charset="0"/>
                <a:cs typeface="Times New Roman" panose="02020603050405020304" pitchFamily="18" charset="0"/>
              </a:rPr>
              <a:t>11</a:t>
            </a:r>
            <a:r>
              <a:rPr lang="en-US" sz="3200" dirty="0">
                <a:latin typeface="Times New Roman" panose="02020603050405020304" pitchFamily="18" charset="0"/>
                <a:cs typeface="Times New Roman" panose="02020603050405020304" pitchFamily="18" charset="0"/>
              </a:rPr>
              <a:t>B + p </a:t>
            </a:r>
            <a:r>
              <a:rPr lang="en-US" sz="3200" dirty="0">
                <a:latin typeface="Times New Roman" panose="02020603050405020304" pitchFamily="18" charset="0"/>
                <a:cs typeface="Times New Roman" panose="02020603050405020304" pitchFamily="18" charset="0"/>
                <a:sym typeface="Symbol" panose="05050102010706020507" pitchFamily="18" charset="2"/>
              </a:rPr>
              <a:t></a:t>
            </a:r>
            <a:r>
              <a:rPr lang="en-US" sz="3200" dirty="0">
                <a:latin typeface="Times New Roman" panose="02020603050405020304" pitchFamily="18" charset="0"/>
                <a:cs typeface="Times New Roman" panose="02020603050405020304" pitchFamily="18" charset="0"/>
              </a:rPr>
              <a:t> </a:t>
            </a:r>
            <a:r>
              <a:rPr lang="en-US" sz="3200" baseline="30000" dirty="0">
                <a:latin typeface="Times New Roman" panose="02020603050405020304" pitchFamily="18" charset="0"/>
                <a:cs typeface="Times New Roman" panose="02020603050405020304" pitchFamily="18" charset="0"/>
              </a:rPr>
              <a:t>12</a:t>
            </a:r>
            <a:r>
              <a:rPr lang="ru-RU" sz="3200" dirty="0">
                <a:latin typeface="Times New Roman" panose="02020603050405020304" pitchFamily="18" charset="0"/>
                <a:cs typeface="Times New Roman" panose="02020603050405020304" pitchFamily="18" charset="0"/>
              </a:rPr>
              <a:t>С </a:t>
            </a:r>
            <a:r>
              <a:rPr lang="en-US" sz="3200" dirty="0">
                <a:latin typeface="Times New Roman" panose="02020603050405020304" pitchFamily="18" charset="0"/>
                <a:cs typeface="Times New Roman" panose="02020603050405020304" pitchFamily="18" charset="0"/>
                <a:sym typeface="Symbol" panose="05050102010706020507" pitchFamily="18" charset="2"/>
              </a:rPr>
              <a:t></a:t>
            </a:r>
            <a:r>
              <a:rPr lang="en-US"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sym typeface="Symbol" panose="05050102010706020507" pitchFamily="18" charset="2"/>
              </a:rPr>
              <a:t></a:t>
            </a:r>
            <a:r>
              <a:rPr lang="en-US" sz="3200" dirty="0">
                <a:latin typeface="Times New Roman" panose="02020603050405020304" pitchFamily="18" charset="0"/>
                <a:cs typeface="Times New Roman" panose="02020603050405020304" pitchFamily="18" charset="0"/>
              </a:rPr>
              <a:t> + </a:t>
            </a:r>
            <a:r>
              <a:rPr lang="en-US" sz="3200" dirty="0">
                <a:latin typeface="Times New Roman" panose="02020603050405020304" pitchFamily="18" charset="0"/>
                <a:cs typeface="Times New Roman" panose="02020603050405020304" pitchFamily="18" charset="0"/>
                <a:sym typeface="Symbol" panose="05050102010706020507" pitchFamily="18" charset="2"/>
              </a:rPr>
              <a:t></a:t>
            </a:r>
            <a:r>
              <a:rPr lang="ru-RU" sz="3200" dirty="0">
                <a:latin typeface="Times New Roman" panose="02020603050405020304" pitchFamily="18" charset="0"/>
                <a:cs typeface="Times New Roman" panose="02020603050405020304" pitchFamily="18" charset="0"/>
              </a:rPr>
              <a:t> + </a:t>
            </a:r>
            <a:r>
              <a:rPr lang="en-US" sz="3200" dirty="0">
                <a:latin typeface="Times New Roman" panose="02020603050405020304" pitchFamily="18" charset="0"/>
                <a:cs typeface="Times New Roman" panose="02020603050405020304" pitchFamily="18" charset="0"/>
                <a:sym typeface="Symbol" panose="05050102010706020507" pitchFamily="18" charset="2"/>
              </a:rPr>
              <a:t></a:t>
            </a:r>
            <a:r>
              <a:rPr lang="ru-RU"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+ 8.681 MeV</a:t>
            </a:r>
            <a:endParaRPr lang="ru-RU" sz="3200" dirty="0">
              <a:latin typeface="Times New Roman" panose="02020603050405020304" pitchFamily="18" charset="0"/>
              <a:cs typeface="Times New Roman" panose="02020603050405020304" pitchFamily="18" charset="0"/>
            </a:endParaRPr>
          </a:p>
          <a:p>
            <a:pPr algn="l"/>
            <a:endParaRPr lang="en-US" sz="3200" baseline="30000" dirty="0">
              <a:latin typeface="Times New Roman" panose="02020603050405020304" pitchFamily="18" charset="0"/>
              <a:cs typeface="Times New Roman" panose="02020603050405020304" pitchFamily="18" charset="0"/>
            </a:endParaRPr>
          </a:p>
          <a:p>
            <a:pPr algn="l"/>
            <a:r>
              <a:rPr lang="en-US" sz="3200" baseline="30000" dirty="0">
                <a:latin typeface="Times New Roman" panose="02020603050405020304" pitchFamily="18" charset="0"/>
                <a:cs typeface="Times New Roman" panose="02020603050405020304" pitchFamily="18" charset="0"/>
              </a:rPr>
              <a:t>11</a:t>
            </a:r>
            <a:r>
              <a:rPr lang="en-US" sz="3200" dirty="0">
                <a:latin typeface="Times New Roman" panose="02020603050405020304" pitchFamily="18" charset="0"/>
                <a:cs typeface="Times New Roman" panose="02020603050405020304" pitchFamily="18" charset="0"/>
              </a:rPr>
              <a:t>B + p </a:t>
            </a:r>
            <a:r>
              <a:rPr lang="en-US" sz="3200" dirty="0">
                <a:latin typeface="Times New Roman" panose="02020603050405020304" pitchFamily="18" charset="0"/>
                <a:cs typeface="Times New Roman" panose="02020603050405020304" pitchFamily="18" charset="0"/>
                <a:sym typeface="Symbol" panose="05050102010706020507" pitchFamily="18" charset="2"/>
              </a:rPr>
              <a:t></a:t>
            </a:r>
            <a:r>
              <a:rPr lang="en-US"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sym typeface="Symbol" panose="05050102010706020507" pitchFamily="18" charset="2"/>
              </a:rPr>
              <a:t></a:t>
            </a:r>
            <a:r>
              <a:rPr lang="ru-RU" sz="3200" baseline="-25000" dirty="0">
                <a:latin typeface="Times New Roman" panose="02020603050405020304" pitchFamily="18" charset="0"/>
                <a:cs typeface="Times New Roman" panose="02020603050405020304" pitchFamily="18" charset="0"/>
              </a:rPr>
              <a:t>0</a:t>
            </a:r>
            <a:r>
              <a:rPr lang="en-US" sz="3200" dirty="0">
                <a:latin typeface="Times New Roman" panose="02020603050405020304" pitchFamily="18" charset="0"/>
                <a:cs typeface="Times New Roman" panose="02020603050405020304" pitchFamily="18" charset="0"/>
              </a:rPr>
              <a:t> + </a:t>
            </a:r>
            <a:r>
              <a:rPr lang="ru-RU" sz="3200" baseline="30000" dirty="0">
                <a:latin typeface="Times New Roman" panose="02020603050405020304" pitchFamily="18" charset="0"/>
                <a:cs typeface="Times New Roman" panose="02020603050405020304" pitchFamily="18" charset="0"/>
              </a:rPr>
              <a:t>8</a:t>
            </a:r>
            <a:r>
              <a:rPr lang="en-US" sz="3200" dirty="0">
                <a:latin typeface="Times New Roman" panose="02020603050405020304" pitchFamily="18" charset="0"/>
                <a:cs typeface="Times New Roman" panose="02020603050405020304" pitchFamily="18" charset="0"/>
              </a:rPr>
              <a:t>Be + 8.587 MeV</a:t>
            </a:r>
            <a:endParaRPr lang="ru-RU" sz="3200" dirty="0">
              <a:latin typeface="Times New Roman" panose="02020603050405020304" pitchFamily="18" charset="0"/>
              <a:cs typeface="Times New Roman" panose="02020603050405020304" pitchFamily="18" charset="0"/>
            </a:endParaRPr>
          </a:p>
          <a:p>
            <a:pPr algn="l"/>
            <a:r>
              <a:rPr lang="en-US" sz="3200" baseline="300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ru-RU" sz="3200" baseline="30000" dirty="0">
                <a:latin typeface="Times New Roman" panose="02020603050405020304" pitchFamily="18" charset="0"/>
                <a:cs typeface="Times New Roman" panose="02020603050405020304" pitchFamily="18" charset="0"/>
              </a:rPr>
              <a:t>8</a:t>
            </a:r>
            <a:r>
              <a:rPr lang="en-US" sz="3200" dirty="0">
                <a:latin typeface="Times New Roman" panose="02020603050405020304" pitchFamily="18" charset="0"/>
                <a:cs typeface="Times New Roman" panose="02020603050405020304" pitchFamily="18" charset="0"/>
              </a:rPr>
              <a:t>Be </a:t>
            </a:r>
            <a:r>
              <a:rPr lang="en-US" sz="3200" dirty="0">
                <a:latin typeface="Times New Roman" panose="02020603050405020304" pitchFamily="18" charset="0"/>
                <a:cs typeface="Times New Roman" panose="02020603050405020304" pitchFamily="18" charset="0"/>
                <a:sym typeface="Symbol" panose="05050102010706020507" pitchFamily="18" charset="2"/>
              </a:rPr>
              <a:t></a:t>
            </a:r>
            <a:r>
              <a:rPr lang="en-US"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sym typeface="Symbol" panose="05050102010706020507" pitchFamily="18" charset="2"/>
              </a:rPr>
              <a:t></a:t>
            </a:r>
            <a:r>
              <a:rPr lang="en-US" sz="3200" baseline="-25000" dirty="0">
                <a:latin typeface="Times New Roman" panose="02020603050405020304" pitchFamily="18" charset="0"/>
                <a:cs typeface="Times New Roman" panose="02020603050405020304" pitchFamily="18" charset="0"/>
              </a:rPr>
              <a:t>01</a:t>
            </a:r>
            <a:r>
              <a:rPr lang="en-US" sz="3200" dirty="0">
                <a:latin typeface="Times New Roman" panose="02020603050405020304" pitchFamily="18" charset="0"/>
                <a:cs typeface="Times New Roman" panose="02020603050405020304" pitchFamily="18" charset="0"/>
              </a:rPr>
              <a:t> + </a:t>
            </a:r>
            <a:r>
              <a:rPr lang="en-US" sz="3200" dirty="0">
                <a:latin typeface="Times New Roman" panose="02020603050405020304" pitchFamily="18" charset="0"/>
                <a:cs typeface="Times New Roman" panose="02020603050405020304" pitchFamily="18" charset="0"/>
                <a:sym typeface="Symbol" panose="05050102010706020507" pitchFamily="18" charset="2"/>
              </a:rPr>
              <a:t></a:t>
            </a:r>
            <a:r>
              <a:rPr lang="en-US" sz="3200" baseline="-25000" dirty="0">
                <a:latin typeface="Times New Roman" panose="02020603050405020304" pitchFamily="18" charset="0"/>
                <a:cs typeface="Times New Roman" panose="02020603050405020304" pitchFamily="18" charset="0"/>
              </a:rPr>
              <a:t>02</a:t>
            </a:r>
            <a:r>
              <a:rPr lang="en-US" sz="3200" dirty="0">
                <a:latin typeface="Times New Roman" panose="02020603050405020304" pitchFamily="18" charset="0"/>
                <a:cs typeface="Times New Roman" panose="02020603050405020304" pitchFamily="18" charset="0"/>
              </a:rPr>
              <a:t> + 0.094 MeV</a:t>
            </a:r>
            <a:endParaRPr lang="ru-RU" sz="3200" dirty="0">
              <a:latin typeface="Times New Roman" panose="02020603050405020304" pitchFamily="18" charset="0"/>
              <a:cs typeface="Times New Roman" panose="02020603050405020304" pitchFamily="18" charset="0"/>
            </a:endParaRPr>
          </a:p>
          <a:p>
            <a:pPr algn="l"/>
            <a:endParaRPr lang="en-US" sz="3200" baseline="30000" dirty="0">
              <a:latin typeface="Times New Roman" panose="02020603050405020304" pitchFamily="18" charset="0"/>
              <a:cs typeface="Times New Roman" panose="02020603050405020304" pitchFamily="18" charset="0"/>
            </a:endParaRPr>
          </a:p>
          <a:p>
            <a:pPr algn="l"/>
            <a:r>
              <a:rPr lang="en-US" sz="3200" baseline="30000" dirty="0">
                <a:latin typeface="Times New Roman" panose="02020603050405020304" pitchFamily="18" charset="0"/>
                <a:cs typeface="Times New Roman" panose="02020603050405020304" pitchFamily="18" charset="0"/>
              </a:rPr>
              <a:t>11</a:t>
            </a:r>
            <a:r>
              <a:rPr lang="en-US" sz="3200" dirty="0">
                <a:latin typeface="Times New Roman" panose="02020603050405020304" pitchFamily="18" charset="0"/>
                <a:cs typeface="Times New Roman" panose="02020603050405020304" pitchFamily="18" charset="0"/>
              </a:rPr>
              <a:t>B + p </a:t>
            </a:r>
            <a:r>
              <a:rPr lang="en-US" sz="3200" dirty="0">
                <a:latin typeface="Times New Roman" panose="02020603050405020304" pitchFamily="18" charset="0"/>
                <a:cs typeface="Times New Roman" panose="02020603050405020304" pitchFamily="18" charset="0"/>
                <a:sym typeface="Symbol" panose="05050102010706020507" pitchFamily="18" charset="2"/>
              </a:rPr>
              <a:t></a:t>
            </a:r>
            <a:r>
              <a:rPr lang="en-US"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sym typeface="Symbol" panose="05050102010706020507" pitchFamily="18" charset="2"/>
              </a:rPr>
              <a:t></a:t>
            </a:r>
            <a:r>
              <a:rPr lang="ru-RU" sz="3200" baseline="-25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 + </a:t>
            </a:r>
            <a:r>
              <a:rPr lang="ru-RU" sz="3200" baseline="30000" dirty="0">
                <a:latin typeface="Times New Roman" panose="02020603050405020304" pitchFamily="18" charset="0"/>
                <a:cs typeface="Times New Roman" panose="02020603050405020304" pitchFamily="18" charset="0"/>
              </a:rPr>
              <a:t>8</a:t>
            </a:r>
            <a:r>
              <a:rPr lang="en-US" sz="3200" dirty="0">
                <a:latin typeface="Times New Roman" panose="02020603050405020304" pitchFamily="18" charset="0"/>
                <a:cs typeface="Times New Roman" panose="02020603050405020304" pitchFamily="18" charset="0"/>
              </a:rPr>
              <a:t>Be</a:t>
            </a:r>
            <a:r>
              <a:rPr lang="en-US" sz="3200" baseline="300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+ 5.557 MeV</a:t>
            </a:r>
            <a:endParaRPr lang="ru-RU" sz="3200" dirty="0">
              <a:latin typeface="Times New Roman" panose="02020603050405020304" pitchFamily="18" charset="0"/>
              <a:cs typeface="Times New Roman" panose="02020603050405020304" pitchFamily="18" charset="0"/>
            </a:endParaRPr>
          </a:p>
          <a:p>
            <a:pPr algn="l"/>
            <a:r>
              <a:rPr lang="ru-RU" sz="3200" baseline="30000" dirty="0">
                <a:latin typeface="Times New Roman" panose="02020603050405020304" pitchFamily="18" charset="0"/>
                <a:cs typeface="Times New Roman" panose="02020603050405020304" pitchFamily="18" charset="0"/>
              </a:rPr>
              <a:t> </a:t>
            </a:r>
            <a:r>
              <a:rPr lang="en-US" sz="3200" baseline="30000" dirty="0">
                <a:latin typeface="Times New Roman" panose="02020603050405020304" pitchFamily="18" charset="0"/>
                <a:cs typeface="Times New Roman" panose="02020603050405020304" pitchFamily="18" charset="0"/>
              </a:rPr>
              <a:t>		</a:t>
            </a:r>
            <a:r>
              <a:rPr lang="ru-RU" sz="3200" baseline="30000" dirty="0">
                <a:latin typeface="Times New Roman" panose="02020603050405020304" pitchFamily="18" charset="0"/>
                <a:cs typeface="Times New Roman" panose="02020603050405020304" pitchFamily="18" charset="0"/>
              </a:rPr>
              <a:t>   </a:t>
            </a:r>
            <a:r>
              <a:rPr lang="en-US" sz="3200" baseline="300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ru-RU" sz="3200" baseline="30000" dirty="0">
                <a:latin typeface="Times New Roman" panose="02020603050405020304" pitchFamily="18" charset="0"/>
                <a:cs typeface="Times New Roman" panose="02020603050405020304" pitchFamily="18" charset="0"/>
              </a:rPr>
              <a:t>8</a:t>
            </a:r>
            <a:r>
              <a:rPr lang="en-US" sz="3200" dirty="0">
                <a:latin typeface="Times New Roman" panose="02020603050405020304" pitchFamily="18" charset="0"/>
                <a:cs typeface="Times New Roman" panose="02020603050405020304" pitchFamily="18" charset="0"/>
              </a:rPr>
              <a:t>Be </a:t>
            </a:r>
            <a:r>
              <a:rPr lang="en-US" sz="3200" dirty="0">
                <a:latin typeface="Times New Roman" panose="02020603050405020304" pitchFamily="18" charset="0"/>
                <a:cs typeface="Times New Roman" panose="02020603050405020304" pitchFamily="18" charset="0"/>
                <a:sym typeface="Symbol" panose="05050102010706020507" pitchFamily="18" charset="2"/>
              </a:rPr>
              <a:t></a:t>
            </a:r>
            <a:r>
              <a:rPr lang="en-US"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sym typeface="Symbol" panose="05050102010706020507" pitchFamily="18" charset="2"/>
              </a:rPr>
              <a:t></a:t>
            </a:r>
            <a:r>
              <a:rPr lang="en-US" sz="3200" baseline="-25000" dirty="0">
                <a:latin typeface="Times New Roman" panose="02020603050405020304" pitchFamily="18" charset="0"/>
                <a:cs typeface="Times New Roman" panose="02020603050405020304" pitchFamily="18" charset="0"/>
              </a:rPr>
              <a:t>11</a:t>
            </a:r>
            <a:r>
              <a:rPr lang="en-US" sz="3200" dirty="0">
                <a:latin typeface="Times New Roman" panose="02020603050405020304" pitchFamily="18" charset="0"/>
                <a:cs typeface="Times New Roman" panose="02020603050405020304" pitchFamily="18" charset="0"/>
              </a:rPr>
              <a:t> + </a:t>
            </a:r>
            <a:r>
              <a:rPr lang="en-US" sz="3200" dirty="0">
                <a:latin typeface="Times New Roman" panose="02020603050405020304" pitchFamily="18" charset="0"/>
                <a:cs typeface="Times New Roman" panose="02020603050405020304" pitchFamily="18" charset="0"/>
                <a:sym typeface="Symbol" panose="05050102010706020507" pitchFamily="18" charset="2"/>
              </a:rPr>
              <a:t></a:t>
            </a:r>
            <a:r>
              <a:rPr lang="en-US" sz="3200" baseline="-25000" dirty="0">
                <a:latin typeface="Times New Roman" panose="02020603050405020304" pitchFamily="18" charset="0"/>
                <a:cs typeface="Times New Roman" panose="02020603050405020304" pitchFamily="18" charset="0"/>
              </a:rPr>
              <a:t>12</a:t>
            </a:r>
            <a:r>
              <a:rPr lang="en-US" sz="3200" dirty="0">
                <a:latin typeface="Times New Roman" panose="02020603050405020304" pitchFamily="18" charset="0"/>
                <a:cs typeface="Times New Roman" panose="02020603050405020304" pitchFamily="18" charset="0"/>
              </a:rPr>
              <a:t> + 3.124 MeV</a:t>
            </a:r>
          </a:p>
          <a:p>
            <a:pPr algn="l"/>
            <a:endParaRPr lang="en-US" sz="3200" baseline="30000" dirty="0">
              <a:latin typeface="Times New Roman" panose="02020603050405020304" pitchFamily="18" charset="0"/>
              <a:cs typeface="Times New Roman" panose="02020603050405020304" pitchFamily="18" charset="0"/>
            </a:endParaRPr>
          </a:p>
          <a:p>
            <a:pPr algn="l"/>
            <a:r>
              <a:rPr lang="en-US" sz="3200" baseline="30000" dirty="0">
                <a:latin typeface="Times New Roman" panose="02020603050405020304" pitchFamily="18" charset="0"/>
                <a:cs typeface="Times New Roman" panose="02020603050405020304" pitchFamily="18" charset="0"/>
              </a:rPr>
              <a:t>10</a:t>
            </a:r>
            <a:r>
              <a:rPr lang="en-US" sz="3200" dirty="0">
                <a:latin typeface="Times New Roman" panose="02020603050405020304" pitchFamily="18" charset="0"/>
                <a:cs typeface="Times New Roman" panose="02020603050405020304" pitchFamily="18" charset="0"/>
              </a:rPr>
              <a:t>B + p </a:t>
            </a:r>
            <a:r>
              <a:rPr lang="en-US" sz="3200" dirty="0">
                <a:latin typeface="Times New Roman" panose="02020603050405020304" pitchFamily="18" charset="0"/>
                <a:cs typeface="Times New Roman" panose="02020603050405020304" pitchFamily="18" charset="0"/>
                <a:sym typeface="Symbol" panose="05050102010706020507" pitchFamily="18" charset="2"/>
              </a:rPr>
              <a:t></a:t>
            </a:r>
            <a:r>
              <a:rPr lang="en-US"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sym typeface="Symbol" panose="05050102010706020507" pitchFamily="18" charset="2"/>
              </a:rPr>
              <a:t> </a:t>
            </a:r>
            <a:r>
              <a:rPr lang="en-US" sz="3200" dirty="0">
                <a:latin typeface="Times New Roman" panose="02020603050405020304" pitchFamily="18" charset="0"/>
                <a:cs typeface="Times New Roman" panose="02020603050405020304" pitchFamily="18" charset="0"/>
              </a:rPr>
              <a:t>+ </a:t>
            </a:r>
            <a:r>
              <a:rPr lang="en-US" sz="3200" baseline="30000" dirty="0">
                <a:latin typeface="Times New Roman" panose="02020603050405020304" pitchFamily="18" charset="0"/>
                <a:cs typeface="Times New Roman" panose="02020603050405020304" pitchFamily="18" charset="0"/>
              </a:rPr>
              <a:t>7</a:t>
            </a:r>
            <a:r>
              <a:rPr lang="en-US" sz="3200" dirty="0">
                <a:latin typeface="Times New Roman" panose="02020603050405020304" pitchFamily="18" charset="0"/>
                <a:cs typeface="Times New Roman" panose="02020603050405020304" pitchFamily="18" charset="0"/>
              </a:rPr>
              <a:t>Be + 1.148 MeV</a:t>
            </a:r>
            <a:endParaRPr lang="en-US" altLang="ru-RU" sz="3200" b="1" dirty="0">
              <a:solidFill>
                <a:srgbClr val="3333CC"/>
              </a:solidFill>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defRPr/>
            </a:pPr>
            <a:endParaRPr lang="ru-RU" altLang="ru-RU" dirty="0">
              <a:solidFill>
                <a:srgbClr val="3333CC"/>
              </a:solidFill>
            </a:endParaRPr>
          </a:p>
          <a:p>
            <a:pPr algn="l" fontAlgn="base">
              <a:lnSpc>
                <a:spcPct val="100000"/>
              </a:lnSpc>
              <a:spcBef>
                <a:spcPct val="0"/>
              </a:spcBef>
              <a:spcAft>
                <a:spcPct val="0"/>
              </a:spcAft>
              <a:defRPr/>
            </a:pPr>
            <a:endParaRPr lang="ru-RU" altLang="ru-RU" dirty="0">
              <a:solidFill>
                <a:srgbClr val="3333CC"/>
              </a:solidFill>
            </a:endParaRPr>
          </a:p>
        </p:txBody>
      </p:sp>
    </p:spTree>
    <p:extLst>
      <p:ext uri="{BB962C8B-B14F-4D97-AF65-F5344CB8AC3E}">
        <p14:creationId xmlns:p14="http://schemas.microsoft.com/office/powerpoint/2010/main" val="404094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Прямоугольник 136"/>
          <p:cNvSpPr/>
          <p:nvPr/>
        </p:nvSpPr>
        <p:spPr>
          <a:xfrm>
            <a:off x="4868869" y="5056716"/>
            <a:ext cx="604457" cy="59083"/>
          </a:xfrm>
          <a:prstGeom prst="rect">
            <a:avLst/>
          </a:prstGeom>
          <a:pattFill prst="wdUpDiag">
            <a:fgClr>
              <a:schemeClr val="tx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 name="Соединительная линия уступом 10"/>
          <p:cNvCxnSpPr/>
          <p:nvPr/>
        </p:nvCxnSpPr>
        <p:spPr>
          <a:xfrm flipV="1">
            <a:off x="412180" y="755492"/>
            <a:ext cx="1390093" cy="371935"/>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1859719" y="2724136"/>
            <a:ext cx="1450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flipV="1">
            <a:off x="1862259" y="374212"/>
            <a:ext cx="5080" cy="2352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flipV="1">
            <a:off x="3310694" y="372096"/>
            <a:ext cx="5080" cy="2352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1958406" y="755492"/>
            <a:ext cx="12457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a:off x="2496820" y="6486069"/>
            <a:ext cx="1450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flipV="1">
            <a:off x="2499360" y="4136145"/>
            <a:ext cx="5080" cy="2352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flipV="1">
            <a:off x="3947892" y="4134029"/>
            <a:ext cx="5080" cy="2352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a:off x="2595507" y="4451939"/>
            <a:ext cx="12457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Прямоугольник 35"/>
              <p:cNvSpPr/>
              <p:nvPr/>
            </p:nvSpPr>
            <p:spPr>
              <a:xfrm>
                <a:off x="814186" y="4791794"/>
                <a:ext cx="1100712"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ru-RU" sz="1400" i="1" dirty="0">
                          <a:latin typeface="Cambria Math" panose="02040503050406030204" pitchFamily="18" charset="0"/>
                        </a:rPr>
                        <m:t>𝑝</m:t>
                      </m:r>
                      <m:r>
                        <a:rPr lang="en-US" altLang="ru-RU" sz="1400" i="1" dirty="0">
                          <a:latin typeface="Cambria Math" panose="02040503050406030204" pitchFamily="18" charset="0"/>
                        </a:rPr>
                        <m:t> + 11</m:t>
                      </m:r>
                      <m:r>
                        <a:rPr lang="en-US" altLang="ru-RU" sz="1400" i="1" dirty="0">
                          <a:latin typeface="Cambria Math" panose="02040503050406030204" pitchFamily="18" charset="0"/>
                        </a:rPr>
                        <m:t>𝐵</m:t>
                      </m:r>
                    </m:oMath>
                  </m:oMathPara>
                </a14:m>
                <a:endParaRPr lang="ru-RU" altLang="ru-RU" sz="1400" dirty="0"/>
              </a:p>
            </p:txBody>
          </p:sp>
        </mc:Choice>
        <mc:Fallback xmlns="">
          <p:sp>
            <p:nvSpPr>
              <p:cNvPr id="36" name="Прямоугольник 35"/>
              <p:cNvSpPr>
                <a:spLocks noRot="1" noChangeAspect="1" noMove="1" noResize="1" noEditPoints="1" noAdjustHandles="1" noChangeArrowheads="1" noChangeShapeType="1" noTextEdit="1"/>
              </p:cNvSpPr>
              <p:nvPr/>
            </p:nvSpPr>
            <p:spPr>
              <a:xfrm>
                <a:off x="814186" y="4791794"/>
                <a:ext cx="1100712" cy="307777"/>
              </a:xfrm>
              <a:prstGeom prst="rect">
                <a:avLst/>
              </a:prstGeom>
              <a:blipFill rotWithShape="0">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8" name="Прямоугольник 37"/>
              <p:cNvSpPr/>
              <p:nvPr/>
            </p:nvSpPr>
            <p:spPr>
              <a:xfrm>
                <a:off x="2055298" y="2711670"/>
                <a:ext cx="923945" cy="37093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ru-RU" i="1" dirty="0" smtClean="0">
                          <a:latin typeface="Cambria Math" panose="02040503050406030204" pitchFamily="18" charset="0"/>
                        </a:rPr>
                        <m:t> </m:t>
                      </m:r>
                      <m:r>
                        <a:rPr lang="en-US" altLang="ru-RU" i="1" baseline="30000" dirty="0" smtClean="0">
                          <a:latin typeface="Cambria Math" panose="02040503050406030204" pitchFamily="18" charset="0"/>
                        </a:rPr>
                        <m:t>1</m:t>
                      </m:r>
                      <m:r>
                        <a:rPr lang="en-US" altLang="ru-RU" b="0" i="1" baseline="30000" dirty="0" smtClean="0">
                          <a:latin typeface="Cambria Math" panose="02040503050406030204" pitchFamily="18" charset="0"/>
                        </a:rPr>
                        <m:t>2</m:t>
                      </m:r>
                      <m:r>
                        <a:rPr lang="en-US" altLang="ru-RU" b="0" i="1" dirty="0" smtClean="0">
                          <a:latin typeface="Cambria Math" panose="02040503050406030204" pitchFamily="18" charset="0"/>
                        </a:rPr>
                        <m:t>𝐶</m:t>
                      </m:r>
                    </m:oMath>
                  </m:oMathPara>
                </a14:m>
                <a:endParaRPr lang="ru-RU" altLang="ru-RU" dirty="0"/>
              </a:p>
            </p:txBody>
          </p:sp>
        </mc:Choice>
        <mc:Fallback xmlns="">
          <p:sp>
            <p:nvSpPr>
              <p:cNvPr id="38" name="Прямоугольник 37"/>
              <p:cNvSpPr>
                <a:spLocks noRot="1" noChangeAspect="1" noMove="1" noResize="1" noEditPoints="1" noAdjustHandles="1" noChangeArrowheads="1" noChangeShapeType="1" noTextEdit="1"/>
              </p:cNvSpPr>
              <p:nvPr/>
            </p:nvSpPr>
            <p:spPr>
              <a:xfrm>
                <a:off x="2055298" y="2711670"/>
                <a:ext cx="923945" cy="370933"/>
              </a:xfrm>
              <a:prstGeom prst="rect">
                <a:avLst/>
              </a:prstGeom>
              <a:blipFill rotWithShape="0">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9" name="Прямоугольник 38"/>
              <p:cNvSpPr/>
              <p:nvPr/>
            </p:nvSpPr>
            <p:spPr>
              <a:xfrm>
                <a:off x="2692398" y="6471487"/>
                <a:ext cx="923945" cy="37093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ru-RU" i="1" dirty="0" smtClean="0">
                          <a:latin typeface="Cambria Math" panose="02040503050406030204" pitchFamily="18" charset="0"/>
                        </a:rPr>
                        <m:t> </m:t>
                      </m:r>
                      <m:r>
                        <a:rPr lang="en-US" altLang="ru-RU" i="1" baseline="30000" dirty="0" smtClean="0">
                          <a:latin typeface="Cambria Math" panose="02040503050406030204" pitchFamily="18" charset="0"/>
                        </a:rPr>
                        <m:t>1</m:t>
                      </m:r>
                      <m:r>
                        <a:rPr lang="en-US" altLang="ru-RU" b="0" i="1" baseline="30000" dirty="0" smtClean="0">
                          <a:latin typeface="Cambria Math" panose="02040503050406030204" pitchFamily="18" charset="0"/>
                        </a:rPr>
                        <m:t>2</m:t>
                      </m:r>
                      <m:r>
                        <a:rPr lang="en-US" altLang="ru-RU" b="0" i="1" dirty="0" smtClean="0">
                          <a:latin typeface="Cambria Math" panose="02040503050406030204" pitchFamily="18" charset="0"/>
                        </a:rPr>
                        <m:t>𝐶</m:t>
                      </m:r>
                    </m:oMath>
                  </m:oMathPara>
                </a14:m>
                <a:endParaRPr lang="ru-RU" altLang="ru-RU" dirty="0"/>
              </a:p>
            </p:txBody>
          </p:sp>
        </mc:Choice>
        <mc:Fallback xmlns="">
          <p:sp>
            <p:nvSpPr>
              <p:cNvPr id="39" name="Прямоугольник 38"/>
              <p:cNvSpPr>
                <a:spLocks noRot="1" noChangeAspect="1" noMove="1" noResize="1" noEditPoints="1" noAdjustHandles="1" noChangeArrowheads="1" noChangeShapeType="1" noTextEdit="1"/>
              </p:cNvSpPr>
              <p:nvPr/>
            </p:nvSpPr>
            <p:spPr>
              <a:xfrm>
                <a:off x="2692398" y="6471487"/>
                <a:ext cx="923945" cy="370933"/>
              </a:xfrm>
              <a:prstGeom prst="rect">
                <a:avLst/>
              </a:prstGeom>
              <a:blipFill rotWithShape="0">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3" name="Прямоугольник 42"/>
              <p:cNvSpPr/>
              <p:nvPr/>
            </p:nvSpPr>
            <p:spPr>
              <a:xfrm>
                <a:off x="134639" y="851730"/>
                <a:ext cx="1100712"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ru-RU" sz="1400" b="0" i="1" dirty="0" smtClean="0">
                          <a:latin typeface="Cambria Math" panose="02040503050406030204" pitchFamily="18" charset="0"/>
                        </a:rPr>
                        <m:t>15.957</m:t>
                      </m:r>
                    </m:oMath>
                  </m:oMathPara>
                </a14:m>
                <a:endParaRPr lang="ru-RU" altLang="ru-RU" sz="1400" dirty="0"/>
              </a:p>
            </p:txBody>
          </p:sp>
        </mc:Choice>
        <mc:Fallback xmlns="">
          <p:sp>
            <p:nvSpPr>
              <p:cNvPr id="43" name="Прямоугольник 42"/>
              <p:cNvSpPr>
                <a:spLocks noRot="1" noChangeAspect="1" noMove="1" noResize="1" noEditPoints="1" noAdjustHandles="1" noChangeArrowheads="1" noChangeShapeType="1" noTextEdit="1"/>
              </p:cNvSpPr>
              <p:nvPr/>
            </p:nvSpPr>
            <p:spPr>
              <a:xfrm>
                <a:off x="134639" y="851730"/>
                <a:ext cx="1100712" cy="307777"/>
              </a:xfrm>
              <a:prstGeom prst="rect">
                <a:avLst/>
              </a:prstGeom>
              <a:blipFill rotWithShape="0">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5" name="Прямоугольник 44"/>
              <p:cNvSpPr/>
              <p:nvPr/>
            </p:nvSpPr>
            <p:spPr>
              <a:xfrm>
                <a:off x="225706" y="1127427"/>
                <a:ext cx="1100712"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ru-RU" sz="1400" i="1" dirty="0">
                          <a:latin typeface="Cambria Math" panose="02040503050406030204" pitchFamily="18" charset="0"/>
                        </a:rPr>
                        <m:t>𝑝</m:t>
                      </m:r>
                      <m:r>
                        <a:rPr lang="en-US" altLang="ru-RU" sz="1400" i="1" dirty="0">
                          <a:latin typeface="Cambria Math" panose="02040503050406030204" pitchFamily="18" charset="0"/>
                        </a:rPr>
                        <m:t> + 11</m:t>
                      </m:r>
                      <m:r>
                        <a:rPr lang="en-US" altLang="ru-RU" sz="1400" i="1" dirty="0">
                          <a:latin typeface="Cambria Math" panose="02040503050406030204" pitchFamily="18" charset="0"/>
                        </a:rPr>
                        <m:t>𝐵</m:t>
                      </m:r>
                    </m:oMath>
                  </m:oMathPara>
                </a14:m>
                <a:endParaRPr lang="ru-RU" altLang="ru-RU" sz="1400" dirty="0"/>
              </a:p>
            </p:txBody>
          </p:sp>
        </mc:Choice>
        <mc:Fallback xmlns="">
          <p:sp>
            <p:nvSpPr>
              <p:cNvPr id="45" name="Прямоугольник 44"/>
              <p:cNvSpPr>
                <a:spLocks noRot="1" noChangeAspect="1" noMove="1" noResize="1" noEditPoints="1" noAdjustHandles="1" noChangeArrowheads="1" noChangeShapeType="1" noTextEdit="1"/>
              </p:cNvSpPr>
              <p:nvPr/>
            </p:nvSpPr>
            <p:spPr>
              <a:xfrm>
                <a:off x="225706" y="1127427"/>
                <a:ext cx="1100712" cy="307777"/>
              </a:xfrm>
              <a:prstGeom prst="rect">
                <a:avLst/>
              </a:prstGeom>
              <a:blipFill rotWithShape="0">
                <a:blip r:embed="rId7"/>
                <a:stretch>
                  <a:fillRect b="-2000"/>
                </a:stretch>
              </a:blipFill>
            </p:spPr>
            <p:txBody>
              <a:bodyPr/>
              <a:lstStyle/>
              <a:p>
                <a:r>
                  <a:rPr lang="ru-RU">
                    <a:noFill/>
                  </a:rPr>
                  <a:t> </a:t>
                </a:r>
              </a:p>
            </p:txBody>
          </p:sp>
        </mc:Fallback>
      </mc:AlternateContent>
      <p:cxnSp>
        <p:nvCxnSpPr>
          <p:cNvPr id="46" name="Соединительная линия уступом 45"/>
          <p:cNvCxnSpPr/>
          <p:nvPr/>
        </p:nvCxnSpPr>
        <p:spPr>
          <a:xfrm flipV="1">
            <a:off x="1020278" y="4451939"/>
            <a:ext cx="1390093" cy="371935"/>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Прямоугольник 46"/>
              <p:cNvSpPr/>
              <p:nvPr/>
            </p:nvSpPr>
            <p:spPr>
              <a:xfrm>
                <a:off x="2194823" y="6202461"/>
                <a:ext cx="1100712"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ru-RU" sz="1400" b="0" i="1" dirty="0" smtClean="0">
                          <a:latin typeface="Cambria Math" panose="02040503050406030204" pitchFamily="18" charset="0"/>
                        </a:rPr>
                        <m:t>𝑔</m:t>
                      </m:r>
                      <m:r>
                        <a:rPr lang="en-US" altLang="ru-RU" sz="1400" b="0" i="1" dirty="0" smtClean="0">
                          <a:latin typeface="Cambria Math" panose="02040503050406030204" pitchFamily="18" charset="0"/>
                        </a:rPr>
                        <m:t>.</m:t>
                      </m:r>
                      <m:r>
                        <a:rPr lang="en-US" altLang="ru-RU" sz="1400" b="0" i="1" dirty="0" smtClean="0">
                          <a:latin typeface="Cambria Math" panose="02040503050406030204" pitchFamily="18" charset="0"/>
                        </a:rPr>
                        <m:t>𝑠</m:t>
                      </m:r>
                      <m:r>
                        <a:rPr lang="en-US" altLang="ru-RU" sz="1400" b="0" i="1" dirty="0" smtClean="0">
                          <a:latin typeface="Cambria Math" panose="02040503050406030204" pitchFamily="18" charset="0"/>
                        </a:rPr>
                        <m:t> </m:t>
                      </m:r>
                    </m:oMath>
                  </m:oMathPara>
                </a14:m>
                <a:endParaRPr lang="ru-RU" altLang="ru-RU" sz="1400" dirty="0"/>
              </a:p>
            </p:txBody>
          </p:sp>
        </mc:Choice>
        <mc:Fallback xmlns="">
          <p:sp>
            <p:nvSpPr>
              <p:cNvPr id="47" name="Прямоугольник 46"/>
              <p:cNvSpPr>
                <a:spLocks noRot="1" noChangeAspect="1" noMove="1" noResize="1" noEditPoints="1" noAdjustHandles="1" noChangeArrowheads="1" noChangeShapeType="1" noTextEdit="1"/>
              </p:cNvSpPr>
              <p:nvPr/>
            </p:nvSpPr>
            <p:spPr>
              <a:xfrm>
                <a:off x="2194823" y="6202461"/>
                <a:ext cx="1100712" cy="307777"/>
              </a:xfrm>
              <a:prstGeom prst="rect">
                <a:avLst/>
              </a:prstGeom>
              <a:blipFill rotWithShape="0">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8" name="Прямоугольник 47"/>
              <p:cNvSpPr/>
              <p:nvPr/>
            </p:nvSpPr>
            <p:spPr>
              <a:xfrm>
                <a:off x="1557722" y="2434177"/>
                <a:ext cx="1100712"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ru-RU" sz="1400" b="0" i="1" dirty="0" smtClean="0">
                          <a:latin typeface="Cambria Math" panose="02040503050406030204" pitchFamily="18" charset="0"/>
                        </a:rPr>
                        <m:t>𝑔</m:t>
                      </m:r>
                      <m:r>
                        <a:rPr lang="en-US" altLang="ru-RU" sz="1400" b="0" i="1" dirty="0" smtClean="0">
                          <a:latin typeface="Cambria Math" panose="02040503050406030204" pitchFamily="18" charset="0"/>
                        </a:rPr>
                        <m:t>.</m:t>
                      </m:r>
                      <m:r>
                        <a:rPr lang="en-US" altLang="ru-RU" sz="1400" b="0" i="1" dirty="0" smtClean="0">
                          <a:latin typeface="Cambria Math" panose="02040503050406030204" pitchFamily="18" charset="0"/>
                        </a:rPr>
                        <m:t>𝑠</m:t>
                      </m:r>
                      <m:r>
                        <a:rPr lang="en-US" altLang="ru-RU" sz="1400" b="0" i="1" dirty="0" smtClean="0">
                          <a:latin typeface="Cambria Math" panose="02040503050406030204" pitchFamily="18" charset="0"/>
                        </a:rPr>
                        <m:t> </m:t>
                      </m:r>
                    </m:oMath>
                  </m:oMathPara>
                </a14:m>
                <a:endParaRPr lang="ru-RU" altLang="ru-RU" sz="1400" dirty="0"/>
              </a:p>
            </p:txBody>
          </p:sp>
        </mc:Choice>
        <mc:Fallback xmlns="">
          <p:sp>
            <p:nvSpPr>
              <p:cNvPr id="48" name="Прямоугольник 47"/>
              <p:cNvSpPr>
                <a:spLocks noRot="1" noChangeAspect="1" noMove="1" noResize="1" noEditPoints="1" noAdjustHandles="1" noChangeArrowheads="1" noChangeShapeType="1" noTextEdit="1"/>
              </p:cNvSpPr>
              <p:nvPr/>
            </p:nvSpPr>
            <p:spPr>
              <a:xfrm>
                <a:off x="1557722" y="2434177"/>
                <a:ext cx="1100712" cy="307777"/>
              </a:xfrm>
              <a:prstGeom prst="rect">
                <a:avLst/>
              </a:prstGeom>
              <a:blipFill rotWithShape="0">
                <a:blip r:embed="rId9"/>
                <a:stretch>
                  <a:fillRect/>
                </a:stretch>
              </a:blipFill>
            </p:spPr>
            <p:txBody>
              <a:bodyPr/>
              <a:lstStyle/>
              <a:p>
                <a:r>
                  <a:rPr lang="ru-RU">
                    <a:noFill/>
                  </a:rPr>
                  <a:t> </a:t>
                </a:r>
              </a:p>
            </p:txBody>
          </p:sp>
        </mc:Fallback>
      </mc:AlternateContent>
      <p:cxnSp>
        <p:nvCxnSpPr>
          <p:cNvPr id="50" name="Прямая со стрелкой 49"/>
          <p:cNvCxnSpPr/>
          <p:nvPr/>
        </p:nvCxnSpPr>
        <p:spPr>
          <a:xfrm>
            <a:off x="3356411" y="755492"/>
            <a:ext cx="611623" cy="14759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Прямоугольник 50"/>
              <p:cNvSpPr/>
              <p:nvPr/>
            </p:nvSpPr>
            <p:spPr>
              <a:xfrm>
                <a:off x="3839738" y="2231461"/>
                <a:ext cx="1100712" cy="307777"/>
              </a:xfrm>
              <a:prstGeom prst="rect">
                <a:avLst/>
              </a:prstGeom>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ru-RU" sz="1400" i="1" dirty="0" smtClean="0">
                          <a:latin typeface="Cambria Math" panose="02040503050406030204" pitchFamily="18" charset="0"/>
                          <a:ea typeface="Cambria Math" panose="02040503050406030204" pitchFamily="18" charset="0"/>
                        </a:rPr>
                        <m:t>𝛼</m:t>
                      </m:r>
                      <m:r>
                        <a:rPr lang="en-US" altLang="ru-RU" sz="1400" b="0" i="1" dirty="0" smtClean="0">
                          <a:latin typeface="Cambria Math" panose="02040503050406030204" pitchFamily="18" charset="0"/>
                          <a:ea typeface="Cambria Math" panose="02040503050406030204" pitchFamily="18" charset="0"/>
                        </a:rPr>
                        <m:t>+</m:t>
                      </m:r>
                      <m:r>
                        <a:rPr lang="en-US" altLang="ru-RU" sz="1400" i="1" dirty="0" smtClean="0">
                          <a:latin typeface="Cambria Math" panose="02040503050406030204" pitchFamily="18" charset="0"/>
                          <a:ea typeface="Cambria Math" panose="02040503050406030204" pitchFamily="18" charset="0"/>
                        </a:rPr>
                        <m:t>𝛼</m:t>
                      </m:r>
                      <m:r>
                        <a:rPr lang="en-US" altLang="ru-RU" sz="1400" b="0" i="1" dirty="0" smtClean="0">
                          <a:latin typeface="Cambria Math" panose="02040503050406030204" pitchFamily="18" charset="0"/>
                          <a:ea typeface="Cambria Math" panose="02040503050406030204" pitchFamily="18" charset="0"/>
                        </a:rPr>
                        <m:t>+</m:t>
                      </m:r>
                      <m:r>
                        <a:rPr lang="en-US" altLang="ru-RU" sz="1400" i="1" dirty="0" smtClean="0">
                          <a:latin typeface="Cambria Math" panose="02040503050406030204" pitchFamily="18" charset="0"/>
                          <a:ea typeface="Cambria Math" panose="02040503050406030204" pitchFamily="18" charset="0"/>
                        </a:rPr>
                        <m:t>𝛼</m:t>
                      </m:r>
                    </m:oMath>
                  </m:oMathPara>
                </a14:m>
                <a:endParaRPr lang="ru-RU" altLang="ru-RU" sz="1400" dirty="0"/>
              </a:p>
            </p:txBody>
          </p:sp>
        </mc:Choice>
        <mc:Fallback xmlns="">
          <p:sp>
            <p:nvSpPr>
              <p:cNvPr id="51" name="Прямоугольник 50"/>
              <p:cNvSpPr>
                <a:spLocks noRot="1" noChangeAspect="1" noMove="1" noResize="1" noEditPoints="1" noAdjustHandles="1" noChangeArrowheads="1" noChangeShapeType="1" noTextEdit="1"/>
              </p:cNvSpPr>
              <p:nvPr/>
            </p:nvSpPr>
            <p:spPr>
              <a:xfrm>
                <a:off x="3839738" y="2231461"/>
                <a:ext cx="1100712" cy="307777"/>
              </a:xfrm>
              <a:prstGeom prst="rect">
                <a:avLst/>
              </a:prstGeom>
              <a:blipFill rotWithShape="0">
                <a:blip r:embed="rId10"/>
                <a:stretch>
                  <a:fillRect/>
                </a:stretch>
              </a:blipFill>
              <a:ln>
                <a:noFill/>
              </a:ln>
            </p:spPr>
            <p:txBody>
              <a:bodyPr/>
              <a:lstStyle/>
              <a:p>
                <a:r>
                  <a:rPr lang="ru-RU">
                    <a:noFill/>
                  </a:rPr>
                  <a:t> </a:t>
                </a:r>
              </a:p>
            </p:txBody>
          </p:sp>
        </mc:Fallback>
      </mc:AlternateContent>
      <p:cxnSp>
        <p:nvCxnSpPr>
          <p:cNvPr id="52" name="Прямая соединительная линия 51"/>
          <p:cNvCxnSpPr/>
          <p:nvPr/>
        </p:nvCxnSpPr>
        <p:spPr>
          <a:xfrm>
            <a:off x="3969273" y="2231461"/>
            <a:ext cx="84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Прямоугольник 55"/>
              <p:cNvSpPr/>
              <p:nvPr/>
            </p:nvSpPr>
            <p:spPr>
              <a:xfrm>
                <a:off x="3933311" y="1975375"/>
                <a:ext cx="1100712"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ru-RU" sz="1400" b="0" i="1" dirty="0" smtClean="0">
                          <a:latin typeface="Cambria Math" panose="02040503050406030204" pitchFamily="18" charset="0"/>
                        </a:rPr>
                        <m:t>7.28 </m:t>
                      </m:r>
                      <m:r>
                        <a:rPr lang="en-US" altLang="ru-RU" sz="1400" b="0" i="1" dirty="0" smtClean="0">
                          <a:latin typeface="Cambria Math" panose="02040503050406030204" pitchFamily="18" charset="0"/>
                        </a:rPr>
                        <m:t>𝑀𝑒𝑉</m:t>
                      </m:r>
                      <m:r>
                        <a:rPr lang="en-US" altLang="ru-RU" sz="1400" b="0" i="1" dirty="0" smtClean="0">
                          <a:latin typeface="Cambria Math" panose="02040503050406030204" pitchFamily="18" charset="0"/>
                        </a:rPr>
                        <m:t> </m:t>
                      </m:r>
                    </m:oMath>
                  </m:oMathPara>
                </a14:m>
                <a:endParaRPr lang="ru-RU" altLang="ru-RU" sz="1400" dirty="0"/>
              </a:p>
            </p:txBody>
          </p:sp>
        </mc:Choice>
        <mc:Fallback xmlns="">
          <p:sp>
            <p:nvSpPr>
              <p:cNvPr id="56" name="Прямоугольник 55"/>
              <p:cNvSpPr>
                <a:spLocks noRot="1" noChangeAspect="1" noMove="1" noResize="1" noEditPoints="1" noAdjustHandles="1" noChangeArrowheads="1" noChangeShapeType="1" noTextEdit="1"/>
              </p:cNvSpPr>
              <p:nvPr/>
            </p:nvSpPr>
            <p:spPr>
              <a:xfrm>
                <a:off x="3933311" y="1975375"/>
                <a:ext cx="1100712" cy="307777"/>
              </a:xfrm>
              <a:prstGeom prst="rect">
                <a:avLst/>
              </a:prstGeom>
              <a:blipFill rotWithShape="0">
                <a:blip r:embed="rId11"/>
                <a:stretch>
                  <a:fillRect/>
                </a:stretch>
              </a:blipFill>
            </p:spPr>
            <p:txBody>
              <a:bodyPr/>
              <a:lstStyle/>
              <a:p>
                <a:r>
                  <a:rPr lang="ru-RU">
                    <a:noFill/>
                  </a:rPr>
                  <a:t> </a:t>
                </a:r>
              </a:p>
            </p:txBody>
          </p:sp>
        </mc:Fallback>
      </mc:AlternateContent>
      <p:cxnSp>
        <p:nvCxnSpPr>
          <p:cNvPr id="57" name="Прямая со стрелкой 56"/>
          <p:cNvCxnSpPr/>
          <p:nvPr/>
        </p:nvCxnSpPr>
        <p:spPr>
          <a:xfrm>
            <a:off x="3958677" y="4445390"/>
            <a:ext cx="854505" cy="6394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Прямая со стрелкой 58"/>
          <p:cNvCxnSpPr/>
          <p:nvPr/>
        </p:nvCxnSpPr>
        <p:spPr>
          <a:xfrm>
            <a:off x="3960175" y="4451939"/>
            <a:ext cx="853007" cy="1415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p:nvPr/>
        </p:nvCxnSpPr>
        <p:spPr>
          <a:xfrm flipV="1">
            <a:off x="4823536" y="5869995"/>
            <a:ext cx="684128" cy="6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p:cNvCxnSpPr/>
          <p:nvPr/>
        </p:nvCxnSpPr>
        <p:spPr>
          <a:xfrm flipH="1" flipV="1">
            <a:off x="4824162" y="4885077"/>
            <a:ext cx="1914" cy="987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p:nvPr/>
        </p:nvCxnSpPr>
        <p:spPr>
          <a:xfrm flipH="1" flipV="1">
            <a:off x="5505750" y="4885077"/>
            <a:ext cx="1914" cy="987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Прямоугольник 76"/>
          <p:cNvSpPr/>
          <p:nvPr/>
        </p:nvSpPr>
        <p:spPr>
          <a:xfrm>
            <a:off x="8050725" y="550751"/>
            <a:ext cx="3522134" cy="21848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Прямоугольник 77"/>
          <p:cNvSpPr/>
          <p:nvPr/>
        </p:nvSpPr>
        <p:spPr>
          <a:xfrm>
            <a:off x="8098653" y="3972800"/>
            <a:ext cx="3522134" cy="21848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Дуга 78"/>
          <p:cNvSpPr/>
          <p:nvPr/>
        </p:nvSpPr>
        <p:spPr>
          <a:xfrm rot="17958100">
            <a:off x="7707607" y="1754002"/>
            <a:ext cx="3814698" cy="3452642"/>
          </a:xfrm>
          <a:prstGeom prst="arc">
            <a:avLst>
              <a:gd name="adj1" fmla="val 16018884"/>
              <a:gd name="adj2" fmla="val 2137779"/>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82" name="TextBox 81"/>
          <p:cNvSpPr txBox="1"/>
          <p:nvPr/>
        </p:nvSpPr>
        <p:spPr>
          <a:xfrm>
            <a:off x="8926870" y="2685463"/>
            <a:ext cx="1769843" cy="369332"/>
          </a:xfrm>
          <a:prstGeom prst="rect">
            <a:avLst/>
          </a:prstGeom>
          <a:noFill/>
        </p:spPr>
        <p:txBody>
          <a:bodyPr wrap="none" rtlCol="0">
            <a:spAutoFit/>
          </a:bodyPr>
          <a:lstStyle/>
          <a:p>
            <a:r>
              <a:rPr lang="en-US" i="0" dirty="0">
                <a:latin typeface="+mj-lt"/>
                <a:ea typeface="Cambria Math" panose="02040503050406030204" pitchFamily="18" charset="0"/>
              </a:rPr>
              <a:t>α-particle energy</a:t>
            </a:r>
            <a:endParaRPr lang="ru-RU" dirty="0"/>
          </a:p>
        </p:txBody>
      </p:sp>
      <p:sp>
        <p:nvSpPr>
          <p:cNvPr id="83" name="TextBox 82"/>
          <p:cNvSpPr txBox="1"/>
          <p:nvPr/>
        </p:nvSpPr>
        <p:spPr>
          <a:xfrm>
            <a:off x="8974798" y="6116737"/>
            <a:ext cx="1769843" cy="369332"/>
          </a:xfrm>
          <a:prstGeom prst="rect">
            <a:avLst/>
          </a:prstGeom>
          <a:noFill/>
        </p:spPr>
        <p:txBody>
          <a:bodyPr wrap="none" rtlCol="0">
            <a:spAutoFit/>
          </a:bodyPr>
          <a:lstStyle/>
          <a:p>
            <a:r>
              <a:rPr lang="en-US" i="0" dirty="0">
                <a:latin typeface="+mj-lt"/>
                <a:ea typeface="Cambria Math" panose="02040503050406030204" pitchFamily="18" charset="0"/>
              </a:rPr>
              <a:t>α-particle energy</a:t>
            </a:r>
            <a:endParaRPr lang="ru-RU" dirty="0"/>
          </a:p>
        </p:txBody>
      </p:sp>
      <p:sp>
        <p:nvSpPr>
          <p:cNvPr id="85" name="TextBox 84"/>
          <p:cNvSpPr txBox="1"/>
          <p:nvPr/>
        </p:nvSpPr>
        <p:spPr>
          <a:xfrm rot="16200000">
            <a:off x="7264678" y="1412330"/>
            <a:ext cx="1035412" cy="461665"/>
          </a:xfrm>
          <a:prstGeom prst="rect">
            <a:avLst/>
          </a:prstGeom>
          <a:noFill/>
        </p:spPr>
        <p:txBody>
          <a:bodyPr wrap="none" rtlCol="0">
            <a:spAutoFit/>
          </a:bodyPr>
          <a:lstStyle/>
          <a:p>
            <a:r>
              <a:rPr lang="en-US" sz="2400" i="0" dirty="0">
                <a:latin typeface="+mj-lt"/>
                <a:ea typeface="Cambria Math" panose="02040503050406030204" pitchFamily="18" charset="0"/>
              </a:rPr>
              <a:t>α-Yield</a:t>
            </a:r>
            <a:endParaRPr lang="ru-RU" sz="2400" dirty="0"/>
          </a:p>
        </p:txBody>
      </p:sp>
      <p:sp>
        <p:nvSpPr>
          <p:cNvPr id="86" name="TextBox 85"/>
          <p:cNvSpPr txBox="1"/>
          <p:nvPr/>
        </p:nvSpPr>
        <p:spPr>
          <a:xfrm rot="16200000">
            <a:off x="7350115" y="4897692"/>
            <a:ext cx="1035412" cy="461665"/>
          </a:xfrm>
          <a:prstGeom prst="rect">
            <a:avLst/>
          </a:prstGeom>
          <a:noFill/>
        </p:spPr>
        <p:txBody>
          <a:bodyPr wrap="none" rtlCol="0">
            <a:spAutoFit/>
          </a:bodyPr>
          <a:lstStyle/>
          <a:p>
            <a:r>
              <a:rPr lang="en-US" sz="2400" i="0" dirty="0">
                <a:latin typeface="+mj-lt"/>
                <a:ea typeface="Cambria Math" panose="02040503050406030204" pitchFamily="18" charset="0"/>
              </a:rPr>
              <a:t>α-Yield</a:t>
            </a:r>
            <a:endParaRPr lang="ru-RU" sz="2400" dirty="0"/>
          </a:p>
        </p:txBody>
      </p:sp>
      <p:sp>
        <p:nvSpPr>
          <p:cNvPr id="87" name="Полилиния 86"/>
          <p:cNvSpPr/>
          <p:nvPr/>
        </p:nvSpPr>
        <p:spPr>
          <a:xfrm>
            <a:off x="8106185" y="4914683"/>
            <a:ext cx="3005455" cy="1261261"/>
          </a:xfrm>
          <a:custGeom>
            <a:avLst/>
            <a:gdLst>
              <a:gd name="connsiteX0" fmla="*/ 0 w 3347720"/>
              <a:gd name="connsiteY0" fmla="*/ 1232999 h 1232999"/>
              <a:gd name="connsiteX1" fmla="*/ 467360 w 3347720"/>
              <a:gd name="connsiteY1" fmla="*/ 3639 h 1232999"/>
              <a:gd name="connsiteX2" fmla="*/ 1686560 w 3347720"/>
              <a:gd name="connsiteY2" fmla="*/ 867239 h 1232999"/>
              <a:gd name="connsiteX3" fmla="*/ 3347720 w 3347720"/>
              <a:gd name="connsiteY3" fmla="*/ 1217759 h 1232999"/>
            </a:gdLst>
            <a:ahLst/>
            <a:cxnLst>
              <a:cxn ang="0">
                <a:pos x="connsiteX0" y="connsiteY0"/>
              </a:cxn>
              <a:cxn ang="0">
                <a:pos x="connsiteX1" y="connsiteY1"/>
              </a:cxn>
              <a:cxn ang="0">
                <a:pos x="connsiteX2" y="connsiteY2"/>
              </a:cxn>
              <a:cxn ang="0">
                <a:pos x="connsiteX3" y="connsiteY3"/>
              </a:cxn>
            </a:cxnLst>
            <a:rect l="l" t="t" r="r" b="b"/>
            <a:pathLst>
              <a:path w="3347720" h="1232999">
                <a:moveTo>
                  <a:pt x="0" y="1232999"/>
                </a:moveTo>
                <a:cubicBezTo>
                  <a:pt x="93133" y="648799"/>
                  <a:pt x="186267" y="64599"/>
                  <a:pt x="467360" y="3639"/>
                </a:cubicBezTo>
                <a:cubicBezTo>
                  <a:pt x="748453" y="-57321"/>
                  <a:pt x="1206500" y="664886"/>
                  <a:pt x="1686560" y="867239"/>
                </a:cubicBezTo>
                <a:cubicBezTo>
                  <a:pt x="2166620" y="1069592"/>
                  <a:pt x="3061547" y="1174579"/>
                  <a:pt x="3347720" y="121775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89" name="Прямоугольник 88"/>
              <p:cNvSpPr/>
              <p:nvPr/>
            </p:nvSpPr>
            <p:spPr>
              <a:xfrm>
                <a:off x="10840024" y="4701786"/>
                <a:ext cx="1100712"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ru-RU" altLang="ru-RU" sz="1400" i="1" smtClean="0">
                              <a:latin typeface="Cambria Math" panose="02040503050406030204" pitchFamily="18" charset="0"/>
                            </a:rPr>
                          </m:ctrlPr>
                        </m:sSubPr>
                        <m:e>
                          <m:r>
                            <a:rPr lang="ru-RU" altLang="ru-RU" sz="1400" i="1" smtClean="0">
                              <a:latin typeface="Cambria Math" panose="02040503050406030204" pitchFamily="18" charset="0"/>
                              <a:ea typeface="Cambria Math" panose="02040503050406030204" pitchFamily="18" charset="0"/>
                            </a:rPr>
                            <m:t>𝛼</m:t>
                          </m:r>
                        </m:e>
                        <m:sub>
                          <m:r>
                            <a:rPr lang="en-US" altLang="ru-RU" sz="1400" b="0" i="1" smtClean="0">
                              <a:latin typeface="Cambria Math" panose="02040503050406030204" pitchFamily="18" charset="0"/>
                            </a:rPr>
                            <m:t>0</m:t>
                          </m:r>
                        </m:sub>
                      </m:sSub>
                    </m:oMath>
                  </m:oMathPara>
                </a14:m>
                <a:endParaRPr lang="ru-RU" altLang="ru-RU" sz="1400" dirty="0"/>
              </a:p>
            </p:txBody>
          </p:sp>
        </mc:Choice>
        <mc:Fallback xmlns="">
          <p:sp>
            <p:nvSpPr>
              <p:cNvPr id="89" name="Прямоугольник 88"/>
              <p:cNvSpPr>
                <a:spLocks noRot="1" noChangeAspect="1" noMove="1" noResize="1" noEditPoints="1" noAdjustHandles="1" noChangeArrowheads="1" noChangeShapeType="1" noTextEdit="1"/>
              </p:cNvSpPr>
              <p:nvPr/>
            </p:nvSpPr>
            <p:spPr>
              <a:xfrm>
                <a:off x="10840024" y="4701786"/>
                <a:ext cx="1100712" cy="307777"/>
              </a:xfrm>
              <a:prstGeom prst="rect">
                <a:avLst/>
              </a:prstGeom>
              <a:blipFill rotWithShape="0">
                <a:blip r:embed="rId12"/>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0" name="Прямоугольник 89"/>
              <p:cNvSpPr/>
              <p:nvPr/>
            </p:nvSpPr>
            <p:spPr>
              <a:xfrm>
                <a:off x="4576433" y="5881674"/>
                <a:ext cx="1100712"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ru-RU" sz="1400" i="1" baseline="30000" dirty="0" smtClean="0">
                          <a:latin typeface="Cambria Math" panose="02040503050406030204" pitchFamily="18" charset="0"/>
                        </a:rPr>
                        <m:t>8</m:t>
                      </m:r>
                      <m:r>
                        <a:rPr lang="en-US" altLang="ru-RU" sz="1400" i="1" dirty="0">
                          <a:latin typeface="Cambria Math" panose="02040503050406030204" pitchFamily="18" charset="0"/>
                        </a:rPr>
                        <m:t>𝐵</m:t>
                      </m:r>
                      <m:r>
                        <a:rPr lang="en-US" altLang="ru-RU" sz="1400" b="0" i="1" dirty="0" smtClean="0">
                          <a:latin typeface="Cambria Math" panose="02040503050406030204" pitchFamily="18" charset="0"/>
                        </a:rPr>
                        <m:t>𝑒</m:t>
                      </m:r>
                      <m:r>
                        <a:rPr lang="en-US" altLang="ru-RU" sz="1400" b="0" i="0" dirty="0" smtClean="0">
                          <a:latin typeface="Cambria Math" panose="02040503050406030204" pitchFamily="18" charset="0"/>
                        </a:rPr>
                        <m:t>+</m:t>
                      </m:r>
                      <m:r>
                        <m:rPr>
                          <m:sty m:val="p"/>
                        </m:rPr>
                        <a:rPr lang="el-GR" altLang="ru-RU" sz="1400" b="0" i="1" dirty="0" smtClean="0">
                          <a:latin typeface="Cambria Math" panose="02040503050406030204" pitchFamily="18" charset="0"/>
                          <a:ea typeface="Cambria Math" panose="02040503050406030204" pitchFamily="18" charset="0"/>
                        </a:rPr>
                        <m:t>α</m:t>
                      </m:r>
                    </m:oMath>
                  </m:oMathPara>
                </a14:m>
                <a:endParaRPr lang="ru-RU" altLang="ru-RU" sz="1400" dirty="0"/>
              </a:p>
            </p:txBody>
          </p:sp>
        </mc:Choice>
        <mc:Fallback xmlns="">
          <p:sp>
            <p:nvSpPr>
              <p:cNvPr id="90" name="Прямоугольник 89"/>
              <p:cNvSpPr>
                <a:spLocks noRot="1" noChangeAspect="1" noMove="1" noResize="1" noEditPoints="1" noAdjustHandles="1" noChangeArrowheads="1" noChangeShapeType="1" noTextEdit="1"/>
              </p:cNvSpPr>
              <p:nvPr/>
            </p:nvSpPr>
            <p:spPr>
              <a:xfrm>
                <a:off x="4576433" y="5881674"/>
                <a:ext cx="1100712" cy="307777"/>
              </a:xfrm>
              <a:prstGeom prst="rect">
                <a:avLst/>
              </a:prstGeom>
              <a:blipFill rotWithShape="0">
                <a:blip r:embed="rId1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1" name="Прямоугольник 90"/>
              <p:cNvSpPr/>
              <p:nvPr/>
            </p:nvSpPr>
            <p:spPr>
              <a:xfrm>
                <a:off x="4004186" y="4526300"/>
                <a:ext cx="1100712"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ru-RU" altLang="ru-RU" sz="1400" i="1" smtClean="0">
                              <a:latin typeface="Cambria Math" panose="02040503050406030204" pitchFamily="18" charset="0"/>
                            </a:rPr>
                          </m:ctrlPr>
                        </m:sSubPr>
                        <m:e>
                          <m:r>
                            <a:rPr lang="ru-RU" altLang="ru-RU" sz="1400" i="1" smtClean="0">
                              <a:latin typeface="Cambria Math" panose="02040503050406030204" pitchFamily="18" charset="0"/>
                              <a:ea typeface="Cambria Math" panose="02040503050406030204" pitchFamily="18" charset="0"/>
                            </a:rPr>
                            <m:t>𝛼</m:t>
                          </m:r>
                        </m:e>
                        <m:sub>
                          <m:r>
                            <a:rPr lang="en-US" altLang="ru-RU" sz="1400" b="0" i="1" smtClean="0">
                              <a:latin typeface="Cambria Math" panose="02040503050406030204" pitchFamily="18" charset="0"/>
                            </a:rPr>
                            <m:t>1</m:t>
                          </m:r>
                        </m:sub>
                      </m:sSub>
                    </m:oMath>
                  </m:oMathPara>
                </a14:m>
                <a:endParaRPr lang="ru-RU" altLang="ru-RU" sz="1400" dirty="0"/>
              </a:p>
            </p:txBody>
          </p:sp>
        </mc:Choice>
        <mc:Fallback xmlns="">
          <p:sp>
            <p:nvSpPr>
              <p:cNvPr id="91" name="Прямоугольник 90"/>
              <p:cNvSpPr>
                <a:spLocks noRot="1" noChangeAspect="1" noMove="1" noResize="1" noEditPoints="1" noAdjustHandles="1" noChangeArrowheads="1" noChangeShapeType="1" noTextEdit="1"/>
              </p:cNvSpPr>
              <p:nvPr/>
            </p:nvSpPr>
            <p:spPr>
              <a:xfrm>
                <a:off x="4004186" y="4526300"/>
                <a:ext cx="1100712" cy="307777"/>
              </a:xfrm>
              <a:prstGeom prst="rect">
                <a:avLst/>
              </a:prstGeom>
              <a:blipFill rotWithShape="0">
                <a:blip r:embed="rId14"/>
                <a:stretch>
                  <a:fillRect/>
                </a:stretch>
              </a:blipFill>
            </p:spPr>
            <p:txBody>
              <a:bodyPr/>
              <a:lstStyle/>
              <a:p>
                <a:r>
                  <a:rPr lang="ru-RU">
                    <a:noFill/>
                  </a:rPr>
                  <a:t> </a:t>
                </a:r>
              </a:p>
            </p:txBody>
          </p:sp>
        </mc:Fallback>
      </mc:AlternateContent>
      <p:cxnSp>
        <p:nvCxnSpPr>
          <p:cNvPr id="93" name="Прямая соединительная линия 92"/>
          <p:cNvCxnSpPr/>
          <p:nvPr/>
        </p:nvCxnSpPr>
        <p:spPr>
          <a:xfrm>
            <a:off x="4868869" y="5084882"/>
            <a:ext cx="604457"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6" name="Прямоугольник 105"/>
              <p:cNvSpPr/>
              <p:nvPr/>
            </p:nvSpPr>
            <p:spPr>
              <a:xfrm>
                <a:off x="4482644" y="4830524"/>
                <a:ext cx="1100712" cy="2616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ru-RU" sz="1100" b="0" i="1" dirty="0" smtClean="0">
                          <a:latin typeface="Cambria Math" panose="02040503050406030204" pitchFamily="18" charset="0"/>
                        </a:rPr>
                        <m:t>2.95</m:t>
                      </m:r>
                    </m:oMath>
                  </m:oMathPara>
                </a14:m>
                <a:endParaRPr lang="ru-RU" altLang="ru-RU" sz="1100" dirty="0"/>
              </a:p>
            </p:txBody>
          </p:sp>
        </mc:Choice>
        <mc:Fallback xmlns="">
          <p:sp>
            <p:nvSpPr>
              <p:cNvPr id="106" name="Прямоугольник 105"/>
              <p:cNvSpPr>
                <a:spLocks noRot="1" noChangeAspect="1" noMove="1" noResize="1" noEditPoints="1" noAdjustHandles="1" noChangeArrowheads="1" noChangeShapeType="1" noTextEdit="1"/>
              </p:cNvSpPr>
              <p:nvPr/>
            </p:nvSpPr>
            <p:spPr>
              <a:xfrm>
                <a:off x="4482644" y="4830524"/>
                <a:ext cx="1100712" cy="261610"/>
              </a:xfrm>
              <a:prstGeom prst="rect">
                <a:avLst/>
              </a:prstGeom>
              <a:blipFill rotWithShape="0">
                <a:blip r:embed="rId15"/>
                <a:stretch>
                  <a:fillRect/>
                </a:stretch>
              </a:blipFill>
            </p:spPr>
            <p:txBody>
              <a:bodyPr/>
              <a:lstStyle/>
              <a:p>
                <a:r>
                  <a:rPr lang="ru-RU">
                    <a:noFill/>
                  </a:rPr>
                  <a:t> </a:t>
                </a:r>
              </a:p>
            </p:txBody>
          </p:sp>
        </mc:Fallback>
      </mc:AlternateContent>
      <p:sp>
        <p:nvSpPr>
          <p:cNvPr id="139" name="TextBox 138"/>
          <p:cNvSpPr txBox="1"/>
          <p:nvPr/>
        </p:nvSpPr>
        <p:spPr>
          <a:xfrm>
            <a:off x="8084796" y="4314998"/>
            <a:ext cx="1203086" cy="646331"/>
          </a:xfrm>
          <a:prstGeom prst="rect">
            <a:avLst/>
          </a:prstGeom>
          <a:noFill/>
        </p:spPr>
        <p:txBody>
          <a:bodyPr wrap="none" rtlCol="0">
            <a:spAutoFit/>
          </a:bodyPr>
          <a:lstStyle/>
          <a:p>
            <a:r>
              <a:rPr lang="en-US" i="0" dirty="0">
                <a:latin typeface="+mj-lt"/>
                <a:ea typeface="Cambria Math" panose="02040503050406030204" pitchFamily="18" charset="0"/>
              </a:rPr>
              <a:t>Secondary </a:t>
            </a:r>
          </a:p>
          <a:p>
            <a:r>
              <a:rPr lang="en-US" i="0" dirty="0">
                <a:latin typeface="+mj-lt"/>
                <a:ea typeface="Cambria Math" panose="02040503050406030204" pitchFamily="18" charset="0"/>
              </a:rPr>
              <a:t>α-particle </a:t>
            </a:r>
          </a:p>
        </p:txBody>
      </p:sp>
      <mc:AlternateContent xmlns:mc="http://schemas.openxmlformats.org/markup-compatibility/2006" xmlns:a14="http://schemas.microsoft.com/office/drawing/2010/main">
        <mc:Choice Requires="a14">
          <p:sp>
            <p:nvSpPr>
              <p:cNvPr id="141" name="Прямоугольник 140"/>
              <p:cNvSpPr/>
              <p:nvPr/>
            </p:nvSpPr>
            <p:spPr>
              <a:xfrm>
                <a:off x="10042534" y="4719022"/>
                <a:ext cx="1100712"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ru-RU" altLang="ru-RU" sz="1400" i="1" smtClean="0">
                              <a:latin typeface="Cambria Math" panose="02040503050406030204" pitchFamily="18" charset="0"/>
                            </a:rPr>
                          </m:ctrlPr>
                        </m:sSubPr>
                        <m:e>
                          <m:r>
                            <a:rPr lang="ru-RU" altLang="ru-RU" sz="1400" i="1" smtClean="0">
                              <a:latin typeface="Cambria Math" panose="02040503050406030204" pitchFamily="18" charset="0"/>
                              <a:ea typeface="Cambria Math" panose="02040503050406030204" pitchFamily="18" charset="0"/>
                            </a:rPr>
                            <m:t>𝛼</m:t>
                          </m:r>
                        </m:e>
                        <m:sub>
                          <m:r>
                            <a:rPr lang="en-US" altLang="ru-RU" sz="1400" b="0" i="1" smtClean="0">
                              <a:latin typeface="Cambria Math" panose="02040503050406030204" pitchFamily="18" charset="0"/>
                            </a:rPr>
                            <m:t>1</m:t>
                          </m:r>
                        </m:sub>
                      </m:sSub>
                    </m:oMath>
                  </m:oMathPara>
                </a14:m>
                <a:endParaRPr lang="ru-RU" altLang="ru-RU" sz="1400" dirty="0"/>
              </a:p>
            </p:txBody>
          </p:sp>
        </mc:Choice>
        <mc:Fallback xmlns="">
          <p:sp>
            <p:nvSpPr>
              <p:cNvPr id="141" name="Прямоугольник 140"/>
              <p:cNvSpPr>
                <a:spLocks noRot="1" noChangeAspect="1" noMove="1" noResize="1" noEditPoints="1" noAdjustHandles="1" noChangeArrowheads="1" noChangeShapeType="1" noTextEdit="1"/>
              </p:cNvSpPr>
              <p:nvPr/>
            </p:nvSpPr>
            <p:spPr>
              <a:xfrm>
                <a:off x="10042534" y="4719022"/>
                <a:ext cx="1100712" cy="307777"/>
              </a:xfrm>
              <a:prstGeom prst="rect">
                <a:avLst/>
              </a:prstGeom>
              <a:blipFill rotWithShape="0">
                <a:blip r:embed="rId1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2" name="Прямоугольник 141"/>
              <p:cNvSpPr/>
              <p:nvPr/>
            </p:nvSpPr>
            <p:spPr>
              <a:xfrm>
                <a:off x="4017422" y="5029235"/>
                <a:ext cx="1100712"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ru-RU" altLang="ru-RU" sz="1400" i="1" smtClean="0">
                              <a:latin typeface="Cambria Math" panose="02040503050406030204" pitchFamily="18" charset="0"/>
                            </a:rPr>
                          </m:ctrlPr>
                        </m:sSubPr>
                        <m:e>
                          <m:r>
                            <a:rPr lang="ru-RU" altLang="ru-RU" sz="1400" i="1" smtClean="0">
                              <a:latin typeface="Cambria Math" panose="02040503050406030204" pitchFamily="18" charset="0"/>
                              <a:ea typeface="Cambria Math" panose="02040503050406030204" pitchFamily="18" charset="0"/>
                            </a:rPr>
                            <m:t>𝛼</m:t>
                          </m:r>
                        </m:e>
                        <m:sub>
                          <m:r>
                            <a:rPr lang="en-US" altLang="ru-RU" sz="1400" b="0" i="1" smtClean="0">
                              <a:latin typeface="Cambria Math" panose="02040503050406030204" pitchFamily="18" charset="0"/>
                            </a:rPr>
                            <m:t>0</m:t>
                          </m:r>
                        </m:sub>
                      </m:sSub>
                    </m:oMath>
                  </m:oMathPara>
                </a14:m>
                <a:endParaRPr lang="ru-RU" altLang="ru-RU" sz="1400" dirty="0"/>
              </a:p>
            </p:txBody>
          </p:sp>
        </mc:Choice>
        <mc:Fallback xmlns="">
          <p:sp>
            <p:nvSpPr>
              <p:cNvPr id="142" name="Прямоугольник 141"/>
              <p:cNvSpPr>
                <a:spLocks noRot="1" noChangeAspect="1" noMove="1" noResize="1" noEditPoints="1" noAdjustHandles="1" noChangeArrowheads="1" noChangeShapeType="1" noTextEdit="1"/>
              </p:cNvSpPr>
              <p:nvPr/>
            </p:nvSpPr>
            <p:spPr>
              <a:xfrm>
                <a:off x="4017422" y="5029235"/>
                <a:ext cx="1100712" cy="307777"/>
              </a:xfrm>
              <a:prstGeom prst="rect">
                <a:avLst/>
              </a:prstGeom>
              <a:blipFill rotWithShape="0">
                <a:blip r:embed="rId1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3" name="Прямоугольник 142"/>
              <p:cNvSpPr/>
              <p:nvPr/>
            </p:nvSpPr>
            <p:spPr>
              <a:xfrm>
                <a:off x="5982421" y="6211048"/>
                <a:ext cx="1100712" cy="307777"/>
              </a:xfrm>
              <a:prstGeom prst="rect">
                <a:avLst/>
              </a:prstGeom>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ru-RU" sz="1400" i="1" dirty="0" smtClean="0">
                          <a:latin typeface="Cambria Math" panose="02040503050406030204" pitchFamily="18" charset="0"/>
                          <a:ea typeface="Cambria Math" panose="02040503050406030204" pitchFamily="18" charset="0"/>
                        </a:rPr>
                        <m:t>𝛼</m:t>
                      </m:r>
                      <m:r>
                        <a:rPr lang="en-US" altLang="ru-RU" sz="1400" b="0" i="1" dirty="0" smtClean="0">
                          <a:latin typeface="Cambria Math" panose="02040503050406030204" pitchFamily="18" charset="0"/>
                          <a:ea typeface="Cambria Math" panose="02040503050406030204" pitchFamily="18" charset="0"/>
                        </a:rPr>
                        <m:t>+</m:t>
                      </m:r>
                      <m:r>
                        <a:rPr lang="en-US" altLang="ru-RU" sz="1400" i="1" dirty="0" smtClean="0">
                          <a:latin typeface="Cambria Math" panose="02040503050406030204" pitchFamily="18" charset="0"/>
                          <a:ea typeface="Cambria Math" panose="02040503050406030204" pitchFamily="18" charset="0"/>
                        </a:rPr>
                        <m:t>𝛼</m:t>
                      </m:r>
                      <m:r>
                        <a:rPr lang="en-US" altLang="ru-RU" sz="1400" b="0" i="1" dirty="0" smtClean="0">
                          <a:latin typeface="Cambria Math" panose="02040503050406030204" pitchFamily="18" charset="0"/>
                          <a:ea typeface="Cambria Math" panose="02040503050406030204" pitchFamily="18" charset="0"/>
                        </a:rPr>
                        <m:t>+</m:t>
                      </m:r>
                      <m:r>
                        <a:rPr lang="en-US" altLang="ru-RU" sz="1400" i="1" dirty="0" smtClean="0">
                          <a:latin typeface="Cambria Math" panose="02040503050406030204" pitchFamily="18" charset="0"/>
                          <a:ea typeface="Cambria Math" panose="02040503050406030204" pitchFamily="18" charset="0"/>
                        </a:rPr>
                        <m:t>𝛼</m:t>
                      </m:r>
                    </m:oMath>
                  </m:oMathPara>
                </a14:m>
                <a:endParaRPr lang="ru-RU" altLang="ru-RU" sz="1400" dirty="0"/>
              </a:p>
            </p:txBody>
          </p:sp>
        </mc:Choice>
        <mc:Fallback xmlns="">
          <p:sp>
            <p:nvSpPr>
              <p:cNvPr id="143" name="Прямоугольник 142"/>
              <p:cNvSpPr>
                <a:spLocks noRot="1" noChangeAspect="1" noMove="1" noResize="1" noEditPoints="1" noAdjustHandles="1" noChangeArrowheads="1" noChangeShapeType="1" noTextEdit="1"/>
              </p:cNvSpPr>
              <p:nvPr/>
            </p:nvSpPr>
            <p:spPr>
              <a:xfrm>
                <a:off x="5982421" y="6211048"/>
                <a:ext cx="1100712" cy="307777"/>
              </a:xfrm>
              <a:prstGeom prst="rect">
                <a:avLst/>
              </a:prstGeom>
              <a:blipFill rotWithShape="0">
                <a:blip r:embed="rId18"/>
                <a:stretch>
                  <a:fillRect/>
                </a:stretch>
              </a:blipFill>
              <a:ln>
                <a:noFill/>
              </a:ln>
            </p:spPr>
            <p:txBody>
              <a:bodyPr/>
              <a:lstStyle/>
              <a:p>
                <a:r>
                  <a:rPr lang="ru-RU">
                    <a:noFill/>
                  </a:rPr>
                  <a:t> </a:t>
                </a:r>
              </a:p>
            </p:txBody>
          </p:sp>
        </mc:Fallback>
      </mc:AlternateContent>
      <p:cxnSp>
        <p:nvCxnSpPr>
          <p:cNvPr id="144" name="Прямая соединительная линия 143"/>
          <p:cNvCxnSpPr/>
          <p:nvPr/>
        </p:nvCxnSpPr>
        <p:spPr>
          <a:xfrm>
            <a:off x="6159360" y="6233507"/>
            <a:ext cx="84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9" name="Прямоугольник 148"/>
              <p:cNvSpPr/>
              <p:nvPr/>
            </p:nvSpPr>
            <p:spPr>
              <a:xfrm>
                <a:off x="4566645" y="5643729"/>
                <a:ext cx="1100712" cy="2616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ru-RU" sz="1100" b="0" i="1" dirty="0" smtClean="0">
                          <a:latin typeface="Cambria Math" panose="02040503050406030204" pitchFamily="18" charset="0"/>
                        </a:rPr>
                        <m:t>0 (7.37)</m:t>
                      </m:r>
                    </m:oMath>
                  </m:oMathPara>
                </a14:m>
                <a:endParaRPr lang="ru-RU" altLang="ru-RU" sz="1100" dirty="0"/>
              </a:p>
            </p:txBody>
          </p:sp>
        </mc:Choice>
        <mc:Fallback xmlns="">
          <p:sp>
            <p:nvSpPr>
              <p:cNvPr id="149" name="Прямоугольник 148"/>
              <p:cNvSpPr>
                <a:spLocks noRot="1" noChangeAspect="1" noMove="1" noResize="1" noEditPoints="1" noAdjustHandles="1" noChangeArrowheads="1" noChangeShapeType="1" noTextEdit="1"/>
              </p:cNvSpPr>
              <p:nvPr/>
            </p:nvSpPr>
            <p:spPr>
              <a:xfrm>
                <a:off x="4566645" y="5643729"/>
                <a:ext cx="1100712" cy="261610"/>
              </a:xfrm>
              <a:prstGeom prst="rect">
                <a:avLst/>
              </a:prstGeom>
              <a:blipFill rotWithShape="0">
                <a:blip r:embed="rId19"/>
                <a:stretch>
                  <a:fillRect b="-4651"/>
                </a:stretch>
              </a:blipFill>
            </p:spPr>
            <p:txBody>
              <a:bodyPr/>
              <a:lstStyle/>
              <a:p>
                <a:r>
                  <a:rPr lang="ru-RU">
                    <a:noFill/>
                  </a:rPr>
                  <a:t> </a:t>
                </a:r>
              </a:p>
            </p:txBody>
          </p:sp>
        </mc:Fallback>
      </mc:AlternateContent>
      <p:cxnSp>
        <p:nvCxnSpPr>
          <p:cNvPr id="150" name="Прямая со стрелкой 149"/>
          <p:cNvCxnSpPr/>
          <p:nvPr/>
        </p:nvCxnSpPr>
        <p:spPr>
          <a:xfrm>
            <a:off x="5530083" y="5092134"/>
            <a:ext cx="663821" cy="11189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Прямая со стрелкой 152"/>
          <p:cNvCxnSpPr/>
          <p:nvPr/>
        </p:nvCxnSpPr>
        <p:spPr>
          <a:xfrm>
            <a:off x="5516491" y="5874721"/>
            <a:ext cx="631314" cy="3460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7" name="Полилиния 166"/>
          <p:cNvSpPr/>
          <p:nvPr/>
        </p:nvSpPr>
        <p:spPr>
          <a:xfrm>
            <a:off x="10092465" y="5032719"/>
            <a:ext cx="973666" cy="1122160"/>
          </a:xfrm>
          <a:custGeom>
            <a:avLst/>
            <a:gdLst>
              <a:gd name="connsiteX0" fmla="*/ 0 w 996950"/>
              <a:gd name="connsiteY0" fmla="*/ 1122160 h 1122160"/>
              <a:gd name="connsiteX1" fmla="*/ 283633 w 996950"/>
              <a:gd name="connsiteY1" fmla="*/ 728460 h 1122160"/>
              <a:gd name="connsiteX2" fmla="*/ 516467 w 996950"/>
              <a:gd name="connsiteY2" fmla="*/ 326 h 1122160"/>
              <a:gd name="connsiteX3" fmla="*/ 677333 w 996950"/>
              <a:gd name="connsiteY3" fmla="*/ 639560 h 1122160"/>
              <a:gd name="connsiteX4" fmla="*/ 781050 w 996950"/>
              <a:gd name="connsiteY4" fmla="*/ 959176 h 1122160"/>
              <a:gd name="connsiteX5" fmla="*/ 996950 w 996950"/>
              <a:gd name="connsiteY5" fmla="*/ 1120043 h 112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950" h="1122160">
                <a:moveTo>
                  <a:pt x="0" y="1122160"/>
                </a:moveTo>
                <a:cubicBezTo>
                  <a:pt x="98777" y="1018796"/>
                  <a:pt x="197555" y="915432"/>
                  <a:pt x="283633" y="728460"/>
                </a:cubicBezTo>
                <a:cubicBezTo>
                  <a:pt x="369711" y="541488"/>
                  <a:pt x="450850" y="15143"/>
                  <a:pt x="516467" y="326"/>
                </a:cubicBezTo>
                <a:cubicBezTo>
                  <a:pt x="582084" y="-14491"/>
                  <a:pt x="633236" y="479752"/>
                  <a:pt x="677333" y="639560"/>
                </a:cubicBezTo>
                <a:cubicBezTo>
                  <a:pt x="721430" y="799368"/>
                  <a:pt x="727781" y="879095"/>
                  <a:pt x="781050" y="959176"/>
                </a:cubicBezTo>
                <a:cubicBezTo>
                  <a:pt x="834320" y="1039256"/>
                  <a:pt x="941211" y="1114398"/>
                  <a:pt x="996950" y="112004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8" name="Полилиния 167"/>
          <p:cNvSpPr/>
          <p:nvPr/>
        </p:nvSpPr>
        <p:spPr>
          <a:xfrm>
            <a:off x="11319325" y="5032719"/>
            <a:ext cx="142111" cy="1122160"/>
          </a:xfrm>
          <a:custGeom>
            <a:avLst/>
            <a:gdLst>
              <a:gd name="connsiteX0" fmla="*/ 0 w 996950"/>
              <a:gd name="connsiteY0" fmla="*/ 1122160 h 1122160"/>
              <a:gd name="connsiteX1" fmla="*/ 283633 w 996950"/>
              <a:gd name="connsiteY1" fmla="*/ 728460 h 1122160"/>
              <a:gd name="connsiteX2" fmla="*/ 516467 w 996950"/>
              <a:gd name="connsiteY2" fmla="*/ 326 h 1122160"/>
              <a:gd name="connsiteX3" fmla="*/ 677333 w 996950"/>
              <a:gd name="connsiteY3" fmla="*/ 639560 h 1122160"/>
              <a:gd name="connsiteX4" fmla="*/ 781050 w 996950"/>
              <a:gd name="connsiteY4" fmla="*/ 959176 h 1122160"/>
              <a:gd name="connsiteX5" fmla="*/ 996950 w 996950"/>
              <a:gd name="connsiteY5" fmla="*/ 1120043 h 112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950" h="1122160">
                <a:moveTo>
                  <a:pt x="0" y="1122160"/>
                </a:moveTo>
                <a:cubicBezTo>
                  <a:pt x="98777" y="1018796"/>
                  <a:pt x="197555" y="915432"/>
                  <a:pt x="283633" y="728460"/>
                </a:cubicBezTo>
                <a:cubicBezTo>
                  <a:pt x="369711" y="541488"/>
                  <a:pt x="450850" y="15143"/>
                  <a:pt x="516467" y="326"/>
                </a:cubicBezTo>
                <a:cubicBezTo>
                  <a:pt x="582084" y="-14491"/>
                  <a:pt x="633236" y="479752"/>
                  <a:pt x="677333" y="639560"/>
                </a:cubicBezTo>
                <a:cubicBezTo>
                  <a:pt x="721430" y="799368"/>
                  <a:pt x="727781" y="879095"/>
                  <a:pt x="781050" y="959176"/>
                </a:cubicBezTo>
                <a:cubicBezTo>
                  <a:pt x="834320" y="1039256"/>
                  <a:pt x="941211" y="1114398"/>
                  <a:pt x="996950" y="112004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169" name="Прямоугольник 168"/>
              <p:cNvSpPr/>
              <p:nvPr/>
            </p:nvSpPr>
            <p:spPr>
              <a:xfrm rot="3940983">
                <a:off x="3113976" y="1172712"/>
                <a:ext cx="1172688" cy="461665"/>
              </a:xfrm>
              <a:prstGeom prst="rect">
                <a:avLst/>
              </a:prstGeom>
            </p:spPr>
            <p:txBody>
              <a:bodyPr wrap="square">
                <a:spAutoFit/>
              </a:bodyPr>
              <a:lstStyle/>
              <a:p>
                <a:r>
                  <a:rPr lang="en-US" altLang="ru-RU" sz="1200" dirty="0">
                    <a:ea typeface="Cambria Math" panose="02040503050406030204" pitchFamily="18" charset="0"/>
                  </a:rPr>
                  <a:t>3</a:t>
                </a:r>
                <a14:m>
                  <m:oMath xmlns:m="http://schemas.openxmlformats.org/officeDocument/2006/math">
                    <m:r>
                      <a:rPr lang="en-US" altLang="ru-RU" sz="1200" i="1">
                        <a:latin typeface="Cambria Math" panose="02040503050406030204" pitchFamily="18" charset="0"/>
                        <a:ea typeface="Cambria Math" panose="02040503050406030204" pitchFamily="18" charset="0"/>
                      </a:rPr>
                      <m:t>𝛼</m:t>
                    </m:r>
                    <m:r>
                      <a:rPr lang="en-US" altLang="ru-RU" sz="1200" i="1">
                        <a:latin typeface="Cambria Math" panose="02040503050406030204" pitchFamily="18" charset="0"/>
                        <a:ea typeface="Cambria Math" panose="02040503050406030204" pitchFamily="18" charset="0"/>
                      </a:rPr>
                      <m:t>−</m:t>
                    </m:r>
                    <m:r>
                      <a:rPr lang="en-US" altLang="ru-RU" sz="1200" b="0" i="1" smtClean="0">
                        <a:latin typeface="Cambria Math" panose="02040503050406030204" pitchFamily="18" charset="0"/>
                        <a:ea typeface="Cambria Math" panose="02040503050406030204" pitchFamily="18" charset="0"/>
                      </a:rPr>
                      <m:t>𝑏𝑟𝑒𝑎𝑘𝑢𝑝</m:t>
                    </m:r>
                  </m:oMath>
                </a14:m>
                <a:endParaRPr lang="ru-RU" altLang="ru-RU" sz="1200" dirty="0"/>
              </a:p>
              <a:p>
                <a:endParaRPr lang="en-US" altLang="ru-RU" sz="1200" b="0" i="1" dirty="0">
                  <a:latin typeface="Cambria Math" panose="02040503050406030204" pitchFamily="18" charset="0"/>
                </a:endParaRPr>
              </a:p>
            </p:txBody>
          </p:sp>
        </mc:Choice>
        <mc:Fallback xmlns="">
          <p:sp>
            <p:nvSpPr>
              <p:cNvPr id="169" name="Прямоугольник 168"/>
              <p:cNvSpPr>
                <a:spLocks noRot="1" noChangeAspect="1" noMove="1" noResize="1" noEditPoints="1" noAdjustHandles="1" noChangeArrowheads="1" noChangeShapeType="1" noTextEdit="1"/>
              </p:cNvSpPr>
              <p:nvPr/>
            </p:nvSpPr>
            <p:spPr>
              <a:xfrm rot="3940983">
                <a:off x="3113976" y="1172712"/>
                <a:ext cx="1172688" cy="461665"/>
              </a:xfrm>
              <a:prstGeom prst="rect">
                <a:avLst/>
              </a:prstGeom>
              <a:blipFill rotWithShape="0">
                <a:blip r:embed="rId20"/>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72" name="Прямоугольник 171"/>
              <p:cNvSpPr/>
              <p:nvPr/>
            </p:nvSpPr>
            <p:spPr>
              <a:xfrm>
                <a:off x="5857721" y="5988512"/>
                <a:ext cx="1100712" cy="2769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ru-RU" sz="1200" b="0" i="1" dirty="0" smtClean="0">
                          <a:latin typeface="Cambria Math" panose="02040503050406030204" pitchFamily="18" charset="0"/>
                        </a:rPr>
                        <m:t> 7.28</m:t>
                      </m:r>
                    </m:oMath>
                  </m:oMathPara>
                </a14:m>
                <a:endParaRPr lang="ru-RU" altLang="ru-RU" sz="1200" dirty="0"/>
              </a:p>
            </p:txBody>
          </p:sp>
        </mc:Choice>
        <mc:Fallback xmlns="">
          <p:sp>
            <p:nvSpPr>
              <p:cNvPr id="172" name="Прямоугольник 171"/>
              <p:cNvSpPr>
                <a:spLocks noRot="1" noChangeAspect="1" noMove="1" noResize="1" noEditPoints="1" noAdjustHandles="1" noChangeArrowheads="1" noChangeShapeType="1" noTextEdit="1"/>
              </p:cNvSpPr>
              <p:nvPr/>
            </p:nvSpPr>
            <p:spPr>
              <a:xfrm>
                <a:off x="5857721" y="5988512"/>
                <a:ext cx="1100712" cy="276999"/>
              </a:xfrm>
              <a:prstGeom prst="rect">
                <a:avLst/>
              </a:prstGeom>
              <a:blipFill rotWithShape="0">
                <a:blip r:embed="rId21"/>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78" name="Прямоугольник 177"/>
              <p:cNvSpPr/>
              <p:nvPr/>
            </p:nvSpPr>
            <p:spPr>
              <a:xfrm>
                <a:off x="766627" y="4543502"/>
                <a:ext cx="1100712"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ru-RU" sz="1400" b="0" i="1" dirty="0" smtClean="0">
                          <a:latin typeface="Cambria Math" panose="02040503050406030204" pitchFamily="18" charset="0"/>
                        </a:rPr>
                        <m:t>15.957</m:t>
                      </m:r>
                    </m:oMath>
                  </m:oMathPara>
                </a14:m>
                <a:endParaRPr lang="ru-RU" altLang="ru-RU" sz="1400" dirty="0"/>
              </a:p>
            </p:txBody>
          </p:sp>
        </mc:Choice>
        <mc:Fallback xmlns="">
          <p:sp>
            <p:nvSpPr>
              <p:cNvPr id="178" name="Прямоугольник 177"/>
              <p:cNvSpPr>
                <a:spLocks noRot="1" noChangeAspect="1" noMove="1" noResize="1" noEditPoints="1" noAdjustHandles="1" noChangeArrowheads="1" noChangeShapeType="1" noTextEdit="1"/>
              </p:cNvSpPr>
              <p:nvPr/>
            </p:nvSpPr>
            <p:spPr>
              <a:xfrm>
                <a:off x="766627" y="4543502"/>
                <a:ext cx="1100712" cy="307777"/>
              </a:xfrm>
              <a:prstGeom prst="rect">
                <a:avLst/>
              </a:prstGeom>
              <a:blipFill rotWithShape="0">
                <a:blip r:embed="rId22"/>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79" name="Прямоугольник 178"/>
              <p:cNvSpPr/>
              <p:nvPr/>
            </p:nvSpPr>
            <p:spPr>
              <a:xfrm>
                <a:off x="3932210" y="3988750"/>
                <a:ext cx="1172688"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ru-RU" sz="1200" i="1" smtClean="0">
                          <a:latin typeface="Cambria Math" panose="02040503050406030204" pitchFamily="18" charset="0"/>
                        </a:rPr>
                        <m:t>𝑃</m:t>
                      </m:r>
                      <m:r>
                        <a:rPr lang="en-US" altLang="ru-RU" sz="1200" b="0" i="1" smtClean="0">
                          <a:latin typeface="Cambria Math" panose="02040503050406030204" pitchFamily="18" charset="0"/>
                        </a:rPr>
                        <m:t>𝑟𝑖𝑚𝑎𝑟𝑦</m:t>
                      </m:r>
                      <m:r>
                        <a:rPr lang="en-US" altLang="ru-RU" sz="1200" b="0" i="1" smtClean="0">
                          <a:latin typeface="Cambria Math" panose="02040503050406030204" pitchFamily="18" charset="0"/>
                        </a:rPr>
                        <m:t> </m:t>
                      </m:r>
                    </m:oMath>
                  </m:oMathPara>
                </a14:m>
                <a:endParaRPr lang="en-US" altLang="ru-RU" sz="12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ru-RU" sz="1200" b="0" i="1" smtClean="0">
                          <a:latin typeface="Cambria Math" panose="02040503050406030204" pitchFamily="18" charset="0"/>
                          <a:ea typeface="Cambria Math" panose="02040503050406030204" pitchFamily="18" charset="0"/>
                        </a:rPr>
                        <m:t>𝛼</m:t>
                      </m:r>
                      <m:r>
                        <a:rPr lang="en-US" altLang="ru-RU" sz="1200" b="0" i="1" smtClean="0">
                          <a:latin typeface="Cambria Math" panose="02040503050406030204" pitchFamily="18" charset="0"/>
                          <a:ea typeface="Cambria Math" panose="02040503050406030204" pitchFamily="18" charset="0"/>
                        </a:rPr>
                        <m:t>−</m:t>
                      </m:r>
                      <m:r>
                        <a:rPr lang="en-US" altLang="ru-RU" sz="1200" b="0" i="1" smtClean="0">
                          <a:latin typeface="Cambria Math" panose="02040503050406030204" pitchFamily="18" charset="0"/>
                          <a:ea typeface="Cambria Math" panose="02040503050406030204" pitchFamily="18" charset="0"/>
                        </a:rPr>
                        <m:t>𝑝𝑎𝑟𝑡𝑖𝑐𝑙𝑒𝑠</m:t>
                      </m:r>
                    </m:oMath>
                  </m:oMathPara>
                </a14:m>
                <a:endParaRPr lang="ru-RU" altLang="ru-RU" sz="1200" dirty="0"/>
              </a:p>
            </p:txBody>
          </p:sp>
        </mc:Choice>
        <mc:Fallback xmlns="">
          <p:sp>
            <p:nvSpPr>
              <p:cNvPr id="179" name="Прямоугольник 178"/>
              <p:cNvSpPr>
                <a:spLocks noRot="1" noChangeAspect="1" noMove="1" noResize="1" noEditPoints="1" noAdjustHandles="1" noChangeArrowheads="1" noChangeShapeType="1" noTextEdit="1"/>
              </p:cNvSpPr>
              <p:nvPr/>
            </p:nvSpPr>
            <p:spPr>
              <a:xfrm>
                <a:off x="3932210" y="3988750"/>
                <a:ext cx="1172688" cy="461665"/>
              </a:xfrm>
              <a:prstGeom prst="rect">
                <a:avLst/>
              </a:prstGeom>
              <a:blipFill rotWithShape="0">
                <a:blip r:embed="rId23"/>
                <a:stretch>
                  <a:fillRect b="-263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86" name="Прямоугольник 185"/>
              <p:cNvSpPr/>
              <p:nvPr/>
            </p:nvSpPr>
            <p:spPr>
              <a:xfrm>
                <a:off x="5675712" y="5051277"/>
                <a:ext cx="1172688"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ru-RU" sz="1200" i="1" smtClean="0">
                          <a:latin typeface="Cambria Math" panose="02040503050406030204" pitchFamily="18" charset="0"/>
                        </a:rPr>
                        <m:t>𝑆</m:t>
                      </m:r>
                      <m:r>
                        <a:rPr lang="en-US" altLang="ru-RU" sz="1200" b="0" i="1" smtClean="0">
                          <a:latin typeface="Cambria Math" panose="02040503050406030204" pitchFamily="18" charset="0"/>
                        </a:rPr>
                        <m:t>𝑒𝑐𝑜𝑛𝑑𝑎𝑟𝑦</m:t>
                      </m:r>
                      <m:r>
                        <a:rPr lang="en-US" altLang="ru-RU" sz="1200" b="0" i="1" smtClean="0">
                          <a:latin typeface="Cambria Math" panose="02040503050406030204" pitchFamily="18" charset="0"/>
                        </a:rPr>
                        <m:t> </m:t>
                      </m:r>
                    </m:oMath>
                  </m:oMathPara>
                </a14:m>
                <a:endParaRPr lang="en-US" altLang="ru-RU" sz="12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ru-RU" sz="1200" b="0" i="1" smtClean="0">
                          <a:latin typeface="Cambria Math" panose="02040503050406030204" pitchFamily="18" charset="0"/>
                          <a:ea typeface="Cambria Math" panose="02040503050406030204" pitchFamily="18" charset="0"/>
                        </a:rPr>
                        <m:t>𝛼</m:t>
                      </m:r>
                      <m:r>
                        <a:rPr lang="en-US" altLang="ru-RU" sz="1200" b="0" i="1" smtClean="0">
                          <a:latin typeface="Cambria Math" panose="02040503050406030204" pitchFamily="18" charset="0"/>
                          <a:ea typeface="Cambria Math" panose="02040503050406030204" pitchFamily="18" charset="0"/>
                        </a:rPr>
                        <m:t>−</m:t>
                      </m:r>
                      <m:r>
                        <a:rPr lang="en-US" altLang="ru-RU" sz="1200" b="0" i="1" smtClean="0">
                          <a:latin typeface="Cambria Math" panose="02040503050406030204" pitchFamily="18" charset="0"/>
                          <a:ea typeface="Cambria Math" panose="02040503050406030204" pitchFamily="18" charset="0"/>
                        </a:rPr>
                        <m:t>𝑝𝑎𝑟𝑡𝑖𝑐𝑙𝑒𝑠</m:t>
                      </m:r>
                    </m:oMath>
                  </m:oMathPara>
                </a14:m>
                <a:endParaRPr lang="ru-RU" altLang="ru-RU" sz="1200" dirty="0"/>
              </a:p>
            </p:txBody>
          </p:sp>
        </mc:Choice>
        <mc:Fallback xmlns="">
          <p:sp>
            <p:nvSpPr>
              <p:cNvPr id="186" name="Прямоугольник 185"/>
              <p:cNvSpPr>
                <a:spLocks noRot="1" noChangeAspect="1" noMove="1" noResize="1" noEditPoints="1" noAdjustHandles="1" noChangeArrowheads="1" noChangeShapeType="1" noTextEdit="1"/>
              </p:cNvSpPr>
              <p:nvPr/>
            </p:nvSpPr>
            <p:spPr>
              <a:xfrm>
                <a:off x="5675712" y="5051277"/>
                <a:ext cx="1172688" cy="461665"/>
              </a:xfrm>
              <a:prstGeom prst="rect">
                <a:avLst/>
              </a:prstGeom>
              <a:blipFill rotWithShape="0">
                <a:blip r:embed="rId24"/>
                <a:stretch>
                  <a:fillRect b="-2667"/>
                </a:stretch>
              </a:blipFill>
            </p:spPr>
            <p:txBody>
              <a:bodyPr/>
              <a:lstStyle/>
              <a:p>
                <a:r>
                  <a:rPr lang="ru-RU">
                    <a:noFill/>
                  </a:rPr>
                  <a:t> </a:t>
                </a:r>
              </a:p>
            </p:txBody>
          </p:sp>
        </mc:Fallback>
      </mc:AlternateContent>
      <p:pic>
        <p:nvPicPr>
          <p:cNvPr id="2" name="Рисунок 1"/>
          <p:cNvPicPr>
            <a:picLocks noChangeAspect="1"/>
          </p:cNvPicPr>
          <p:nvPr/>
        </p:nvPicPr>
        <p:blipFill>
          <a:blip r:embed="rId25"/>
          <a:stretch>
            <a:fillRect/>
          </a:stretch>
        </p:blipFill>
        <p:spPr>
          <a:xfrm>
            <a:off x="903669" y="3431219"/>
            <a:ext cx="6127987" cy="3321829"/>
          </a:xfrm>
          <a:prstGeom prst="rect">
            <a:avLst/>
          </a:prstGeom>
        </p:spPr>
      </p:pic>
    </p:spTree>
    <p:extLst>
      <p:ext uri="{BB962C8B-B14F-4D97-AF65-F5344CB8AC3E}">
        <p14:creationId xmlns:p14="http://schemas.microsoft.com/office/powerpoint/2010/main" val="357328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6123290" y="366957"/>
            <a:ext cx="5847059" cy="2574878"/>
          </a:xfrm>
          <a:prstGeom prst="rect">
            <a:avLst/>
          </a:prstGeom>
        </p:spPr>
      </p:pic>
      <p:pic>
        <p:nvPicPr>
          <p:cNvPr id="8" name="Рисунок 7"/>
          <p:cNvPicPr>
            <a:picLocks noChangeAspect="1"/>
          </p:cNvPicPr>
          <p:nvPr/>
        </p:nvPicPr>
        <p:blipFill>
          <a:blip r:embed="rId4"/>
          <a:stretch>
            <a:fillRect/>
          </a:stretch>
        </p:blipFill>
        <p:spPr>
          <a:xfrm>
            <a:off x="848365" y="3110070"/>
            <a:ext cx="4810907" cy="2929719"/>
          </a:xfrm>
          <a:prstGeom prst="rect">
            <a:avLst/>
          </a:prstGeom>
        </p:spPr>
      </p:pic>
      <p:pic>
        <p:nvPicPr>
          <p:cNvPr id="9" name="Рисунок 8"/>
          <p:cNvPicPr>
            <a:picLocks noChangeAspect="1"/>
          </p:cNvPicPr>
          <p:nvPr/>
        </p:nvPicPr>
        <p:blipFill>
          <a:blip r:embed="rId5"/>
          <a:stretch>
            <a:fillRect/>
          </a:stretch>
        </p:blipFill>
        <p:spPr>
          <a:xfrm>
            <a:off x="741528" y="391236"/>
            <a:ext cx="4879347" cy="1756050"/>
          </a:xfrm>
          <a:prstGeom prst="rect">
            <a:avLst/>
          </a:prstGeom>
        </p:spPr>
      </p:pic>
      <p:pic>
        <p:nvPicPr>
          <p:cNvPr id="10" name="Рисунок 9"/>
          <p:cNvPicPr>
            <a:picLocks noChangeAspect="1"/>
          </p:cNvPicPr>
          <p:nvPr/>
        </p:nvPicPr>
        <p:blipFill>
          <a:blip r:embed="rId6"/>
          <a:stretch>
            <a:fillRect/>
          </a:stretch>
        </p:blipFill>
        <p:spPr>
          <a:xfrm>
            <a:off x="6874798" y="3222266"/>
            <a:ext cx="4243957" cy="1311966"/>
          </a:xfrm>
          <a:prstGeom prst="rect">
            <a:avLst/>
          </a:prstGeom>
        </p:spPr>
      </p:pic>
      <p:pic>
        <p:nvPicPr>
          <p:cNvPr id="11" name="Рисунок 10"/>
          <p:cNvPicPr>
            <a:picLocks noChangeAspect="1"/>
          </p:cNvPicPr>
          <p:nvPr/>
        </p:nvPicPr>
        <p:blipFill>
          <a:blip r:embed="rId7"/>
          <a:stretch>
            <a:fillRect/>
          </a:stretch>
        </p:blipFill>
        <p:spPr>
          <a:xfrm>
            <a:off x="7378796" y="4814663"/>
            <a:ext cx="3336045" cy="1499194"/>
          </a:xfrm>
          <a:prstGeom prst="rect">
            <a:avLst/>
          </a:prstGeom>
        </p:spPr>
      </p:pic>
      <p:graphicFrame>
        <p:nvGraphicFramePr>
          <p:cNvPr id="12" name="Таблица 11"/>
          <p:cNvGraphicFramePr>
            <a:graphicFrameLocks noGrp="1"/>
          </p:cNvGraphicFramePr>
          <p:nvPr>
            <p:extLst>
              <p:ext uri="{D42A27DB-BD31-4B8C-83A1-F6EECF244321}">
                <p14:modId xmlns:p14="http://schemas.microsoft.com/office/powerpoint/2010/main" val="3245761812"/>
              </p:ext>
            </p:extLst>
          </p:nvPr>
        </p:nvGraphicFramePr>
        <p:xfrm>
          <a:off x="1150962" y="2280660"/>
          <a:ext cx="4208060" cy="696036"/>
        </p:xfrm>
        <a:graphic>
          <a:graphicData uri="http://schemas.openxmlformats.org/drawingml/2006/table">
            <a:tbl>
              <a:tblPr/>
              <a:tblGrid>
                <a:gridCol w="4208060">
                  <a:extLst>
                    <a:ext uri="{9D8B030D-6E8A-4147-A177-3AD203B41FA5}">
                      <a16:colId xmlns:a16="http://schemas.microsoft.com/office/drawing/2014/main" val="20000"/>
                    </a:ext>
                  </a:extLst>
                </a:gridCol>
              </a:tblGrid>
              <a:tr h="696036">
                <a:tc>
                  <a:txBody>
                    <a:bodyPr/>
                    <a:lstStyle/>
                    <a:p>
                      <a:pPr fontAlgn="t"/>
                      <a:br>
                        <a:rPr lang="en-US" b="0" u="none" strike="noStrike" dirty="0">
                          <a:effectLst/>
                          <a:hlinkClick r:id="rId8"/>
                        </a:rPr>
                      </a:br>
                      <a:r>
                        <a:rPr lang="en-US" b="0" u="none" strike="noStrike" dirty="0">
                          <a:effectLst/>
                          <a:hlinkClick r:id="rId8"/>
                        </a:rPr>
                        <a:t>https://doi.org/10.48550/arXiv.0812.2538</a:t>
                      </a:r>
                      <a:endParaRPr lang="en-US" dirty="0">
                        <a:effectLst/>
                      </a:endParaRPr>
                    </a:p>
                  </a:txBody>
                  <a:tcPr marR="41275">
                    <a:lnL>
                      <a:noFill/>
                    </a:lnL>
                    <a:lnR>
                      <a:noFill/>
                    </a:lnR>
                    <a:lnT>
                      <a:noFill/>
                    </a:lnT>
                    <a:lnB>
                      <a:noFill/>
                    </a:lnB>
                    <a:solidFill>
                      <a:srgbClr val="FFFFFF"/>
                    </a:solidFill>
                  </a:tcPr>
                </a:tc>
                <a:extLst>
                  <a:ext uri="{0D108BD9-81ED-4DB2-BD59-A6C34878D82A}">
                    <a16:rowId xmlns:a16="http://schemas.microsoft.com/office/drawing/2014/main" val="10000"/>
                  </a:ext>
                </a:extLst>
              </a:tr>
            </a:tbl>
          </a:graphicData>
        </a:graphic>
      </p:graphicFrame>
      <p:sp>
        <p:nvSpPr>
          <p:cNvPr id="13" name="Rectangle 1"/>
          <p:cNvSpPr>
            <a:spLocks noChangeArrowheads="1"/>
          </p:cNvSpPr>
          <p:nvPr/>
        </p:nvSpPr>
        <p:spPr bwMode="auto">
          <a:xfrm flipV="1">
            <a:off x="923498" y="3334463"/>
            <a:ext cx="48789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ru-RU" altLang="ru-RU" sz="1800" b="0" i="0" u="none" strike="noStrike" cap="none" normalizeH="0" baseline="0">
                <a:ln>
                  <a:noFill/>
                </a:ln>
                <a:solidFill>
                  <a:schemeClr val="tx1"/>
                </a:solidFill>
                <a:effectLst/>
                <a:latin typeface="Arial" panose="020B0604020202020204" pitchFamily="34" charset="0"/>
              </a:rPr>
            </a:b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14" name="Прямоугольник 13"/>
          <p:cNvSpPr/>
          <p:nvPr/>
        </p:nvSpPr>
        <p:spPr>
          <a:xfrm>
            <a:off x="5959522" y="209266"/>
            <a:ext cx="6100550" cy="6505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7132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4796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 name="Прямая соединительная линия 5"/>
          <p:cNvCxnSpPr/>
          <p:nvPr/>
        </p:nvCxnSpPr>
        <p:spPr>
          <a:xfrm>
            <a:off x="0" y="479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Рисунок 7" descr="D:\bnct\статьи и препринты\МОИ СТАТЬИ\2024\NIM B 3 alpha\рисунки\Fig 8.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2420" y="631219"/>
            <a:ext cx="6754177" cy="6226781"/>
          </a:xfrm>
          <a:prstGeom prst="rect">
            <a:avLst/>
          </a:prstGeom>
          <a:noFill/>
          <a:ln>
            <a:noFill/>
          </a:ln>
        </p:spPr>
      </p:pic>
      <p:sp>
        <p:nvSpPr>
          <p:cNvPr id="9" name="Rectangle 4"/>
          <p:cNvSpPr txBox="1">
            <a:spLocks noChangeArrowheads="1"/>
          </p:cNvSpPr>
          <p:nvPr/>
        </p:nvSpPr>
        <p:spPr>
          <a:xfrm>
            <a:off x="148281" y="0"/>
            <a:ext cx="10085005" cy="479686"/>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atin typeface="Times New Roman" panose="02020603050405020304" pitchFamily="18" charset="0"/>
                <a:cs typeface="Times New Roman" panose="02020603050405020304" pitchFamily="18" charset="0"/>
              </a:rPr>
              <a:t>p + </a:t>
            </a:r>
            <a:r>
              <a:rPr lang="en-US" baseline="30000" dirty="0">
                <a:latin typeface="Times New Roman" panose="02020603050405020304" pitchFamily="18" charset="0"/>
                <a:cs typeface="Times New Roman" panose="02020603050405020304" pitchFamily="18" charset="0"/>
              </a:rPr>
              <a:t>11</a:t>
            </a:r>
            <a:r>
              <a:rPr lang="en-US" dirty="0">
                <a:latin typeface="Times New Roman" panose="02020603050405020304" pitchFamily="18" charset="0"/>
                <a:cs typeface="Times New Roman" panose="02020603050405020304" pitchFamily="18" charset="0"/>
              </a:rPr>
              <a:t>B</a:t>
            </a:r>
            <a:endParaRPr lang="ru-RU" dirty="0">
              <a:latin typeface="Times New Roman" panose="02020603050405020304" pitchFamily="18" charset="0"/>
              <a:cs typeface="Times New Roman" panose="02020603050405020304" pitchFamily="18" charset="0"/>
            </a:endParaRPr>
          </a:p>
          <a:p>
            <a:pPr algn="l"/>
            <a:endParaRPr lang="en-US" altLang="ru-RU" b="1" dirty="0">
              <a:solidFill>
                <a:srgbClr val="3333CC"/>
              </a:solidFill>
            </a:endParaRPr>
          </a:p>
          <a:p>
            <a:pPr algn="l"/>
            <a:endParaRPr lang="en-US" altLang="ru-RU" sz="1800" dirty="0">
              <a:solidFill>
                <a:srgbClr val="3333CC"/>
              </a:solidFill>
            </a:endParaRPr>
          </a:p>
          <a:p>
            <a:pPr algn="l"/>
            <a:endParaRPr lang="en-US" altLang="ru-RU" sz="1800" dirty="0">
              <a:solidFill>
                <a:srgbClr val="3333CC"/>
              </a:solidFill>
            </a:endParaRPr>
          </a:p>
          <a:p>
            <a:endParaRPr lang="ru-RU" altLang="ru-RU" sz="2000" i="1" dirty="0">
              <a:solidFill>
                <a:srgbClr val="3333CC"/>
              </a:solidFill>
            </a:endParaRPr>
          </a:p>
        </p:txBody>
      </p:sp>
    </p:spTree>
    <p:extLst>
      <p:ext uri="{BB962C8B-B14F-4D97-AF65-F5344CB8AC3E}">
        <p14:creationId xmlns:p14="http://schemas.microsoft.com/office/powerpoint/2010/main" val="4930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4796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 name="Прямая соединительная линия 5"/>
          <p:cNvCxnSpPr/>
          <p:nvPr/>
        </p:nvCxnSpPr>
        <p:spPr>
          <a:xfrm>
            <a:off x="0" y="479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4"/>
          <p:cNvSpPr txBox="1">
            <a:spLocks noChangeArrowheads="1"/>
          </p:cNvSpPr>
          <p:nvPr/>
        </p:nvSpPr>
        <p:spPr>
          <a:xfrm>
            <a:off x="148281" y="0"/>
            <a:ext cx="10085005" cy="479686"/>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atin typeface="Times New Roman" panose="02020603050405020304" pitchFamily="18" charset="0"/>
                <a:cs typeface="Times New Roman" panose="02020603050405020304" pitchFamily="18" charset="0"/>
              </a:rPr>
              <a:t>p + </a:t>
            </a:r>
            <a:r>
              <a:rPr lang="en-US" baseline="30000" dirty="0">
                <a:latin typeface="Times New Roman" panose="02020603050405020304" pitchFamily="18" charset="0"/>
                <a:cs typeface="Times New Roman" panose="02020603050405020304" pitchFamily="18" charset="0"/>
              </a:rPr>
              <a:t>11</a:t>
            </a:r>
            <a:r>
              <a:rPr lang="en-US" dirty="0">
                <a:latin typeface="Times New Roman" panose="02020603050405020304" pitchFamily="18" charset="0"/>
                <a:cs typeface="Times New Roman" panose="02020603050405020304" pitchFamily="18" charset="0"/>
              </a:rPr>
              <a:t>B</a:t>
            </a:r>
            <a:endParaRPr lang="ru-RU" dirty="0">
              <a:latin typeface="Times New Roman" panose="02020603050405020304" pitchFamily="18" charset="0"/>
              <a:cs typeface="Times New Roman" panose="02020603050405020304" pitchFamily="18" charset="0"/>
            </a:endParaRPr>
          </a:p>
          <a:p>
            <a:pPr algn="l"/>
            <a:endParaRPr lang="en-US" altLang="ru-RU" b="1" dirty="0">
              <a:solidFill>
                <a:srgbClr val="3333CC"/>
              </a:solidFill>
            </a:endParaRPr>
          </a:p>
          <a:p>
            <a:pPr algn="l"/>
            <a:endParaRPr lang="en-US" altLang="ru-RU" sz="1800" dirty="0">
              <a:solidFill>
                <a:srgbClr val="3333CC"/>
              </a:solidFill>
            </a:endParaRPr>
          </a:p>
          <a:p>
            <a:pPr algn="l"/>
            <a:endParaRPr lang="en-US" altLang="ru-RU" sz="1800" dirty="0">
              <a:solidFill>
                <a:srgbClr val="3333CC"/>
              </a:solidFill>
            </a:endParaRPr>
          </a:p>
          <a:p>
            <a:endParaRPr lang="ru-RU" altLang="ru-RU" sz="2000" i="1" dirty="0">
              <a:solidFill>
                <a:srgbClr val="3333CC"/>
              </a:solidFill>
            </a:endParaRPr>
          </a:p>
        </p:txBody>
      </p:sp>
      <mc:AlternateContent xmlns:mc="http://schemas.openxmlformats.org/markup-compatibility/2006" xmlns:a14="http://schemas.microsoft.com/office/drawing/2010/main">
        <mc:Choice Requires="a14">
          <p:sp>
            <p:nvSpPr>
              <p:cNvPr id="12" name="Rectangle 4"/>
              <p:cNvSpPr txBox="1">
                <a:spLocks noChangeArrowheads="1"/>
              </p:cNvSpPr>
              <p:nvPr/>
            </p:nvSpPr>
            <p:spPr>
              <a:xfrm>
                <a:off x="0" y="683901"/>
                <a:ext cx="3437882" cy="649029"/>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ru-RU" sz="3200" i="1" baseline="30000" dirty="0" smtClean="0">
                          <a:solidFill>
                            <a:schemeClr val="tx1"/>
                          </a:solidFill>
                          <a:latin typeface="Cambria Math" panose="02040503050406030204" pitchFamily="18" charset="0"/>
                        </a:rPr>
                        <m:t>11</m:t>
                      </m:r>
                      <m:r>
                        <a:rPr lang="en-US" sz="3200" i="1" dirty="0" smtClean="0">
                          <a:solidFill>
                            <a:schemeClr val="tx1"/>
                          </a:solidFill>
                          <a:latin typeface="Cambria Math" panose="02040503050406030204" pitchFamily="18" charset="0"/>
                        </a:rPr>
                        <m:t>𝐵</m:t>
                      </m:r>
                      <m:r>
                        <a:rPr lang="en-US" sz="3200" i="1" dirty="0" smtClean="0">
                          <a:solidFill>
                            <a:schemeClr val="tx1"/>
                          </a:solidFill>
                          <a:latin typeface="Cambria Math" panose="02040503050406030204" pitchFamily="18" charset="0"/>
                        </a:rPr>
                        <m:t>(</m:t>
                      </m:r>
                      <m:r>
                        <a:rPr lang="en-US" sz="3200" i="1" dirty="0">
                          <a:solidFill>
                            <a:schemeClr val="tx1"/>
                          </a:solidFill>
                          <a:latin typeface="Cambria Math" panose="02040503050406030204" pitchFamily="18" charset="0"/>
                        </a:rPr>
                        <m:t>𝑝</m:t>
                      </m:r>
                      <m:r>
                        <a:rPr lang="en-US" sz="3200" i="1" dirty="0" smtClean="0">
                          <a:solidFill>
                            <a:schemeClr val="tx1"/>
                          </a:solidFill>
                          <a:latin typeface="Cambria Math" panose="02040503050406030204" pitchFamily="18" charset="0"/>
                        </a:rPr>
                        <m:t>,</m:t>
                      </m:r>
                      <m:r>
                        <a:rPr lang="en-US" sz="3200" i="1" dirty="0" smtClean="0">
                          <a:solidFill>
                            <a:schemeClr val="tx1"/>
                          </a:solidFill>
                          <a:latin typeface="Cambria Math" panose="02040503050406030204" pitchFamily="18" charset="0"/>
                          <a:sym typeface="Symbol" panose="05050102010706020507" pitchFamily="18" charset="2"/>
                        </a:rPr>
                        <m:t></m:t>
                      </m:r>
                      <m:r>
                        <a:rPr lang="en-US" sz="3200" i="1" baseline="-25000" dirty="0" smtClean="0">
                          <a:solidFill>
                            <a:schemeClr val="tx1"/>
                          </a:solidFill>
                          <a:latin typeface="Cambria Math" panose="02040503050406030204" pitchFamily="18" charset="0"/>
                          <a:sym typeface="Symbol" panose="05050102010706020507" pitchFamily="18" charset="2"/>
                        </a:rPr>
                        <m:t>0</m:t>
                      </m:r>
                      <m:r>
                        <a:rPr lang="en-US" sz="3200" i="1" dirty="0" smtClean="0">
                          <a:solidFill>
                            <a:schemeClr val="tx1"/>
                          </a:solidFill>
                          <a:latin typeface="Cambria Math" panose="02040503050406030204" pitchFamily="18" charset="0"/>
                        </a:rPr>
                        <m:t>)</m:t>
                      </m:r>
                      <m:r>
                        <a:rPr lang="en-US" sz="3200" i="1" baseline="30000" dirty="0" smtClean="0">
                          <a:solidFill>
                            <a:schemeClr val="tx1"/>
                          </a:solidFill>
                          <a:latin typeface="Cambria Math" panose="02040503050406030204" pitchFamily="18" charset="0"/>
                        </a:rPr>
                        <m:t>8</m:t>
                      </m:r>
                      <m:r>
                        <a:rPr lang="en-US" sz="3200" i="1" dirty="0" smtClean="0">
                          <a:solidFill>
                            <a:schemeClr val="tx1"/>
                          </a:solidFill>
                          <a:latin typeface="Cambria Math" panose="02040503050406030204" pitchFamily="18" charset="0"/>
                          <a:sym typeface="Symbol" panose="05050102010706020507" pitchFamily="18" charset="2"/>
                        </a:rPr>
                        <m:t>𝐵𝑒</m:t>
                      </m:r>
                    </m:oMath>
                  </m:oMathPara>
                </a14:m>
                <a:endParaRPr lang="en-US" altLang="ru-RU" sz="3200" b="1" dirty="0">
                  <a:solidFill>
                    <a:schemeClr val="tx1"/>
                  </a:solidFill>
                </a:endParaRPr>
              </a:p>
              <a:p>
                <a:pPr algn="l" fontAlgn="base">
                  <a:lnSpc>
                    <a:spcPct val="100000"/>
                  </a:lnSpc>
                  <a:spcBef>
                    <a:spcPct val="0"/>
                  </a:spcBef>
                  <a:spcAft>
                    <a:spcPct val="0"/>
                  </a:spcAft>
                  <a:defRPr/>
                </a:pPr>
                <a:endParaRPr lang="ru-RU" altLang="ru-RU" dirty="0">
                  <a:solidFill>
                    <a:srgbClr val="3333CC"/>
                  </a:solidFill>
                </a:endParaRPr>
              </a:p>
              <a:p>
                <a:pPr algn="l" fontAlgn="base">
                  <a:lnSpc>
                    <a:spcPct val="100000"/>
                  </a:lnSpc>
                  <a:spcBef>
                    <a:spcPct val="0"/>
                  </a:spcBef>
                  <a:spcAft>
                    <a:spcPct val="0"/>
                  </a:spcAft>
                  <a:defRPr/>
                </a:pPr>
                <a:endParaRPr lang="ru-RU" altLang="ru-RU" dirty="0">
                  <a:solidFill>
                    <a:srgbClr val="3333CC"/>
                  </a:solidFill>
                </a:endParaRPr>
              </a:p>
            </p:txBody>
          </p:sp>
        </mc:Choice>
        <mc:Fallback xmlns="">
          <p:sp>
            <p:nvSpPr>
              <p:cNvPr id="12" name="Rectangle 4"/>
              <p:cNvSpPr txBox="1">
                <a:spLocks noRot="1" noChangeAspect="1" noMove="1" noResize="1" noEditPoints="1" noAdjustHandles="1" noChangeArrowheads="1" noChangeShapeType="1" noTextEdit="1"/>
              </p:cNvSpPr>
              <p:nvPr/>
            </p:nvSpPr>
            <p:spPr>
              <a:xfrm>
                <a:off x="0" y="683901"/>
                <a:ext cx="3437882" cy="649029"/>
              </a:xfrm>
              <a:prstGeom prst="rect">
                <a:avLst/>
              </a:prstGeom>
              <a:blipFill rotWithShape="0">
                <a:blip r:embed="rId3"/>
                <a:stretch>
                  <a:fillRect/>
                </a:stretch>
              </a:blipFill>
            </p:spPr>
            <p:txBody>
              <a:bodyPr/>
              <a:lstStyle/>
              <a:p>
                <a:r>
                  <a:rPr lang="ru-RU">
                    <a:noFill/>
                  </a:rPr>
                  <a:t> </a:t>
                </a:r>
              </a:p>
            </p:txBody>
          </p:sp>
        </mc:Fallback>
      </mc:AlternateContent>
      <p:pic>
        <p:nvPicPr>
          <p:cNvPr id="7" name="Рисунок 6"/>
          <p:cNvPicPr>
            <a:picLocks noChangeAspect="1"/>
          </p:cNvPicPr>
          <p:nvPr/>
        </p:nvPicPr>
        <p:blipFill>
          <a:blip r:embed="rId4"/>
          <a:stretch>
            <a:fillRect/>
          </a:stretch>
        </p:blipFill>
        <p:spPr>
          <a:xfrm>
            <a:off x="2518613" y="1332931"/>
            <a:ext cx="7226977" cy="5213446"/>
          </a:xfrm>
          <a:prstGeom prst="rect">
            <a:avLst/>
          </a:prstGeom>
        </p:spPr>
      </p:pic>
    </p:spTree>
    <p:extLst>
      <p:ext uri="{BB962C8B-B14F-4D97-AF65-F5344CB8AC3E}">
        <p14:creationId xmlns:p14="http://schemas.microsoft.com/office/powerpoint/2010/main" val="402525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4796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 name="Прямая соединительная линия 5"/>
          <p:cNvCxnSpPr/>
          <p:nvPr/>
        </p:nvCxnSpPr>
        <p:spPr>
          <a:xfrm>
            <a:off x="0" y="479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4"/>
          <p:cNvSpPr txBox="1">
            <a:spLocks noChangeArrowheads="1"/>
          </p:cNvSpPr>
          <p:nvPr/>
        </p:nvSpPr>
        <p:spPr>
          <a:xfrm>
            <a:off x="148281" y="0"/>
            <a:ext cx="10085005" cy="479686"/>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atin typeface="Times New Roman" panose="02020603050405020304" pitchFamily="18" charset="0"/>
                <a:cs typeface="Times New Roman" panose="02020603050405020304" pitchFamily="18" charset="0"/>
              </a:rPr>
              <a:t>p + </a:t>
            </a:r>
            <a:r>
              <a:rPr lang="en-US" baseline="30000" dirty="0">
                <a:latin typeface="Times New Roman" panose="02020603050405020304" pitchFamily="18" charset="0"/>
                <a:cs typeface="Times New Roman" panose="02020603050405020304" pitchFamily="18" charset="0"/>
              </a:rPr>
              <a:t>11</a:t>
            </a:r>
            <a:r>
              <a:rPr lang="en-US" dirty="0">
                <a:latin typeface="Times New Roman" panose="02020603050405020304" pitchFamily="18" charset="0"/>
                <a:cs typeface="Times New Roman" panose="02020603050405020304" pitchFamily="18" charset="0"/>
              </a:rPr>
              <a:t>B</a:t>
            </a:r>
            <a:endParaRPr lang="ru-RU" dirty="0">
              <a:latin typeface="Times New Roman" panose="02020603050405020304" pitchFamily="18" charset="0"/>
              <a:cs typeface="Times New Roman" panose="02020603050405020304" pitchFamily="18" charset="0"/>
            </a:endParaRPr>
          </a:p>
          <a:p>
            <a:pPr algn="l"/>
            <a:endParaRPr lang="en-US" altLang="ru-RU" b="1" dirty="0">
              <a:solidFill>
                <a:srgbClr val="3333CC"/>
              </a:solidFill>
            </a:endParaRPr>
          </a:p>
          <a:p>
            <a:pPr algn="l"/>
            <a:endParaRPr lang="en-US" altLang="ru-RU" sz="1800" dirty="0">
              <a:solidFill>
                <a:srgbClr val="3333CC"/>
              </a:solidFill>
            </a:endParaRPr>
          </a:p>
          <a:p>
            <a:pPr algn="l"/>
            <a:endParaRPr lang="en-US" altLang="ru-RU" sz="1800" dirty="0">
              <a:solidFill>
                <a:srgbClr val="3333CC"/>
              </a:solidFill>
            </a:endParaRPr>
          </a:p>
          <a:p>
            <a:endParaRPr lang="ru-RU" altLang="ru-RU" sz="2000" i="1" dirty="0">
              <a:solidFill>
                <a:srgbClr val="3333CC"/>
              </a:solidFill>
            </a:endParaRPr>
          </a:p>
        </p:txBody>
      </p:sp>
      <mc:AlternateContent xmlns:mc="http://schemas.openxmlformats.org/markup-compatibility/2006" xmlns:a14="http://schemas.microsoft.com/office/drawing/2010/main">
        <mc:Choice Requires="a14">
          <p:sp>
            <p:nvSpPr>
              <p:cNvPr id="12" name="Rectangle 4"/>
              <p:cNvSpPr txBox="1">
                <a:spLocks noChangeArrowheads="1"/>
              </p:cNvSpPr>
              <p:nvPr/>
            </p:nvSpPr>
            <p:spPr>
              <a:xfrm>
                <a:off x="148281" y="670521"/>
                <a:ext cx="3437882" cy="649029"/>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ru-RU" sz="3200" i="1" baseline="30000" dirty="0" smtClean="0">
                          <a:solidFill>
                            <a:schemeClr val="tx1"/>
                          </a:solidFill>
                          <a:latin typeface="Cambria Math" panose="02040503050406030204" pitchFamily="18" charset="0"/>
                        </a:rPr>
                        <m:t>11</m:t>
                      </m:r>
                      <m:r>
                        <a:rPr lang="en-US" sz="3200" i="1" dirty="0" smtClean="0">
                          <a:solidFill>
                            <a:schemeClr val="tx1"/>
                          </a:solidFill>
                          <a:latin typeface="Cambria Math" panose="02040503050406030204" pitchFamily="18" charset="0"/>
                        </a:rPr>
                        <m:t>𝐵</m:t>
                      </m:r>
                      <m:r>
                        <a:rPr lang="en-US" sz="3200" i="1" dirty="0" smtClean="0">
                          <a:solidFill>
                            <a:schemeClr val="tx1"/>
                          </a:solidFill>
                          <a:latin typeface="Cambria Math" panose="02040503050406030204" pitchFamily="18" charset="0"/>
                        </a:rPr>
                        <m:t>(</m:t>
                      </m:r>
                      <m:r>
                        <a:rPr lang="en-US" sz="3200" i="1" dirty="0">
                          <a:solidFill>
                            <a:schemeClr val="tx1"/>
                          </a:solidFill>
                          <a:latin typeface="Cambria Math" panose="02040503050406030204" pitchFamily="18" charset="0"/>
                        </a:rPr>
                        <m:t>𝑝</m:t>
                      </m:r>
                      <m:r>
                        <a:rPr lang="en-US" sz="3200" i="1" dirty="0" smtClean="0">
                          <a:solidFill>
                            <a:schemeClr val="tx1"/>
                          </a:solidFill>
                          <a:latin typeface="Cambria Math" panose="02040503050406030204" pitchFamily="18" charset="0"/>
                        </a:rPr>
                        <m:t>,</m:t>
                      </m:r>
                      <m:r>
                        <a:rPr lang="en-US" sz="3200" i="1" dirty="0" smtClean="0">
                          <a:solidFill>
                            <a:schemeClr val="tx1"/>
                          </a:solidFill>
                          <a:latin typeface="Cambria Math" panose="02040503050406030204" pitchFamily="18" charset="0"/>
                          <a:sym typeface="Symbol" panose="05050102010706020507" pitchFamily="18" charset="2"/>
                        </a:rPr>
                        <m:t></m:t>
                      </m:r>
                      <m:r>
                        <a:rPr lang="en-US" sz="3200" i="1" baseline="-25000" dirty="0" smtClean="0">
                          <a:solidFill>
                            <a:schemeClr val="tx1"/>
                          </a:solidFill>
                          <a:latin typeface="Cambria Math" panose="02040503050406030204" pitchFamily="18" charset="0"/>
                          <a:sym typeface="Symbol" panose="05050102010706020507" pitchFamily="18" charset="2"/>
                        </a:rPr>
                        <m:t>1</m:t>
                      </m:r>
                      <m:r>
                        <a:rPr lang="en-US" sz="3200" i="1" dirty="0" smtClean="0">
                          <a:solidFill>
                            <a:schemeClr val="tx1"/>
                          </a:solidFill>
                          <a:latin typeface="Cambria Math" panose="02040503050406030204" pitchFamily="18" charset="0"/>
                        </a:rPr>
                        <m:t>)</m:t>
                      </m:r>
                      <m:r>
                        <a:rPr lang="en-US" sz="3200" i="1" baseline="30000" dirty="0" smtClean="0">
                          <a:solidFill>
                            <a:schemeClr val="tx1"/>
                          </a:solidFill>
                          <a:latin typeface="Cambria Math" panose="02040503050406030204" pitchFamily="18" charset="0"/>
                        </a:rPr>
                        <m:t>8</m:t>
                      </m:r>
                      <m:r>
                        <a:rPr lang="en-US" sz="3200" i="1" dirty="0" smtClean="0">
                          <a:solidFill>
                            <a:schemeClr val="tx1"/>
                          </a:solidFill>
                          <a:latin typeface="Cambria Math" panose="02040503050406030204" pitchFamily="18" charset="0"/>
                          <a:sym typeface="Symbol" panose="05050102010706020507" pitchFamily="18" charset="2"/>
                        </a:rPr>
                        <m:t>𝐵𝑒</m:t>
                      </m:r>
                      <m:r>
                        <a:rPr lang="en-US" sz="3200" i="1" baseline="30000" dirty="0" smtClean="0">
                          <a:solidFill>
                            <a:schemeClr val="tx1"/>
                          </a:solidFill>
                          <a:latin typeface="Cambria Math" panose="02040503050406030204" pitchFamily="18" charset="0"/>
                          <a:sym typeface="Symbol" panose="05050102010706020507" pitchFamily="18" charset="2"/>
                        </a:rPr>
                        <m:t>∗</m:t>
                      </m:r>
                    </m:oMath>
                  </m:oMathPara>
                </a14:m>
                <a:endParaRPr lang="en-US" altLang="ru-RU" sz="3200" b="1" baseline="30000" dirty="0">
                  <a:solidFill>
                    <a:schemeClr val="tx1"/>
                  </a:solidFill>
                </a:endParaRPr>
              </a:p>
              <a:p>
                <a:pPr algn="l" fontAlgn="base">
                  <a:lnSpc>
                    <a:spcPct val="100000"/>
                  </a:lnSpc>
                  <a:spcBef>
                    <a:spcPct val="0"/>
                  </a:spcBef>
                  <a:spcAft>
                    <a:spcPct val="0"/>
                  </a:spcAft>
                  <a:defRPr/>
                </a:pPr>
                <a:endParaRPr lang="ru-RU" altLang="ru-RU" dirty="0">
                  <a:solidFill>
                    <a:srgbClr val="3333CC"/>
                  </a:solidFill>
                </a:endParaRPr>
              </a:p>
              <a:p>
                <a:pPr algn="l" fontAlgn="base">
                  <a:lnSpc>
                    <a:spcPct val="100000"/>
                  </a:lnSpc>
                  <a:spcBef>
                    <a:spcPct val="0"/>
                  </a:spcBef>
                  <a:spcAft>
                    <a:spcPct val="0"/>
                  </a:spcAft>
                  <a:defRPr/>
                </a:pPr>
                <a:endParaRPr lang="ru-RU" altLang="ru-RU" dirty="0">
                  <a:solidFill>
                    <a:srgbClr val="3333CC"/>
                  </a:solidFill>
                </a:endParaRPr>
              </a:p>
            </p:txBody>
          </p:sp>
        </mc:Choice>
        <mc:Fallback xmlns="">
          <p:sp>
            <p:nvSpPr>
              <p:cNvPr id="12" name="Rectangle 4"/>
              <p:cNvSpPr txBox="1">
                <a:spLocks noRot="1" noChangeAspect="1" noMove="1" noResize="1" noEditPoints="1" noAdjustHandles="1" noChangeArrowheads="1" noChangeShapeType="1" noTextEdit="1"/>
              </p:cNvSpPr>
              <p:nvPr/>
            </p:nvSpPr>
            <p:spPr>
              <a:xfrm>
                <a:off x="148281" y="670521"/>
                <a:ext cx="3437882" cy="649029"/>
              </a:xfrm>
              <a:prstGeom prst="rect">
                <a:avLst/>
              </a:prstGeom>
              <a:blipFill rotWithShape="0">
                <a:blip r:embed="rId3"/>
                <a:stretch>
                  <a:fillRect/>
                </a:stretch>
              </a:blipFill>
            </p:spPr>
            <p:txBody>
              <a:bodyPr/>
              <a:lstStyle/>
              <a:p>
                <a:r>
                  <a:rPr lang="ru-RU">
                    <a:noFill/>
                  </a:rPr>
                  <a:t> </a:t>
                </a:r>
              </a:p>
            </p:txBody>
          </p:sp>
        </mc:Fallback>
      </mc:AlternateContent>
      <p:pic>
        <p:nvPicPr>
          <p:cNvPr id="5" name="Рисунок 4"/>
          <p:cNvPicPr>
            <a:picLocks noChangeAspect="1"/>
          </p:cNvPicPr>
          <p:nvPr/>
        </p:nvPicPr>
        <p:blipFill>
          <a:blip r:embed="rId4"/>
          <a:stretch>
            <a:fillRect/>
          </a:stretch>
        </p:blipFill>
        <p:spPr>
          <a:xfrm>
            <a:off x="2602263" y="1510386"/>
            <a:ext cx="6987474" cy="5111085"/>
          </a:xfrm>
          <a:prstGeom prst="rect">
            <a:avLst/>
          </a:prstGeom>
        </p:spPr>
      </p:pic>
    </p:spTree>
    <p:extLst>
      <p:ext uri="{BB962C8B-B14F-4D97-AF65-F5344CB8AC3E}">
        <p14:creationId xmlns:p14="http://schemas.microsoft.com/office/powerpoint/2010/main" val="299656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4796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 name="Прямая соединительная линия 5"/>
          <p:cNvCxnSpPr/>
          <p:nvPr/>
        </p:nvCxnSpPr>
        <p:spPr>
          <a:xfrm>
            <a:off x="0" y="479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4"/>
              <p:cNvSpPr txBox="1">
                <a:spLocks noChangeArrowheads="1"/>
              </p:cNvSpPr>
              <p:nvPr/>
            </p:nvSpPr>
            <p:spPr>
              <a:xfrm>
                <a:off x="54591" y="0"/>
                <a:ext cx="2339169" cy="479686"/>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𝑝</m:t>
                      </m:r>
                      <m:r>
                        <a:rPr lang="en-US" i="1" dirty="0" smtClean="0">
                          <a:solidFill>
                            <a:schemeClr val="tx1"/>
                          </a:solidFill>
                          <a:latin typeface="Cambria Math" panose="02040503050406030204" pitchFamily="18" charset="0"/>
                        </a:rPr>
                        <m:t> + 11</m:t>
                      </m:r>
                      <m:r>
                        <a:rPr lang="en-US" i="1" dirty="0" smtClean="0">
                          <a:solidFill>
                            <a:schemeClr val="tx1"/>
                          </a:solidFill>
                          <a:latin typeface="Cambria Math" panose="02040503050406030204" pitchFamily="18" charset="0"/>
                        </a:rPr>
                        <m:t>𝐵</m:t>
                      </m:r>
                    </m:oMath>
                  </m:oMathPara>
                </a14:m>
                <a:endParaRPr lang="ru-RU" dirty="0">
                  <a:solidFill>
                    <a:schemeClr val="tx1"/>
                  </a:solidFill>
                  <a:latin typeface="Times New Roman" panose="02020603050405020304" pitchFamily="18" charset="0"/>
                  <a:cs typeface="Times New Roman" panose="02020603050405020304" pitchFamily="18" charset="0"/>
                </a:endParaRPr>
              </a:p>
              <a:p>
                <a:pPr algn="l"/>
                <a:endParaRPr lang="en-US" altLang="ru-RU" b="1" dirty="0">
                  <a:solidFill>
                    <a:srgbClr val="3333CC"/>
                  </a:solidFill>
                </a:endParaRPr>
              </a:p>
              <a:p>
                <a:pPr algn="l"/>
                <a:endParaRPr lang="en-US" altLang="ru-RU" sz="1800" dirty="0">
                  <a:solidFill>
                    <a:srgbClr val="3333CC"/>
                  </a:solidFill>
                </a:endParaRPr>
              </a:p>
              <a:p>
                <a:pPr algn="l"/>
                <a:endParaRPr lang="en-US" altLang="ru-RU" sz="1800" dirty="0">
                  <a:solidFill>
                    <a:srgbClr val="3333CC"/>
                  </a:solidFill>
                </a:endParaRPr>
              </a:p>
              <a:p>
                <a:endParaRPr lang="ru-RU" altLang="ru-RU" sz="2000" i="1" dirty="0">
                  <a:solidFill>
                    <a:srgbClr val="3333CC"/>
                  </a:solidFill>
                </a:endParaRPr>
              </a:p>
            </p:txBody>
          </p:sp>
        </mc:Choice>
        <mc:Fallback xmlns="">
          <p:sp>
            <p:nvSpPr>
              <p:cNvPr id="8" name="Rectangle 4"/>
              <p:cNvSpPr txBox="1">
                <a:spLocks noRot="1" noChangeAspect="1" noMove="1" noResize="1" noEditPoints="1" noAdjustHandles="1" noChangeArrowheads="1" noChangeShapeType="1" noTextEdit="1"/>
              </p:cNvSpPr>
              <p:nvPr/>
            </p:nvSpPr>
            <p:spPr>
              <a:xfrm>
                <a:off x="54591" y="0"/>
                <a:ext cx="2339169" cy="479686"/>
              </a:xfrm>
              <a:prstGeom prst="rect">
                <a:avLst/>
              </a:prstGeom>
              <a:blipFill rotWithShape="0">
                <a:blip r:embed="rId4"/>
                <a:stretch>
                  <a:fillRect/>
                </a:stretch>
              </a:blipFill>
            </p:spPr>
            <p:txBody>
              <a:bodyPr/>
              <a:lstStyle/>
              <a:p>
                <a:r>
                  <a:rPr lang="ru-RU">
                    <a:noFill/>
                  </a:rPr>
                  <a:t> </a:t>
                </a:r>
              </a:p>
            </p:txBody>
          </p:sp>
        </mc:Fallback>
      </mc:AlternateContent>
      <p:sp>
        <p:nvSpPr>
          <p:cNvPr id="9" name="TextBox 8"/>
          <p:cNvSpPr txBox="1"/>
          <p:nvPr/>
        </p:nvSpPr>
        <p:spPr>
          <a:xfrm>
            <a:off x="9724232" y="605823"/>
            <a:ext cx="1428596" cy="646331"/>
          </a:xfrm>
          <a:prstGeom prst="rect">
            <a:avLst/>
          </a:prstGeom>
          <a:noFill/>
        </p:spPr>
        <p:txBody>
          <a:bodyPr wrap="none" rtlCol="0">
            <a:spAutoFit/>
          </a:bodyPr>
          <a:lstStyle/>
          <a:p>
            <a:r>
              <a:rPr lang="en-US" dirty="0"/>
              <a:t>NIM B (2024)</a:t>
            </a:r>
          </a:p>
          <a:p>
            <a:r>
              <a:rPr lang="ru-RU" dirty="0"/>
              <a:t>февраль</a:t>
            </a:r>
            <a:endParaRPr lang="en-US" dirty="0"/>
          </a:p>
        </p:txBody>
      </p:sp>
      <p:sp>
        <p:nvSpPr>
          <p:cNvPr id="10" name="TextBox 9"/>
          <p:cNvSpPr txBox="1"/>
          <p:nvPr/>
        </p:nvSpPr>
        <p:spPr>
          <a:xfrm>
            <a:off x="8299098" y="632104"/>
            <a:ext cx="1425134" cy="461665"/>
          </a:xfrm>
          <a:prstGeom prst="rect">
            <a:avLst/>
          </a:prstGeom>
          <a:noFill/>
        </p:spPr>
        <p:txBody>
          <a:bodyPr wrap="none" rtlCol="0">
            <a:spAutoFit/>
          </a:bodyPr>
          <a:lstStyle/>
          <a:p>
            <a:r>
              <a:rPr lang="en-US" sz="2400" b="1" dirty="0"/>
              <a:t>our result</a:t>
            </a:r>
            <a:endParaRPr lang="en-US" sz="2000" dirty="0"/>
          </a:p>
        </p:txBody>
      </p:sp>
      <mc:AlternateContent xmlns:mc="http://schemas.openxmlformats.org/markup-compatibility/2006" xmlns:a14="http://schemas.microsoft.com/office/drawing/2010/main">
        <mc:Choice Requires="a14">
          <p:sp>
            <p:nvSpPr>
              <p:cNvPr id="12" name="Rectangle 4"/>
              <p:cNvSpPr txBox="1">
                <a:spLocks noChangeArrowheads="1"/>
              </p:cNvSpPr>
              <p:nvPr/>
            </p:nvSpPr>
            <p:spPr>
              <a:xfrm>
                <a:off x="148282" y="851159"/>
                <a:ext cx="3437882" cy="649029"/>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ru-RU" sz="3200" i="1" baseline="30000" dirty="0" smtClean="0">
                          <a:latin typeface="Cambria Math" panose="02040503050406030204" pitchFamily="18" charset="0"/>
                        </a:rPr>
                        <m:t>11</m:t>
                      </m:r>
                      <m:r>
                        <a:rPr lang="en-US" sz="3200" i="1" dirty="0" smtClean="0">
                          <a:latin typeface="Cambria Math" panose="02040503050406030204" pitchFamily="18" charset="0"/>
                        </a:rPr>
                        <m:t>𝐵</m:t>
                      </m:r>
                      <m:r>
                        <a:rPr lang="en-US" sz="3200" i="1" dirty="0" smtClean="0">
                          <a:latin typeface="Cambria Math" panose="02040503050406030204" pitchFamily="18" charset="0"/>
                        </a:rPr>
                        <m:t>(</m:t>
                      </m:r>
                      <m:r>
                        <a:rPr lang="en-US" sz="3200" i="1" dirty="0">
                          <a:latin typeface="Cambria Math" panose="02040503050406030204" pitchFamily="18" charset="0"/>
                        </a:rPr>
                        <m:t>𝑝</m:t>
                      </m:r>
                      <m:r>
                        <a:rPr lang="en-US" sz="3200" i="1" dirty="0" smtClean="0">
                          <a:latin typeface="Cambria Math" panose="02040503050406030204" pitchFamily="18" charset="0"/>
                        </a:rPr>
                        <m:t>,</m:t>
                      </m:r>
                      <m:r>
                        <a:rPr lang="en-US" sz="3200" i="1" dirty="0" smtClean="0">
                          <a:latin typeface="Cambria Math" panose="02040503050406030204" pitchFamily="18" charset="0"/>
                          <a:sym typeface="Symbol" panose="05050102010706020507" pitchFamily="18" charset="2"/>
                        </a:rPr>
                        <m:t></m:t>
                      </m:r>
                      <m:r>
                        <a:rPr lang="en-US" sz="3200" i="1" baseline="-25000" dirty="0" smtClean="0">
                          <a:latin typeface="Cambria Math" panose="02040503050406030204" pitchFamily="18" charset="0"/>
                          <a:sym typeface="Symbol" panose="05050102010706020507" pitchFamily="18" charset="2"/>
                        </a:rPr>
                        <m:t>1</m:t>
                      </m:r>
                      <m:r>
                        <a:rPr lang="en-US" sz="3200" i="1" dirty="0" smtClean="0">
                          <a:latin typeface="Cambria Math" panose="02040503050406030204" pitchFamily="18" charset="0"/>
                        </a:rPr>
                        <m:t>)</m:t>
                      </m:r>
                      <m:r>
                        <a:rPr lang="en-US" sz="3200" i="1" baseline="30000" dirty="0" smtClean="0">
                          <a:latin typeface="Cambria Math" panose="02040503050406030204" pitchFamily="18" charset="0"/>
                        </a:rPr>
                        <m:t>8</m:t>
                      </m:r>
                      <m:r>
                        <a:rPr lang="en-US" sz="3200" i="1" dirty="0" smtClean="0">
                          <a:latin typeface="Cambria Math" panose="02040503050406030204" pitchFamily="18" charset="0"/>
                          <a:sym typeface="Symbol" panose="05050102010706020507" pitchFamily="18" charset="2"/>
                        </a:rPr>
                        <m:t>𝐵𝑒</m:t>
                      </m:r>
                      <m:r>
                        <a:rPr lang="en-US" sz="3200" i="1" baseline="30000" dirty="0" smtClean="0">
                          <a:latin typeface="Cambria Math" panose="02040503050406030204" pitchFamily="18" charset="0"/>
                          <a:sym typeface="Symbol" panose="05050102010706020507" pitchFamily="18" charset="2"/>
                        </a:rPr>
                        <m:t>∗</m:t>
                      </m:r>
                    </m:oMath>
                  </m:oMathPara>
                </a14:m>
                <a:endParaRPr lang="en-US" altLang="ru-RU" sz="3200" b="1" baseline="30000" dirty="0"/>
              </a:p>
              <a:p>
                <a:pPr algn="l" fontAlgn="base">
                  <a:lnSpc>
                    <a:spcPct val="100000"/>
                  </a:lnSpc>
                  <a:spcBef>
                    <a:spcPct val="0"/>
                  </a:spcBef>
                  <a:spcAft>
                    <a:spcPct val="0"/>
                  </a:spcAft>
                  <a:defRPr/>
                </a:pPr>
                <a:endParaRPr lang="ru-RU" altLang="ru-RU" dirty="0">
                  <a:solidFill>
                    <a:srgbClr val="3333CC"/>
                  </a:solidFill>
                </a:endParaRPr>
              </a:p>
              <a:p>
                <a:pPr algn="l" fontAlgn="base">
                  <a:lnSpc>
                    <a:spcPct val="100000"/>
                  </a:lnSpc>
                  <a:spcBef>
                    <a:spcPct val="0"/>
                  </a:spcBef>
                  <a:spcAft>
                    <a:spcPct val="0"/>
                  </a:spcAft>
                  <a:defRPr/>
                </a:pPr>
                <a:endParaRPr lang="ru-RU" altLang="ru-RU" dirty="0">
                  <a:solidFill>
                    <a:srgbClr val="3333CC"/>
                  </a:solidFill>
                </a:endParaRPr>
              </a:p>
            </p:txBody>
          </p:sp>
        </mc:Choice>
        <mc:Fallback xmlns="">
          <p:sp>
            <p:nvSpPr>
              <p:cNvPr id="12" name="Rectangle 4"/>
              <p:cNvSpPr txBox="1">
                <a:spLocks noRot="1" noChangeAspect="1" noMove="1" noResize="1" noEditPoints="1" noAdjustHandles="1" noChangeArrowheads="1" noChangeShapeType="1" noTextEdit="1"/>
              </p:cNvSpPr>
              <p:nvPr/>
            </p:nvSpPr>
            <p:spPr>
              <a:xfrm>
                <a:off x="148282" y="851159"/>
                <a:ext cx="3437882" cy="649029"/>
              </a:xfrm>
              <a:prstGeom prst="rect">
                <a:avLst/>
              </a:prstGeom>
              <a:blipFill rotWithShape="0">
                <a:blip r:embed="rId5"/>
                <a:stretch>
                  <a:fillRect/>
                </a:stretch>
              </a:blipFill>
            </p:spPr>
            <p:txBody>
              <a:bodyPr/>
              <a:lstStyle/>
              <a:p>
                <a:r>
                  <a:rPr lang="ru-RU">
                    <a:noFill/>
                  </a:rPr>
                  <a:t> </a:t>
                </a:r>
              </a:p>
            </p:txBody>
          </p:sp>
        </mc:Fallback>
      </mc:AlternateContent>
      <p:pic>
        <p:nvPicPr>
          <p:cNvPr id="5" name="Рисунок 4"/>
          <p:cNvPicPr>
            <a:picLocks noChangeAspect="1"/>
          </p:cNvPicPr>
          <p:nvPr/>
        </p:nvPicPr>
        <p:blipFill rotWithShape="1">
          <a:blip r:embed="rId6"/>
          <a:srcRect l="31005" t="24375" r="9968" b="7395"/>
          <a:stretch/>
        </p:blipFill>
        <p:spPr>
          <a:xfrm>
            <a:off x="307571" y="1644067"/>
            <a:ext cx="5579268" cy="4679156"/>
          </a:xfrm>
          <a:prstGeom prst="rect">
            <a:avLst/>
          </a:prstGeom>
        </p:spPr>
      </p:pic>
      <p:pic>
        <p:nvPicPr>
          <p:cNvPr id="2" name="Рисунок 1"/>
          <p:cNvPicPr>
            <a:picLocks noChangeAspect="1"/>
          </p:cNvPicPr>
          <p:nvPr/>
        </p:nvPicPr>
        <p:blipFill>
          <a:blip r:embed="rId7"/>
          <a:stretch>
            <a:fillRect/>
          </a:stretch>
        </p:blipFill>
        <p:spPr>
          <a:xfrm>
            <a:off x="6340820" y="1888843"/>
            <a:ext cx="5464494" cy="3943612"/>
          </a:xfrm>
          <a:prstGeom prst="rect">
            <a:avLst/>
          </a:prstGeom>
        </p:spPr>
      </p:pic>
    </p:spTree>
    <p:extLst>
      <p:ext uri="{BB962C8B-B14F-4D97-AF65-F5344CB8AC3E}">
        <p14:creationId xmlns:p14="http://schemas.microsoft.com/office/powerpoint/2010/main" val="289754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4796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Rectangle 4"/>
          <p:cNvSpPr>
            <a:spLocks noGrp="1" noChangeArrowheads="1"/>
          </p:cNvSpPr>
          <p:nvPr>
            <p:ph type="subTitle" idx="1"/>
          </p:nvPr>
        </p:nvSpPr>
        <p:spPr>
          <a:xfrm>
            <a:off x="148281" y="0"/>
            <a:ext cx="10085005" cy="479686"/>
          </a:xfrm>
          <a:noFill/>
        </p:spPr>
        <p:txBody>
          <a:bodyPr>
            <a:normAutofit/>
          </a:bodyPr>
          <a:lstStyle/>
          <a:p>
            <a:pPr algn="l"/>
            <a:r>
              <a:rPr lang="en-US" dirty="0">
                <a:latin typeface="Times New Roman" panose="02020603050405020304" pitchFamily="18" charset="0"/>
                <a:cs typeface="Times New Roman" panose="02020603050405020304" pitchFamily="18" charset="0"/>
              </a:rPr>
              <a:t>Conclusion</a:t>
            </a:r>
            <a:endParaRPr lang="ru-RU" dirty="0">
              <a:latin typeface="Times New Roman" panose="02020603050405020304" pitchFamily="18" charset="0"/>
              <a:cs typeface="Times New Roman" panose="02020603050405020304" pitchFamily="18" charset="0"/>
            </a:endParaRPr>
          </a:p>
          <a:p>
            <a:pPr algn="l" eaLnBrk="1" hangingPunct="1">
              <a:lnSpc>
                <a:spcPct val="90000"/>
              </a:lnSpc>
            </a:pPr>
            <a:endParaRPr lang="en-US" altLang="ru-RU" b="1" dirty="0">
              <a:solidFill>
                <a:srgbClr val="3333CC"/>
              </a:solidFill>
            </a:endParaRPr>
          </a:p>
          <a:p>
            <a:pPr algn="l"/>
            <a:endParaRPr lang="en-US" altLang="ru-RU" sz="1800" dirty="0">
              <a:solidFill>
                <a:srgbClr val="3333CC"/>
              </a:solidFill>
            </a:endParaRPr>
          </a:p>
          <a:p>
            <a:pPr algn="l"/>
            <a:endParaRPr lang="en-US" altLang="ru-RU" sz="1800" dirty="0">
              <a:solidFill>
                <a:srgbClr val="3333CC"/>
              </a:solidFill>
            </a:endParaRPr>
          </a:p>
          <a:p>
            <a:pPr eaLnBrk="1" hangingPunct="1"/>
            <a:endParaRPr lang="ru-RU" altLang="ru-RU" sz="2000" i="1" dirty="0">
              <a:solidFill>
                <a:srgbClr val="3333CC"/>
              </a:solidFill>
            </a:endParaRPr>
          </a:p>
        </p:txBody>
      </p:sp>
      <p:cxnSp>
        <p:nvCxnSpPr>
          <p:cNvPr id="6" name="Прямая соединительная линия 5"/>
          <p:cNvCxnSpPr/>
          <p:nvPr/>
        </p:nvCxnSpPr>
        <p:spPr>
          <a:xfrm>
            <a:off x="0" y="479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4"/>
          <p:cNvSpPr txBox="1">
            <a:spLocks noChangeArrowheads="1"/>
          </p:cNvSpPr>
          <p:nvPr/>
        </p:nvSpPr>
        <p:spPr>
          <a:xfrm>
            <a:off x="754582" y="673290"/>
            <a:ext cx="11355531" cy="5912155"/>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fontAlgn="base">
              <a:lnSpc>
                <a:spcPct val="100000"/>
              </a:lnSpc>
              <a:spcBef>
                <a:spcPct val="0"/>
              </a:spcBef>
              <a:spcAft>
                <a:spcPct val="0"/>
              </a:spcAft>
              <a:defRPr/>
            </a:pPr>
            <a:r>
              <a:rPr lang="en-US" altLang="ru-RU" sz="2000" dirty="0">
                <a:latin typeface="Times New Roman" panose="02020603050405020304" pitchFamily="18" charset="0"/>
                <a:cs typeface="Times New Roman" panose="02020603050405020304" pitchFamily="18" charset="0"/>
              </a:rPr>
              <a:t>The INP SB RAS has proposed and created the VITA accelerator neutron source, which is in demand for boron neutron capture therapy, radiation testing of promising materials, etc.</a:t>
            </a:r>
          </a:p>
          <a:p>
            <a:pPr lvl="0" algn="l" fontAlgn="base">
              <a:lnSpc>
                <a:spcPct val="100000"/>
              </a:lnSpc>
              <a:spcBef>
                <a:spcPct val="0"/>
              </a:spcBef>
              <a:spcAft>
                <a:spcPct val="0"/>
              </a:spcAft>
              <a:defRPr/>
            </a:pPr>
            <a:endParaRPr lang="ru-RU" sz="2000" dirty="0">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defRPr/>
            </a:pPr>
            <a:r>
              <a:rPr lang="en-US" sz="2000" dirty="0">
                <a:latin typeface="Times New Roman" panose="02020603050405020304" pitchFamily="18" charset="0"/>
                <a:cs typeface="Times New Roman" panose="02020603050405020304" pitchFamily="18" charset="0"/>
              </a:rPr>
              <a:t>On the VITA accelerator neutron source has measured cross-sections of nuclear reactions of extreme importance for the application of boron neutron capture therapy and radiation testing of materials</a:t>
            </a:r>
          </a:p>
          <a:p>
            <a:pPr algn="l" fontAlgn="base">
              <a:lnSpc>
                <a:spcPct val="100000"/>
              </a:lnSpc>
              <a:spcBef>
                <a:spcPct val="0"/>
              </a:spcBef>
              <a:spcAft>
                <a:spcPct val="0"/>
              </a:spcAft>
              <a:defRPr/>
            </a:pPr>
            <a:br>
              <a:rPr lang="ru-RU" sz="2000" dirty="0">
                <a:latin typeface="Times New Roman" panose="02020603050405020304" pitchFamily="18" charset="0"/>
                <a:cs typeface="Times New Roman" panose="02020603050405020304" pitchFamily="18" charset="0"/>
              </a:rPr>
            </a:br>
            <a:r>
              <a:rPr lang="en-US" sz="2000" baseline="30000" dirty="0">
                <a:latin typeface="Times New Roman" panose="02020603050405020304" pitchFamily="18" charset="0"/>
                <a:cs typeface="Times New Roman" panose="02020603050405020304" pitchFamily="18" charset="0"/>
              </a:rPr>
              <a:t> </a:t>
            </a:r>
            <a:r>
              <a:rPr lang="ru-RU" sz="2000" baseline="30000" dirty="0">
                <a:latin typeface="Times New Roman" panose="02020603050405020304" pitchFamily="18" charset="0"/>
                <a:cs typeface="Times New Roman" panose="02020603050405020304" pitchFamily="18" charset="0"/>
              </a:rPr>
              <a:t>			</a:t>
            </a:r>
            <a:r>
              <a:rPr lang="en-US" sz="2000" baseline="30000" dirty="0">
                <a:latin typeface="Times New Roman" panose="02020603050405020304" pitchFamily="18" charset="0"/>
                <a:cs typeface="Times New Roman" panose="02020603050405020304" pitchFamily="18" charset="0"/>
              </a:rPr>
              <a:t>7</a:t>
            </a:r>
            <a:r>
              <a:rPr lang="en-US" sz="2000" dirty="0">
                <a:latin typeface="Times New Roman" panose="02020603050405020304" pitchFamily="18" charset="0"/>
                <a:cs typeface="Times New Roman" panose="02020603050405020304" pitchFamily="18" charset="0"/>
              </a:rPr>
              <a:t>Li(</a:t>
            </a:r>
            <a:r>
              <a:rPr lang="en-US" sz="2000" dirty="0" err="1">
                <a:latin typeface="Times New Roman" panose="02020603050405020304" pitchFamily="18" charset="0"/>
                <a:cs typeface="Times New Roman" panose="02020603050405020304" pitchFamily="18" charset="0"/>
              </a:rPr>
              <a:t>p,n</a:t>
            </a:r>
            <a:r>
              <a:rPr lang="en-US" sz="2000" dirty="0">
                <a:latin typeface="Times New Roman" panose="02020603050405020304" pitchFamily="18" charset="0"/>
                <a:cs typeface="Times New Roman" panose="02020603050405020304" pitchFamily="18" charset="0"/>
              </a:rPr>
              <a:t>)</a:t>
            </a:r>
            <a:r>
              <a:rPr lang="en-US" sz="2000" baseline="30000" dirty="0">
                <a:latin typeface="Times New Roman" panose="02020603050405020304" pitchFamily="18" charset="0"/>
                <a:cs typeface="Times New Roman" panose="02020603050405020304" pitchFamily="18" charset="0"/>
              </a:rPr>
              <a:t>7</a:t>
            </a:r>
            <a:r>
              <a:rPr lang="en-US" sz="2000" dirty="0">
                <a:latin typeface="Times New Roman" panose="02020603050405020304" pitchFamily="18" charset="0"/>
                <a:cs typeface="Times New Roman" panose="02020603050405020304" pitchFamily="18" charset="0"/>
              </a:rPr>
              <a:t>Be, </a:t>
            </a:r>
            <a:r>
              <a:rPr lang="en-US" sz="2000" baseline="30000" dirty="0">
                <a:latin typeface="Times New Roman" panose="02020603050405020304" pitchFamily="18" charset="0"/>
                <a:cs typeface="Times New Roman" panose="02020603050405020304" pitchFamily="18" charset="0"/>
              </a:rPr>
              <a:t>7</a:t>
            </a:r>
            <a:r>
              <a:rPr lang="en-US" sz="2000" dirty="0">
                <a:latin typeface="Times New Roman" panose="02020603050405020304" pitchFamily="18" charset="0"/>
                <a:cs typeface="Times New Roman" panose="02020603050405020304" pitchFamily="18" charset="0"/>
              </a:rPr>
              <a:t>Li(</a:t>
            </a:r>
            <a:r>
              <a:rPr lang="en-US" sz="2000" dirty="0" err="1">
                <a:latin typeface="Times New Roman" panose="02020603050405020304" pitchFamily="18" charset="0"/>
                <a:cs typeface="Times New Roman" panose="02020603050405020304" pitchFamily="18" charset="0"/>
              </a:rPr>
              <a:t>p,p</a:t>
            </a:r>
            <a:r>
              <a:rPr lang="en-US"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sym typeface="Symbol" panose="05050102010706020507" pitchFamily="18" charset="2"/>
              </a:rPr>
              <a:t></a:t>
            </a:r>
            <a:r>
              <a:rPr lang="en-US" sz="2000" dirty="0">
                <a:latin typeface="Times New Roman" panose="02020603050405020304" pitchFamily="18" charset="0"/>
                <a:cs typeface="Times New Roman" panose="02020603050405020304" pitchFamily="18" charset="0"/>
              </a:rPr>
              <a:t>)</a:t>
            </a:r>
            <a:r>
              <a:rPr lang="en-US" sz="2000" baseline="30000" dirty="0">
                <a:latin typeface="Times New Roman" panose="02020603050405020304" pitchFamily="18" charset="0"/>
                <a:cs typeface="Times New Roman" panose="02020603050405020304" pitchFamily="18" charset="0"/>
              </a:rPr>
              <a:t>7</a:t>
            </a:r>
            <a:r>
              <a:rPr lang="en-US" sz="2000" dirty="0">
                <a:latin typeface="Times New Roman" panose="02020603050405020304" pitchFamily="18" charset="0"/>
                <a:cs typeface="Times New Roman" panose="02020603050405020304" pitchFamily="18" charset="0"/>
              </a:rPr>
              <a:t>Li, </a:t>
            </a:r>
            <a:r>
              <a:rPr lang="en-US" sz="2000" baseline="30000" dirty="0">
                <a:latin typeface="Times New Roman" panose="02020603050405020304" pitchFamily="18" charset="0"/>
                <a:cs typeface="Times New Roman" panose="02020603050405020304" pitchFamily="18" charset="0"/>
              </a:rPr>
              <a:t>7</a:t>
            </a:r>
            <a:r>
              <a:rPr lang="en-US" sz="2000" dirty="0">
                <a:latin typeface="Times New Roman" panose="02020603050405020304" pitchFamily="18" charset="0"/>
                <a:cs typeface="Times New Roman" panose="02020603050405020304" pitchFamily="18" charset="0"/>
              </a:rPr>
              <a:t>Li(p,</a:t>
            </a:r>
            <a:r>
              <a:rPr lang="en-US" sz="2000" dirty="0">
                <a:latin typeface="Times New Roman" panose="02020603050405020304" pitchFamily="18" charset="0"/>
                <a:cs typeface="Times New Roman" panose="02020603050405020304" pitchFamily="18" charset="0"/>
                <a:sym typeface="Symbol" panose="05050102010706020507" pitchFamily="18" charset="2"/>
              </a:rPr>
              <a:t></a:t>
            </a:r>
            <a:r>
              <a:rPr lang="en-US" sz="2000" dirty="0">
                <a:latin typeface="Times New Roman" panose="02020603050405020304" pitchFamily="18" charset="0"/>
                <a:cs typeface="Times New Roman" panose="02020603050405020304" pitchFamily="18" charset="0"/>
              </a:rPr>
              <a:t>)</a:t>
            </a:r>
            <a:r>
              <a:rPr lang="en-US" sz="2000" baseline="30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He</a:t>
            </a:r>
            <a:endParaRPr lang="ru-RU" altLang="ru-RU" sz="2000" dirty="0">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defRPr/>
            </a:pPr>
            <a:r>
              <a:rPr lang="ru-RU" altLang="ru-RU" sz="2000" dirty="0">
                <a:latin typeface="Times New Roman" panose="02020603050405020304" pitchFamily="18" charset="0"/>
                <a:cs typeface="Times New Roman" panose="02020603050405020304" pitchFamily="18" charset="0"/>
              </a:rPr>
              <a:t>			</a:t>
            </a:r>
            <a:r>
              <a:rPr lang="it-IT" altLang="ru-RU" sz="2000" baseline="30000" dirty="0">
                <a:latin typeface="Times New Roman" panose="02020603050405020304" pitchFamily="18" charset="0"/>
                <a:cs typeface="Times New Roman" panose="02020603050405020304" pitchFamily="18" charset="0"/>
              </a:rPr>
              <a:t>6</a:t>
            </a:r>
            <a:r>
              <a:rPr lang="it-IT" altLang="ru-RU" sz="2000" dirty="0">
                <a:latin typeface="Times New Roman" panose="02020603050405020304" pitchFamily="18" charset="0"/>
                <a:cs typeface="Times New Roman" panose="02020603050405020304" pitchFamily="18" charset="0"/>
              </a:rPr>
              <a:t>Li(d,</a:t>
            </a:r>
            <a:r>
              <a:rPr lang="en-US" sz="2000" dirty="0">
                <a:latin typeface="Times New Roman" panose="02020603050405020304" pitchFamily="18" charset="0"/>
                <a:cs typeface="Times New Roman" panose="02020603050405020304" pitchFamily="18" charset="0"/>
                <a:sym typeface="Symbol" panose="05050102010706020507" pitchFamily="18" charset="2"/>
              </a:rPr>
              <a:t></a:t>
            </a:r>
            <a:r>
              <a:rPr lang="it-IT" altLang="ru-RU" sz="2000" dirty="0">
                <a:latin typeface="Times New Roman" panose="02020603050405020304" pitchFamily="18" charset="0"/>
                <a:cs typeface="Times New Roman" panose="02020603050405020304" pitchFamily="18" charset="0"/>
              </a:rPr>
              <a:t>)</a:t>
            </a:r>
            <a:r>
              <a:rPr lang="it-IT" altLang="ru-RU" sz="2000" baseline="30000" dirty="0">
                <a:latin typeface="Times New Roman" panose="02020603050405020304" pitchFamily="18" charset="0"/>
                <a:cs typeface="Times New Roman" panose="02020603050405020304" pitchFamily="18" charset="0"/>
              </a:rPr>
              <a:t>4</a:t>
            </a:r>
            <a:r>
              <a:rPr lang="it-IT" altLang="ru-RU" sz="2000" dirty="0">
                <a:latin typeface="Times New Roman" panose="02020603050405020304" pitchFamily="18" charset="0"/>
                <a:cs typeface="Times New Roman" panose="02020603050405020304" pitchFamily="18" charset="0"/>
              </a:rPr>
              <a:t>He, </a:t>
            </a:r>
            <a:r>
              <a:rPr lang="it-IT" altLang="ru-RU" sz="2000" baseline="30000" dirty="0">
                <a:latin typeface="Times New Roman" panose="02020603050405020304" pitchFamily="18" charset="0"/>
                <a:cs typeface="Times New Roman" panose="02020603050405020304" pitchFamily="18" charset="0"/>
              </a:rPr>
              <a:t>6</a:t>
            </a:r>
            <a:r>
              <a:rPr lang="it-IT" altLang="ru-RU" sz="2000" dirty="0">
                <a:latin typeface="Times New Roman" panose="02020603050405020304" pitchFamily="18" charset="0"/>
                <a:cs typeface="Times New Roman" panose="02020603050405020304" pitchFamily="18" charset="0"/>
              </a:rPr>
              <a:t>Li(d,p)</a:t>
            </a:r>
            <a:r>
              <a:rPr lang="it-IT" altLang="ru-RU" sz="2000" baseline="30000" dirty="0">
                <a:latin typeface="Times New Roman" panose="02020603050405020304" pitchFamily="18" charset="0"/>
                <a:cs typeface="Times New Roman" panose="02020603050405020304" pitchFamily="18" charset="0"/>
              </a:rPr>
              <a:t>7</a:t>
            </a:r>
            <a:r>
              <a:rPr lang="it-IT" altLang="ru-RU" sz="2000" dirty="0">
                <a:latin typeface="Times New Roman" panose="02020603050405020304" pitchFamily="18" charset="0"/>
                <a:cs typeface="Times New Roman" panose="02020603050405020304" pitchFamily="18" charset="0"/>
              </a:rPr>
              <a:t>Li, </a:t>
            </a:r>
            <a:r>
              <a:rPr lang="it-IT" altLang="ru-RU" sz="2000" baseline="30000" dirty="0">
                <a:latin typeface="Times New Roman" panose="02020603050405020304" pitchFamily="18" charset="0"/>
                <a:cs typeface="Times New Roman" panose="02020603050405020304" pitchFamily="18" charset="0"/>
              </a:rPr>
              <a:t>6</a:t>
            </a:r>
            <a:r>
              <a:rPr lang="it-IT" altLang="ru-RU" sz="2000" dirty="0">
                <a:latin typeface="Times New Roman" panose="02020603050405020304" pitchFamily="18" charset="0"/>
                <a:cs typeface="Times New Roman" panose="02020603050405020304" pitchFamily="18" charset="0"/>
              </a:rPr>
              <a:t>Li(d,p)</a:t>
            </a:r>
            <a:r>
              <a:rPr lang="it-IT" altLang="ru-RU" sz="2000" baseline="30000" dirty="0">
                <a:latin typeface="Times New Roman" panose="02020603050405020304" pitchFamily="18" charset="0"/>
                <a:cs typeface="Times New Roman" panose="02020603050405020304" pitchFamily="18" charset="0"/>
              </a:rPr>
              <a:t>7</a:t>
            </a:r>
            <a:r>
              <a:rPr lang="it-IT" altLang="ru-RU" sz="2000" dirty="0">
                <a:latin typeface="Times New Roman" panose="02020603050405020304" pitchFamily="18" charset="0"/>
                <a:cs typeface="Times New Roman" panose="02020603050405020304" pitchFamily="18" charset="0"/>
              </a:rPr>
              <a:t>Li</a:t>
            </a:r>
            <a:r>
              <a:rPr lang="it-IT" altLang="ru-RU" sz="2000" baseline="30000" dirty="0">
                <a:latin typeface="Times New Roman" panose="02020603050405020304" pitchFamily="18" charset="0"/>
                <a:cs typeface="Times New Roman" panose="02020603050405020304" pitchFamily="18" charset="0"/>
              </a:rPr>
              <a:t>*</a:t>
            </a:r>
            <a:endParaRPr lang="it-IT" altLang="ru-RU" sz="2000" dirty="0">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defRPr/>
            </a:pPr>
            <a:r>
              <a:rPr lang="ru-RU" altLang="ru-RU" sz="2000" dirty="0">
                <a:latin typeface="Times New Roman" panose="02020603050405020304" pitchFamily="18" charset="0"/>
                <a:cs typeface="Times New Roman" panose="02020603050405020304" pitchFamily="18" charset="0"/>
              </a:rPr>
              <a:t>			</a:t>
            </a:r>
            <a:r>
              <a:rPr lang="it-IT" altLang="ru-RU" sz="2000" baseline="30000" dirty="0">
                <a:latin typeface="Times New Roman" panose="02020603050405020304" pitchFamily="18" charset="0"/>
                <a:cs typeface="Times New Roman" panose="02020603050405020304" pitchFamily="18" charset="0"/>
              </a:rPr>
              <a:t>7</a:t>
            </a:r>
            <a:r>
              <a:rPr lang="it-IT" altLang="ru-RU" sz="2000" dirty="0">
                <a:latin typeface="Times New Roman" panose="02020603050405020304" pitchFamily="18" charset="0"/>
                <a:cs typeface="Times New Roman" panose="02020603050405020304" pitchFamily="18" charset="0"/>
              </a:rPr>
              <a:t>Li(d,</a:t>
            </a:r>
            <a:r>
              <a:rPr lang="en-US" sz="2000" dirty="0">
                <a:latin typeface="Times New Roman" panose="02020603050405020304" pitchFamily="18" charset="0"/>
                <a:cs typeface="Times New Roman" panose="02020603050405020304" pitchFamily="18" charset="0"/>
                <a:sym typeface="Symbol" panose="05050102010706020507" pitchFamily="18" charset="2"/>
              </a:rPr>
              <a:t></a:t>
            </a:r>
            <a:r>
              <a:rPr lang="it-IT" altLang="ru-RU" sz="2000" dirty="0">
                <a:latin typeface="Times New Roman" panose="02020603050405020304" pitchFamily="18" charset="0"/>
                <a:cs typeface="Times New Roman" panose="02020603050405020304" pitchFamily="18" charset="0"/>
              </a:rPr>
              <a:t>)</a:t>
            </a:r>
            <a:r>
              <a:rPr lang="it-IT" altLang="ru-RU" sz="2000" baseline="30000" dirty="0">
                <a:latin typeface="Times New Roman" panose="02020603050405020304" pitchFamily="18" charset="0"/>
                <a:cs typeface="Times New Roman" panose="02020603050405020304" pitchFamily="18" charset="0"/>
              </a:rPr>
              <a:t>5</a:t>
            </a:r>
            <a:r>
              <a:rPr lang="it-IT" altLang="ru-RU" sz="2000" dirty="0">
                <a:latin typeface="Times New Roman" panose="02020603050405020304" pitchFamily="18" charset="0"/>
                <a:cs typeface="Times New Roman" panose="02020603050405020304" pitchFamily="18" charset="0"/>
              </a:rPr>
              <a:t>He, </a:t>
            </a:r>
            <a:r>
              <a:rPr lang="it-IT" altLang="ru-RU" sz="2000" baseline="30000" dirty="0">
                <a:latin typeface="Times New Roman" panose="02020603050405020304" pitchFamily="18" charset="0"/>
                <a:cs typeface="Times New Roman" panose="02020603050405020304" pitchFamily="18" charset="0"/>
              </a:rPr>
              <a:t>7</a:t>
            </a:r>
            <a:r>
              <a:rPr lang="it-IT" altLang="ru-RU" sz="2000" dirty="0">
                <a:latin typeface="Times New Roman" panose="02020603050405020304" pitchFamily="18" charset="0"/>
                <a:cs typeface="Times New Roman" panose="02020603050405020304" pitchFamily="18" charset="0"/>
              </a:rPr>
              <a:t>Li(d,n</a:t>
            </a:r>
            <a:r>
              <a:rPr lang="en-US" sz="2000" dirty="0">
                <a:latin typeface="Times New Roman" panose="02020603050405020304" pitchFamily="18" charset="0"/>
                <a:cs typeface="Times New Roman" panose="02020603050405020304" pitchFamily="18" charset="0"/>
                <a:sym typeface="Symbol" panose="05050102010706020507" pitchFamily="18" charset="2"/>
              </a:rPr>
              <a:t></a:t>
            </a:r>
            <a:r>
              <a:rPr lang="it-IT" altLang="ru-RU" sz="2000" dirty="0">
                <a:latin typeface="Times New Roman" panose="02020603050405020304" pitchFamily="18" charset="0"/>
                <a:cs typeface="Times New Roman" panose="02020603050405020304" pitchFamily="18" charset="0"/>
              </a:rPr>
              <a:t>)</a:t>
            </a:r>
            <a:r>
              <a:rPr lang="it-IT" altLang="ru-RU" sz="2000" baseline="30000" dirty="0">
                <a:latin typeface="Times New Roman" panose="02020603050405020304" pitchFamily="18" charset="0"/>
                <a:cs typeface="Times New Roman" panose="02020603050405020304" pitchFamily="18" charset="0"/>
              </a:rPr>
              <a:t>4</a:t>
            </a:r>
            <a:r>
              <a:rPr lang="it-IT" altLang="ru-RU" sz="2000" dirty="0">
                <a:latin typeface="Times New Roman" panose="02020603050405020304" pitchFamily="18" charset="0"/>
                <a:cs typeface="Times New Roman" panose="02020603050405020304" pitchFamily="18" charset="0"/>
              </a:rPr>
              <a:t>He, </a:t>
            </a:r>
            <a:r>
              <a:rPr lang="it-IT" altLang="ru-RU" sz="2000" baseline="30000" dirty="0">
                <a:latin typeface="Times New Roman" panose="02020603050405020304" pitchFamily="18" charset="0"/>
                <a:cs typeface="Times New Roman" panose="02020603050405020304" pitchFamily="18" charset="0"/>
              </a:rPr>
              <a:t>7</a:t>
            </a:r>
            <a:r>
              <a:rPr lang="it-IT" altLang="ru-RU" sz="2000" dirty="0">
                <a:latin typeface="Times New Roman" panose="02020603050405020304" pitchFamily="18" charset="0"/>
                <a:cs typeface="Times New Roman" panose="02020603050405020304" pitchFamily="18" charset="0"/>
              </a:rPr>
              <a:t>Li(d,n)</a:t>
            </a:r>
            <a:r>
              <a:rPr lang="it-IT" altLang="ru-RU" sz="2000" baseline="30000" dirty="0">
                <a:latin typeface="Times New Roman" panose="02020603050405020304" pitchFamily="18" charset="0"/>
                <a:cs typeface="Times New Roman" panose="02020603050405020304" pitchFamily="18" charset="0"/>
              </a:rPr>
              <a:t>8</a:t>
            </a:r>
            <a:r>
              <a:rPr lang="it-IT" altLang="ru-RU" sz="2000" dirty="0">
                <a:latin typeface="Times New Roman" panose="02020603050405020304" pitchFamily="18" charset="0"/>
                <a:cs typeface="Times New Roman" panose="02020603050405020304" pitchFamily="18" charset="0"/>
              </a:rPr>
              <a:t>Be	</a:t>
            </a:r>
            <a:endParaRPr lang="en-US" altLang="ru-RU" sz="2000" dirty="0">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defRPr/>
            </a:pPr>
            <a:r>
              <a:rPr lang="ru-RU" altLang="ru-RU" sz="2000" baseline="30000" dirty="0">
                <a:latin typeface="Times New Roman" panose="02020603050405020304" pitchFamily="18" charset="0"/>
                <a:cs typeface="Times New Roman" panose="02020603050405020304" pitchFamily="18" charset="0"/>
              </a:rPr>
              <a:t>			</a:t>
            </a:r>
            <a:r>
              <a:rPr lang="en-US" altLang="ru-RU" sz="2000" baseline="30000" dirty="0">
                <a:latin typeface="Times New Roman" panose="02020603050405020304" pitchFamily="18" charset="0"/>
                <a:cs typeface="Times New Roman" panose="02020603050405020304" pitchFamily="18" charset="0"/>
              </a:rPr>
              <a:t>11</a:t>
            </a:r>
            <a:r>
              <a:rPr lang="en-US" altLang="ru-RU" sz="2000" dirty="0">
                <a:latin typeface="Times New Roman" panose="02020603050405020304" pitchFamily="18" charset="0"/>
                <a:cs typeface="Times New Roman" panose="02020603050405020304" pitchFamily="18" charset="0"/>
              </a:rPr>
              <a:t>B(p,</a:t>
            </a:r>
            <a:r>
              <a:rPr lang="en-US" sz="2000" dirty="0">
                <a:latin typeface="Times New Roman" panose="02020603050405020304" pitchFamily="18" charset="0"/>
                <a:cs typeface="Times New Roman" panose="02020603050405020304" pitchFamily="18" charset="0"/>
                <a:sym typeface="Symbol" panose="05050102010706020507" pitchFamily="18" charset="2"/>
              </a:rPr>
              <a:t></a:t>
            </a:r>
            <a:r>
              <a:rPr lang="en-US" sz="2000" baseline="-25000" dirty="0">
                <a:latin typeface="Times New Roman" panose="02020603050405020304" pitchFamily="18" charset="0"/>
                <a:cs typeface="Times New Roman" panose="02020603050405020304" pitchFamily="18" charset="0"/>
                <a:sym typeface="Symbol" panose="05050102010706020507" pitchFamily="18" charset="2"/>
              </a:rPr>
              <a:t>0</a:t>
            </a:r>
            <a:r>
              <a:rPr lang="en-US" altLang="ru-RU" sz="2000" dirty="0">
                <a:latin typeface="Times New Roman" panose="02020603050405020304" pitchFamily="18" charset="0"/>
                <a:cs typeface="Times New Roman" panose="02020603050405020304" pitchFamily="18" charset="0"/>
              </a:rPr>
              <a:t>)</a:t>
            </a:r>
            <a:r>
              <a:rPr lang="en-US" altLang="ru-RU" sz="2000" baseline="30000" dirty="0">
                <a:latin typeface="Times New Roman" panose="02020603050405020304" pitchFamily="18" charset="0"/>
                <a:cs typeface="Times New Roman" panose="02020603050405020304" pitchFamily="18" charset="0"/>
              </a:rPr>
              <a:t>8</a:t>
            </a:r>
            <a:r>
              <a:rPr lang="en-US" altLang="ru-RU" sz="2000" dirty="0">
                <a:latin typeface="Times New Roman" panose="02020603050405020304" pitchFamily="18" charset="0"/>
                <a:cs typeface="Times New Roman" panose="02020603050405020304" pitchFamily="18" charset="0"/>
              </a:rPr>
              <a:t>Be, </a:t>
            </a:r>
            <a:r>
              <a:rPr lang="en-US" altLang="ru-RU" sz="2000" baseline="30000" dirty="0">
                <a:latin typeface="Times New Roman" panose="02020603050405020304" pitchFamily="18" charset="0"/>
                <a:cs typeface="Times New Roman" panose="02020603050405020304" pitchFamily="18" charset="0"/>
              </a:rPr>
              <a:t>11</a:t>
            </a:r>
            <a:r>
              <a:rPr lang="en-US" altLang="ru-RU" sz="2000" dirty="0">
                <a:latin typeface="Times New Roman" panose="02020603050405020304" pitchFamily="18" charset="0"/>
                <a:cs typeface="Times New Roman" panose="02020603050405020304" pitchFamily="18" charset="0"/>
              </a:rPr>
              <a:t>B(p,</a:t>
            </a:r>
            <a:r>
              <a:rPr lang="en-US" sz="2000" dirty="0">
                <a:latin typeface="Times New Roman" panose="02020603050405020304" pitchFamily="18" charset="0"/>
                <a:cs typeface="Times New Roman" panose="02020603050405020304" pitchFamily="18" charset="0"/>
                <a:sym typeface="Symbol" panose="05050102010706020507" pitchFamily="18" charset="2"/>
              </a:rPr>
              <a:t></a:t>
            </a:r>
            <a:r>
              <a:rPr lang="en-US" sz="2000" baseline="-25000" dirty="0">
                <a:latin typeface="Times New Roman" panose="02020603050405020304" pitchFamily="18" charset="0"/>
                <a:cs typeface="Times New Roman" panose="02020603050405020304" pitchFamily="18" charset="0"/>
                <a:sym typeface="Symbol" panose="05050102010706020507" pitchFamily="18" charset="2"/>
              </a:rPr>
              <a:t>1</a:t>
            </a:r>
            <a:r>
              <a:rPr lang="en-US" altLang="ru-RU" sz="2000" dirty="0">
                <a:latin typeface="Times New Roman" panose="02020603050405020304" pitchFamily="18" charset="0"/>
                <a:cs typeface="Times New Roman" panose="02020603050405020304" pitchFamily="18" charset="0"/>
              </a:rPr>
              <a:t>)</a:t>
            </a:r>
            <a:r>
              <a:rPr lang="en-US" altLang="ru-RU" sz="2000" baseline="30000" dirty="0">
                <a:latin typeface="Times New Roman" panose="02020603050405020304" pitchFamily="18" charset="0"/>
                <a:cs typeface="Times New Roman" panose="02020603050405020304" pitchFamily="18" charset="0"/>
              </a:rPr>
              <a:t>8</a:t>
            </a:r>
            <a:r>
              <a:rPr lang="en-US" altLang="ru-RU" sz="2000" dirty="0">
                <a:latin typeface="Times New Roman" panose="02020603050405020304" pitchFamily="18" charset="0"/>
                <a:cs typeface="Times New Roman" panose="02020603050405020304" pitchFamily="18" charset="0"/>
              </a:rPr>
              <a:t>Be</a:t>
            </a:r>
            <a:r>
              <a:rPr lang="en-US" altLang="ru-RU" sz="2000" baseline="30000" dirty="0">
                <a:latin typeface="Times New Roman" panose="02020603050405020304" pitchFamily="18" charset="0"/>
                <a:cs typeface="Times New Roman" panose="02020603050405020304" pitchFamily="18" charset="0"/>
              </a:rPr>
              <a:t>*</a:t>
            </a:r>
            <a:endParaRPr lang="ru-RU" altLang="ru-RU" sz="2000" dirty="0">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defRPr/>
            </a:pPr>
            <a:r>
              <a:rPr lang="ru-RU" altLang="ru-RU" sz="2000" baseline="30000" dirty="0">
                <a:latin typeface="Times New Roman" panose="02020603050405020304" pitchFamily="18" charset="0"/>
                <a:cs typeface="Times New Roman" panose="02020603050405020304" pitchFamily="18" charset="0"/>
              </a:rPr>
              <a:t>			</a:t>
            </a:r>
          </a:p>
          <a:p>
            <a:pPr algn="l" fontAlgn="base">
              <a:lnSpc>
                <a:spcPct val="100000"/>
              </a:lnSpc>
              <a:spcBef>
                <a:spcPct val="0"/>
              </a:spcBef>
              <a:spcAft>
                <a:spcPct val="0"/>
              </a:spcAft>
              <a:defRPr/>
            </a:pPr>
            <a:r>
              <a:rPr lang="ru-RU" sz="2000" baseline="30000" dirty="0">
                <a:latin typeface="Times New Roman" panose="02020603050405020304" pitchFamily="18" charset="0"/>
                <a:cs typeface="Times New Roman" panose="02020603050405020304" pitchFamily="18" charset="0"/>
              </a:rPr>
              <a:t>		</a:t>
            </a:r>
          </a:p>
          <a:p>
            <a:pPr algn="l" fontAlgn="base">
              <a:lnSpc>
                <a:spcPct val="100000"/>
              </a:lnSpc>
              <a:spcBef>
                <a:spcPct val="0"/>
              </a:spcBef>
              <a:spcAft>
                <a:spcPct val="0"/>
              </a:spcAft>
              <a:defRPr/>
            </a:pPr>
            <a:endParaRPr lang="ru-RU" sz="2000" baseline="30000" dirty="0">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defRPr/>
            </a:pPr>
            <a:endParaRPr lang="ru-RU" sz="2000" baseline="30000" dirty="0">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defRPr/>
            </a:pPr>
            <a:r>
              <a:rPr lang="en-US" sz="2000" dirty="0">
                <a:latin typeface="Times New Roman" panose="02020603050405020304" pitchFamily="18" charset="0"/>
                <a:cs typeface="Times New Roman" panose="02020603050405020304" pitchFamily="18" charset="0"/>
              </a:rPr>
              <a:t>The plans include measuring the cross section of the nuclear reaction </a:t>
            </a:r>
          </a:p>
          <a:p>
            <a:pPr algn="l" fontAlgn="base">
              <a:lnSpc>
                <a:spcPct val="100000"/>
              </a:lnSpc>
              <a:spcBef>
                <a:spcPct val="0"/>
              </a:spcBef>
              <a:spcAft>
                <a:spcPct val="0"/>
              </a:spcAft>
              <a:defRPr/>
            </a:pPr>
            <a:r>
              <a:rPr lang="ru-RU" sz="2000" baseline="30000" dirty="0">
                <a:latin typeface="Times New Roman" panose="02020603050405020304" pitchFamily="18" charset="0"/>
                <a:cs typeface="Times New Roman" panose="02020603050405020304" pitchFamily="18" charset="0"/>
                <a:sym typeface="Symbol" panose="05050102010706020507" pitchFamily="18" charset="2"/>
              </a:rPr>
              <a:t>19</a:t>
            </a:r>
            <a:r>
              <a:rPr lang="en-US" sz="2000" dirty="0">
                <a:latin typeface="Times New Roman" panose="02020603050405020304" pitchFamily="18" charset="0"/>
                <a:cs typeface="Times New Roman" panose="02020603050405020304" pitchFamily="18" charset="0"/>
                <a:sym typeface="Symbol" panose="05050102010706020507" pitchFamily="18" charset="2"/>
              </a:rPr>
              <a:t>F(p,</a:t>
            </a:r>
            <a:r>
              <a:rPr lang="ru-RU" sz="2000" dirty="0">
                <a:latin typeface="Times New Roman" panose="02020603050405020304" pitchFamily="18" charset="0"/>
                <a:cs typeface="Times New Roman" panose="02020603050405020304" pitchFamily="18" charset="0"/>
                <a:sym typeface="Symbol" panose="05050102010706020507" pitchFamily="18" charset="2"/>
              </a:rPr>
              <a:t></a:t>
            </a:r>
            <a:r>
              <a:rPr lang="en-US" sz="2000" dirty="0" err="1">
                <a:latin typeface="Times New Roman" panose="02020603050405020304" pitchFamily="18" charset="0"/>
                <a:cs typeface="Times New Roman" panose="02020603050405020304" pitchFamily="18" charset="0"/>
                <a:sym typeface="Symbol" panose="05050102010706020507" pitchFamily="18" charset="2"/>
              </a:rPr>
              <a:t>e</a:t>
            </a:r>
            <a:r>
              <a:rPr lang="en-US" sz="2000" baseline="30000" dirty="0" err="1">
                <a:latin typeface="Times New Roman" panose="02020603050405020304" pitchFamily="18" charset="0"/>
                <a:cs typeface="Times New Roman" panose="02020603050405020304" pitchFamily="18" charset="0"/>
                <a:sym typeface="Symbol" panose="05050102010706020507" pitchFamily="18" charset="2"/>
              </a:rPr>
              <a:t>+</a:t>
            </a:r>
            <a:r>
              <a:rPr lang="en-US" sz="2000" dirty="0" err="1">
                <a:latin typeface="Times New Roman" panose="02020603050405020304" pitchFamily="18" charset="0"/>
                <a:cs typeface="Times New Roman" panose="02020603050405020304" pitchFamily="18" charset="0"/>
                <a:sym typeface="Symbol" panose="05050102010706020507" pitchFamily="18" charset="2"/>
              </a:rPr>
              <a:t>e</a:t>
            </a:r>
            <a:r>
              <a:rPr lang="en-US" sz="2000" baseline="30000" dirty="0">
                <a:latin typeface="Times New Roman" panose="02020603050405020304" pitchFamily="18" charset="0"/>
                <a:cs typeface="Times New Roman" panose="02020603050405020304" pitchFamily="18" charset="0"/>
                <a:sym typeface="Symbol" panose="05050102010706020507" pitchFamily="18" charset="2"/>
              </a:rPr>
              <a:t>-</a:t>
            </a:r>
            <a:r>
              <a:rPr lang="en-US" sz="2000" dirty="0">
                <a:latin typeface="Times New Roman" panose="02020603050405020304" pitchFamily="18" charset="0"/>
                <a:cs typeface="Times New Roman" panose="02020603050405020304" pitchFamily="18" charset="0"/>
                <a:sym typeface="Symbol" panose="05050102010706020507" pitchFamily="18" charset="2"/>
              </a:rPr>
              <a:t>)</a:t>
            </a:r>
            <a:r>
              <a:rPr lang="en-US" sz="2000" baseline="30000" dirty="0">
                <a:latin typeface="Times New Roman" panose="02020603050405020304" pitchFamily="18" charset="0"/>
                <a:cs typeface="Times New Roman" panose="02020603050405020304" pitchFamily="18" charset="0"/>
                <a:sym typeface="Symbol" panose="05050102010706020507" pitchFamily="18" charset="2"/>
              </a:rPr>
              <a:t>16</a:t>
            </a:r>
            <a:r>
              <a:rPr lang="en-US" sz="2000" dirty="0">
                <a:latin typeface="Times New Roman" panose="02020603050405020304" pitchFamily="18" charset="0"/>
                <a:cs typeface="Times New Roman" panose="02020603050405020304" pitchFamily="18" charset="0"/>
                <a:sym typeface="Symbol" panose="05050102010706020507" pitchFamily="18" charset="2"/>
              </a:rPr>
              <a:t>O</a:t>
            </a:r>
            <a:r>
              <a:rPr lang="ru-RU" sz="2000" dirty="0">
                <a:latin typeface="Times New Roman" panose="02020603050405020304" pitchFamily="18" charset="0"/>
                <a:cs typeface="Times New Roman" panose="02020603050405020304" pitchFamily="18" charset="0"/>
                <a:sym typeface="Symbol" panose="05050102010706020507" pitchFamily="18" charset="2"/>
              </a:rPr>
              <a:t> </a:t>
            </a:r>
            <a:r>
              <a:rPr lang="en-US" sz="2000" dirty="0">
                <a:latin typeface="Times New Roman" panose="02020603050405020304" pitchFamily="18" charset="0"/>
                <a:cs typeface="Times New Roman" panose="02020603050405020304" pitchFamily="18" charset="0"/>
                <a:sym typeface="Symbol" panose="05050102010706020507" pitchFamily="18" charset="2"/>
              </a:rPr>
              <a:t>and experiment with polarized neutron and protons.</a:t>
            </a:r>
            <a:endParaRPr lang="ru-RU" sz="1800" dirty="0">
              <a:solidFill>
                <a:srgbClr val="3333CC"/>
              </a:solidFill>
            </a:endParaRPr>
          </a:p>
          <a:p>
            <a:pPr marL="342900" lvl="0" indent="-342900" algn="l" fontAlgn="base">
              <a:lnSpc>
                <a:spcPct val="100000"/>
              </a:lnSpc>
              <a:spcBef>
                <a:spcPct val="0"/>
              </a:spcBef>
              <a:spcAft>
                <a:spcPct val="0"/>
              </a:spcAft>
              <a:buFont typeface="+mj-lt"/>
              <a:buAutoNum type="arabicPeriod"/>
              <a:defRPr/>
            </a:pPr>
            <a:endParaRPr lang="ru-RU" sz="1800" dirty="0">
              <a:solidFill>
                <a:srgbClr val="3333CC"/>
              </a:solidFill>
            </a:endParaRPr>
          </a:p>
          <a:p>
            <a:pPr algn="l" fontAlgn="base">
              <a:lnSpc>
                <a:spcPct val="100000"/>
              </a:lnSpc>
              <a:spcBef>
                <a:spcPct val="0"/>
              </a:spcBef>
              <a:spcAft>
                <a:spcPct val="0"/>
              </a:spcAft>
              <a:defRPr/>
            </a:pPr>
            <a:endParaRPr lang="ru-RU" altLang="ru-RU" sz="1400" dirty="0">
              <a:solidFill>
                <a:srgbClr val="3333CC"/>
              </a:solidFill>
            </a:endParaRPr>
          </a:p>
          <a:p>
            <a:pPr algn="l" fontAlgn="base">
              <a:lnSpc>
                <a:spcPct val="100000"/>
              </a:lnSpc>
              <a:spcBef>
                <a:spcPct val="0"/>
              </a:spcBef>
              <a:spcAft>
                <a:spcPct val="0"/>
              </a:spcAft>
              <a:defRPr/>
            </a:pPr>
            <a:endParaRPr lang="ru-RU" altLang="ru-RU" sz="1400" dirty="0">
              <a:solidFill>
                <a:srgbClr val="3333CC"/>
              </a:solidFill>
            </a:endParaRPr>
          </a:p>
          <a:p>
            <a:pPr algn="l" fontAlgn="base">
              <a:lnSpc>
                <a:spcPct val="100000"/>
              </a:lnSpc>
              <a:spcBef>
                <a:spcPct val="0"/>
              </a:spcBef>
              <a:spcAft>
                <a:spcPct val="0"/>
              </a:spcAft>
              <a:defRPr/>
            </a:pPr>
            <a:endParaRPr lang="ru-RU" altLang="ru-RU" sz="1400" dirty="0">
              <a:solidFill>
                <a:srgbClr val="3333CC"/>
              </a:solidFill>
            </a:endParaRPr>
          </a:p>
          <a:p>
            <a:pPr algn="l" fontAlgn="base">
              <a:lnSpc>
                <a:spcPct val="100000"/>
              </a:lnSpc>
              <a:spcBef>
                <a:spcPct val="0"/>
              </a:spcBef>
              <a:spcAft>
                <a:spcPct val="0"/>
              </a:spcAft>
              <a:defRPr/>
            </a:pPr>
            <a:endParaRPr lang="ru-RU" altLang="ru-RU" sz="1400" dirty="0">
              <a:solidFill>
                <a:srgbClr val="3333CC"/>
              </a:solidFill>
            </a:endParaRPr>
          </a:p>
        </p:txBody>
      </p:sp>
    </p:spTree>
    <p:extLst>
      <p:ext uri="{BB962C8B-B14F-4D97-AF65-F5344CB8AC3E}">
        <p14:creationId xmlns:p14="http://schemas.microsoft.com/office/powerpoint/2010/main" val="1833150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8B6642F5-D6C6-4C9A-9BC6-AA81AAA6B1A2}" type="slidenum">
              <a:rPr lang="ru-RU" smtClean="0"/>
              <a:t>3</a:t>
            </a:fld>
            <a:endParaRPr lang="ru-RU"/>
          </a:p>
        </p:txBody>
      </p:sp>
      <p:sp>
        <p:nvSpPr>
          <p:cNvPr id="5" name="Прямоугольник 4"/>
          <p:cNvSpPr/>
          <p:nvPr/>
        </p:nvSpPr>
        <p:spPr>
          <a:xfrm>
            <a:off x="0" y="0"/>
            <a:ext cx="12192000" cy="381322"/>
          </a:xfrm>
          <a:prstGeom prst="rect">
            <a:avLst/>
          </a:prstGeom>
          <a:solidFill>
            <a:schemeClr val="bg1">
              <a:lumMod val="95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6" name="Rectangle 4"/>
          <p:cNvSpPr txBox="1">
            <a:spLocks noChangeArrowheads="1"/>
          </p:cNvSpPr>
          <p:nvPr/>
        </p:nvSpPr>
        <p:spPr>
          <a:xfrm>
            <a:off x="148281" y="0"/>
            <a:ext cx="10085005" cy="479686"/>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Times New Roman" panose="02020603050405020304" pitchFamily="18" charset="0"/>
                <a:cs typeface="Times New Roman" panose="02020603050405020304" pitchFamily="18" charset="0"/>
              </a:rPr>
              <a:t>Scheme of</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High flux neutron source</a:t>
            </a:r>
            <a:endParaRPr lang="ru-RU" altLang="ru-RU" sz="2000" i="1" dirty="0">
              <a:latin typeface="Times New Roman" panose="02020603050405020304" pitchFamily="18" charset="0"/>
              <a:cs typeface="Times New Roman" panose="02020603050405020304" pitchFamily="18" charset="0"/>
            </a:endParaRPr>
          </a:p>
        </p:txBody>
      </p:sp>
      <p:cxnSp>
        <p:nvCxnSpPr>
          <p:cNvPr id="7" name="Прямая соединительная линия 6"/>
          <p:cNvCxnSpPr/>
          <p:nvPr/>
        </p:nvCxnSpPr>
        <p:spPr>
          <a:xfrm>
            <a:off x="0" y="381322"/>
            <a:ext cx="12192000" cy="0"/>
          </a:xfrm>
          <a:prstGeom prst="line">
            <a:avLst/>
          </a:prstGeom>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6459166" y="4701384"/>
            <a:ext cx="5732834" cy="1200329"/>
          </a:xfrm>
          <a:prstGeom prst="rect">
            <a:avLst/>
          </a:prstGeom>
          <a:noFill/>
        </p:spPr>
        <p:txBody>
          <a:bodyPr wrap="square" rtlCol="0">
            <a:spAutoFit/>
          </a:bodyPr>
          <a:lstStyle/>
          <a:p>
            <a:pPr marL="342900" indent="-342900">
              <a:buFont typeface="+mj-lt"/>
              <a:buAutoNum type="arabicPeriod"/>
            </a:pPr>
            <a:r>
              <a:rPr lang="en-US" dirty="0">
                <a:latin typeface="Times New Roman" panose="02020603050405020304" pitchFamily="18" charset="0"/>
                <a:cs typeface="Times New Roman" panose="02020603050405020304" pitchFamily="18" charset="0"/>
              </a:rPr>
              <a:t>Vacuum-insulated tandem accelerator;</a:t>
            </a:r>
            <a:r>
              <a:rPr lang="ru-RU"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dirty="0">
                <a:latin typeface="Times New Roman" panose="02020603050405020304" pitchFamily="18" charset="0"/>
                <a:cs typeface="Times New Roman" panose="02020603050405020304" pitchFamily="18" charset="0"/>
              </a:rPr>
              <a:t>Bending magnet;</a:t>
            </a:r>
          </a:p>
          <a:p>
            <a:pPr marL="342900" indent="-342900">
              <a:buFont typeface="+mj-lt"/>
              <a:buAutoNum type="arabicPeriod"/>
            </a:pPr>
            <a:r>
              <a:rPr lang="en-US" dirty="0">
                <a:latin typeface="Times New Roman" panose="02020603050405020304" pitchFamily="18" charset="0"/>
                <a:cs typeface="Times New Roman" panose="02020603050405020304" pitchFamily="18" charset="0"/>
              </a:rPr>
              <a:t>Lithium target</a:t>
            </a:r>
            <a:r>
              <a:rPr lang="ru-RU" dirty="0">
                <a:latin typeface="Times New Roman" panose="02020603050405020304" pitchFamily="18" charset="0"/>
                <a:cs typeface="Times New Roman" panose="02020603050405020304" pitchFamily="18" charset="0"/>
              </a:rPr>
              <a:t>. </a:t>
            </a:r>
            <a:r>
              <a:rPr lang="ru-RU" b="1" baseline="30000" dirty="0">
                <a:latin typeface="Times New Roman" panose="02020603050405020304" pitchFamily="18" charset="0"/>
                <a:ea typeface="Calibri" panose="020F0502020204030204" pitchFamily="34" charset="0"/>
                <a:cs typeface="Times New Roman" panose="02020603050405020304" pitchFamily="18" charset="0"/>
              </a:rPr>
              <a:t>7</a:t>
            </a:r>
            <a:r>
              <a:rPr lang="ru-RU" b="1" dirty="0">
                <a:latin typeface="Times New Roman" panose="02020603050405020304" pitchFamily="18" charset="0"/>
                <a:ea typeface="Calibri" panose="020F0502020204030204" pitchFamily="34" charset="0"/>
                <a:cs typeface="Times New Roman" panose="02020603050405020304" pitchFamily="18" charset="0"/>
              </a:rPr>
              <a:t>Li(</a:t>
            </a:r>
            <a:r>
              <a:rPr lang="ru-RU" b="1" dirty="0" err="1">
                <a:latin typeface="Times New Roman" panose="02020603050405020304" pitchFamily="18" charset="0"/>
                <a:ea typeface="Calibri" panose="020F0502020204030204" pitchFamily="34" charset="0"/>
                <a:cs typeface="Times New Roman" panose="02020603050405020304" pitchFamily="18" charset="0"/>
              </a:rPr>
              <a:t>p,n</a:t>
            </a:r>
            <a:r>
              <a:rPr lang="ru-RU" b="1" dirty="0">
                <a:latin typeface="Times New Roman" panose="02020603050405020304" pitchFamily="18" charset="0"/>
                <a:ea typeface="Calibri" panose="020F0502020204030204" pitchFamily="34" charset="0"/>
                <a:cs typeface="Times New Roman" panose="02020603050405020304" pitchFamily="18" charset="0"/>
              </a:rPr>
              <a:t>)</a:t>
            </a:r>
            <a:r>
              <a:rPr lang="ru-RU" b="1" baseline="30000" dirty="0">
                <a:latin typeface="Times New Roman" panose="02020603050405020304" pitchFamily="18" charset="0"/>
                <a:ea typeface="Calibri" panose="020F0502020204030204" pitchFamily="34" charset="0"/>
                <a:cs typeface="Times New Roman" panose="02020603050405020304" pitchFamily="18" charset="0"/>
              </a:rPr>
              <a:t>7</a:t>
            </a:r>
            <a:r>
              <a:rPr lang="ru-RU" b="1" dirty="0">
                <a:latin typeface="Times New Roman" panose="02020603050405020304" pitchFamily="18" charset="0"/>
                <a:ea typeface="Calibri" panose="020F0502020204030204" pitchFamily="34" charset="0"/>
                <a:cs typeface="Times New Roman" panose="02020603050405020304" pitchFamily="18" charset="0"/>
              </a:rPr>
              <a:t>Be</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ru-RU" b="1" baseline="30000" dirty="0">
                <a:latin typeface="Times New Roman" panose="02020603050405020304" pitchFamily="18" charset="0"/>
                <a:ea typeface="Calibri" panose="020F0502020204030204" pitchFamily="34" charset="0"/>
                <a:cs typeface="Times New Roman" panose="02020603050405020304" pitchFamily="18" charset="0"/>
              </a:rPr>
              <a:t>7</a:t>
            </a:r>
            <a:r>
              <a:rPr lang="ru-RU" b="1" dirty="0">
                <a:latin typeface="Times New Roman" panose="02020603050405020304" pitchFamily="18" charset="0"/>
                <a:ea typeface="Calibri" panose="020F0502020204030204" pitchFamily="34" charset="0"/>
                <a:cs typeface="Times New Roman" panose="02020603050405020304" pitchFamily="18" charset="0"/>
              </a:rPr>
              <a:t>Li(</a:t>
            </a:r>
            <a:r>
              <a:rPr lang="en-US" b="1" dirty="0">
                <a:latin typeface="Times New Roman" panose="02020603050405020304" pitchFamily="18" charset="0"/>
                <a:ea typeface="Calibri" panose="020F0502020204030204" pitchFamily="34" charset="0"/>
                <a:cs typeface="Times New Roman" panose="02020603050405020304" pitchFamily="18" charset="0"/>
              </a:rPr>
              <a:t>d</a:t>
            </a:r>
            <a:r>
              <a:rPr lang="ru-RU" b="1" dirty="0">
                <a:latin typeface="Times New Roman" panose="02020603050405020304" pitchFamily="18" charset="0"/>
                <a:ea typeface="Calibri" panose="020F0502020204030204" pitchFamily="34" charset="0"/>
                <a:cs typeface="Times New Roman" panose="02020603050405020304" pitchFamily="18" charset="0"/>
              </a:rPr>
              <a:t>,n)</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lithium target is placed in the </a:t>
            </a:r>
            <a:r>
              <a:rPr lang="ru-RU" dirty="0">
                <a:latin typeface="Times New Roman" panose="02020603050405020304" pitchFamily="18" charset="0"/>
                <a:cs typeface="Times New Roman" panose="02020603050405020304" pitchFamily="18" charset="0"/>
              </a:rPr>
              <a:t>5</a:t>
            </a:r>
            <a:r>
              <a:rPr lang="en-US" dirty="0">
                <a:latin typeface="Times New Roman" panose="02020603050405020304" pitchFamily="18" charset="0"/>
                <a:cs typeface="Times New Roman" panose="02020603050405020304" pitchFamily="18" charset="0"/>
              </a:rPr>
              <a:t> possible</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positions (A-F)</a:t>
            </a:r>
            <a:endParaRPr lang="ru-RU" dirty="0">
              <a:latin typeface="Times New Roman" panose="02020603050405020304" pitchFamily="18" charset="0"/>
              <a:cs typeface="Times New Roman" panose="02020603050405020304" pitchFamily="18" charset="0"/>
            </a:endParaRPr>
          </a:p>
        </p:txBody>
      </p:sp>
      <p:sp>
        <p:nvSpPr>
          <p:cNvPr id="9" name="Номер слайда 2"/>
          <p:cNvSpPr txBox="1">
            <a:spLocks/>
          </p:cNvSpPr>
          <p:nvPr/>
        </p:nvSpPr>
        <p:spPr>
          <a:xfrm>
            <a:off x="8610600" y="635635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52DB76-7354-4D9D-B433-0E3CCA6C7691}" type="slidenum">
              <a:rPr lang="ru-RU" smtClean="0"/>
              <a:pPr/>
              <a:t>3</a:t>
            </a:fld>
            <a:endParaRPr lang="ru-RU"/>
          </a:p>
        </p:txBody>
      </p:sp>
      <p:sp>
        <p:nvSpPr>
          <p:cNvPr id="10" name="Прямоугольник 9"/>
          <p:cNvSpPr/>
          <p:nvPr/>
        </p:nvSpPr>
        <p:spPr>
          <a:xfrm>
            <a:off x="6011693" y="1848255"/>
            <a:ext cx="447473" cy="428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chemeClr val="bg1"/>
                </a:solidFill>
              </a:ln>
              <a:solidFill>
                <a:schemeClr val="bg1"/>
              </a:solidFill>
            </a:endParaRPr>
          </a:p>
        </p:txBody>
      </p:sp>
      <p:sp>
        <p:nvSpPr>
          <p:cNvPr id="11" name="Прямоугольник 10"/>
          <p:cNvSpPr/>
          <p:nvPr/>
        </p:nvSpPr>
        <p:spPr>
          <a:xfrm>
            <a:off x="2900400" y="771877"/>
            <a:ext cx="184731" cy="369332"/>
          </a:xfrm>
          <a:prstGeom prst="rect">
            <a:avLst/>
          </a:prstGeom>
          <a:solidFill>
            <a:schemeClr val="bg1"/>
          </a:solidFill>
        </p:spPr>
        <p:txBody>
          <a:bodyPr wrap="none">
            <a:spAutoFit/>
          </a:bodyPr>
          <a:lstStyle/>
          <a:p>
            <a:endParaRPr lang="ru-RU" dirty="0"/>
          </a:p>
        </p:txBody>
      </p:sp>
      <p:sp>
        <p:nvSpPr>
          <p:cNvPr id="12" name="Прямоугольник 11"/>
          <p:cNvSpPr/>
          <p:nvPr/>
        </p:nvSpPr>
        <p:spPr>
          <a:xfrm>
            <a:off x="106128" y="479797"/>
            <a:ext cx="7057449" cy="646331"/>
          </a:xfrm>
          <a:prstGeom prst="rect">
            <a:avLst/>
          </a:prstGeom>
        </p:spPr>
        <p:txBody>
          <a:bodyPr wrap="square">
            <a:spAutoFit/>
          </a:bodyPr>
          <a:lstStyle/>
          <a:p>
            <a:pPr>
              <a:defRPr/>
            </a:pPr>
            <a:r>
              <a:rPr lang="en-US" dirty="0">
                <a:latin typeface="Times New Roman" panose="02020603050405020304" pitchFamily="18" charset="0"/>
                <a:cs typeface="Times New Roman" panose="02020603050405020304" pitchFamily="18" charset="0"/>
              </a:rPr>
              <a:t>The VITA is used to provide dc proton/deuteron beam with an energy within a range of </a:t>
            </a:r>
            <a:r>
              <a:rPr lang="en-US" b="1" dirty="0">
                <a:latin typeface="Times New Roman" panose="02020603050405020304" pitchFamily="18" charset="0"/>
                <a:cs typeface="Times New Roman" panose="02020603050405020304" pitchFamily="18" charset="0"/>
              </a:rPr>
              <a:t>0.3–2.3 MeV </a:t>
            </a:r>
            <a:r>
              <a:rPr lang="en-US" dirty="0">
                <a:latin typeface="Times New Roman" panose="02020603050405020304" pitchFamily="18" charset="0"/>
                <a:cs typeface="Times New Roman" panose="02020603050405020304" pitchFamily="18" charset="0"/>
              </a:rPr>
              <a:t>with current from </a:t>
            </a:r>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nA</a:t>
            </a:r>
            <a:r>
              <a:rPr lang="en-US" b="1" dirty="0">
                <a:latin typeface="Times New Roman" panose="02020603050405020304" pitchFamily="18" charset="0"/>
                <a:cs typeface="Times New Roman" panose="02020603050405020304" pitchFamily="18" charset="0"/>
              </a:rPr>
              <a:t> to 10 mA</a:t>
            </a:r>
            <a:r>
              <a:rPr lang="en-US" dirty="0">
                <a:latin typeface="Times New Roman" panose="02020603050405020304" pitchFamily="18" charset="0"/>
                <a:cs typeface="Times New Roman" panose="02020603050405020304" pitchFamily="18" charset="0"/>
              </a:rPr>
              <a:t>. </a:t>
            </a: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77054"/>
            <a:ext cx="7645940" cy="4879296"/>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5851" y="717167"/>
            <a:ext cx="2545353" cy="3966784"/>
          </a:xfrm>
          <a:prstGeom prst="rect">
            <a:avLst/>
          </a:prstGeom>
        </p:spPr>
      </p:pic>
      <p:pic>
        <p:nvPicPr>
          <p:cNvPr id="15" name="Рисунок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9574" y="2680895"/>
            <a:ext cx="1963082" cy="1853345"/>
          </a:xfrm>
          <a:prstGeom prst="rect">
            <a:avLst/>
          </a:prstGeom>
        </p:spPr>
      </p:pic>
      <p:sp>
        <p:nvSpPr>
          <p:cNvPr id="16" name="Прямоугольник 15"/>
          <p:cNvSpPr/>
          <p:nvPr/>
        </p:nvSpPr>
        <p:spPr>
          <a:xfrm>
            <a:off x="106127" y="1019060"/>
            <a:ext cx="6422491" cy="64633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 target is a copper disk with a thin layer of crystalline density lithium was thermal sprayed on the copper disk.</a:t>
            </a:r>
            <a:endParaRPr lang="ru-RU" dirty="0">
              <a:latin typeface="Times New Roman" panose="02020603050405020304" pitchFamily="18" charset="0"/>
              <a:cs typeface="Times New Roman" panose="02020603050405020304" pitchFamily="18" charset="0"/>
            </a:endParaRPr>
          </a:p>
        </p:txBody>
      </p:sp>
      <p:cxnSp>
        <p:nvCxnSpPr>
          <p:cNvPr id="19" name="Прямая со стрелкой 18"/>
          <p:cNvCxnSpPr/>
          <p:nvPr/>
        </p:nvCxnSpPr>
        <p:spPr>
          <a:xfrm flipV="1">
            <a:off x="230187" y="2966224"/>
            <a:ext cx="872583" cy="2788"/>
          </a:xfrm>
          <a:prstGeom prst="straightConnector1">
            <a:avLst/>
          </a:prstGeom>
          <a:ln w="1270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a:off x="1365617" y="2966224"/>
            <a:ext cx="2364466" cy="0"/>
          </a:xfrm>
          <a:prstGeom prst="straightConnector1">
            <a:avLst/>
          </a:prstGeom>
          <a:ln w="127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Прямоугольник 21"/>
          <p:cNvSpPr/>
          <p:nvPr/>
        </p:nvSpPr>
        <p:spPr>
          <a:xfrm>
            <a:off x="1699683" y="2893483"/>
            <a:ext cx="46567" cy="52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769938" y="2893482"/>
            <a:ext cx="117475" cy="7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3369732" y="2662759"/>
            <a:ext cx="681567" cy="66040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5" name="Прямая со стрелкой 24"/>
          <p:cNvCxnSpPr/>
          <p:nvPr/>
        </p:nvCxnSpPr>
        <p:spPr>
          <a:xfrm flipV="1">
            <a:off x="4051299" y="2221859"/>
            <a:ext cx="4305301" cy="581096"/>
          </a:xfrm>
          <a:prstGeom prst="straightConnector1">
            <a:avLst/>
          </a:prstGeom>
          <a:ln w="1270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08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0" y="54211"/>
            <a:ext cx="12192000" cy="6749577"/>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5802" y="3509963"/>
            <a:ext cx="2236433" cy="223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853351" y="6258455"/>
            <a:ext cx="652743" cy="369332"/>
          </a:xfrm>
          <a:prstGeom prst="rect">
            <a:avLst/>
          </a:prstGeom>
          <a:noFill/>
        </p:spPr>
        <p:txBody>
          <a:bodyPr wrap="none" rtlCol="0">
            <a:spAutoFit/>
          </a:bodyPr>
          <a:lstStyle/>
          <a:p>
            <a:r>
              <a:rPr lang="ru-RU" b="1" dirty="0">
                <a:solidFill>
                  <a:schemeClr val="bg1">
                    <a:lumMod val="50000"/>
                  </a:schemeClr>
                </a:solidFill>
              </a:rPr>
              <a:t>2024</a:t>
            </a:r>
          </a:p>
        </p:txBody>
      </p:sp>
    </p:spTree>
    <p:extLst>
      <p:ext uri="{BB962C8B-B14F-4D97-AF65-F5344CB8AC3E}">
        <p14:creationId xmlns:p14="http://schemas.microsoft.com/office/powerpoint/2010/main" val="1179802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Reaction B(n,a)Li en"/>
          <p:cNvPicPr>
            <a:picLocks noChangeAspect="1" noChangeArrowheads="1"/>
          </p:cNvPicPr>
          <p:nvPr/>
        </p:nvPicPr>
        <p:blipFill>
          <a:blip r:embed="rId3"/>
          <a:srcRect/>
          <a:stretch>
            <a:fillRect/>
          </a:stretch>
        </p:blipFill>
        <p:spPr bwMode="auto">
          <a:xfrm>
            <a:off x="3008527" y="2266302"/>
            <a:ext cx="6174945" cy="3877574"/>
          </a:xfrm>
          <a:prstGeom prst="rect">
            <a:avLst/>
          </a:prstGeom>
          <a:noFill/>
          <a:ln w="9525">
            <a:noFill/>
            <a:miter lim="800000"/>
            <a:headEnd/>
            <a:tailEnd/>
          </a:ln>
        </p:spPr>
      </p:pic>
      <p:sp>
        <p:nvSpPr>
          <p:cNvPr id="6" name="Text Box 5"/>
          <p:cNvSpPr txBox="1">
            <a:spLocks noChangeArrowheads="1"/>
          </p:cNvSpPr>
          <p:nvPr/>
        </p:nvSpPr>
        <p:spPr bwMode="auto">
          <a:xfrm>
            <a:off x="251617" y="692696"/>
            <a:ext cx="11655037" cy="1200329"/>
          </a:xfrm>
          <a:prstGeom prst="rect">
            <a:avLst/>
          </a:prstGeom>
          <a:noFill/>
          <a:ln w="9525">
            <a:noFill/>
            <a:miter lim="800000"/>
            <a:headEnd/>
            <a:tailEnd/>
          </a:ln>
          <a:effectLst/>
        </p:spPr>
        <p:txBody>
          <a:bodyPr wrap="square">
            <a:spAutoFit/>
          </a:bodyPr>
          <a:lstStyle/>
          <a:p>
            <a:pPr lvl="0">
              <a:defRPr/>
            </a:pPr>
            <a:r>
              <a:rPr lang="en-US" b="1" dirty="0">
                <a:latin typeface="Times New Roman" panose="02020603050405020304" pitchFamily="18" charset="0"/>
                <a:cs typeface="Times New Roman" panose="02020603050405020304" pitchFamily="18" charset="0"/>
              </a:rPr>
              <a:t>Boron neutron capture therapy </a:t>
            </a:r>
            <a:r>
              <a:rPr lang="en-US" dirty="0">
                <a:latin typeface="Times New Roman" panose="02020603050405020304" pitchFamily="18" charset="0"/>
                <a:cs typeface="Times New Roman" panose="02020603050405020304" pitchFamily="18" charset="0"/>
              </a:rPr>
              <a:t>(BNCT) is the selective destruction of malignant tumor cells by accumulating a stable boron-10 isotope in them and subsequent irradiation of the tissue with </a:t>
            </a:r>
            <a:r>
              <a:rPr lang="en-US" b="1" dirty="0">
                <a:latin typeface="Times New Roman" panose="02020603050405020304" pitchFamily="18" charset="0"/>
                <a:cs typeface="Times New Roman" panose="02020603050405020304" pitchFamily="18" charset="0"/>
              </a:rPr>
              <a:t>epithermal neutrons</a:t>
            </a:r>
            <a:r>
              <a:rPr lang="en-US" dirty="0">
                <a:latin typeface="Times New Roman" panose="02020603050405020304" pitchFamily="18" charset="0"/>
                <a:cs typeface="Times New Roman" panose="02020603050405020304" pitchFamily="18" charset="0"/>
              </a:rPr>
              <a:t>. The technique is based on the selective accumulation of boron in tumor cells when large boron cross section (</a:t>
            </a:r>
            <a:r>
              <a:rPr lang="en-US" b="1" dirty="0">
                <a:latin typeface="Times New Roman" panose="02020603050405020304" pitchFamily="18" charset="0"/>
                <a:cs typeface="Times New Roman" panose="02020603050405020304" pitchFamily="18" charset="0"/>
              </a:rPr>
              <a:t>3835 b</a:t>
            </a:r>
            <a:r>
              <a:rPr lang="en-US" dirty="0">
                <a:latin typeface="Times New Roman" panose="02020603050405020304" pitchFamily="18" charset="0"/>
                <a:cs typeface="Times New Roman" panose="02020603050405020304" pitchFamily="18" charset="0"/>
              </a:rPr>
              <a:t>) absorbs thermal neutrons. As a result the </a:t>
            </a:r>
            <a:r>
              <a:rPr lang="en-US" b="1" dirty="0">
                <a:latin typeface="Times New Roman" panose="02020603050405020304" pitchFamily="18" charset="0"/>
                <a:cs typeface="Times New Roman" panose="02020603050405020304" pitchFamily="18" charset="0"/>
              </a:rPr>
              <a:t>84 %</a:t>
            </a:r>
            <a:r>
              <a:rPr lang="en-US" dirty="0">
                <a:latin typeface="Times New Roman" panose="02020603050405020304" pitchFamily="18" charset="0"/>
                <a:cs typeface="Times New Roman" panose="02020603050405020304" pitchFamily="18" charset="0"/>
              </a:rPr>
              <a:t> of the decay energy (2.79 MeV) release within a radius of </a:t>
            </a:r>
            <a:r>
              <a:rPr lang="en-US" b="1" dirty="0">
                <a:latin typeface="Times New Roman" panose="02020603050405020304" pitchFamily="18" charset="0"/>
                <a:cs typeface="Times New Roman" panose="02020603050405020304" pitchFamily="18" charset="0"/>
              </a:rPr>
              <a:t>10 </a:t>
            </a:r>
            <a:r>
              <a:rPr lang="en-US" b="1" dirty="0" err="1">
                <a:latin typeface="Times New Roman" panose="02020603050405020304" pitchFamily="18" charset="0"/>
                <a:cs typeface="Times New Roman" panose="02020603050405020304" pitchFamily="18" charset="0"/>
              </a:rPr>
              <a:t>μm</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(inside the cell).</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098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4796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Rectangle 4"/>
          <p:cNvSpPr>
            <a:spLocks noGrp="1" noChangeArrowheads="1"/>
          </p:cNvSpPr>
          <p:nvPr>
            <p:ph type="subTitle" idx="1"/>
          </p:nvPr>
        </p:nvSpPr>
        <p:spPr>
          <a:xfrm>
            <a:off x="148281" y="0"/>
            <a:ext cx="10085005" cy="479686"/>
          </a:xfrm>
          <a:noFill/>
        </p:spPr>
        <p:txBody>
          <a:bodyPr/>
          <a:lstStyle/>
          <a:p>
            <a:pPr algn="l"/>
            <a:r>
              <a:rPr lang="en-US" dirty="0">
                <a:latin typeface="Times New Roman" panose="02020603050405020304" pitchFamily="18" charset="0"/>
                <a:cs typeface="Times New Roman" panose="02020603050405020304" pitchFamily="18" charset="0"/>
              </a:rPr>
              <a:t>Measuring nuclear reaction parameters</a:t>
            </a:r>
            <a:endParaRPr lang="en-US" altLang="ru-RU" b="1" dirty="0">
              <a:latin typeface="Times New Roman" panose="02020603050405020304" pitchFamily="18" charset="0"/>
              <a:cs typeface="Times New Roman" panose="02020603050405020304" pitchFamily="18" charset="0"/>
            </a:endParaRPr>
          </a:p>
          <a:p>
            <a:pPr algn="l"/>
            <a:endParaRPr lang="en-US" altLang="ru-RU" sz="1800" dirty="0">
              <a:solidFill>
                <a:srgbClr val="3333CC"/>
              </a:solidFill>
            </a:endParaRPr>
          </a:p>
          <a:p>
            <a:pPr algn="l"/>
            <a:endParaRPr lang="en-US" altLang="ru-RU" sz="1800" dirty="0">
              <a:solidFill>
                <a:srgbClr val="3333CC"/>
              </a:solidFill>
            </a:endParaRPr>
          </a:p>
          <a:p>
            <a:pPr eaLnBrk="1" hangingPunct="1"/>
            <a:endParaRPr lang="ru-RU" altLang="ru-RU" sz="2000" i="1" dirty="0">
              <a:solidFill>
                <a:srgbClr val="3333CC"/>
              </a:solidFill>
            </a:endParaRPr>
          </a:p>
        </p:txBody>
      </p:sp>
      <p:cxnSp>
        <p:nvCxnSpPr>
          <p:cNvPr id="6" name="Прямая соединительная линия 5"/>
          <p:cNvCxnSpPr/>
          <p:nvPr/>
        </p:nvCxnSpPr>
        <p:spPr>
          <a:xfrm>
            <a:off x="0" y="479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Прямоугольник 2"/>
          <p:cNvSpPr/>
          <p:nvPr/>
        </p:nvSpPr>
        <p:spPr>
          <a:xfrm>
            <a:off x="243841" y="589839"/>
            <a:ext cx="11948160" cy="646331"/>
          </a:xfrm>
          <a:prstGeom prst="rect">
            <a:avLst/>
          </a:prstGeom>
          <a:ln>
            <a:solidFill>
              <a:srgbClr val="FF0000"/>
            </a:solidFill>
          </a:ln>
        </p:spPr>
        <p:txBody>
          <a:bodyPr wrap="square">
            <a:spAutoFit/>
          </a:bodyPr>
          <a:lstStyle/>
          <a:p>
            <a:pPr algn="ctr" fontAlgn="base">
              <a:spcBef>
                <a:spcPct val="0"/>
              </a:spcBef>
              <a:spcAft>
                <a:spcPct val="0"/>
              </a:spcAft>
              <a:defRPr/>
            </a:pPr>
            <a:r>
              <a:rPr lang="en-US" altLang="ru-RU" sz="3600" dirty="0">
                <a:latin typeface="Times New Roman" panose="02020603050405020304" pitchFamily="18" charset="0"/>
                <a:cs typeface="Times New Roman" panose="02020603050405020304" pitchFamily="18" charset="0"/>
              </a:rPr>
              <a:t>                                    </a:t>
            </a:r>
            <a:r>
              <a:rPr lang="en-US" altLang="ru-RU" sz="3200" dirty="0">
                <a:latin typeface="Times New Roman" panose="02020603050405020304" pitchFamily="18" charset="0"/>
                <a:cs typeface="Times New Roman" panose="02020603050405020304" pitchFamily="18" charset="0"/>
              </a:rPr>
              <a:t>p</a:t>
            </a:r>
            <a:r>
              <a:rPr lang="ru-RU" altLang="ru-RU" sz="3200" dirty="0">
                <a:latin typeface="Times New Roman" panose="02020603050405020304" pitchFamily="18" charset="0"/>
                <a:cs typeface="Times New Roman" panose="02020603050405020304" pitchFamily="18" charset="0"/>
              </a:rPr>
              <a:t> + </a:t>
            </a:r>
            <a:r>
              <a:rPr lang="en-US" altLang="ru-RU" sz="3200" dirty="0">
                <a:latin typeface="Times New Roman" panose="02020603050405020304" pitchFamily="18" charset="0"/>
                <a:cs typeface="Times New Roman" panose="02020603050405020304" pitchFamily="18" charset="0"/>
              </a:rPr>
              <a:t>Li   for BNCT</a:t>
            </a:r>
            <a:r>
              <a:rPr lang="en-US" altLang="ru-RU" sz="2400" dirty="0">
                <a:latin typeface="Times New Roman" panose="02020603050405020304" pitchFamily="18" charset="0"/>
                <a:cs typeface="Times New Roman" panose="02020603050405020304" pitchFamily="18" charset="0"/>
              </a:rPr>
              <a:t>		</a:t>
            </a:r>
            <a:r>
              <a:rPr lang="en-US" sz="2400" baseline="30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p>
        </p:txBody>
      </p:sp>
      <p:sp>
        <p:nvSpPr>
          <p:cNvPr id="2" name="AutoShape 2" descr="40880_2018_280_Fig1_HTML.png (892×95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4" descr="https://media.springernature.com/full/springer-static/image/art%3A10.1186%2Fs40880-018-0280-5/MediaObjects/40880_2018_280_Fig1_HTML.png?as=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6" descr="https://media.springernature.com/full/springer-static/image/art%3A10.1186%2Fs40880-018-0280-5/MediaObjects/40880_2018_280_Fig1_HTML.png?as=web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 name="Рисунок 8"/>
          <p:cNvPicPr>
            <a:picLocks noChangeAspect="1"/>
          </p:cNvPicPr>
          <p:nvPr/>
        </p:nvPicPr>
        <p:blipFill>
          <a:blip r:embed="rId3"/>
          <a:stretch>
            <a:fillRect/>
          </a:stretch>
        </p:blipFill>
        <p:spPr>
          <a:xfrm>
            <a:off x="6610135" y="1337456"/>
            <a:ext cx="4946817" cy="5291944"/>
          </a:xfrm>
          <a:prstGeom prst="rect">
            <a:avLst/>
          </a:prstGeom>
        </p:spPr>
      </p:pic>
      <p:sp>
        <p:nvSpPr>
          <p:cNvPr id="10" name="TextBox 9"/>
          <p:cNvSpPr txBox="1"/>
          <p:nvPr/>
        </p:nvSpPr>
        <p:spPr>
          <a:xfrm>
            <a:off x="3344427" y="2230120"/>
            <a:ext cx="215629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Neutrons for therapy</a:t>
            </a:r>
            <a:endParaRPr lang="ru-RU"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577215" y="2153176"/>
            <a:ext cx="1830950" cy="523220"/>
          </a:xfrm>
          <a:prstGeom prst="rect">
            <a:avLst/>
          </a:prstGeom>
          <a:ln>
            <a:solidFill>
              <a:schemeClr val="tx1"/>
            </a:solidFill>
          </a:ln>
        </p:spPr>
        <p:txBody>
          <a:bodyPr wrap="none">
            <a:spAutoFit/>
          </a:bodyPr>
          <a:lstStyle/>
          <a:p>
            <a:r>
              <a:rPr lang="en-US" sz="2800" baseline="30000" dirty="0">
                <a:latin typeface="Times New Roman" panose="02020603050405020304" pitchFamily="18" charset="0"/>
                <a:cs typeface="Times New Roman" panose="02020603050405020304" pitchFamily="18" charset="0"/>
              </a:rPr>
              <a:t>7</a:t>
            </a:r>
            <a:r>
              <a:rPr lang="en-US" sz="2800" dirty="0">
                <a:latin typeface="Times New Roman" panose="02020603050405020304" pitchFamily="18" charset="0"/>
                <a:cs typeface="Times New Roman" panose="02020603050405020304" pitchFamily="18" charset="0"/>
              </a:rPr>
              <a:t>Li(</a:t>
            </a:r>
            <a:r>
              <a:rPr lang="en-US" sz="2800" dirty="0" err="1">
                <a:latin typeface="Times New Roman" panose="02020603050405020304" pitchFamily="18" charset="0"/>
                <a:cs typeface="Times New Roman" panose="02020603050405020304" pitchFamily="18" charset="0"/>
              </a:rPr>
              <a:t>p,n</a:t>
            </a:r>
            <a:r>
              <a:rPr lang="en-US" sz="2800" dirty="0">
                <a:latin typeface="Times New Roman" panose="02020603050405020304" pitchFamily="18" charset="0"/>
                <a:cs typeface="Times New Roman" panose="02020603050405020304" pitchFamily="18" charset="0"/>
              </a:rPr>
              <a:t>)</a:t>
            </a:r>
            <a:r>
              <a:rPr lang="en-US" sz="2800" baseline="30000" dirty="0">
                <a:latin typeface="Times New Roman" panose="02020603050405020304" pitchFamily="18" charset="0"/>
                <a:cs typeface="Times New Roman" panose="02020603050405020304" pitchFamily="18" charset="0"/>
              </a:rPr>
              <a:t>7</a:t>
            </a:r>
            <a:r>
              <a:rPr lang="en-US" sz="2800" dirty="0">
                <a:latin typeface="Times New Roman" panose="02020603050405020304" pitchFamily="18" charset="0"/>
                <a:cs typeface="Times New Roman" panose="02020603050405020304" pitchFamily="18" charset="0"/>
              </a:rPr>
              <a:t>Be</a:t>
            </a:r>
            <a:endParaRPr lang="ru-RU" sz="2800" dirty="0"/>
          </a:p>
        </p:txBody>
      </p:sp>
      <p:sp>
        <p:nvSpPr>
          <p:cNvPr id="12" name="Стрелка вправо 11"/>
          <p:cNvSpPr/>
          <p:nvPr/>
        </p:nvSpPr>
        <p:spPr>
          <a:xfrm>
            <a:off x="2551947" y="2358906"/>
            <a:ext cx="792480" cy="11176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право 12"/>
          <p:cNvSpPr/>
          <p:nvPr/>
        </p:nvSpPr>
        <p:spPr>
          <a:xfrm>
            <a:off x="5500723" y="2358906"/>
            <a:ext cx="792480" cy="11176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577215" y="4379262"/>
            <a:ext cx="1830950" cy="830997"/>
          </a:xfrm>
          <a:prstGeom prst="rect">
            <a:avLst/>
          </a:prstGeom>
          <a:ln>
            <a:solidFill>
              <a:schemeClr val="tx1"/>
            </a:solidFill>
          </a:ln>
        </p:spPr>
        <p:txBody>
          <a:bodyPr wrap="square">
            <a:spAutoFit/>
          </a:bodyPr>
          <a:lstStyle/>
          <a:p>
            <a:r>
              <a:rPr lang="en-US" sz="2400" baseline="30000" dirty="0">
                <a:latin typeface="Times New Roman" panose="02020603050405020304" pitchFamily="18" charset="0"/>
                <a:cs typeface="Times New Roman" panose="02020603050405020304" pitchFamily="18" charset="0"/>
              </a:rPr>
              <a:t>7</a:t>
            </a:r>
            <a:r>
              <a:rPr lang="en-US" sz="2400" dirty="0">
                <a:latin typeface="Times New Roman" panose="02020603050405020304" pitchFamily="18" charset="0"/>
                <a:cs typeface="Times New Roman" panose="02020603050405020304" pitchFamily="18" charset="0"/>
              </a:rPr>
              <a:t>Li(</a:t>
            </a:r>
            <a:r>
              <a:rPr lang="en-US" sz="2400" dirty="0" err="1">
                <a:latin typeface="Times New Roman" panose="02020603050405020304" pitchFamily="18" charset="0"/>
                <a:cs typeface="Times New Roman" panose="02020603050405020304" pitchFamily="18" charset="0"/>
              </a:rPr>
              <a:t>p,p</a:t>
            </a:r>
            <a:r>
              <a:rPr lang="en-US"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7</a:t>
            </a:r>
            <a:r>
              <a:rPr lang="en-US" sz="2400" dirty="0">
                <a:latin typeface="Times New Roman" panose="02020603050405020304" pitchFamily="18" charset="0"/>
                <a:cs typeface="Times New Roman" panose="02020603050405020304" pitchFamily="18" charset="0"/>
              </a:rPr>
              <a:t>Li </a:t>
            </a:r>
          </a:p>
          <a:p>
            <a:r>
              <a:rPr lang="en-US" sz="2400" baseline="30000" dirty="0">
                <a:latin typeface="Times New Roman" panose="02020603050405020304" pitchFamily="18" charset="0"/>
                <a:cs typeface="Times New Roman" panose="02020603050405020304" pitchFamily="18" charset="0"/>
              </a:rPr>
              <a:t>7</a:t>
            </a:r>
            <a:r>
              <a:rPr lang="en-US" sz="2400" dirty="0">
                <a:latin typeface="Times New Roman" panose="02020603050405020304" pitchFamily="18" charset="0"/>
                <a:cs typeface="Times New Roman" panose="02020603050405020304" pitchFamily="18" charset="0"/>
              </a:rPr>
              <a:t>Li(p,</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4</a:t>
            </a:r>
            <a:r>
              <a:rPr lang="en-US" sz="2400" dirty="0">
                <a:latin typeface="Times New Roman" panose="02020603050405020304" pitchFamily="18" charset="0"/>
                <a:cs typeface="Times New Roman" panose="02020603050405020304" pitchFamily="18" charset="0"/>
              </a:rPr>
              <a:t>He</a:t>
            </a:r>
            <a:endParaRPr lang="ru-RU" sz="2400" dirty="0"/>
          </a:p>
        </p:txBody>
      </p:sp>
      <p:sp>
        <p:nvSpPr>
          <p:cNvPr id="15" name="Стрелка вправо 14"/>
          <p:cNvSpPr/>
          <p:nvPr/>
        </p:nvSpPr>
        <p:spPr>
          <a:xfrm>
            <a:off x="2551947" y="4738880"/>
            <a:ext cx="792480" cy="11176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3344427" y="4527474"/>
            <a:ext cx="2537874" cy="646331"/>
          </a:xfrm>
          <a:prstGeom prst="rect">
            <a:avLst/>
          </a:prstGeom>
        </p:spPr>
        <p:txBody>
          <a:bodyPr wrap="none">
            <a:spAutoFit/>
          </a:bodyPr>
          <a:lstStyle/>
          <a:p>
            <a:pPr algn="ctr"/>
            <a:r>
              <a:rPr lang="ru-RU" dirty="0" err="1">
                <a:latin typeface="Times New Roman" panose="02020603050405020304" pitchFamily="18" charset="0"/>
                <a:cs typeface="Times New Roman" panose="02020603050405020304" pitchFamily="18" charset="0"/>
              </a:rPr>
              <a:t>Knowledge</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of</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additional</a:t>
            </a:r>
            <a:r>
              <a:rPr lang="ru-RU"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algn="ctr"/>
            <a:r>
              <a:rPr lang="ru-RU" dirty="0" err="1">
                <a:latin typeface="Times New Roman" panose="02020603050405020304" pitchFamily="18" charset="0"/>
                <a:cs typeface="Times New Roman" panose="02020603050405020304" pitchFamily="18" charset="0"/>
              </a:rPr>
              <a:t>dose</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in</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therapy</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575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15"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53018" y="488844"/>
            <a:ext cx="11408734" cy="830997"/>
          </a:xfrm>
          <a:prstGeom prst="rect">
            <a:avLst/>
          </a:prstGeom>
          <a:ln>
            <a:solidFill>
              <a:srgbClr val="FF0000"/>
            </a:solidFill>
          </a:ln>
        </p:spPr>
        <p:txBody>
          <a:bodyPr wrap="square">
            <a:spAutoFit/>
          </a:bodyPr>
          <a:lstStyle/>
          <a:p>
            <a:pPr algn="just" fontAlgn="base">
              <a:lnSpc>
                <a:spcPct val="100000"/>
              </a:lnSpc>
              <a:spcBef>
                <a:spcPct val="0"/>
              </a:spcBef>
              <a:spcAft>
                <a:spcPct val="0"/>
              </a:spcAft>
              <a:defRPr/>
            </a:pPr>
            <a:r>
              <a:rPr lang="en-US" altLang="ru-RU" sz="2400" dirty="0">
                <a:latin typeface="Times New Roman" panose="02020603050405020304" pitchFamily="18" charset="0"/>
                <a:cs typeface="Times New Roman" panose="02020603050405020304" pitchFamily="18" charset="0"/>
              </a:rPr>
              <a:t>d + </a:t>
            </a:r>
            <a:r>
              <a:rPr lang="en-US" altLang="ru-RU" sz="2400" baseline="30000" dirty="0">
                <a:latin typeface="Times New Roman" panose="02020603050405020304" pitchFamily="18" charset="0"/>
                <a:cs typeface="Times New Roman" panose="02020603050405020304" pitchFamily="18" charset="0"/>
              </a:rPr>
              <a:t>6</a:t>
            </a:r>
            <a:r>
              <a:rPr lang="en-US" altLang="ru-RU" sz="2400" dirty="0">
                <a:latin typeface="Times New Roman" panose="02020603050405020304" pitchFamily="18" charset="0"/>
                <a:cs typeface="Times New Roman" panose="02020603050405020304" pitchFamily="18" charset="0"/>
              </a:rPr>
              <a:t>Li		</a:t>
            </a:r>
            <a:r>
              <a:rPr lang="it-IT" altLang="ru-RU" sz="2400" baseline="30000" dirty="0">
                <a:latin typeface="Times New Roman" panose="02020603050405020304" pitchFamily="18" charset="0"/>
                <a:cs typeface="Times New Roman" panose="02020603050405020304" pitchFamily="18" charset="0"/>
              </a:rPr>
              <a:t>6</a:t>
            </a:r>
            <a:r>
              <a:rPr lang="it-IT" altLang="ru-RU" sz="2400" dirty="0">
                <a:latin typeface="Times New Roman" panose="02020603050405020304" pitchFamily="18" charset="0"/>
                <a:cs typeface="Times New Roman" panose="02020603050405020304" pitchFamily="18" charset="0"/>
              </a:rPr>
              <a:t>Li(d,</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it-IT" altLang="ru-RU" sz="2400" dirty="0">
                <a:latin typeface="Times New Roman" panose="02020603050405020304" pitchFamily="18" charset="0"/>
                <a:cs typeface="Times New Roman" panose="02020603050405020304" pitchFamily="18" charset="0"/>
              </a:rPr>
              <a:t>)</a:t>
            </a:r>
            <a:r>
              <a:rPr lang="it-IT" altLang="ru-RU" sz="2400" baseline="30000" dirty="0">
                <a:latin typeface="Times New Roman" panose="02020603050405020304" pitchFamily="18" charset="0"/>
                <a:cs typeface="Times New Roman" panose="02020603050405020304" pitchFamily="18" charset="0"/>
              </a:rPr>
              <a:t>4</a:t>
            </a:r>
            <a:r>
              <a:rPr lang="it-IT" altLang="ru-RU" sz="2400" dirty="0">
                <a:latin typeface="Times New Roman" panose="02020603050405020304" pitchFamily="18" charset="0"/>
                <a:cs typeface="Times New Roman" panose="02020603050405020304" pitchFamily="18" charset="0"/>
              </a:rPr>
              <a:t>He, </a:t>
            </a:r>
            <a:r>
              <a:rPr lang="it-IT" altLang="ru-RU" sz="2400" baseline="30000" dirty="0">
                <a:latin typeface="Times New Roman" panose="02020603050405020304" pitchFamily="18" charset="0"/>
                <a:cs typeface="Times New Roman" panose="02020603050405020304" pitchFamily="18" charset="0"/>
              </a:rPr>
              <a:t>6</a:t>
            </a:r>
            <a:r>
              <a:rPr lang="it-IT" altLang="ru-RU" sz="2400" dirty="0">
                <a:latin typeface="Times New Roman" panose="02020603050405020304" pitchFamily="18" charset="0"/>
                <a:cs typeface="Times New Roman" panose="02020603050405020304" pitchFamily="18" charset="0"/>
              </a:rPr>
              <a:t>Li(d,p)</a:t>
            </a:r>
            <a:r>
              <a:rPr lang="it-IT" altLang="ru-RU" sz="2400" baseline="30000" dirty="0">
                <a:latin typeface="Times New Roman" panose="02020603050405020304" pitchFamily="18" charset="0"/>
                <a:cs typeface="Times New Roman" panose="02020603050405020304" pitchFamily="18" charset="0"/>
              </a:rPr>
              <a:t>7</a:t>
            </a:r>
            <a:r>
              <a:rPr lang="it-IT" altLang="ru-RU" sz="2400" dirty="0">
                <a:latin typeface="Times New Roman" panose="02020603050405020304" pitchFamily="18" charset="0"/>
                <a:cs typeface="Times New Roman" panose="02020603050405020304" pitchFamily="18" charset="0"/>
              </a:rPr>
              <a:t>Li, </a:t>
            </a:r>
            <a:r>
              <a:rPr lang="it-IT" altLang="ru-RU" sz="2400" baseline="30000" dirty="0">
                <a:latin typeface="Times New Roman" panose="02020603050405020304" pitchFamily="18" charset="0"/>
                <a:cs typeface="Times New Roman" panose="02020603050405020304" pitchFamily="18" charset="0"/>
              </a:rPr>
              <a:t>6</a:t>
            </a:r>
            <a:r>
              <a:rPr lang="it-IT" altLang="ru-RU" sz="2400" dirty="0">
                <a:latin typeface="Times New Roman" panose="02020603050405020304" pitchFamily="18" charset="0"/>
                <a:cs typeface="Times New Roman" panose="02020603050405020304" pitchFamily="18" charset="0"/>
              </a:rPr>
              <a:t>Li(d,p)</a:t>
            </a:r>
            <a:r>
              <a:rPr lang="it-IT" altLang="ru-RU" sz="2400" baseline="30000" dirty="0">
                <a:latin typeface="Times New Roman" panose="02020603050405020304" pitchFamily="18" charset="0"/>
                <a:cs typeface="Times New Roman" panose="02020603050405020304" pitchFamily="18" charset="0"/>
              </a:rPr>
              <a:t>7</a:t>
            </a:r>
            <a:r>
              <a:rPr lang="it-IT" altLang="ru-RU" sz="2400" dirty="0">
                <a:latin typeface="Times New Roman" panose="02020603050405020304" pitchFamily="18" charset="0"/>
                <a:cs typeface="Times New Roman" panose="02020603050405020304" pitchFamily="18" charset="0"/>
              </a:rPr>
              <a:t>Li</a:t>
            </a:r>
            <a:r>
              <a:rPr lang="it-IT" altLang="ru-RU" sz="2400" baseline="30000" dirty="0">
                <a:latin typeface="Times New Roman" panose="02020603050405020304" pitchFamily="18" charset="0"/>
                <a:cs typeface="Times New Roman" panose="02020603050405020304" pitchFamily="18" charset="0"/>
              </a:rPr>
              <a:t>*</a:t>
            </a:r>
            <a:r>
              <a:rPr lang="it-IT" altLang="ru-RU" sz="2400" dirty="0">
                <a:latin typeface="Times New Roman" panose="02020603050405020304" pitchFamily="18" charset="0"/>
                <a:cs typeface="Times New Roman" panose="02020603050405020304" pitchFamily="18" charset="0"/>
              </a:rPr>
              <a:t>, </a:t>
            </a:r>
            <a:r>
              <a:rPr lang="ru-RU" altLang="ru-RU" sz="2400" dirty="0">
                <a:latin typeface="Times New Roman" panose="02020603050405020304" pitchFamily="18" charset="0"/>
                <a:cs typeface="Times New Roman" panose="02020603050405020304" pitchFamily="18" charset="0"/>
              </a:rPr>
              <a:t>	</a:t>
            </a:r>
            <a:r>
              <a:rPr lang="en-US" altLang="ru-RU" sz="2400" dirty="0">
                <a:latin typeface="Times New Roman" panose="02020603050405020304" pitchFamily="18" charset="0"/>
                <a:cs typeface="Times New Roman" panose="02020603050405020304" pitchFamily="18" charset="0"/>
              </a:rPr>
              <a:t>Power source of fast neutron </a:t>
            </a:r>
          </a:p>
          <a:p>
            <a:pPr fontAlgn="base">
              <a:spcBef>
                <a:spcPct val="0"/>
              </a:spcBef>
              <a:spcAft>
                <a:spcPct val="0"/>
              </a:spcAft>
              <a:defRPr/>
            </a:pPr>
            <a:r>
              <a:rPr lang="en-US" altLang="ru-RU" sz="2400" dirty="0">
                <a:latin typeface="Times New Roman" panose="02020603050405020304" pitchFamily="18" charset="0"/>
                <a:cs typeface="Times New Roman" panose="02020603050405020304" pitchFamily="18" charset="0"/>
              </a:rPr>
              <a:t>d + </a:t>
            </a:r>
            <a:r>
              <a:rPr lang="en-US" altLang="ru-RU" sz="2400" baseline="30000" dirty="0">
                <a:latin typeface="Times New Roman" panose="02020603050405020304" pitchFamily="18" charset="0"/>
                <a:cs typeface="Times New Roman" panose="02020603050405020304" pitchFamily="18" charset="0"/>
              </a:rPr>
              <a:t>7</a:t>
            </a:r>
            <a:r>
              <a:rPr lang="en-US" altLang="ru-RU" sz="2400" dirty="0">
                <a:latin typeface="Times New Roman" panose="02020603050405020304" pitchFamily="18" charset="0"/>
                <a:cs typeface="Times New Roman" panose="02020603050405020304" pitchFamily="18" charset="0"/>
              </a:rPr>
              <a:t>Li 	</a:t>
            </a:r>
            <a:r>
              <a:rPr lang="it-IT" altLang="ru-RU" sz="2400" baseline="30000" dirty="0">
                <a:latin typeface="Times New Roman" panose="02020603050405020304" pitchFamily="18" charset="0"/>
                <a:cs typeface="Times New Roman" panose="02020603050405020304" pitchFamily="18" charset="0"/>
              </a:rPr>
              <a:t>7</a:t>
            </a:r>
            <a:r>
              <a:rPr lang="it-IT" altLang="ru-RU" sz="2400" dirty="0">
                <a:latin typeface="Times New Roman" panose="02020603050405020304" pitchFamily="18" charset="0"/>
                <a:cs typeface="Times New Roman" panose="02020603050405020304" pitchFamily="18" charset="0"/>
              </a:rPr>
              <a:t>Li(d,</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it-IT" altLang="ru-RU" sz="2400" dirty="0">
                <a:latin typeface="Times New Roman" panose="02020603050405020304" pitchFamily="18" charset="0"/>
                <a:cs typeface="Times New Roman" panose="02020603050405020304" pitchFamily="18" charset="0"/>
              </a:rPr>
              <a:t>)</a:t>
            </a:r>
            <a:r>
              <a:rPr lang="it-IT" altLang="ru-RU" sz="2400" baseline="30000" dirty="0">
                <a:latin typeface="Times New Roman" panose="02020603050405020304" pitchFamily="18" charset="0"/>
                <a:cs typeface="Times New Roman" panose="02020603050405020304" pitchFamily="18" charset="0"/>
              </a:rPr>
              <a:t>5</a:t>
            </a:r>
            <a:r>
              <a:rPr lang="it-IT" altLang="ru-RU" sz="2400" dirty="0">
                <a:latin typeface="Times New Roman" panose="02020603050405020304" pitchFamily="18" charset="0"/>
                <a:cs typeface="Times New Roman" panose="02020603050405020304" pitchFamily="18" charset="0"/>
              </a:rPr>
              <a:t>He, </a:t>
            </a:r>
            <a:r>
              <a:rPr lang="it-IT" altLang="ru-RU" sz="2400" baseline="30000" dirty="0">
                <a:latin typeface="Times New Roman" panose="02020603050405020304" pitchFamily="18" charset="0"/>
                <a:cs typeface="Times New Roman" panose="02020603050405020304" pitchFamily="18" charset="0"/>
              </a:rPr>
              <a:t>7</a:t>
            </a:r>
            <a:r>
              <a:rPr lang="it-IT" altLang="ru-RU" sz="2400" dirty="0">
                <a:latin typeface="Times New Roman" panose="02020603050405020304" pitchFamily="18" charset="0"/>
                <a:cs typeface="Times New Roman" panose="02020603050405020304" pitchFamily="18" charset="0"/>
              </a:rPr>
              <a:t>Li(d,n</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it-IT" altLang="ru-RU" sz="2400" dirty="0">
                <a:latin typeface="Times New Roman" panose="02020603050405020304" pitchFamily="18" charset="0"/>
                <a:cs typeface="Times New Roman" panose="02020603050405020304" pitchFamily="18" charset="0"/>
              </a:rPr>
              <a:t>)</a:t>
            </a:r>
            <a:r>
              <a:rPr lang="it-IT" altLang="ru-RU" sz="2400" baseline="30000" dirty="0">
                <a:latin typeface="Times New Roman" panose="02020603050405020304" pitchFamily="18" charset="0"/>
                <a:cs typeface="Times New Roman" panose="02020603050405020304" pitchFamily="18" charset="0"/>
              </a:rPr>
              <a:t>4</a:t>
            </a:r>
            <a:r>
              <a:rPr lang="it-IT" altLang="ru-RU" sz="2400" dirty="0">
                <a:latin typeface="Times New Roman" panose="02020603050405020304" pitchFamily="18" charset="0"/>
                <a:cs typeface="Times New Roman" panose="02020603050405020304" pitchFamily="18" charset="0"/>
              </a:rPr>
              <a:t>He, </a:t>
            </a:r>
            <a:r>
              <a:rPr lang="it-IT" altLang="ru-RU" sz="2400" baseline="30000" dirty="0">
                <a:latin typeface="Times New Roman" panose="02020603050405020304" pitchFamily="18" charset="0"/>
                <a:cs typeface="Times New Roman" panose="02020603050405020304" pitchFamily="18" charset="0"/>
              </a:rPr>
              <a:t>7</a:t>
            </a:r>
            <a:r>
              <a:rPr lang="it-IT" altLang="ru-RU" sz="2400" dirty="0">
                <a:latin typeface="Times New Roman" panose="02020603050405020304" pitchFamily="18" charset="0"/>
                <a:cs typeface="Times New Roman" panose="02020603050405020304" pitchFamily="18" charset="0"/>
              </a:rPr>
              <a:t>Li(d,n)</a:t>
            </a:r>
            <a:r>
              <a:rPr lang="it-IT" altLang="ru-RU" sz="2400" baseline="30000" dirty="0">
                <a:latin typeface="Times New Roman" panose="02020603050405020304" pitchFamily="18" charset="0"/>
                <a:cs typeface="Times New Roman" panose="02020603050405020304" pitchFamily="18" charset="0"/>
              </a:rPr>
              <a:t>8</a:t>
            </a:r>
            <a:r>
              <a:rPr lang="it-IT" altLang="ru-RU" sz="2400" dirty="0">
                <a:latin typeface="Times New Roman" panose="02020603050405020304" pitchFamily="18" charset="0"/>
                <a:cs typeface="Times New Roman" panose="02020603050405020304" pitchFamily="18" charset="0"/>
              </a:rPr>
              <a:t>Be	</a:t>
            </a:r>
            <a:r>
              <a:rPr lang="it-IT" altLang="ru-RU" dirty="0">
                <a:latin typeface="Times New Roman" panose="02020603050405020304" pitchFamily="18" charset="0"/>
                <a:cs typeface="Times New Roman" panose="02020603050405020304" pitchFamily="18" charset="0"/>
              </a:rPr>
              <a:t>	</a:t>
            </a:r>
            <a:endParaRPr lang="ru-RU" dirty="0"/>
          </a:p>
        </p:txBody>
      </p:sp>
      <p:pic>
        <p:nvPicPr>
          <p:cNvPr id="2" name="Рисунок 1"/>
          <p:cNvPicPr>
            <a:picLocks noChangeAspect="1"/>
          </p:cNvPicPr>
          <p:nvPr/>
        </p:nvPicPr>
        <p:blipFill>
          <a:blip r:embed="rId3"/>
          <a:stretch>
            <a:fillRect/>
          </a:stretch>
        </p:blipFill>
        <p:spPr>
          <a:xfrm>
            <a:off x="453018" y="1450494"/>
            <a:ext cx="5675782" cy="3705705"/>
          </a:xfrm>
          <a:prstGeom prst="rect">
            <a:avLst/>
          </a:prstGeom>
        </p:spPr>
      </p:pic>
      <p:pic>
        <p:nvPicPr>
          <p:cNvPr id="3" name="Рисунок 2"/>
          <p:cNvPicPr>
            <a:picLocks noChangeAspect="1"/>
          </p:cNvPicPr>
          <p:nvPr/>
        </p:nvPicPr>
        <p:blipFill>
          <a:blip r:embed="rId4"/>
          <a:stretch>
            <a:fillRect/>
          </a:stretch>
        </p:blipFill>
        <p:spPr>
          <a:xfrm>
            <a:off x="6219890" y="1529008"/>
            <a:ext cx="5196415" cy="3710406"/>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3721290" y="5365366"/>
                <a:ext cx="3038781" cy="9857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𝑌</m:t>
                      </m:r>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12</m:t>
                          </m:r>
                        </m:sup>
                      </m:sSup>
                      <m:d>
                        <m:dPr>
                          <m:begChr m:val="["/>
                          <m:endChr m:val="]"/>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𝑠</m:t>
                              </m:r>
                            </m:den>
                          </m:f>
                        </m:e>
                      </m:d>
                    </m:oMath>
                  </m:oMathPara>
                </a14:m>
                <a:endParaRPr lang="ru-RU" dirty="0"/>
              </a:p>
              <a:p>
                <a:endParaRPr lang="ru-RU" dirty="0"/>
              </a:p>
            </p:txBody>
          </p:sp>
        </mc:Choice>
        <mc:Fallback xmlns="">
          <p:sp>
            <p:nvSpPr>
              <p:cNvPr id="6" name="TextBox 5"/>
              <p:cNvSpPr txBox="1">
                <a:spLocks noRot="1" noChangeAspect="1" noMove="1" noResize="1" noEditPoints="1" noAdjustHandles="1" noChangeArrowheads="1" noChangeShapeType="1" noTextEdit="1"/>
              </p:cNvSpPr>
              <p:nvPr/>
            </p:nvSpPr>
            <p:spPr>
              <a:xfrm>
                <a:off x="3721290" y="5365366"/>
                <a:ext cx="3038781" cy="985719"/>
              </a:xfrm>
              <a:prstGeom prst="rect">
                <a:avLst/>
              </a:prstGeom>
              <a:blipFill rotWithShape="0">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 name="Прямоугольник 6"/>
              <p:cNvSpPr/>
              <p:nvPr/>
            </p:nvSpPr>
            <p:spPr>
              <a:xfrm>
                <a:off x="4418211" y="6184552"/>
                <a:ext cx="1644937" cy="708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𝑌</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3</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1</m:t>
                          </m:r>
                        </m:sup>
                      </m:sSup>
                      <m:d>
                        <m:dPr>
                          <m:begChr m:val="["/>
                          <m:endChr m:val="]"/>
                          <m:ctrlPr>
                            <a:rPr lang="en-US" i="1" smtClean="0">
                              <a:latin typeface="Cambria Math" panose="02040503050406030204" pitchFamily="18" charset="0"/>
                              <a:ea typeface="Cambria Math" panose="02040503050406030204" pitchFamily="18" charset="0"/>
                            </a:rPr>
                          </m:ctrlPr>
                        </m:dPr>
                        <m:e>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𝑠</m:t>
                              </m:r>
                            </m:den>
                          </m:f>
                        </m:e>
                      </m:d>
                    </m:oMath>
                  </m:oMathPara>
                </a14:m>
                <a:endParaRPr lang="ru-RU" dirty="0"/>
              </a:p>
            </p:txBody>
          </p:sp>
        </mc:Choice>
        <mc:Fallback xmlns="">
          <p:sp>
            <p:nvSpPr>
              <p:cNvPr id="7" name="Прямоугольник 6"/>
              <p:cNvSpPr>
                <a:spLocks noRot="1" noChangeAspect="1" noMove="1" noResize="1" noEditPoints="1" noAdjustHandles="1" noChangeArrowheads="1" noChangeShapeType="1" noTextEdit="1"/>
              </p:cNvSpPr>
              <p:nvPr/>
            </p:nvSpPr>
            <p:spPr>
              <a:xfrm>
                <a:off x="4418211" y="6184552"/>
                <a:ext cx="1644937" cy="708720"/>
              </a:xfrm>
              <a:prstGeom prst="rect">
                <a:avLst/>
              </a:prstGeom>
              <a:blipFill rotWithShape="0">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 name="Прямоугольник 7"/>
              <p:cNvSpPr/>
              <p:nvPr/>
            </p:nvSpPr>
            <p:spPr>
              <a:xfrm>
                <a:off x="1342514" y="5710637"/>
                <a:ext cx="1627433" cy="646331"/>
              </a:xfrm>
              <a:prstGeom prst="rect">
                <a:avLst/>
              </a:prstGeom>
              <a:ln>
                <a:solidFill>
                  <a:schemeClr val="tx1"/>
                </a:solidFill>
              </a:ln>
            </p:spPr>
            <p:txBody>
              <a:bodyPr wrap="none">
                <a:spAutoFit/>
              </a:bodyPr>
              <a:lstStyle/>
              <a:p>
                <a:r>
                  <a:rPr lang="en-US" dirty="0">
                    <a:latin typeface="Times New Roman" panose="02020603050405020304" pitchFamily="18" charset="0"/>
                    <a:cs typeface="Times New Roman" panose="02020603050405020304" pitchFamily="18" charset="0"/>
                  </a:rPr>
                  <a:t>Neutron Yield </a:t>
                </a:r>
              </a:p>
              <a:p>
                <a:r>
                  <a:rPr lang="en-US" dirty="0">
                    <a:latin typeface="Times New Roman" panose="02020603050405020304" pitchFamily="18" charset="0"/>
                    <a:cs typeface="Times New Roman" panose="02020603050405020304" pitchFamily="18" charset="0"/>
                  </a:rPr>
                  <a:t>for 1 mA beam</a:t>
                </a:r>
                <a14:m>
                  <m:oMath xmlns:m="http://schemas.openxmlformats.org/officeDocument/2006/math">
                    <m:r>
                      <a:rPr lang="en-US" dirty="0">
                        <a:latin typeface="Cambria Math" panose="02040503050406030204" pitchFamily="18" charset="0"/>
                      </a:rPr>
                      <m:t> </m:t>
                    </m:r>
                  </m:oMath>
                </a14:m>
                <a:endParaRPr lang="ru-RU" dirty="0">
                  <a:latin typeface="Times New Roman" panose="02020603050405020304" pitchFamily="18" charset="0"/>
                  <a:cs typeface="Times New Roman" panose="02020603050405020304" pitchFamily="18" charset="0"/>
                </a:endParaRPr>
              </a:p>
            </p:txBody>
          </p:sp>
        </mc:Choice>
        <mc:Fallback xmlns="">
          <p:sp>
            <p:nvSpPr>
              <p:cNvPr id="8" name="Прямоугольник 7"/>
              <p:cNvSpPr>
                <a:spLocks noRot="1" noChangeAspect="1" noMove="1" noResize="1" noEditPoints="1" noAdjustHandles="1" noChangeArrowheads="1" noChangeShapeType="1" noTextEdit="1"/>
              </p:cNvSpPr>
              <p:nvPr/>
            </p:nvSpPr>
            <p:spPr>
              <a:xfrm>
                <a:off x="1342514" y="5710637"/>
                <a:ext cx="1627433" cy="646331"/>
              </a:xfrm>
              <a:prstGeom prst="rect">
                <a:avLst/>
              </a:prstGeom>
              <a:blipFill rotWithShape="0">
                <a:blip r:embed="rId7"/>
                <a:stretch>
                  <a:fillRect l="-2602" t="-4630" b="-12963"/>
                </a:stretch>
              </a:blipFill>
              <a:ln>
                <a:solidFill>
                  <a:schemeClr val="tx1"/>
                </a:solidFill>
              </a:ln>
            </p:spPr>
            <p:txBody>
              <a:bodyPr/>
              <a:lstStyle/>
              <a:p>
                <a:r>
                  <a:rPr lang="ru-RU">
                    <a:noFill/>
                  </a:rPr>
                  <a:t> </a:t>
                </a:r>
              </a:p>
            </p:txBody>
          </p:sp>
        </mc:Fallback>
      </mc:AlternateContent>
      <p:sp>
        <p:nvSpPr>
          <p:cNvPr id="9" name="Прямоугольник 8"/>
          <p:cNvSpPr/>
          <p:nvPr/>
        </p:nvSpPr>
        <p:spPr>
          <a:xfrm>
            <a:off x="3290909" y="5525971"/>
            <a:ext cx="1306768" cy="369332"/>
          </a:xfrm>
          <a:prstGeom prst="rect">
            <a:avLst/>
          </a:prstGeom>
        </p:spPr>
        <p:txBody>
          <a:bodyPr wrap="none">
            <a:spAutoFit/>
          </a:bodyPr>
          <a:lstStyle/>
          <a:p>
            <a:r>
              <a:rPr lang="it-IT" altLang="ru-RU" baseline="30000" dirty="0">
                <a:latin typeface="Times New Roman" panose="02020603050405020304" pitchFamily="18" charset="0"/>
                <a:cs typeface="Times New Roman" panose="02020603050405020304" pitchFamily="18" charset="0"/>
              </a:rPr>
              <a:t>7</a:t>
            </a:r>
            <a:r>
              <a:rPr lang="it-IT" altLang="ru-RU" dirty="0">
                <a:latin typeface="Times New Roman" panose="02020603050405020304" pitchFamily="18" charset="0"/>
                <a:cs typeface="Times New Roman" panose="02020603050405020304" pitchFamily="18" charset="0"/>
              </a:rPr>
              <a:t>Li(d,n)</a:t>
            </a:r>
            <a:r>
              <a:rPr lang="it-IT" altLang="ru-RU" baseline="30000" dirty="0">
                <a:latin typeface="Times New Roman" panose="02020603050405020304" pitchFamily="18" charset="0"/>
                <a:cs typeface="Times New Roman" panose="02020603050405020304" pitchFamily="18" charset="0"/>
              </a:rPr>
              <a:t>8</a:t>
            </a:r>
            <a:r>
              <a:rPr lang="it-IT" altLang="ru-RU" dirty="0">
                <a:latin typeface="Times New Roman" panose="02020603050405020304" pitchFamily="18" charset="0"/>
                <a:cs typeface="Times New Roman" panose="02020603050405020304" pitchFamily="18" charset="0"/>
              </a:rPr>
              <a:t>Be:</a:t>
            </a:r>
            <a:endParaRPr lang="ru-RU" dirty="0"/>
          </a:p>
        </p:txBody>
      </p:sp>
      <p:sp>
        <p:nvSpPr>
          <p:cNvPr id="10" name="Прямоугольник 9"/>
          <p:cNvSpPr/>
          <p:nvPr/>
        </p:nvSpPr>
        <p:spPr>
          <a:xfrm>
            <a:off x="3220395" y="6354246"/>
            <a:ext cx="1306768" cy="369332"/>
          </a:xfrm>
          <a:prstGeom prst="rect">
            <a:avLst/>
          </a:prstGeom>
        </p:spPr>
        <p:txBody>
          <a:bodyPr wrap="none">
            <a:spAutoFit/>
          </a:bodyPr>
          <a:lstStyle/>
          <a:p>
            <a:r>
              <a:rPr lang="it-IT" altLang="ru-RU" baseline="30000" dirty="0">
                <a:latin typeface="Times New Roman" panose="02020603050405020304" pitchFamily="18" charset="0"/>
                <a:cs typeface="Times New Roman" panose="02020603050405020304" pitchFamily="18" charset="0"/>
              </a:rPr>
              <a:t>7</a:t>
            </a:r>
            <a:r>
              <a:rPr lang="it-IT" altLang="ru-RU" dirty="0">
                <a:latin typeface="Times New Roman" panose="02020603050405020304" pitchFamily="18" charset="0"/>
                <a:cs typeface="Times New Roman" panose="02020603050405020304" pitchFamily="18" charset="0"/>
              </a:rPr>
              <a:t>Li(d,n)</a:t>
            </a:r>
            <a:r>
              <a:rPr lang="it-IT" altLang="ru-RU" baseline="30000" dirty="0">
                <a:latin typeface="Times New Roman" panose="02020603050405020304" pitchFamily="18" charset="0"/>
                <a:cs typeface="Times New Roman" panose="02020603050405020304" pitchFamily="18" charset="0"/>
              </a:rPr>
              <a:t>8</a:t>
            </a:r>
            <a:r>
              <a:rPr lang="it-IT" altLang="ru-RU" dirty="0">
                <a:latin typeface="Times New Roman" panose="02020603050405020304" pitchFamily="18" charset="0"/>
                <a:cs typeface="Times New Roman" panose="02020603050405020304" pitchFamily="18" charset="0"/>
              </a:rPr>
              <a:t>Be:</a:t>
            </a:r>
            <a:endParaRPr lang="ru-RU" dirty="0"/>
          </a:p>
        </p:txBody>
      </p:sp>
    </p:spTree>
    <p:extLst>
      <p:ext uri="{BB962C8B-B14F-4D97-AF65-F5344CB8AC3E}">
        <p14:creationId xmlns:p14="http://schemas.microsoft.com/office/powerpoint/2010/main" val="161960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97283" y="286911"/>
            <a:ext cx="11589488" cy="461665"/>
          </a:xfrm>
          <a:prstGeom prst="rect">
            <a:avLst/>
          </a:prstGeom>
          <a:ln>
            <a:solidFill>
              <a:srgbClr val="FF0000"/>
            </a:solidFill>
          </a:ln>
        </p:spPr>
        <p:txBody>
          <a:bodyPr wrap="square">
            <a:spAutoFit/>
          </a:bodyPr>
          <a:lstStyle/>
          <a:p>
            <a:pPr fontAlgn="base">
              <a:spcBef>
                <a:spcPct val="0"/>
              </a:spcBef>
              <a:spcAft>
                <a:spcPct val="0"/>
              </a:spcAft>
              <a:defRPr/>
            </a:pPr>
            <a:r>
              <a:rPr lang="en-US" altLang="ru-RU" sz="2400" dirty="0">
                <a:latin typeface="Times New Roman" panose="02020603050405020304" pitchFamily="18" charset="0"/>
                <a:cs typeface="Times New Roman" panose="02020603050405020304" pitchFamily="18" charset="0"/>
              </a:rPr>
              <a:t>p + </a:t>
            </a:r>
            <a:r>
              <a:rPr lang="en-US" altLang="ru-RU" sz="2400" baseline="30000" dirty="0">
                <a:latin typeface="Times New Roman" panose="02020603050405020304" pitchFamily="18" charset="0"/>
                <a:cs typeface="Times New Roman" panose="02020603050405020304" pitchFamily="18" charset="0"/>
              </a:rPr>
              <a:t>11</a:t>
            </a:r>
            <a:r>
              <a:rPr lang="en-US" altLang="ru-RU" sz="2400" dirty="0">
                <a:latin typeface="Times New Roman" panose="02020603050405020304" pitchFamily="18" charset="0"/>
                <a:cs typeface="Times New Roman" panose="02020603050405020304" pitchFamily="18" charset="0"/>
              </a:rPr>
              <a:t>B	 		</a:t>
            </a:r>
            <a:r>
              <a:rPr lang="en-US" altLang="ru-RU" sz="2400" baseline="30000" dirty="0">
                <a:latin typeface="Times New Roman" panose="02020603050405020304" pitchFamily="18" charset="0"/>
                <a:cs typeface="Times New Roman" panose="02020603050405020304" pitchFamily="18" charset="0"/>
              </a:rPr>
              <a:t>11</a:t>
            </a:r>
            <a:r>
              <a:rPr lang="en-US" altLang="ru-RU" sz="2400" dirty="0">
                <a:latin typeface="Times New Roman" panose="02020603050405020304" pitchFamily="18" charset="0"/>
                <a:cs typeface="Times New Roman" panose="02020603050405020304" pitchFamily="18" charset="0"/>
              </a:rPr>
              <a:t>B(p,</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baseline="-25000" dirty="0">
                <a:latin typeface="Times New Roman" panose="02020603050405020304" pitchFamily="18" charset="0"/>
                <a:cs typeface="Times New Roman" panose="02020603050405020304" pitchFamily="18" charset="0"/>
                <a:sym typeface="Symbol" panose="05050102010706020507" pitchFamily="18" charset="2"/>
              </a:rPr>
              <a:t>0</a:t>
            </a:r>
            <a:r>
              <a:rPr lang="en-US" altLang="ru-RU" sz="2400" dirty="0">
                <a:latin typeface="Times New Roman" panose="02020603050405020304" pitchFamily="18" charset="0"/>
                <a:cs typeface="Times New Roman" panose="02020603050405020304" pitchFamily="18" charset="0"/>
              </a:rPr>
              <a:t>)</a:t>
            </a:r>
            <a:r>
              <a:rPr lang="en-US" altLang="ru-RU" sz="2400" baseline="30000" dirty="0">
                <a:latin typeface="Times New Roman" panose="02020603050405020304" pitchFamily="18" charset="0"/>
                <a:cs typeface="Times New Roman" panose="02020603050405020304" pitchFamily="18" charset="0"/>
              </a:rPr>
              <a:t>8</a:t>
            </a:r>
            <a:r>
              <a:rPr lang="en-US" altLang="ru-RU" sz="2400" dirty="0">
                <a:latin typeface="Times New Roman" panose="02020603050405020304" pitchFamily="18" charset="0"/>
                <a:cs typeface="Times New Roman" panose="02020603050405020304" pitchFamily="18" charset="0"/>
              </a:rPr>
              <a:t>Be, </a:t>
            </a:r>
            <a:r>
              <a:rPr lang="en-US" altLang="ru-RU" sz="2400" baseline="30000" dirty="0">
                <a:latin typeface="Times New Roman" panose="02020603050405020304" pitchFamily="18" charset="0"/>
                <a:cs typeface="Times New Roman" panose="02020603050405020304" pitchFamily="18" charset="0"/>
              </a:rPr>
              <a:t>11</a:t>
            </a:r>
            <a:r>
              <a:rPr lang="en-US" altLang="ru-RU" sz="2400" dirty="0">
                <a:latin typeface="Times New Roman" panose="02020603050405020304" pitchFamily="18" charset="0"/>
                <a:cs typeface="Times New Roman" panose="02020603050405020304" pitchFamily="18" charset="0"/>
              </a:rPr>
              <a:t>B(p,</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baseline="-25000" dirty="0">
                <a:latin typeface="Times New Roman" panose="02020603050405020304" pitchFamily="18" charset="0"/>
                <a:cs typeface="Times New Roman" panose="02020603050405020304" pitchFamily="18" charset="0"/>
                <a:sym typeface="Symbol" panose="05050102010706020507" pitchFamily="18" charset="2"/>
              </a:rPr>
              <a:t>1</a:t>
            </a:r>
            <a:r>
              <a:rPr lang="en-US" altLang="ru-RU" sz="2400" dirty="0">
                <a:latin typeface="Times New Roman" panose="02020603050405020304" pitchFamily="18" charset="0"/>
                <a:cs typeface="Times New Roman" panose="02020603050405020304" pitchFamily="18" charset="0"/>
              </a:rPr>
              <a:t>)</a:t>
            </a:r>
            <a:r>
              <a:rPr lang="en-US" altLang="ru-RU" sz="2400" baseline="30000" dirty="0">
                <a:latin typeface="Times New Roman" panose="02020603050405020304" pitchFamily="18" charset="0"/>
                <a:cs typeface="Times New Roman" panose="02020603050405020304" pitchFamily="18" charset="0"/>
              </a:rPr>
              <a:t>8</a:t>
            </a:r>
            <a:r>
              <a:rPr lang="en-US" altLang="ru-RU" sz="2400" dirty="0">
                <a:latin typeface="Times New Roman" panose="02020603050405020304" pitchFamily="18" charset="0"/>
                <a:cs typeface="Times New Roman" panose="02020603050405020304" pitchFamily="18" charset="0"/>
              </a:rPr>
              <a:t>Be</a:t>
            </a:r>
            <a:r>
              <a:rPr lang="en-US" altLang="ru-RU" sz="2400" baseline="30000" dirty="0">
                <a:latin typeface="Times New Roman" panose="02020603050405020304" pitchFamily="18" charset="0"/>
                <a:cs typeface="Times New Roman" panose="02020603050405020304" pitchFamily="18" charset="0"/>
              </a:rPr>
              <a:t>*</a:t>
            </a:r>
            <a:r>
              <a:rPr lang="en-US" altLang="ru-RU" sz="2400" dirty="0">
                <a:latin typeface="Times New Roman" panose="02020603050405020304" pitchFamily="18" charset="0"/>
                <a:cs typeface="Times New Roman" panose="02020603050405020304" pitchFamily="18" charset="0"/>
              </a:rPr>
              <a:t>,</a:t>
            </a:r>
            <a:r>
              <a:rPr lang="en-US" altLang="ru-RU" sz="2400" baseline="30000" dirty="0">
                <a:latin typeface="Times New Roman" panose="02020603050405020304" pitchFamily="18" charset="0"/>
                <a:cs typeface="Times New Roman" panose="02020603050405020304" pitchFamily="18" charset="0"/>
              </a:rPr>
              <a:t>  11</a:t>
            </a:r>
            <a:r>
              <a:rPr lang="en-US" altLang="ru-RU" sz="2400" dirty="0">
                <a:latin typeface="Times New Roman" panose="02020603050405020304" pitchFamily="18" charset="0"/>
                <a:cs typeface="Times New Roman" panose="02020603050405020304" pitchFamily="18" charset="0"/>
              </a:rPr>
              <a:t>B(p,</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altLang="ru-RU"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US" altLang="ru-RU" sz="2400" dirty="0">
                <a:latin typeface="Times New Roman" panose="02020603050405020304" pitchFamily="18" charset="0"/>
                <a:cs typeface="Times New Roman" panose="02020603050405020304" pitchFamily="18" charset="0"/>
              </a:rPr>
              <a:t>   </a:t>
            </a:r>
          </a:p>
        </p:txBody>
      </p:sp>
      <p:pic>
        <p:nvPicPr>
          <p:cNvPr id="2" name="Рисунок 1"/>
          <p:cNvPicPr>
            <a:picLocks noChangeAspect="1"/>
          </p:cNvPicPr>
          <p:nvPr/>
        </p:nvPicPr>
        <p:blipFill>
          <a:blip r:embed="rId3"/>
          <a:stretch>
            <a:fillRect/>
          </a:stretch>
        </p:blipFill>
        <p:spPr>
          <a:xfrm>
            <a:off x="2348501" y="1953142"/>
            <a:ext cx="7319330" cy="4341640"/>
          </a:xfrm>
          <a:prstGeom prst="rect">
            <a:avLst/>
          </a:prstGeom>
        </p:spPr>
      </p:pic>
      <p:sp>
        <p:nvSpPr>
          <p:cNvPr id="3" name="Прямоугольник 2"/>
          <p:cNvSpPr/>
          <p:nvPr/>
        </p:nvSpPr>
        <p:spPr>
          <a:xfrm>
            <a:off x="935869" y="1089249"/>
            <a:ext cx="4424609"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Boron fusion therapy (PBFT)</a:t>
            </a:r>
            <a:endParaRPr lang="ru-RU" sz="28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6388872" y="1064191"/>
            <a:ext cx="5803128" cy="523220"/>
          </a:xfrm>
          <a:prstGeom prst="rect">
            <a:avLst/>
          </a:prstGeom>
        </p:spPr>
        <p:txBody>
          <a:bodyPr wrap="none">
            <a:spAutoFit/>
          </a:bodyPr>
          <a:lstStyle/>
          <a:p>
            <a:pPr algn="ctr" fontAlgn="base">
              <a:spcBef>
                <a:spcPct val="0"/>
              </a:spcBef>
              <a:spcAft>
                <a:spcPct val="0"/>
              </a:spcAft>
              <a:defRPr/>
            </a:pPr>
            <a:r>
              <a:rPr lang="en-US" altLang="ru-RU" sz="28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sym typeface="Symbol" panose="05050102010706020507" pitchFamily="18" charset="2"/>
              </a:rPr>
              <a:t></a:t>
            </a:r>
            <a:r>
              <a:rPr lang="ru-RU" altLang="ru-RU" sz="2800" dirty="0">
                <a:latin typeface="Times New Roman" panose="02020603050405020304" pitchFamily="18" charset="0"/>
                <a:cs typeface="Times New Roman" panose="02020603050405020304" pitchFamily="18" charset="0"/>
              </a:rPr>
              <a:t> – </a:t>
            </a:r>
            <a:r>
              <a:rPr lang="en-US" altLang="ru-RU" sz="2800" dirty="0" err="1">
                <a:latin typeface="Times New Roman" panose="02020603050405020304" pitchFamily="18" charset="0"/>
                <a:cs typeface="Times New Roman" panose="02020603050405020304" pitchFamily="18" charset="0"/>
              </a:rPr>
              <a:t>aneutronic</a:t>
            </a:r>
            <a:r>
              <a:rPr lang="en-US" altLang="ru-RU" sz="2800" dirty="0">
                <a:latin typeface="Times New Roman" panose="02020603050405020304" pitchFamily="18" charset="0"/>
                <a:cs typeface="Times New Roman" panose="02020603050405020304" pitchFamily="18" charset="0"/>
              </a:rPr>
              <a:t> thermonuclear energy</a:t>
            </a:r>
            <a:endParaRPr lang="ru-RU" alt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414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r="14438"/>
          <a:stretch/>
        </p:blipFill>
        <p:spPr>
          <a:xfrm>
            <a:off x="2137372" y="1026160"/>
            <a:ext cx="7871575" cy="5831840"/>
          </a:xfrm>
          <a:prstGeom prst="rect">
            <a:avLst/>
          </a:prstGeom>
          <a:solidFill>
            <a:schemeClr val="accent1"/>
          </a:solidFill>
        </p:spPr>
      </p:pic>
      <p:cxnSp>
        <p:nvCxnSpPr>
          <p:cNvPr id="3" name="Прямая со стрелкой 2"/>
          <p:cNvCxnSpPr/>
          <p:nvPr/>
        </p:nvCxnSpPr>
        <p:spPr>
          <a:xfrm>
            <a:off x="329414" y="4412161"/>
            <a:ext cx="6406276" cy="21902"/>
          </a:xfrm>
          <a:prstGeom prst="straightConnector1">
            <a:avLst/>
          </a:prstGeom>
          <a:ln w="50800">
            <a:gradFill>
              <a:gsLst>
                <a:gs pos="0">
                  <a:srgbClr val="FF0000"/>
                </a:gs>
                <a:gs pos="74000">
                  <a:schemeClr val="bg1">
                    <a:lumMod val="75000"/>
                  </a:schemeClr>
                </a:gs>
                <a:gs pos="83000">
                  <a:srgbClr val="FF0000"/>
                </a:gs>
                <a:gs pos="100000">
                  <a:srgbClr val="FF0000"/>
                </a:gs>
              </a:gsLst>
              <a:lin ang="5400000" scaled="1"/>
            </a:gra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502959" y="2747524"/>
            <a:ext cx="6223905" cy="1701452"/>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2943328" y="512128"/>
            <a:ext cx="3791293" cy="3916459"/>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H="1">
            <a:off x="6762811" y="223902"/>
            <a:ext cx="109169" cy="420940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2" name="Дуга 21"/>
          <p:cNvSpPr/>
          <p:nvPr/>
        </p:nvSpPr>
        <p:spPr>
          <a:xfrm rot="10436514">
            <a:off x="2335058" y="2692551"/>
            <a:ext cx="2711844" cy="2913964"/>
          </a:xfrm>
          <a:prstGeom prst="arc">
            <a:avLst>
              <a:gd name="adj1" fmla="val 21323528"/>
              <a:gd name="adj2" fmla="val 2468986"/>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23" name="TextBox 22"/>
              <p:cNvSpPr txBox="1"/>
              <p:nvPr/>
            </p:nvSpPr>
            <p:spPr>
              <a:xfrm>
                <a:off x="1967552" y="3585828"/>
                <a:ext cx="308906"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ru-RU" sz="3200" i="1" smtClean="0">
                          <a:latin typeface="Cambria Math" panose="02040503050406030204" pitchFamily="18" charset="0"/>
                          <a:ea typeface="Cambria Math" panose="02040503050406030204" pitchFamily="18" charset="0"/>
                        </a:rPr>
                        <m:t>𝜃</m:t>
                      </m:r>
                    </m:oMath>
                  </m:oMathPara>
                </a14:m>
                <a:endParaRPr lang="ru-RU" sz="3200" dirty="0"/>
              </a:p>
            </p:txBody>
          </p:sp>
        </mc:Choice>
        <mc:Fallback xmlns="">
          <p:sp>
            <p:nvSpPr>
              <p:cNvPr id="23" name="TextBox 22"/>
              <p:cNvSpPr txBox="1">
                <a:spLocks noRot="1" noChangeAspect="1" noMove="1" noResize="1" noEditPoints="1" noAdjustHandles="1" noChangeArrowheads="1" noChangeShapeType="1" noTextEdit="1"/>
              </p:cNvSpPr>
              <p:nvPr/>
            </p:nvSpPr>
            <p:spPr>
              <a:xfrm>
                <a:off x="1967552" y="3585828"/>
                <a:ext cx="308906" cy="492443"/>
              </a:xfrm>
              <a:prstGeom prst="rect">
                <a:avLst/>
              </a:prstGeom>
              <a:blipFill rotWithShape="0">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148522" y="4885027"/>
                <a:ext cx="4271375" cy="738664"/>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US" sz="2400" b="0" i="1" smtClean="0">
                              <a:solidFill>
                                <a:srgbClr val="C00000">
                                  <a:alpha val="72000"/>
                                </a:srgbClr>
                              </a:solidFill>
                              <a:latin typeface="Cambria Math" panose="02040503050406030204" pitchFamily="18" charset="0"/>
                              <a:ea typeface="Cambria Math" panose="02040503050406030204" pitchFamily="18" charset="0"/>
                            </a:rPr>
                          </m:ctrlPr>
                        </m:sSupPr>
                        <m:e>
                          <m:r>
                            <a:rPr lang="en-US" sz="2400" b="0" i="1" smtClean="0">
                              <a:solidFill>
                                <a:srgbClr val="C00000">
                                  <a:alpha val="72000"/>
                                </a:srgbClr>
                              </a:solidFill>
                              <a:latin typeface="Cambria Math" panose="02040503050406030204" pitchFamily="18" charset="0"/>
                              <a:ea typeface="Cambria Math" panose="02040503050406030204" pitchFamily="18" charset="0"/>
                            </a:rPr>
                            <m:t>𝑑</m:t>
                          </m:r>
                        </m:e>
                        <m:sup>
                          <m:r>
                            <a:rPr lang="en-US" sz="2400" b="0" i="1" smtClean="0">
                              <a:solidFill>
                                <a:srgbClr val="C00000">
                                  <a:alpha val="72000"/>
                                </a:srgbClr>
                              </a:solidFill>
                              <a:latin typeface="Cambria Math" panose="02040503050406030204" pitchFamily="18" charset="0"/>
                              <a:ea typeface="Cambria Math" panose="02040503050406030204" pitchFamily="18" charset="0"/>
                            </a:rPr>
                            <m:t>+</m:t>
                          </m:r>
                        </m:sup>
                      </m:sSup>
                      <m:r>
                        <a:rPr lang="en-US" sz="2400" b="0" i="1" smtClean="0">
                          <a:solidFill>
                            <a:srgbClr val="C00000">
                              <a:alpha val="72000"/>
                            </a:srgbClr>
                          </a:solidFill>
                          <a:latin typeface="Cambria Math" panose="02040503050406030204" pitchFamily="18" charset="0"/>
                          <a:ea typeface="Cambria Math" panose="02040503050406030204" pitchFamily="18" charset="0"/>
                        </a:rPr>
                        <m:t>𝑜𝑟</m:t>
                      </m:r>
                      <m:r>
                        <a:rPr lang="en-US" sz="2400" b="0" i="1" smtClean="0">
                          <a:solidFill>
                            <a:srgbClr val="C00000">
                              <a:alpha val="72000"/>
                            </a:srgbClr>
                          </a:solidFill>
                          <a:latin typeface="Cambria Math" panose="02040503050406030204" pitchFamily="18" charset="0"/>
                          <a:ea typeface="Cambria Math" panose="02040503050406030204" pitchFamily="18" charset="0"/>
                        </a:rPr>
                        <m:t> </m:t>
                      </m:r>
                      <m:sSup>
                        <m:sSupPr>
                          <m:ctrlPr>
                            <a:rPr lang="en-US" sz="2400" i="1">
                              <a:solidFill>
                                <a:srgbClr val="C00000">
                                  <a:alpha val="72000"/>
                                </a:srgbClr>
                              </a:solidFill>
                              <a:latin typeface="Cambria Math" panose="02040503050406030204" pitchFamily="18" charset="0"/>
                              <a:ea typeface="Cambria Math" panose="02040503050406030204" pitchFamily="18" charset="0"/>
                            </a:rPr>
                          </m:ctrlPr>
                        </m:sSupPr>
                        <m:e>
                          <m:r>
                            <a:rPr lang="en-US" sz="2400" b="0" i="1" smtClean="0">
                              <a:solidFill>
                                <a:srgbClr val="C00000">
                                  <a:alpha val="72000"/>
                                </a:srgbClr>
                              </a:solidFill>
                              <a:latin typeface="Cambria Math" panose="02040503050406030204" pitchFamily="18" charset="0"/>
                              <a:ea typeface="Cambria Math" panose="02040503050406030204" pitchFamily="18" charset="0"/>
                            </a:rPr>
                            <m:t> </m:t>
                          </m:r>
                          <m:r>
                            <a:rPr lang="en-US" sz="2400" b="0" i="1" smtClean="0">
                              <a:solidFill>
                                <a:srgbClr val="C00000">
                                  <a:alpha val="72000"/>
                                </a:srgbClr>
                              </a:solidFill>
                              <a:latin typeface="Cambria Math" panose="02040503050406030204" pitchFamily="18" charset="0"/>
                              <a:ea typeface="Cambria Math" panose="02040503050406030204" pitchFamily="18" charset="0"/>
                            </a:rPr>
                            <m:t>𝑝</m:t>
                          </m:r>
                        </m:e>
                        <m:sup>
                          <m:r>
                            <a:rPr lang="en-US" sz="2400" i="1">
                              <a:solidFill>
                                <a:srgbClr val="C00000">
                                  <a:alpha val="72000"/>
                                </a:srgbClr>
                              </a:solidFill>
                              <a:latin typeface="Cambria Math" panose="02040503050406030204" pitchFamily="18" charset="0"/>
                              <a:ea typeface="Cambria Math" panose="02040503050406030204" pitchFamily="18" charset="0"/>
                            </a:rPr>
                            <m:t>+</m:t>
                          </m:r>
                        </m:sup>
                      </m:sSup>
                      <m:r>
                        <a:rPr lang="en-US" sz="2400" b="0" i="1" smtClean="0">
                          <a:solidFill>
                            <a:srgbClr val="C00000">
                              <a:alpha val="72000"/>
                            </a:srgbClr>
                          </a:solidFill>
                          <a:latin typeface="Cambria Math" panose="02040503050406030204" pitchFamily="18" charset="0"/>
                          <a:ea typeface="Cambria Math" panose="02040503050406030204" pitchFamily="18" charset="0"/>
                        </a:rPr>
                        <m:t> </m:t>
                      </m:r>
                      <m:r>
                        <a:rPr lang="en-US" sz="2400" b="0" i="1" smtClean="0">
                          <a:solidFill>
                            <a:srgbClr val="C00000">
                              <a:alpha val="72000"/>
                            </a:srgbClr>
                          </a:solidFill>
                          <a:latin typeface="Cambria Math" panose="02040503050406030204" pitchFamily="18" charset="0"/>
                          <a:ea typeface="Cambria Math" panose="02040503050406030204" pitchFamily="18" charset="0"/>
                        </a:rPr>
                        <m:t>𝑏𝑒𝑎𝑚</m:t>
                      </m:r>
                      <m:r>
                        <a:rPr lang="en-US" sz="2400" b="0" i="1" smtClean="0">
                          <a:solidFill>
                            <a:srgbClr val="C00000">
                              <a:alpha val="72000"/>
                            </a:srgbClr>
                          </a:solidFill>
                          <a:latin typeface="Cambria Math" panose="02040503050406030204" pitchFamily="18" charset="0"/>
                          <a:ea typeface="Cambria Math" panose="02040503050406030204" pitchFamily="18" charset="0"/>
                        </a:rPr>
                        <m:t> </m:t>
                      </m:r>
                    </m:oMath>
                  </m:oMathPara>
                </a14:m>
                <a:endParaRPr lang="en-US" sz="2400" b="0" i="1" dirty="0">
                  <a:solidFill>
                    <a:srgbClr val="C00000">
                      <a:alpha val="72000"/>
                    </a:srgbClr>
                  </a:solidFill>
                  <a:latin typeface="Cambria Math" panose="02040503050406030204" pitchFamily="18" charset="0"/>
                  <a:ea typeface="Cambria Math" panose="02040503050406030204" pitchFamily="18" charset="0"/>
                </a:endParaRPr>
              </a:p>
              <a:p>
                <a:pPr algn="ctr"/>
                <a14:m>
                  <m:oMath xmlns:m="http://schemas.openxmlformats.org/officeDocument/2006/math">
                    <m:r>
                      <a:rPr lang="en-US" sz="2400" b="0" i="1" smtClean="0">
                        <a:solidFill>
                          <a:srgbClr val="C00000">
                            <a:alpha val="72000"/>
                          </a:srgbClr>
                        </a:solidFill>
                        <a:latin typeface="Cambria Math" panose="02040503050406030204" pitchFamily="18" charset="0"/>
                        <a:ea typeface="Cambria Math" panose="02040503050406030204" pitchFamily="18" charset="0"/>
                      </a:rPr>
                      <m:t>𝐸</m:t>
                    </m:r>
                    <m:r>
                      <a:rPr lang="en-US" sz="2400" b="0" i="1" smtClean="0">
                        <a:solidFill>
                          <a:srgbClr val="C00000">
                            <a:alpha val="72000"/>
                          </a:srgbClr>
                        </a:solidFill>
                        <a:latin typeface="Cambria Math" panose="02040503050406030204" pitchFamily="18" charset="0"/>
                        <a:ea typeface="Cambria Math" panose="02040503050406030204" pitchFamily="18" charset="0"/>
                      </a:rPr>
                      <m:t>=0.4−2.4  </m:t>
                    </m:r>
                    <m:r>
                      <a:rPr lang="en-US" sz="2400" b="0" i="1" smtClean="0">
                        <a:solidFill>
                          <a:srgbClr val="C00000">
                            <a:alpha val="72000"/>
                          </a:srgbClr>
                        </a:solidFill>
                        <a:latin typeface="Cambria Math" panose="02040503050406030204" pitchFamily="18" charset="0"/>
                        <a:ea typeface="Cambria Math" panose="02040503050406030204" pitchFamily="18" charset="0"/>
                      </a:rPr>
                      <m:t>𝑀𝑒𝑉</m:t>
                    </m:r>
                  </m:oMath>
                </a14:m>
                <a:r>
                  <a:rPr lang="en-US" sz="2400" dirty="0">
                    <a:solidFill>
                      <a:srgbClr val="C00000">
                        <a:alpha val="72000"/>
                      </a:srgbClr>
                    </a:solidFill>
                  </a:rPr>
                  <a:t> </a:t>
                </a:r>
                <a:endParaRPr lang="ru-RU" sz="2400" dirty="0">
                  <a:solidFill>
                    <a:srgbClr val="C00000">
                      <a:alpha val="72000"/>
                    </a:srgbClr>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48522" y="4885027"/>
                <a:ext cx="4271375" cy="738664"/>
              </a:xfrm>
              <a:prstGeom prst="rect">
                <a:avLst/>
              </a:prstGeom>
              <a:blipFill rotWithShape="0">
                <a:blip r:embed="rId5"/>
                <a:stretch>
                  <a:fillRect b="-2459"/>
                </a:stretch>
              </a:blipFill>
            </p:spPr>
            <p:txBody>
              <a:bodyPr/>
              <a:lstStyle/>
              <a:p>
                <a:r>
                  <a:rPr lang="ru-RU">
                    <a:noFill/>
                  </a:rPr>
                  <a:t> </a:t>
                </a:r>
              </a:p>
            </p:txBody>
          </p:sp>
        </mc:Fallback>
      </mc:AlternateContent>
      <p:cxnSp>
        <p:nvCxnSpPr>
          <p:cNvPr id="27" name="Прямая соединительная линия 26"/>
          <p:cNvCxnSpPr>
            <a:endCxn id="34" idx="6"/>
          </p:cNvCxnSpPr>
          <p:nvPr/>
        </p:nvCxnSpPr>
        <p:spPr>
          <a:xfrm flipV="1">
            <a:off x="6775715" y="1302348"/>
            <a:ext cx="239172" cy="3135677"/>
          </a:xfrm>
          <a:prstGeom prst="line">
            <a:avLst/>
          </a:prstGeom>
          <a:ln>
            <a:solidFill>
              <a:srgbClr val="0070C0"/>
            </a:solidFill>
          </a:ln>
          <a:effectLst>
            <a:glow rad="63500">
              <a:schemeClr val="accent1">
                <a:alpha val="22000"/>
              </a:schemeClr>
            </a:glow>
          </a:effectLst>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a:endCxn id="34" idx="2"/>
          </p:cNvCxnSpPr>
          <p:nvPr/>
        </p:nvCxnSpPr>
        <p:spPr>
          <a:xfrm flipH="1" flipV="1">
            <a:off x="6668215" y="1310946"/>
            <a:ext cx="83494" cy="3117641"/>
          </a:xfrm>
          <a:prstGeom prst="line">
            <a:avLst/>
          </a:prstGeom>
          <a:ln>
            <a:solidFill>
              <a:srgbClr val="0070C0"/>
            </a:solidFill>
          </a:ln>
          <a:effectLst>
            <a:glow rad="63500">
              <a:schemeClr val="accent1">
                <a:alpha val="22000"/>
              </a:schemeClr>
            </a:glow>
          </a:effectLst>
        </p:spPr>
        <p:style>
          <a:lnRef idx="1">
            <a:schemeClr val="accent1"/>
          </a:lnRef>
          <a:fillRef idx="0">
            <a:schemeClr val="accent1"/>
          </a:fillRef>
          <a:effectRef idx="0">
            <a:schemeClr val="accent1"/>
          </a:effectRef>
          <a:fontRef idx="minor">
            <a:schemeClr val="tx1"/>
          </a:fontRef>
        </p:style>
      </p:cxnSp>
      <p:sp>
        <p:nvSpPr>
          <p:cNvPr id="34" name="Овал 33"/>
          <p:cNvSpPr/>
          <p:nvPr/>
        </p:nvSpPr>
        <p:spPr>
          <a:xfrm rot="21514747" flipV="1">
            <a:off x="6668162" y="1247935"/>
            <a:ext cx="346778" cy="117424"/>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9" name="Прямая соединительная линия 8"/>
          <p:cNvCxnSpPr/>
          <p:nvPr/>
        </p:nvCxnSpPr>
        <p:spPr>
          <a:xfrm>
            <a:off x="1251415" y="1229412"/>
            <a:ext cx="5464498" cy="3208613"/>
          </a:xfrm>
          <a:prstGeom prst="line">
            <a:avLst/>
          </a:prstGeom>
          <a:ln>
            <a:solidFill>
              <a:srgbClr val="FF0000"/>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a:off x="111760" y="4404468"/>
            <a:ext cx="11531600" cy="7476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p:cNvSpPr txBox="1"/>
              <p:nvPr/>
            </p:nvSpPr>
            <p:spPr>
              <a:xfrm>
                <a:off x="6464335" y="200734"/>
                <a:ext cx="390172" cy="3147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ru-RU" sz="2000" i="1" smtClean="0">
                              <a:latin typeface="Cambria Math" panose="02040503050406030204" pitchFamily="18" charset="0"/>
                            </a:rPr>
                          </m:ctrlPr>
                        </m:sSupPr>
                        <m:e>
                          <m:r>
                            <a:rPr lang="en-US" sz="2000" b="0" i="1" smtClean="0">
                              <a:latin typeface="Cambria Math" panose="02040503050406030204" pitchFamily="18" charset="0"/>
                            </a:rPr>
                            <m:t>90</m:t>
                          </m:r>
                        </m:e>
                        <m:sup>
                          <m:r>
                            <a:rPr lang="ru-RU" sz="2000" i="1" smtClean="0">
                              <a:latin typeface="Cambria Math" panose="02040503050406030204" pitchFamily="18" charset="0"/>
                              <a:ea typeface="Cambria Math" panose="02040503050406030204" pitchFamily="18" charset="0"/>
                            </a:rPr>
                            <m:t>°</m:t>
                          </m:r>
                        </m:sup>
                      </m:sSup>
                    </m:oMath>
                  </m:oMathPara>
                </a14:m>
                <a:endParaRPr lang="ru-RU" dirty="0"/>
              </a:p>
            </p:txBody>
          </p:sp>
        </mc:Choice>
        <mc:Fallback xmlns="">
          <p:sp>
            <p:nvSpPr>
              <p:cNvPr id="54" name="TextBox 53"/>
              <p:cNvSpPr txBox="1">
                <a:spLocks noRot="1" noChangeAspect="1" noMove="1" noResize="1" noEditPoints="1" noAdjustHandles="1" noChangeArrowheads="1" noChangeShapeType="1" noTextEdit="1"/>
              </p:cNvSpPr>
              <p:nvPr/>
            </p:nvSpPr>
            <p:spPr>
              <a:xfrm>
                <a:off x="6464335" y="200734"/>
                <a:ext cx="390172" cy="314766"/>
              </a:xfrm>
              <a:prstGeom prst="rect">
                <a:avLst/>
              </a:prstGeom>
              <a:blipFill rotWithShape="0">
                <a:blip r:embed="rId6"/>
                <a:stretch>
                  <a:fillRect l="-18750" t="-1923" r="-10938" b="-5769"/>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270959" y="2897033"/>
                <a:ext cx="521389" cy="3147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ru-RU" sz="2000" i="1" smtClean="0">
                              <a:latin typeface="Cambria Math" panose="02040503050406030204" pitchFamily="18" charset="0"/>
                            </a:rPr>
                          </m:ctrlPr>
                        </m:sSupPr>
                        <m:e>
                          <m:r>
                            <a:rPr lang="en-US" sz="2000" b="0" i="1" smtClean="0">
                              <a:latin typeface="Cambria Math" panose="02040503050406030204" pitchFamily="18" charset="0"/>
                            </a:rPr>
                            <m:t>165</m:t>
                          </m:r>
                        </m:e>
                        <m:sup>
                          <m:r>
                            <a:rPr lang="ru-RU" sz="2000" i="1" smtClean="0">
                              <a:latin typeface="Cambria Math" panose="02040503050406030204" pitchFamily="18" charset="0"/>
                              <a:ea typeface="Cambria Math" panose="02040503050406030204" pitchFamily="18" charset="0"/>
                            </a:rPr>
                            <m:t>°</m:t>
                          </m:r>
                        </m:sup>
                      </m:sSup>
                    </m:oMath>
                  </m:oMathPara>
                </a14:m>
                <a:endParaRPr lang="ru-RU" dirty="0"/>
              </a:p>
            </p:txBody>
          </p:sp>
        </mc:Choice>
        <mc:Fallback xmlns="">
          <p:sp>
            <p:nvSpPr>
              <p:cNvPr id="55" name="TextBox 54"/>
              <p:cNvSpPr txBox="1">
                <a:spLocks noRot="1" noChangeAspect="1" noMove="1" noResize="1" noEditPoints="1" noAdjustHandles="1" noChangeArrowheads="1" noChangeShapeType="1" noTextEdit="1"/>
              </p:cNvSpPr>
              <p:nvPr/>
            </p:nvSpPr>
            <p:spPr>
              <a:xfrm>
                <a:off x="270959" y="2897033"/>
                <a:ext cx="521389" cy="314766"/>
              </a:xfrm>
              <a:prstGeom prst="rect">
                <a:avLst/>
              </a:prstGeom>
              <a:blipFill rotWithShape="0">
                <a:blip r:embed="rId7"/>
                <a:stretch>
                  <a:fillRect l="-16279" t="-1923" r="-8140" b="-769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813086" y="1336709"/>
                <a:ext cx="521389" cy="3147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ru-RU" sz="2000" i="1" smtClean="0">
                              <a:latin typeface="Cambria Math" panose="02040503050406030204" pitchFamily="18" charset="0"/>
                            </a:rPr>
                          </m:ctrlPr>
                        </m:sSupPr>
                        <m:e>
                          <m:r>
                            <a:rPr lang="en-US" sz="2000" b="0" i="1" smtClean="0">
                              <a:latin typeface="Cambria Math" panose="02040503050406030204" pitchFamily="18" charset="0"/>
                            </a:rPr>
                            <m:t>150</m:t>
                          </m:r>
                        </m:e>
                        <m:sup>
                          <m:r>
                            <a:rPr lang="ru-RU" sz="2000" i="1" smtClean="0">
                              <a:latin typeface="Cambria Math" panose="02040503050406030204" pitchFamily="18" charset="0"/>
                              <a:ea typeface="Cambria Math" panose="02040503050406030204" pitchFamily="18" charset="0"/>
                            </a:rPr>
                            <m:t>°</m:t>
                          </m:r>
                        </m:sup>
                      </m:sSup>
                    </m:oMath>
                  </m:oMathPara>
                </a14:m>
                <a:endParaRPr lang="ru-RU" dirty="0"/>
              </a:p>
            </p:txBody>
          </p:sp>
        </mc:Choice>
        <mc:Fallback xmlns="">
          <p:sp>
            <p:nvSpPr>
              <p:cNvPr id="56" name="TextBox 55"/>
              <p:cNvSpPr txBox="1">
                <a:spLocks noRot="1" noChangeAspect="1" noMove="1" noResize="1" noEditPoints="1" noAdjustHandles="1" noChangeArrowheads="1" noChangeShapeType="1" noTextEdit="1"/>
              </p:cNvSpPr>
              <p:nvPr/>
            </p:nvSpPr>
            <p:spPr>
              <a:xfrm>
                <a:off x="813086" y="1336709"/>
                <a:ext cx="521389" cy="314766"/>
              </a:xfrm>
              <a:prstGeom prst="rect">
                <a:avLst/>
              </a:prstGeom>
              <a:blipFill rotWithShape="0">
                <a:blip r:embed="rId8"/>
                <a:stretch>
                  <a:fillRect l="-16279" r="-8140" b="-769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50052" y="503738"/>
                <a:ext cx="521389" cy="3147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ru-RU" sz="2000" i="1" smtClean="0">
                              <a:latin typeface="Cambria Math" panose="02040503050406030204" pitchFamily="18" charset="0"/>
                            </a:rPr>
                          </m:ctrlPr>
                        </m:sSupPr>
                        <m:e>
                          <m:r>
                            <a:rPr lang="en-US" sz="2000" b="0" i="1" smtClean="0">
                              <a:latin typeface="Cambria Math" panose="02040503050406030204" pitchFamily="18" charset="0"/>
                            </a:rPr>
                            <m:t>135</m:t>
                          </m:r>
                        </m:e>
                        <m:sup>
                          <m:r>
                            <a:rPr lang="ru-RU" sz="2000" i="1" smtClean="0">
                              <a:latin typeface="Cambria Math" panose="02040503050406030204" pitchFamily="18" charset="0"/>
                              <a:ea typeface="Cambria Math" panose="02040503050406030204" pitchFamily="18" charset="0"/>
                            </a:rPr>
                            <m:t>°</m:t>
                          </m:r>
                        </m:sup>
                      </m:sSup>
                    </m:oMath>
                  </m:oMathPara>
                </a14:m>
                <a:endParaRPr lang="ru-RU" dirty="0"/>
              </a:p>
            </p:txBody>
          </p:sp>
        </mc:Choice>
        <mc:Fallback xmlns="">
          <p:sp>
            <p:nvSpPr>
              <p:cNvPr id="57" name="TextBox 56"/>
              <p:cNvSpPr txBox="1">
                <a:spLocks noRot="1" noChangeAspect="1" noMove="1" noResize="1" noEditPoints="1" noAdjustHandles="1" noChangeArrowheads="1" noChangeShapeType="1" noTextEdit="1"/>
              </p:cNvSpPr>
              <p:nvPr/>
            </p:nvSpPr>
            <p:spPr>
              <a:xfrm>
                <a:off x="2350052" y="503738"/>
                <a:ext cx="521389" cy="314766"/>
              </a:xfrm>
              <a:prstGeom prst="rect">
                <a:avLst/>
              </a:prstGeom>
              <a:blipFill rotWithShape="0">
                <a:blip r:embed="rId9"/>
                <a:stretch>
                  <a:fillRect l="-16471" t="-1961" r="-9412" b="-9804"/>
                </a:stretch>
              </a:blipFill>
            </p:spPr>
            <p:txBody>
              <a:bodyPr/>
              <a:lstStyle/>
              <a:p>
                <a:r>
                  <a:rPr lang="ru-RU">
                    <a:noFill/>
                  </a:rPr>
                  <a:t> </a:t>
                </a:r>
              </a:p>
            </p:txBody>
          </p:sp>
        </mc:Fallback>
      </mc:AlternateContent>
      <p:cxnSp>
        <p:nvCxnSpPr>
          <p:cNvPr id="58" name="Прямая соединительная линия 57"/>
          <p:cNvCxnSpPr/>
          <p:nvPr/>
        </p:nvCxnSpPr>
        <p:spPr>
          <a:xfrm>
            <a:off x="4476327" y="223902"/>
            <a:ext cx="2268990" cy="421412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p:nvPr/>
        </p:nvCxnSpPr>
        <p:spPr>
          <a:xfrm>
            <a:off x="5751956" y="193040"/>
            <a:ext cx="1012069" cy="4255936"/>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Box 66"/>
              <p:cNvSpPr txBox="1"/>
              <p:nvPr/>
            </p:nvSpPr>
            <p:spPr>
              <a:xfrm>
                <a:off x="3898508" y="252078"/>
                <a:ext cx="521389" cy="3147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ru-RU" sz="2000" i="1" smtClean="0">
                              <a:latin typeface="Cambria Math" panose="02040503050406030204" pitchFamily="18" charset="0"/>
                            </a:rPr>
                          </m:ctrlPr>
                        </m:sSupPr>
                        <m:e>
                          <m:r>
                            <a:rPr lang="en-US" sz="2000" b="0" i="1" smtClean="0">
                              <a:latin typeface="Cambria Math" panose="02040503050406030204" pitchFamily="18" charset="0"/>
                            </a:rPr>
                            <m:t>120</m:t>
                          </m:r>
                        </m:e>
                        <m:sup>
                          <m:r>
                            <a:rPr lang="ru-RU" sz="2000" i="1" smtClean="0">
                              <a:latin typeface="Cambria Math" panose="02040503050406030204" pitchFamily="18" charset="0"/>
                              <a:ea typeface="Cambria Math" panose="02040503050406030204" pitchFamily="18" charset="0"/>
                            </a:rPr>
                            <m:t>°</m:t>
                          </m:r>
                        </m:sup>
                      </m:sSup>
                    </m:oMath>
                  </m:oMathPara>
                </a14:m>
                <a:endParaRPr lang="ru-RU" dirty="0"/>
              </a:p>
            </p:txBody>
          </p:sp>
        </mc:Choice>
        <mc:Fallback xmlns="">
          <p:sp>
            <p:nvSpPr>
              <p:cNvPr id="67" name="TextBox 66"/>
              <p:cNvSpPr txBox="1">
                <a:spLocks noRot="1" noChangeAspect="1" noMove="1" noResize="1" noEditPoints="1" noAdjustHandles="1" noChangeArrowheads="1" noChangeShapeType="1" noTextEdit="1"/>
              </p:cNvSpPr>
              <p:nvPr/>
            </p:nvSpPr>
            <p:spPr>
              <a:xfrm>
                <a:off x="3898508" y="252078"/>
                <a:ext cx="521389" cy="314766"/>
              </a:xfrm>
              <a:prstGeom prst="rect">
                <a:avLst/>
              </a:prstGeom>
              <a:blipFill rotWithShape="0">
                <a:blip r:embed="rId10"/>
                <a:stretch>
                  <a:fillRect l="-16471" r="-9412" b="-769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5176324" y="225392"/>
                <a:ext cx="521389" cy="3147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ru-RU" sz="2000" i="1" smtClean="0">
                              <a:latin typeface="Cambria Math" panose="02040503050406030204" pitchFamily="18" charset="0"/>
                            </a:rPr>
                          </m:ctrlPr>
                        </m:sSupPr>
                        <m:e>
                          <m:r>
                            <a:rPr lang="en-US" sz="2000" b="0" i="1" smtClean="0">
                              <a:latin typeface="Cambria Math" panose="02040503050406030204" pitchFamily="18" charset="0"/>
                            </a:rPr>
                            <m:t>105</m:t>
                          </m:r>
                        </m:e>
                        <m:sup>
                          <m:r>
                            <a:rPr lang="ru-RU" sz="2000" i="1" smtClean="0">
                              <a:latin typeface="Cambria Math" panose="02040503050406030204" pitchFamily="18" charset="0"/>
                              <a:ea typeface="Cambria Math" panose="02040503050406030204" pitchFamily="18" charset="0"/>
                            </a:rPr>
                            <m:t>°</m:t>
                          </m:r>
                        </m:sup>
                      </m:sSup>
                    </m:oMath>
                  </m:oMathPara>
                </a14:m>
                <a:endParaRPr lang="ru-RU" dirty="0"/>
              </a:p>
            </p:txBody>
          </p:sp>
        </mc:Choice>
        <mc:Fallback xmlns="">
          <p:sp>
            <p:nvSpPr>
              <p:cNvPr id="68" name="TextBox 67"/>
              <p:cNvSpPr txBox="1">
                <a:spLocks noRot="1" noChangeAspect="1" noMove="1" noResize="1" noEditPoints="1" noAdjustHandles="1" noChangeArrowheads="1" noChangeShapeType="1" noTextEdit="1"/>
              </p:cNvSpPr>
              <p:nvPr/>
            </p:nvSpPr>
            <p:spPr>
              <a:xfrm>
                <a:off x="5176324" y="225392"/>
                <a:ext cx="521389" cy="314766"/>
              </a:xfrm>
              <a:prstGeom prst="rect">
                <a:avLst/>
              </a:prstGeom>
              <a:blipFill rotWithShape="0">
                <a:blip r:embed="rId11"/>
                <a:stretch>
                  <a:fillRect l="-16279" t="-1923" r="-8140" b="-7692"/>
                </a:stretch>
              </a:blipFill>
            </p:spPr>
            <p:txBody>
              <a:bodyPr/>
              <a:lstStyle/>
              <a:p>
                <a:r>
                  <a:rPr lang="ru-RU">
                    <a:noFill/>
                  </a:rPr>
                  <a:t> </a:t>
                </a:r>
              </a:p>
            </p:txBody>
          </p:sp>
        </mc:Fallback>
      </mc:AlternateContent>
      <p:sp>
        <p:nvSpPr>
          <p:cNvPr id="8" name="Цилиндр 7"/>
          <p:cNvSpPr/>
          <p:nvPr/>
        </p:nvSpPr>
        <p:spPr>
          <a:xfrm>
            <a:off x="6679905" y="802236"/>
            <a:ext cx="327477" cy="534671"/>
          </a:xfrm>
          <a:prstGeom prst="can">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Цилиндр 28"/>
          <p:cNvSpPr/>
          <p:nvPr/>
        </p:nvSpPr>
        <p:spPr>
          <a:xfrm rot="17185407">
            <a:off x="3250801" y="3251351"/>
            <a:ext cx="360279" cy="577461"/>
          </a:xfrm>
          <a:prstGeom prst="can">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0" name="Прямая соединительная линия 29"/>
          <p:cNvCxnSpPr/>
          <p:nvPr/>
        </p:nvCxnSpPr>
        <p:spPr>
          <a:xfrm flipH="1" flipV="1">
            <a:off x="3690981" y="3421039"/>
            <a:ext cx="3035883" cy="996597"/>
          </a:xfrm>
          <a:prstGeom prst="line">
            <a:avLst/>
          </a:prstGeom>
          <a:ln>
            <a:solidFill>
              <a:srgbClr val="0070C0"/>
            </a:solidFill>
          </a:ln>
          <a:effectLst>
            <a:glow rad="63500">
              <a:schemeClr val="accent1">
                <a:alpha val="22000"/>
              </a:schemeClr>
            </a:glow>
          </a:effectLst>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flipH="1" flipV="1">
            <a:off x="3597112" y="3792994"/>
            <a:ext cx="3090298" cy="624642"/>
          </a:xfrm>
          <a:prstGeom prst="line">
            <a:avLst/>
          </a:prstGeom>
          <a:ln>
            <a:solidFill>
              <a:srgbClr val="0070C0"/>
            </a:solidFill>
          </a:ln>
          <a:effectLst>
            <a:glow rad="63500">
              <a:schemeClr val="accent1">
                <a:alpha val="22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p:cNvSpPr txBox="1"/>
              <p:nvPr/>
            </p:nvSpPr>
            <p:spPr>
              <a:xfrm rot="17261712">
                <a:off x="2250686" y="3230624"/>
                <a:ext cx="145712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u-RU" b="1" i="1" smtClean="0">
                          <a:solidFill>
                            <a:schemeClr val="accent5"/>
                          </a:solidFill>
                          <a:latin typeface="Cambria Math" panose="02040503050406030204" pitchFamily="18" charset="0"/>
                          <a:ea typeface="Cambria Math" panose="02040503050406030204" pitchFamily="18" charset="0"/>
                        </a:rPr>
                        <m:t>𝜶</m:t>
                      </m:r>
                      <m:r>
                        <a:rPr lang="ru-RU" b="1" i="1" smtClean="0">
                          <a:solidFill>
                            <a:schemeClr val="accent5"/>
                          </a:solidFill>
                          <a:latin typeface="Cambria Math" panose="02040503050406030204" pitchFamily="18" charset="0"/>
                          <a:ea typeface="Cambria Math" panose="02040503050406030204" pitchFamily="18" charset="0"/>
                        </a:rPr>
                        <m:t>−</m:t>
                      </m:r>
                      <m:r>
                        <a:rPr lang="en-US" b="1" i="1" smtClean="0">
                          <a:solidFill>
                            <a:schemeClr val="accent5"/>
                          </a:solidFill>
                          <a:latin typeface="Cambria Math" panose="02040503050406030204" pitchFamily="18" charset="0"/>
                          <a:ea typeface="Cambria Math" panose="02040503050406030204" pitchFamily="18" charset="0"/>
                        </a:rPr>
                        <m:t>𝒅𝒆𝒕𝒆𝒄𝒕𝒐𝒓</m:t>
                      </m:r>
                    </m:oMath>
                  </m:oMathPara>
                </a14:m>
                <a:endParaRPr lang="ru-RU" b="1" dirty="0">
                  <a:solidFill>
                    <a:schemeClr val="accent5"/>
                  </a:solidFill>
                  <a:latin typeface="Times New Roman" panose="02020603050405020304" pitchFamily="18" charset="0"/>
                  <a:cs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rot="17261712">
                <a:off x="2250686" y="3230624"/>
                <a:ext cx="1457129" cy="276999"/>
              </a:xfrm>
              <a:prstGeom prst="rect">
                <a:avLst/>
              </a:prstGeom>
              <a:blipFill rotWithShape="0">
                <a:blip r:embed="rId12"/>
                <a:stretch>
                  <a:fillRect t="-3292" r="-5983" b="-1235"/>
                </a:stretch>
              </a:blipFill>
            </p:spPr>
            <p:txBody>
              <a:bodyPr/>
              <a:lstStyle/>
              <a:p>
                <a:r>
                  <a:rPr lang="ru-RU">
                    <a:noFill/>
                  </a:rPr>
                  <a:t> </a:t>
                </a:r>
              </a:p>
            </p:txBody>
          </p:sp>
        </mc:Fallback>
      </mc:AlternateContent>
      <p:cxnSp>
        <p:nvCxnSpPr>
          <p:cNvPr id="61" name="Прямая со стрелкой 60"/>
          <p:cNvCxnSpPr/>
          <p:nvPr/>
        </p:nvCxnSpPr>
        <p:spPr>
          <a:xfrm flipH="1" flipV="1">
            <a:off x="6762812" y="4479236"/>
            <a:ext cx="2337456" cy="16383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p:cNvSpPr txBox="1"/>
              <p:nvPr/>
            </p:nvSpPr>
            <p:spPr>
              <a:xfrm>
                <a:off x="8673695" y="5895775"/>
                <a:ext cx="3010143" cy="738664"/>
              </a:xfrm>
              <a:prstGeom prst="rect">
                <a:avLst/>
              </a:prstGeom>
              <a:noFill/>
            </p:spPr>
            <p:txBody>
              <a:bodyPr wrap="square" lIns="0" tIns="0" rIns="0" bIns="0" rtlCol="0">
                <a:spAutoFit/>
              </a:bodyPr>
              <a:lstStyle/>
              <a:p>
                <a:pPr algn="ctr"/>
                <a:r>
                  <a:rPr lang="en-US" sz="2400" dirty="0">
                    <a:latin typeface="Times New Roman" panose="02020603050405020304" pitchFamily="18" charset="0"/>
                    <a:cs typeface="Times New Roman" panose="02020603050405020304" pitchFamily="18" charset="0"/>
                  </a:rPr>
                  <a:t>Thin (~1 </a:t>
                </a:r>
                <a14:m>
                  <m:oMath xmlns:m="http://schemas.openxmlformats.org/officeDocument/2006/math">
                    <m:r>
                      <a:rPr lang="en-US" sz="2400" i="1" smtClean="0">
                        <a:latin typeface="Cambria Math" panose="02040503050406030204" pitchFamily="18" charset="0"/>
                        <a:ea typeface="Cambria Math" panose="02040503050406030204" pitchFamily="18" charset="0"/>
                        <a:cs typeface="Times New Roman" panose="02020603050405020304" pitchFamily="18" charset="0"/>
                      </a:rPr>
                      <m:t>𝜇</m:t>
                    </m:r>
                    <m:r>
                      <a:rPr lang="en-US" sz="2400" b="0" i="1" smtClean="0">
                        <a:latin typeface="Cambria Math" panose="02040503050406030204" pitchFamily="18" charset="0"/>
                        <a:ea typeface="Cambria Math" panose="02040503050406030204" pitchFamily="18" charset="0"/>
                        <a:cs typeface="Times New Roman" panose="02020603050405020304" pitchFamily="18" charset="0"/>
                      </a:rPr>
                      <m:t>𝑚</m:t>
                    </m:r>
                    <m:r>
                      <a:rPr lang="en-US" sz="2400" b="0" i="1" smtClean="0">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2400" b="0" dirty="0">
                  <a:latin typeface="Times New Roman" panose="02020603050405020304" pitchFamily="18" charset="0"/>
                  <a:ea typeface="Cambria Math" panose="020405030504060302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Lithium or Boron target</a:t>
                </a:r>
                <a:endParaRPr lang="ru-RU" sz="2400" dirty="0">
                  <a:latin typeface="Times New Roman" panose="02020603050405020304" pitchFamily="18" charset="0"/>
                  <a:cs typeface="Times New Roman" panose="02020603050405020304" pitchFamily="18" charset="0"/>
                </a:endParaRPr>
              </a:p>
            </p:txBody>
          </p:sp>
        </mc:Choice>
        <mc:Fallback xmlns="">
          <p:sp>
            <p:nvSpPr>
              <p:cNvPr id="71" name="TextBox 70"/>
              <p:cNvSpPr txBox="1">
                <a:spLocks noRot="1" noChangeAspect="1" noMove="1" noResize="1" noEditPoints="1" noAdjustHandles="1" noChangeArrowheads="1" noChangeShapeType="1" noTextEdit="1"/>
              </p:cNvSpPr>
              <p:nvPr/>
            </p:nvSpPr>
            <p:spPr>
              <a:xfrm>
                <a:off x="8673695" y="5895775"/>
                <a:ext cx="3010143" cy="738664"/>
              </a:xfrm>
              <a:prstGeom prst="rect">
                <a:avLst/>
              </a:prstGeom>
              <a:blipFill rotWithShape="0">
                <a:blip r:embed="rId13"/>
                <a:stretch>
                  <a:fillRect l="-4858" t="-12397" r="-4656" b="-24793"/>
                </a:stretch>
              </a:blipFill>
            </p:spPr>
            <p:txBody>
              <a:bodyPr/>
              <a:lstStyle/>
              <a:p>
                <a:r>
                  <a:rPr lang="ru-RU">
                    <a:noFill/>
                  </a:rPr>
                  <a:t> </a:t>
                </a:r>
              </a:p>
            </p:txBody>
          </p:sp>
        </mc:Fallback>
      </mc:AlternateContent>
      <p:cxnSp>
        <p:nvCxnSpPr>
          <p:cNvPr id="79" name="Прямая со стрелкой 78"/>
          <p:cNvCxnSpPr>
            <a:endCxn id="29" idx="3"/>
          </p:cNvCxnSpPr>
          <p:nvPr/>
        </p:nvCxnSpPr>
        <p:spPr>
          <a:xfrm flipH="1" flipV="1">
            <a:off x="3707890" y="3621715"/>
            <a:ext cx="3054921" cy="82726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Прямая со стрелкой 79"/>
          <p:cNvCxnSpPr>
            <a:endCxn id="8" idx="3"/>
          </p:cNvCxnSpPr>
          <p:nvPr/>
        </p:nvCxnSpPr>
        <p:spPr>
          <a:xfrm flipV="1">
            <a:off x="6765838" y="1336907"/>
            <a:ext cx="77806" cy="310111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7" name="TextBox 126"/>
              <p:cNvSpPr txBox="1"/>
              <p:nvPr/>
            </p:nvSpPr>
            <p:spPr>
              <a:xfrm>
                <a:off x="7070439" y="428344"/>
                <a:ext cx="145712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u-RU" b="1" i="1" smtClean="0">
                          <a:solidFill>
                            <a:schemeClr val="accent5"/>
                          </a:solidFill>
                          <a:latin typeface="Cambria Math" panose="02040503050406030204" pitchFamily="18" charset="0"/>
                          <a:ea typeface="Cambria Math" panose="02040503050406030204" pitchFamily="18" charset="0"/>
                        </a:rPr>
                        <m:t>𝜶</m:t>
                      </m:r>
                      <m:r>
                        <a:rPr lang="ru-RU" b="1" i="1" smtClean="0">
                          <a:solidFill>
                            <a:schemeClr val="accent5"/>
                          </a:solidFill>
                          <a:latin typeface="Cambria Math" panose="02040503050406030204" pitchFamily="18" charset="0"/>
                          <a:ea typeface="Cambria Math" panose="02040503050406030204" pitchFamily="18" charset="0"/>
                        </a:rPr>
                        <m:t>−</m:t>
                      </m:r>
                      <m:r>
                        <a:rPr lang="en-US" b="1" i="1" smtClean="0">
                          <a:solidFill>
                            <a:schemeClr val="accent5"/>
                          </a:solidFill>
                          <a:latin typeface="Cambria Math" panose="02040503050406030204" pitchFamily="18" charset="0"/>
                          <a:ea typeface="Cambria Math" panose="02040503050406030204" pitchFamily="18" charset="0"/>
                        </a:rPr>
                        <m:t>𝒅𝒆𝒕𝒆𝒄𝒕𝒐𝒓</m:t>
                      </m:r>
                    </m:oMath>
                  </m:oMathPara>
                </a14:m>
                <a:endParaRPr lang="ru-RU" b="1" dirty="0">
                  <a:solidFill>
                    <a:schemeClr val="accent5"/>
                  </a:solidFill>
                  <a:latin typeface="Times New Roman" panose="02020603050405020304" pitchFamily="18" charset="0"/>
                  <a:cs typeface="Times New Roman" panose="02020603050405020304" pitchFamily="18" charset="0"/>
                </a:endParaRPr>
              </a:p>
            </p:txBody>
          </p:sp>
        </mc:Choice>
        <mc:Fallback xmlns="">
          <p:sp>
            <p:nvSpPr>
              <p:cNvPr id="127" name="TextBox 126"/>
              <p:cNvSpPr txBox="1">
                <a:spLocks noRot="1" noChangeAspect="1" noMove="1" noResize="1" noEditPoints="1" noAdjustHandles="1" noChangeArrowheads="1" noChangeShapeType="1" noTextEdit="1"/>
              </p:cNvSpPr>
              <p:nvPr/>
            </p:nvSpPr>
            <p:spPr>
              <a:xfrm>
                <a:off x="7070439" y="428344"/>
                <a:ext cx="1457129" cy="276999"/>
              </a:xfrm>
              <a:prstGeom prst="rect">
                <a:avLst/>
              </a:prstGeom>
              <a:blipFill rotWithShape="0">
                <a:blip r:embed="rId14"/>
                <a:stretch>
                  <a:fillRect l="-1674" r="-3766" b="-1087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3" name="Прямоугольник 32"/>
              <p:cNvSpPr/>
              <p:nvPr/>
            </p:nvSpPr>
            <p:spPr>
              <a:xfrm>
                <a:off x="8808451" y="767747"/>
                <a:ext cx="3226108" cy="923330"/>
              </a:xfrm>
              <a:prstGeom prst="rect">
                <a:avLst/>
              </a:prstGeom>
            </p:spPr>
            <p:txBody>
              <a:bodyPr wrap="square">
                <a:spAutoFit/>
              </a:bodyPr>
              <a:lstStyle/>
              <a:p>
                <a:pPr marL="342900" indent="-342900" fontAlgn="base">
                  <a:spcBef>
                    <a:spcPct val="0"/>
                  </a:spcBef>
                  <a:spcAft>
                    <a:spcPct val="0"/>
                  </a:spcAft>
                  <a:buFont typeface="Arial" panose="020B0604020202020204" pitchFamily="34" charset="0"/>
                  <a:buChar char="•"/>
                  <a:defRPr/>
                </a:pPr>
                <a14:m>
                  <m:oMath xmlns:m="http://schemas.openxmlformats.org/officeDocument/2006/math">
                    <m:r>
                      <a:rPr lang="en-US" i="1">
                        <a:latin typeface="Cambria Math" panose="02040503050406030204" pitchFamily="18" charset="0"/>
                        <a:ea typeface="Cambria Math" panose="02040503050406030204" pitchFamily="18" charset="0"/>
                        <a:sym typeface="Symbol" panose="05050102010706020507" pitchFamily="18" charset="2"/>
                      </a:rPr>
                      <m:t>𝛼</m:t>
                    </m:r>
                    <m:r>
                      <a:rPr lang="en-US" i="1">
                        <a:latin typeface="Cambria Math" panose="02040503050406030204" pitchFamily="18" charset="0"/>
                        <a:ea typeface="Cambria Math" panose="02040503050406030204" pitchFamily="18" charset="0"/>
                        <a:sym typeface="Symbol" panose="05050102010706020507" pitchFamily="18" charset="2"/>
                      </a:rPr>
                      <m:t>−</m:t>
                    </m:r>
                  </m:oMath>
                </a14:m>
                <a:r>
                  <a:rPr lang="en-US" dirty="0">
                    <a:latin typeface="Times New Roman" panose="02020603050405020304" pitchFamily="18" charset="0"/>
                    <a:cs typeface="Times New Roman" panose="02020603050405020304" pitchFamily="18" charset="0"/>
                    <a:sym typeface="Symbol" panose="05050102010706020507" pitchFamily="18" charset="2"/>
                  </a:rPr>
                  <a:t>detector with a silicon semiconductor detector PDPA-1K (IPTP, </a:t>
                </a:r>
                <a:r>
                  <a:rPr lang="en-US" dirty="0" err="1">
                    <a:latin typeface="Times New Roman" panose="02020603050405020304" pitchFamily="18" charset="0"/>
                    <a:cs typeface="Times New Roman" panose="02020603050405020304" pitchFamily="18" charset="0"/>
                    <a:sym typeface="Symbol" panose="05050102010706020507" pitchFamily="18" charset="2"/>
                  </a:rPr>
                  <a:t>Dubna</a:t>
                </a:r>
                <a:r>
                  <a:rPr lang="en-US" dirty="0">
                    <a:latin typeface="Times New Roman" panose="02020603050405020304" pitchFamily="18" charset="0"/>
                    <a:cs typeface="Times New Roman" panose="02020603050405020304" pitchFamily="18" charset="0"/>
                    <a:sym typeface="Symbol" panose="05050102010706020507" pitchFamily="18" charset="2"/>
                  </a:rPr>
                  <a:t>)</a:t>
                </a:r>
              </a:p>
            </p:txBody>
          </p:sp>
        </mc:Choice>
        <mc:Fallback xmlns="">
          <p:sp>
            <p:nvSpPr>
              <p:cNvPr id="33" name="Прямоугольник 32"/>
              <p:cNvSpPr>
                <a:spLocks noRot="1" noChangeAspect="1" noMove="1" noResize="1" noEditPoints="1" noAdjustHandles="1" noChangeArrowheads="1" noChangeShapeType="1" noTextEdit="1"/>
              </p:cNvSpPr>
              <p:nvPr/>
            </p:nvSpPr>
            <p:spPr>
              <a:xfrm>
                <a:off x="8808451" y="767747"/>
                <a:ext cx="3226108" cy="923330"/>
              </a:xfrm>
              <a:prstGeom prst="rect">
                <a:avLst/>
              </a:prstGeom>
              <a:blipFill rotWithShape="0">
                <a:blip r:embed="rId15"/>
                <a:stretch>
                  <a:fillRect l="-1323" t="-3974" b="-9934"/>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462481" y="6375272"/>
                <a:ext cx="4271375" cy="397866"/>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ru-RU" sz="2400" i="1" smtClean="0">
                              <a:solidFill>
                                <a:srgbClr val="C00000">
                                  <a:alpha val="72000"/>
                                </a:srgbClr>
                              </a:solidFill>
                              <a:latin typeface="Cambria Math" panose="02040503050406030204" pitchFamily="18" charset="0"/>
                            </a:rPr>
                          </m:ctrlPr>
                        </m:sSubPr>
                        <m:e>
                          <m:r>
                            <a:rPr lang="ru-RU" sz="2400" i="1" smtClean="0">
                              <a:solidFill>
                                <a:srgbClr val="C00000">
                                  <a:alpha val="72000"/>
                                </a:srgbClr>
                              </a:solidFill>
                              <a:latin typeface="Cambria Math" panose="02040503050406030204" pitchFamily="18" charset="0"/>
                              <a:ea typeface="Cambria Math" panose="02040503050406030204" pitchFamily="18" charset="0"/>
                            </a:rPr>
                            <m:t>∆</m:t>
                          </m:r>
                          <m:r>
                            <a:rPr lang="en-US" sz="2400" b="0" i="1" smtClean="0">
                              <a:solidFill>
                                <a:srgbClr val="C00000">
                                  <a:alpha val="72000"/>
                                </a:srgbClr>
                              </a:solidFill>
                              <a:latin typeface="Cambria Math" panose="02040503050406030204" pitchFamily="18" charset="0"/>
                              <a:ea typeface="Cambria Math" panose="02040503050406030204" pitchFamily="18" charset="0"/>
                            </a:rPr>
                            <m:t>𝐸</m:t>
                          </m:r>
                        </m:e>
                        <m:sub>
                          <m:r>
                            <a:rPr lang="en-US" sz="2400" b="0" i="1" smtClean="0">
                              <a:solidFill>
                                <a:srgbClr val="C00000">
                                  <a:alpha val="72000"/>
                                </a:srgbClr>
                              </a:solidFill>
                              <a:latin typeface="Cambria Math" panose="02040503050406030204" pitchFamily="18" charset="0"/>
                            </a:rPr>
                            <m:t>𝑠𝑡𝑒𝑝</m:t>
                          </m:r>
                        </m:sub>
                      </m:sSub>
                      <m:r>
                        <a:rPr lang="en-US" sz="2400" b="0" i="1" smtClean="0">
                          <a:solidFill>
                            <a:srgbClr val="C00000">
                              <a:alpha val="72000"/>
                            </a:srgbClr>
                          </a:solidFill>
                          <a:latin typeface="Cambria Math" panose="02040503050406030204" pitchFamily="18" charset="0"/>
                        </a:rPr>
                        <m:t>~10 </m:t>
                      </m:r>
                      <m:r>
                        <a:rPr lang="en-US" sz="2400" b="0" i="1" smtClean="0">
                          <a:solidFill>
                            <a:srgbClr val="C00000">
                              <a:alpha val="72000"/>
                            </a:srgbClr>
                          </a:solidFill>
                          <a:latin typeface="Cambria Math" panose="02040503050406030204" pitchFamily="18" charset="0"/>
                        </a:rPr>
                        <m:t>𝑘𝑒𝑉</m:t>
                      </m:r>
                    </m:oMath>
                  </m:oMathPara>
                </a14:m>
                <a:endParaRPr lang="ru-RU" sz="2400" dirty="0">
                  <a:solidFill>
                    <a:srgbClr val="C00000">
                      <a:alpha val="72000"/>
                    </a:srgbClr>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462481" y="6375272"/>
                <a:ext cx="4271375" cy="397866"/>
              </a:xfrm>
              <a:prstGeom prst="rect">
                <a:avLst/>
              </a:prstGeom>
              <a:blipFill rotWithShape="0">
                <a:blip r:embed="rId16"/>
                <a:stretch>
                  <a:fillRect b="-2307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487910" y="5997217"/>
                <a:ext cx="4271375"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400" b="0" i="1" smtClean="0">
                          <a:solidFill>
                            <a:srgbClr val="C00000">
                              <a:alpha val="72000"/>
                            </a:srgbClr>
                          </a:solidFill>
                          <a:latin typeface="Cambria Math" panose="02040503050406030204" pitchFamily="18" charset="0"/>
                          <a:ea typeface="Cambria Math" panose="02040503050406030204" pitchFamily="18" charset="0"/>
                        </a:rPr>
                        <m:t>𝑀𝑜𝑛𝑜𝑐h𝑟𝑜𝑚𝑎𝑡𝑖𝑐𝑦</m:t>
                      </m:r>
                      <m:r>
                        <a:rPr lang="en-US" sz="2400" b="0" i="1" smtClean="0">
                          <a:solidFill>
                            <a:srgbClr val="C00000">
                              <a:alpha val="72000"/>
                            </a:srgbClr>
                          </a:solidFill>
                          <a:latin typeface="Cambria Math" panose="02040503050406030204" pitchFamily="18" charset="0"/>
                          <a:ea typeface="Cambria Math" panose="02040503050406030204" pitchFamily="18" charset="0"/>
                        </a:rPr>
                        <m:t> ~0.1% </m:t>
                      </m:r>
                      <m:r>
                        <a:rPr lang="en-US" sz="2400" b="0" i="1" smtClean="0">
                          <a:solidFill>
                            <a:srgbClr val="C00000">
                              <a:alpha val="72000"/>
                            </a:srgbClr>
                          </a:solidFill>
                          <a:latin typeface="Cambria Math" panose="02040503050406030204" pitchFamily="18" charset="0"/>
                          <a:ea typeface="Cambria Math" panose="02040503050406030204" pitchFamily="18" charset="0"/>
                        </a:rPr>
                        <m:t>𝐸</m:t>
                      </m:r>
                    </m:oMath>
                  </m:oMathPara>
                </a14:m>
                <a:endParaRPr lang="ru-RU" sz="2400" dirty="0">
                  <a:solidFill>
                    <a:srgbClr val="C00000">
                      <a:alpha val="72000"/>
                    </a:srgbClr>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487910" y="5997217"/>
                <a:ext cx="4271375" cy="369332"/>
              </a:xfrm>
              <a:prstGeom prst="rect">
                <a:avLst/>
              </a:prstGeom>
              <a:blipFill rotWithShape="0">
                <a:blip r:embed="rId17"/>
                <a:stretch>
                  <a:fillRect b="-35000"/>
                </a:stretch>
              </a:blipFill>
            </p:spPr>
            <p:txBody>
              <a:bodyPr/>
              <a:lstStyle/>
              <a:p>
                <a:r>
                  <a:rPr lang="ru-RU">
                    <a:noFill/>
                  </a:rPr>
                  <a:t> </a:t>
                </a:r>
              </a:p>
            </p:txBody>
          </p:sp>
        </mc:Fallback>
      </mc:AlternateContent>
    </p:spTree>
    <p:extLst>
      <p:ext uri="{BB962C8B-B14F-4D97-AF65-F5344CB8AC3E}">
        <p14:creationId xmlns:p14="http://schemas.microsoft.com/office/powerpoint/2010/main" val="67729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down)">
                                      <p:cBhvr>
                                        <p:cTn id="15" dur="500"/>
                                        <p:tgtEl>
                                          <p:spTgt spid="71"/>
                                        </p:tgtEl>
                                      </p:cBhvr>
                                    </p:animEffect>
                                  </p:childTnLst>
                                </p:cTn>
                              </p:par>
                              <p:par>
                                <p:cTn id="16" presetID="22" presetClass="entr" presetSubtype="4"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wipe(down)">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wipe(down)">
                                      <p:cBhvr>
                                        <p:cTn id="23" dur="500"/>
                                        <p:tgtEl>
                                          <p:spTgt spid="80"/>
                                        </p:tgtEl>
                                      </p:cBhvr>
                                    </p:animEffect>
                                  </p:childTnLst>
                                </p:cTn>
                              </p:par>
                              <p:par>
                                <p:cTn id="24" presetID="22" presetClass="entr" presetSubtype="4" fill="hold" nodeType="with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wipe(down)">
                                      <p:cBhvr>
                                        <p:cTn id="26" dur="500"/>
                                        <p:tgtEl>
                                          <p:spTgt spid="7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1"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8B6642F5-D6C6-4C9A-9BC6-AA81AAA6B1A2}" type="slidenum">
              <a:rPr lang="ru-RU" smtClean="0"/>
              <a:t>9</a:t>
            </a:fld>
            <a:endParaRPr lang="ru-RU"/>
          </a:p>
        </p:txBody>
      </p:sp>
      <p:pic>
        <p:nvPicPr>
          <p:cNvPr id="5" name="Рисунок 4"/>
          <p:cNvPicPr>
            <a:picLocks noChangeAspect="1"/>
          </p:cNvPicPr>
          <p:nvPr/>
        </p:nvPicPr>
        <p:blipFill>
          <a:blip r:embed="rId3"/>
          <a:stretch>
            <a:fillRect/>
          </a:stretch>
        </p:blipFill>
        <p:spPr>
          <a:xfrm>
            <a:off x="2286127" y="622394"/>
            <a:ext cx="7696073" cy="5522667"/>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3611880" y="2641600"/>
                <a:ext cx="373307"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panose="02040503050406030204" pitchFamily="18" charset="0"/>
                        </a:rPr>
                        <m:t>𝐵</m:t>
                      </m:r>
                    </m:oMath>
                  </m:oMathPara>
                </a14:m>
                <a:endParaRPr lang="ru-RU" dirty="0">
                  <a:solidFill>
                    <a:schemeClr val="bg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611880" y="2641600"/>
                <a:ext cx="373307" cy="492443"/>
              </a:xfrm>
              <a:prstGeom prst="rect">
                <a:avLst/>
              </a:prstGeom>
              <a:blipFill rotWithShape="0">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566160" y="1000760"/>
                <a:ext cx="116634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u-RU" sz="3200" b="0" i="1" smtClean="0">
                          <a:solidFill>
                            <a:schemeClr val="bg1"/>
                          </a:solidFill>
                          <a:latin typeface="Cambria Math" panose="02040503050406030204" pitchFamily="18" charset="0"/>
                        </a:rPr>
                        <m:t>С</m:t>
                      </m:r>
                      <m:r>
                        <a:rPr lang="en-US" sz="3200" b="0" i="1" smtClean="0">
                          <a:solidFill>
                            <a:schemeClr val="bg1"/>
                          </a:solidFill>
                          <a:latin typeface="Cambria Math" panose="02040503050406030204" pitchFamily="18" charset="0"/>
                        </a:rPr>
                        <m:t>,</m:t>
                      </m:r>
                      <m:r>
                        <a:rPr lang="en-US" sz="3200" b="0" i="1" smtClean="0">
                          <a:solidFill>
                            <a:schemeClr val="bg1"/>
                          </a:solidFill>
                          <a:latin typeface="Cambria Math" panose="02040503050406030204" pitchFamily="18" charset="0"/>
                        </a:rPr>
                        <m:t>𝑁</m:t>
                      </m:r>
                      <m:r>
                        <a:rPr lang="en-US" sz="3200" b="0" i="1" smtClean="0">
                          <a:solidFill>
                            <a:schemeClr val="bg1"/>
                          </a:solidFill>
                          <a:latin typeface="Cambria Math" panose="02040503050406030204" pitchFamily="18" charset="0"/>
                        </a:rPr>
                        <m:t>…</m:t>
                      </m:r>
                    </m:oMath>
                  </m:oMathPara>
                </a14:m>
                <a:endParaRPr lang="ru-RU" dirty="0">
                  <a:solidFill>
                    <a:schemeClr val="bg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566160" y="1000760"/>
                <a:ext cx="1166345" cy="492443"/>
              </a:xfrm>
              <a:prstGeom prst="rect">
                <a:avLst/>
              </a:prstGeom>
              <a:blipFill rotWithShape="0">
                <a:blip r:embed="rId5"/>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18738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7452</TotalTime>
  <Words>3893</Words>
  <Application>Microsoft Office PowerPoint</Application>
  <PresentationFormat>Широкоэкранный</PresentationFormat>
  <Paragraphs>416</Paragraphs>
  <Slides>30</Slides>
  <Notes>29</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30</vt:i4>
      </vt:variant>
    </vt:vector>
  </HeadingPairs>
  <TitlesOfParts>
    <vt:vector size="37" baseType="lpstr">
      <vt:lpstr>Arial</vt:lpstr>
      <vt:lpstr>Calibri</vt:lpstr>
      <vt:lpstr>Calibri Light</vt:lpstr>
      <vt:lpstr>Cambria Math</vt:lpstr>
      <vt:lpstr>Symbol</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BINP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БНЗТ</dc:title>
  <dc:creator>BINP User</dc:creator>
  <cp:lastModifiedBy>Александр</cp:lastModifiedBy>
  <cp:revision>579</cp:revision>
  <dcterms:created xsi:type="dcterms:W3CDTF">2021-01-25T02:14:29Z</dcterms:created>
  <dcterms:modified xsi:type="dcterms:W3CDTF">2024-10-23T05:07:18Z</dcterms:modified>
</cp:coreProperties>
</file>