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3" r:id="rId4"/>
    <p:sldId id="281" r:id="rId5"/>
    <p:sldId id="282" r:id="rId6"/>
    <p:sldId id="270" r:id="rId7"/>
    <p:sldId id="295" r:id="rId8"/>
    <p:sldId id="290" r:id="rId9"/>
    <p:sldId id="291" r:id="rId10"/>
    <p:sldId id="276" r:id="rId11"/>
    <p:sldId id="268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7F0F-E0D7-447C-BCAB-E5858E48437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E92C-AEC8-4BFD-8D87-FE56A135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8235-8A66-4C3F-931E-10080E80E003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D0C8-5405-4805-8299-4D04E29E59E5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4102-82E4-4B2A-910E-97F7C196C767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AC15-425C-47D7-89E5-90D3984FFB5D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3F41-23C4-4083-B818-456CFCF29DB2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6E11-21AE-4690-B5B4-0333F3D5A013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0B29-479B-4E6D-AAE9-73D3AE254EC0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5CD-E241-400D-81D0-6BD02F2E1717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42CA-DB8B-43A6-A219-779631392D61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134A-7A6D-46A4-8B5E-630AF773B46A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316-A059-4F34-9985-625EE1C4BA54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RESEARCH NUCLEAR UNIVERSITY MEPHI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3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DC0B-8454-4EAB-B8DC-4EF56C44AB0C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NATIONAL RESEARCH NUCLEAR UNIVERSITY MEPHI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76636-2CBE-493B-8121-AB5AE2A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0.jpeg"/><Relationship Id="rId7" Type="http://schemas.openxmlformats.org/officeDocument/2006/relationships/image" Target="../media/image2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371" y="2111213"/>
            <a:ext cx="964415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of modeling of multi-wire drift chamber used in TREK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0357" y="5152379"/>
            <a:ext cx="3615805" cy="8276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cs typeface="Arial" charset="0"/>
              </a:rPr>
              <a:t>Presenter: Uruj Abroo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cs typeface="Arial" charset="0"/>
              </a:rPr>
              <a:t>E-mail: </a:t>
            </a:r>
            <a:r>
              <a:rPr lang="en-US" dirty="0"/>
              <a:t>aun001@campus.mephi.ru</a:t>
            </a:r>
            <a:endParaRPr lang="ru-RU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45" y="0"/>
            <a:ext cx="3383755" cy="193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78716"/>
            <a:ext cx="1552574" cy="2179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803" y="4791075"/>
            <a:ext cx="2025772" cy="2090011"/>
          </a:xfrm>
          <a:prstGeom prst="rect">
            <a:avLst/>
          </a:prstGeom>
        </p:spPr>
      </p:pic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824C40D3-598C-457D-828F-07E497B10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3028276" cy="193357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19029" y="148872"/>
            <a:ext cx="7998463" cy="95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ea typeface="Calibri" pitchFamily="34" charset="0"/>
                <a:cs typeface="Arial" charset="0"/>
              </a:rPr>
              <a:t>National Research Nuclear University </a:t>
            </a:r>
            <a:r>
              <a:rPr lang="en-US" sz="2400" dirty="0" err="1">
                <a:ea typeface="Calibri" pitchFamily="34" charset="0"/>
                <a:cs typeface="Arial" charset="0"/>
              </a:rPr>
              <a:t>MEPhI</a:t>
            </a:r>
            <a:endParaRPr lang="ru-RU" sz="2400" dirty="0">
              <a:ea typeface="Calibri" pitchFamily="34" charset="0"/>
              <a:cs typeface="Arial" charset="0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ea typeface="Calibri" pitchFamily="34" charset="0"/>
                <a:cs typeface="Arial" charset="0"/>
              </a:rPr>
              <a:t>(Moscow Engineering Physics Institute)</a:t>
            </a:r>
            <a:endParaRPr lang="ru-RU" sz="2400" dirty="0">
              <a:ea typeface="Calibri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9609" y="631507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ICPPA 2024</a:t>
            </a:r>
          </a:p>
        </p:txBody>
      </p:sp>
    </p:spTree>
    <p:extLst>
      <p:ext uri="{BB962C8B-B14F-4D97-AF65-F5344CB8AC3E}">
        <p14:creationId xmlns:p14="http://schemas.microsoft.com/office/powerpoint/2010/main" val="18505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6027" y="971152"/>
            <a:ext cx="923925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Only electrons formed in the chamber body and in the gas volume are considered</a:t>
            </a:r>
          </a:p>
          <a:p>
            <a:pPr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Distribution of delta electrons over laboratory coordinate system:</a:t>
            </a:r>
          </a:p>
          <a:p>
            <a:pPr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</a:t>
            </a:r>
          </a:p>
          <a:p>
            <a:pPr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50014" y="2806984"/>
            <a:ext cx="4591276" cy="534342"/>
            <a:chOff x="1828923" y="468086"/>
            <a:chExt cx="6648328" cy="835101"/>
          </a:xfrm>
        </p:grpSpPr>
        <p:pic>
          <p:nvPicPr>
            <p:cNvPr id="12" name="Picture 18" descr="Geant4 Advanced Course 2024 @ CERN (14-18 October 2024): Overview · Indic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54"/>
            <a:stretch/>
          </p:blipFill>
          <p:spPr bwMode="auto">
            <a:xfrm>
              <a:off x="1828923" y="468086"/>
              <a:ext cx="2329057" cy="6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LTspic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84"/>
            <a:stretch/>
          </p:blipFill>
          <p:spPr bwMode="auto">
            <a:xfrm>
              <a:off x="7730297" y="486826"/>
              <a:ext cx="746954" cy="69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6270"/>
            <a:stretch/>
          </p:blipFill>
          <p:spPr>
            <a:xfrm>
              <a:off x="4311548" y="468086"/>
              <a:ext cx="3068843" cy="83510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76200" y="-230711"/>
                <a:ext cx="12192000" cy="1325563"/>
              </a:xfrm>
            </p:spPr>
            <p:txBody>
              <a:bodyPr/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Problem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-electrons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76200" y="-230711"/>
                <a:ext cx="12192000" cy="132556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10</a:t>
            </a:fld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17115" y="1793623"/>
                <a:ext cx="1257074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115" y="1793623"/>
                <a:ext cx="1257074" cy="5725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727989" y="5356305"/>
            <a:ext cx="81915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4" r="42612" b="8473"/>
          <a:stretch/>
        </p:blipFill>
        <p:spPr>
          <a:xfrm>
            <a:off x="2648112" y="3355397"/>
            <a:ext cx="6743376" cy="2753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7977" y="2911094"/>
            <a:ext cx="418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+                                         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343581"/>
                <a:ext cx="12110114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Response from a muon and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-electron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43581"/>
                <a:ext cx="12110114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11</a:t>
            </a:fld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249592" y="2822401"/>
            <a:ext cx="1942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based digital signals (above) and reconstructed hits of muon and </a:t>
            </a:r>
            <a:r>
              <a:rPr lang="en-US" dirty="0" smtClean="0"/>
              <a:t>δ-electron </a:t>
            </a:r>
            <a:r>
              <a:rPr lang="en-US" dirty="0"/>
              <a:t>tracks in the projection plane (below)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" y="954930"/>
            <a:ext cx="436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Corridor: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5981" y="862261"/>
                <a:ext cx="30412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81" y="862261"/>
                <a:ext cx="3041282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8" y="1651342"/>
            <a:ext cx="10013372" cy="46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981982"/>
            <a:ext cx="11344274" cy="5026026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Drift chambers’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signal channel Efficiency </a:t>
            </a:r>
            <a:r>
              <a:rPr lang="en-US" altLang="en-US" sz="2400" dirty="0"/>
              <a:t>obtained as a result of sequential simulations in </a:t>
            </a:r>
            <a:r>
              <a:rPr lang="en-US" altLang="en-US" sz="2400" dirty="0" smtClean="0"/>
              <a:t>Geant4</a:t>
            </a:r>
            <a:r>
              <a:rPr lang="en-US" altLang="en-US" sz="2400" dirty="0"/>
              <a:t>,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Garfieldpp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LTspice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FF0000"/>
                </a:solidFill>
              </a:rPr>
              <a:t>98.6±02%</a:t>
            </a:r>
            <a:r>
              <a:rPr lang="en-US" altLang="en-US" sz="2400" dirty="0"/>
              <a:t>, which is in good agreement with the experimental value of  </a:t>
            </a:r>
            <a:r>
              <a:rPr lang="en-US" altLang="en-US" sz="2400" dirty="0">
                <a:solidFill>
                  <a:srgbClr val="FF0000"/>
                </a:solidFill>
              </a:rPr>
              <a:t>97.9±1.1%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Comparison of other experiment specific parameters like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signal duration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signal count rate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after pulses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with the a</a:t>
            </a:r>
            <a:r>
              <a:rPr lang="en-US" sz="2400" dirty="0"/>
              <a:t>nalogous values obtained from the complete model as a whole were discussed, which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prove to be in close correspondence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angular dependence of reconstruction of delta electron tracks is estimated using this model and the results were presented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Further this model will be used to </a:t>
            </a:r>
            <a:r>
              <a:rPr lang="en-US" sz="2400" dirty="0">
                <a:solidFill>
                  <a:srgbClr val="0070C0"/>
                </a:solidFill>
              </a:rPr>
              <a:t>build datasets for training neural networks for reconstruction methods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12</a:t>
            </a:fld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34358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76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371" y="2111213"/>
            <a:ext cx="9644155" cy="1317787"/>
          </a:xfrm>
        </p:spPr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051" y="-1"/>
            <a:ext cx="3383755" cy="193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162" y="7645"/>
            <a:ext cx="1372078" cy="1925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453" y="0"/>
            <a:ext cx="1881553" cy="1941219"/>
          </a:xfrm>
          <a:prstGeom prst="rect">
            <a:avLst/>
          </a:prstGeom>
        </p:spPr>
      </p:pic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824C40D3-598C-457D-828F-07E497B10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3028276" cy="1933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9609" y="631507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ICPPA 2024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10357" y="5152379"/>
            <a:ext cx="3615805" cy="8276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cs typeface="Arial" charset="0"/>
              </a:rPr>
              <a:t>Presenter: Uruj Abroo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dirty="0">
                <a:cs typeface="Arial" charset="0"/>
              </a:rPr>
              <a:t>E-mail: </a:t>
            </a:r>
            <a:r>
              <a:rPr lang="en-US" dirty="0"/>
              <a:t>aun001@campus.mephi.ru</a:t>
            </a:r>
            <a:endParaRPr lang="ru-RU" u="sng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 sz="3200" dirty="0"/>
              <a:t>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8276" y="3732192"/>
            <a:ext cx="6648328" cy="835101"/>
            <a:chOff x="1828923" y="468086"/>
            <a:chExt cx="6648328" cy="835101"/>
          </a:xfrm>
        </p:grpSpPr>
        <p:pic>
          <p:nvPicPr>
            <p:cNvPr id="18" name="Picture 18" descr="Geant4 Advanced Course 2024 @ CERN (14-18 October 2024): Overview · Indic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54"/>
            <a:stretch/>
          </p:blipFill>
          <p:spPr bwMode="auto">
            <a:xfrm>
              <a:off x="1828923" y="468086"/>
              <a:ext cx="2329057" cy="6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LTspic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61" b="7184"/>
            <a:stretch/>
          </p:blipFill>
          <p:spPr bwMode="auto">
            <a:xfrm>
              <a:off x="7730297" y="561975"/>
              <a:ext cx="746954" cy="61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6270" t="12384"/>
            <a:stretch/>
          </p:blipFill>
          <p:spPr>
            <a:xfrm>
              <a:off x="4311548" y="571500"/>
              <a:ext cx="3068843" cy="731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C986748-796E-2F83-890E-120DD6689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525" y="1514616"/>
            <a:ext cx="4449703" cy="38521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062" y="1403796"/>
            <a:ext cx="6660776" cy="4693876"/>
            <a:chOff x="113408" y="1514646"/>
            <a:chExt cx="6660776" cy="469387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6"/>
            <a:stretch/>
          </p:blipFill>
          <p:spPr>
            <a:xfrm>
              <a:off x="113408" y="1634927"/>
              <a:ext cx="6660776" cy="39395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D08DD0-F03F-4B00-A394-6D7AAA971BB3}"/>
                </a:ext>
              </a:extLst>
            </p:cNvPr>
            <p:cNvSpPr txBox="1"/>
            <p:nvPr/>
          </p:nvSpPr>
          <p:spPr>
            <a:xfrm rot="729763">
              <a:off x="157910" y="2776710"/>
              <a:ext cx="18420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Cherenkov Water Detector (CWD)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80728" y="1514646"/>
              <a:ext cx="5207448" cy="4693876"/>
              <a:chOff x="480728" y="1514646"/>
              <a:chExt cx="5207448" cy="469387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7C1F77-D49F-48C8-B9B5-3FA44ED22C45}"/>
                  </a:ext>
                </a:extLst>
              </p:cNvPr>
              <p:cNvSpPr txBox="1"/>
              <p:nvPr/>
            </p:nvSpPr>
            <p:spPr>
              <a:xfrm>
                <a:off x="1076230" y="5549120"/>
                <a:ext cx="2244258" cy="659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800" dirty="0"/>
                  <a:t>Inner plane </a:t>
                </a:r>
              </a:p>
              <a:p>
                <a:pPr algn="r"/>
                <a:r>
                  <a:rPr lang="en-US" sz="1800" dirty="0"/>
                  <a:t>of drift chambers</a:t>
                </a:r>
                <a:endParaRPr lang="ru-RU" dirty="0"/>
              </a:p>
            </p:txBody>
          </p:sp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950F88D9-38D5-47D2-97AE-B779082FA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9965" y="5272534"/>
                <a:ext cx="347758" cy="348322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D08DD0-F03F-4B00-A394-6D7AAA971BB3}"/>
                  </a:ext>
                </a:extLst>
              </p:cNvPr>
              <p:cNvSpPr txBox="1"/>
              <p:nvPr/>
            </p:nvSpPr>
            <p:spPr>
              <a:xfrm>
                <a:off x="3651553" y="5549120"/>
                <a:ext cx="2036623" cy="659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sz="1800" dirty="0"/>
                  <a:t>uter plane </a:t>
                </a:r>
              </a:p>
              <a:p>
                <a:r>
                  <a:rPr lang="en-US" sz="1800" dirty="0"/>
                  <a:t>of drift chambers</a:t>
                </a:r>
                <a:endParaRPr lang="ru-RU" dirty="0"/>
              </a:p>
            </p:txBody>
          </p: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DAA835FE-D63E-4C6A-BB45-D3D6AE86A8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05675" y="5202751"/>
                <a:ext cx="313925" cy="346369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B68211-87DB-4BA4-B5D2-B2063DF3C6C8}"/>
                  </a:ext>
                </a:extLst>
              </p:cNvPr>
              <p:cNvSpPr txBox="1"/>
              <p:nvPr/>
            </p:nvSpPr>
            <p:spPr>
              <a:xfrm rot="21132789">
                <a:off x="480728" y="1514646"/>
                <a:ext cx="4478473" cy="345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System of calibration telescopes (SCT)</a:t>
                </a:r>
                <a:endParaRPr lang="ru-RU" sz="1600" dirty="0"/>
              </a:p>
            </p:txBody>
          </p: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C1C87E91-664F-4CD2-AC8C-4D3B58C33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823" y="1825349"/>
                <a:ext cx="64182" cy="225300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2CDF9781-449E-4E95-91C6-FA91F33C1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5734" y="1937999"/>
                <a:ext cx="164592" cy="280696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F8AE88-C7C9-4BB3-A96B-3CBE3708C8E8}"/>
                  </a:ext>
                </a:extLst>
              </p:cNvPr>
              <p:cNvSpPr txBox="1"/>
              <p:nvPr/>
            </p:nvSpPr>
            <p:spPr>
              <a:xfrm rot="981469">
                <a:off x="1013920" y="4865467"/>
                <a:ext cx="954291" cy="345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FF00"/>
                    </a:solidFill>
                  </a:rPr>
                  <a:t>DECOR</a:t>
                </a:r>
                <a:endParaRPr lang="ru-RU" sz="16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C967AFD8-BC19-4F29-B975-A7B30571BA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182" y="4346410"/>
                <a:ext cx="440473" cy="509775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FD52CB9A-F58A-4077-B561-97699F71C4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520" y="4616819"/>
                <a:ext cx="27201" cy="239366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5FD914FD-071D-4FE9-B5C5-3F9C42BA4C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5342" y="4460757"/>
                <a:ext cx="1107638" cy="606290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id="{5FD914FD-071D-4FE9-B5C5-3F9C42BA4C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2019" y="2872806"/>
                <a:ext cx="315881" cy="264818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id="{5FD914FD-071D-4FE9-B5C5-3F9C42BA4C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2019" y="3358475"/>
                <a:ext cx="432393" cy="47793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5FD914FD-071D-4FE9-B5C5-3F9C42BA4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0326" y="3627119"/>
                <a:ext cx="317574" cy="276058"/>
              </a:xfrm>
              <a:prstGeom prst="straightConnector1">
                <a:avLst/>
              </a:prstGeom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ТРЕК.gif">
            <a:hlinkClick r:id="" action="ppaction://media"/>
            <a:extLst>
              <a:ext uri="{FF2B5EF4-FFF2-40B4-BE49-F238E27FC236}">
                <a16:creationId xmlns:a16="http://schemas.microsoft.com/office/drawing/2014/main" id="{10A6D4E3-34BD-A5CC-83B8-E8A8EBAE47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54" y="1547249"/>
            <a:ext cx="7003706" cy="3939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6016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Detector TREK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F102E14-0B81-426F-91CB-6D1E0145FB51}" type="slidenum">
              <a:rPr lang="ru-RU" sz="3200" smtClean="0"/>
              <a:t>2</a:t>
            </a:fld>
            <a:endParaRPr lang="ru-RU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81873-9A1A-481D-9C9A-B49F16D5986E}"/>
              </a:ext>
            </a:extLst>
          </p:cNvPr>
          <p:cNvSpPr txBox="1"/>
          <p:nvPr/>
        </p:nvSpPr>
        <p:spPr>
          <a:xfrm>
            <a:off x="7454953" y="5366788"/>
            <a:ext cx="39876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TREK consists of </a:t>
            </a:r>
            <a:r>
              <a:rPr lang="ru-RU" sz="2000" dirty="0"/>
              <a:t>264 </a:t>
            </a:r>
            <a:r>
              <a:rPr lang="en-US" sz="2000" dirty="0"/>
              <a:t>drift chambers.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area of one chamber</a:t>
            </a:r>
            <a:r>
              <a:rPr lang="ru-RU" sz="2000" dirty="0"/>
              <a:t> </a:t>
            </a:r>
            <a:r>
              <a:rPr lang="en-US" sz="2000" dirty="0"/>
              <a:t>is</a:t>
            </a:r>
            <a:r>
              <a:rPr lang="ru-RU" sz="2000" dirty="0"/>
              <a:t> 1.85 </a:t>
            </a:r>
            <a:r>
              <a:rPr lang="en-US" sz="2000" dirty="0"/>
              <a:t>m</a:t>
            </a:r>
            <a:r>
              <a:rPr lang="ru-RU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Detector</a:t>
            </a:r>
            <a:r>
              <a:rPr lang="ru-RU" sz="2000" dirty="0"/>
              <a:t> </a:t>
            </a:r>
            <a:r>
              <a:rPr lang="en-US" sz="2000" dirty="0"/>
              <a:t>TREK area is</a:t>
            </a:r>
            <a:r>
              <a:rPr lang="ru-RU" sz="2000" dirty="0"/>
              <a:t> 250 </a:t>
            </a:r>
            <a:r>
              <a:rPr lang="en-US" sz="2000" dirty="0"/>
              <a:t>m</a:t>
            </a:r>
            <a:r>
              <a:rPr lang="ru-RU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7A8D3-BF2C-2C41-C7DA-55F12F659CDA}"/>
              </a:ext>
            </a:extLst>
          </p:cNvPr>
          <p:cNvSpPr txBox="1"/>
          <p:nvPr/>
        </p:nvSpPr>
        <p:spPr>
          <a:xfrm rot="729763">
            <a:off x="101602" y="2665968"/>
            <a:ext cx="1842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Cherenkov Water Detector (CWD)</a:t>
            </a:r>
          </a:p>
        </p:txBody>
      </p:sp>
      <p:cxnSp>
        <p:nvCxnSpPr>
          <p:cNvPr id="21" name="Прямая со стрелкой 22">
            <a:extLst>
              <a:ext uri="{FF2B5EF4-FFF2-40B4-BE49-F238E27FC236}">
                <a16:creationId xmlns:a16="http://schemas.microsoft.com/office/drawing/2014/main" id="{C65D887D-E317-DEBB-B0EB-D8D99AE9DFA6}"/>
              </a:ext>
            </a:extLst>
          </p:cNvPr>
          <p:cNvCxnSpPr>
            <a:cxnSpLocks/>
          </p:cNvCxnSpPr>
          <p:nvPr/>
        </p:nvCxnSpPr>
        <p:spPr>
          <a:xfrm flipV="1">
            <a:off x="1850506" y="2755848"/>
            <a:ext cx="315881" cy="264818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 стрелкой 23">
            <a:extLst>
              <a:ext uri="{FF2B5EF4-FFF2-40B4-BE49-F238E27FC236}">
                <a16:creationId xmlns:a16="http://schemas.microsoft.com/office/drawing/2014/main" id="{5C00E373-BC34-5B79-55C3-E2B726E1763B}"/>
              </a:ext>
            </a:extLst>
          </p:cNvPr>
          <p:cNvCxnSpPr>
            <a:cxnSpLocks/>
          </p:cNvCxnSpPr>
          <p:nvPr/>
        </p:nvCxnSpPr>
        <p:spPr>
          <a:xfrm flipV="1">
            <a:off x="1850506" y="3241517"/>
            <a:ext cx="432393" cy="47793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 стрелкой 24">
            <a:extLst>
              <a:ext uri="{FF2B5EF4-FFF2-40B4-BE49-F238E27FC236}">
                <a16:creationId xmlns:a16="http://schemas.microsoft.com/office/drawing/2014/main" id="{9794FB80-E934-2099-891D-C541800B091A}"/>
              </a:ext>
            </a:extLst>
          </p:cNvPr>
          <p:cNvCxnSpPr>
            <a:cxnSpLocks/>
          </p:cNvCxnSpPr>
          <p:nvPr/>
        </p:nvCxnSpPr>
        <p:spPr>
          <a:xfrm>
            <a:off x="1848813" y="3510161"/>
            <a:ext cx="317574" cy="276058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50705E-12E0-850E-B959-2281C03CFD43}"/>
              </a:ext>
            </a:extLst>
          </p:cNvPr>
          <p:cNvSpPr txBox="1"/>
          <p:nvPr/>
        </p:nvSpPr>
        <p:spPr>
          <a:xfrm rot="21132789">
            <a:off x="477189" y="1397691"/>
            <a:ext cx="4478473" cy="34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System of calibration telescopes (SCT)</a:t>
            </a:r>
            <a:endParaRPr lang="ru-RU" sz="1600" dirty="0"/>
          </a:p>
        </p:txBody>
      </p:sp>
      <p:cxnSp>
        <p:nvCxnSpPr>
          <p:cNvPr id="29" name="Прямая со стрелкой 13">
            <a:extLst>
              <a:ext uri="{FF2B5EF4-FFF2-40B4-BE49-F238E27FC236}">
                <a16:creationId xmlns:a16="http://schemas.microsoft.com/office/drawing/2014/main" id="{23660016-C7AA-7522-D452-08316A32203E}"/>
              </a:ext>
            </a:extLst>
          </p:cNvPr>
          <p:cNvCxnSpPr>
            <a:cxnSpLocks/>
          </p:cNvCxnSpPr>
          <p:nvPr/>
        </p:nvCxnSpPr>
        <p:spPr>
          <a:xfrm>
            <a:off x="2855284" y="1708394"/>
            <a:ext cx="64182" cy="22530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 стрелкой 14">
            <a:extLst>
              <a:ext uri="{FF2B5EF4-FFF2-40B4-BE49-F238E27FC236}">
                <a16:creationId xmlns:a16="http://schemas.microsoft.com/office/drawing/2014/main" id="{78E29ECF-5E5B-27C7-A15F-08D00197635C}"/>
              </a:ext>
            </a:extLst>
          </p:cNvPr>
          <p:cNvCxnSpPr>
            <a:cxnSpLocks/>
          </p:cNvCxnSpPr>
          <p:nvPr/>
        </p:nvCxnSpPr>
        <p:spPr>
          <a:xfrm flipH="1">
            <a:off x="1762195" y="1821044"/>
            <a:ext cx="164592" cy="28069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37C284A-68C6-BF44-D3C6-779DC5D79C10}"/>
              </a:ext>
            </a:extLst>
          </p:cNvPr>
          <p:cNvSpPr txBox="1"/>
          <p:nvPr/>
        </p:nvSpPr>
        <p:spPr>
          <a:xfrm rot="981469">
            <a:off x="875703" y="4713066"/>
            <a:ext cx="954291" cy="34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DECOR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33" name="Прямая со стрелкой 17">
            <a:extLst>
              <a:ext uri="{FF2B5EF4-FFF2-40B4-BE49-F238E27FC236}">
                <a16:creationId xmlns:a16="http://schemas.microsoft.com/office/drawing/2014/main" id="{F2D5D6A7-A122-D37F-0FA3-09698C1BA39F}"/>
              </a:ext>
            </a:extLst>
          </p:cNvPr>
          <p:cNvCxnSpPr>
            <a:cxnSpLocks/>
          </p:cNvCxnSpPr>
          <p:nvPr/>
        </p:nvCxnSpPr>
        <p:spPr>
          <a:xfrm flipH="1" flipV="1">
            <a:off x="507965" y="4194009"/>
            <a:ext cx="440473" cy="509775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Прямая со стрелкой 18">
            <a:extLst>
              <a:ext uri="{FF2B5EF4-FFF2-40B4-BE49-F238E27FC236}">
                <a16:creationId xmlns:a16="http://schemas.microsoft.com/office/drawing/2014/main" id="{C1B3E282-8D43-2AAB-7964-1FCBA1D9F7AF}"/>
              </a:ext>
            </a:extLst>
          </p:cNvPr>
          <p:cNvCxnSpPr>
            <a:cxnSpLocks/>
          </p:cNvCxnSpPr>
          <p:nvPr/>
        </p:nvCxnSpPr>
        <p:spPr>
          <a:xfrm flipH="1" flipV="1">
            <a:off x="1231303" y="4464418"/>
            <a:ext cx="27201" cy="239366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Прямая со стрелкой 19">
            <a:extLst>
              <a:ext uri="{FF2B5EF4-FFF2-40B4-BE49-F238E27FC236}">
                <a16:creationId xmlns:a16="http://schemas.microsoft.com/office/drawing/2014/main" id="{8F5619C3-603A-33F0-B5CB-3C0780D4A065}"/>
              </a:ext>
            </a:extLst>
          </p:cNvPr>
          <p:cNvCxnSpPr>
            <a:cxnSpLocks/>
          </p:cNvCxnSpPr>
          <p:nvPr/>
        </p:nvCxnSpPr>
        <p:spPr>
          <a:xfrm flipV="1">
            <a:off x="1607125" y="4308356"/>
            <a:ext cx="1107638" cy="606290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FBD991E-FBA7-1E81-35D3-4C19E60F6516}"/>
              </a:ext>
            </a:extLst>
          </p:cNvPr>
          <p:cNvSpPr txBox="1"/>
          <p:nvPr/>
        </p:nvSpPr>
        <p:spPr>
          <a:xfrm>
            <a:off x="1072691" y="5262025"/>
            <a:ext cx="2244258" cy="65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Inner plane </a:t>
            </a:r>
          </a:p>
          <a:p>
            <a:pPr algn="r"/>
            <a:r>
              <a:rPr lang="en-US" sz="1800" dirty="0"/>
              <a:t>of drift chambers</a:t>
            </a:r>
            <a:endParaRPr lang="ru-RU" dirty="0"/>
          </a:p>
        </p:txBody>
      </p:sp>
      <p:cxnSp>
        <p:nvCxnSpPr>
          <p:cNvPr id="37" name="Прямая со стрелкой 9">
            <a:extLst>
              <a:ext uri="{FF2B5EF4-FFF2-40B4-BE49-F238E27FC236}">
                <a16:creationId xmlns:a16="http://schemas.microsoft.com/office/drawing/2014/main" id="{0FB91EA8-C29D-07D1-9DCC-C1663DC2C591}"/>
              </a:ext>
            </a:extLst>
          </p:cNvPr>
          <p:cNvCxnSpPr>
            <a:cxnSpLocks/>
          </p:cNvCxnSpPr>
          <p:nvPr/>
        </p:nvCxnSpPr>
        <p:spPr>
          <a:xfrm flipV="1">
            <a:off x="2716426" y="4985439"/>
            <a:ext cx="347758" cy="3483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EEA8E2B-C924-F202-DB84-F1B42690B659}"/>
              </a:ext>
            </a:extLst>
          </p:cNvPr>
          <p:cNvSpPr txBox="1"/>
          <p:nvPr/>
        </p:nvSpPr>
        <p:spPr>
          <a:xfrm>
            <a:off x="3648014" y="5396705"/>
            <a:ext cx="2036623" cy="65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sz="1800" dirty="0"/>
              <a:t>uter plane </a:t>
            </a:r>
          </a:p>
          <a:p>
            <a:r>
              <a:rPr lang="en-US" sz="1800" dirty="0"/>
              <a:t>of drift chambers</a:t>
            </a:r>
            <a:endParaRPr lang="ru-RU" dirty="0"/>
          </a:p>
        </p:txBody>
      </p:sp>
      <p:cxnSp>
        <p:nvCxnSpPr>
          <p:cNvPr id="40" name="Прямая со стрелкой 11">
            <a:extLst>
              <a:ext uri="{FF2B5EF4-FFF2-40B4-BE49-F238E27FC236}">
                <a16:creationId xmlns:a16="http://schemas.microsoft.com/office/drawing/2014/main" id="{F7B7ECD4-3E55-7C21-E220-BFF3CF4C00A3}"/>
              </a:ext>
            </a:extLst>
          </p:cNvPr>
          <p:cNvCxnSpPr>
            <a:cxnSpLocks/>
          </p:cNvCxnSpPr>
          <p:nvPr/>
        </p:nvCxnSpPr>
        <p:spPr>
          <a:xfrm flipH="1" flipV="1">
            <a:off x="4102136" y="5050336"/>
            <a:ext cx="313925" cy="34636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8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6" grpId="0"/>
      <p:bldP spid="28" grpId="0"/>
      <p:bldP spid="32" grpId="0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B92FD-BB2C-4004-B273-CD9931A5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4" y="79287"/>
            <a:ext cx="12193984" cy="9941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Drift chamber configuration</a:t>
            </a:r>
            <a:endParaRPr lang="ru-RU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4FF9F9FC-87CB-48C9-A2B5-433ADC76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79" y="3518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151B34-2525-47A6-BC4B-FDAA5BFD19F9}"/>
                  </a:ext>
                </a:extLst>
              </p:cNvPr>
              <p:cNvSpPr txBox="1"/>
              <p:nvPr/>
            </p:nvSpPr>
            <p:spPr>
              <a:xfrm>
                <a:off x="93943" y="3777173"/>
                <a:ext cx="6129336" cy="3016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l" rtl="0">
                  <a:spcBef>
                    <a:spcPts val="600"/>
                  </a:spcBef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Characteristics of drift chambers:</a:t>
                </a:r>
              </a:p>
              <a:p>
                <a:pPr marR="0" algn="l" rtl="0"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Composition of the gas mixture</a:t>
                </a:r>
                <a:r>
                  <a:rPr lang="ru-RU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9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ru-RU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%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b="0" i="0" u="none" strike="noStrike" baseline="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</a:t>
                </a:r>
                <a:r>
                  <a:rPr lang="ru-RU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+ 6% CO</a:t>
                </a:r>
                <a:r>
                  <a:rPr lang="en-US" sz="2000" b="0" i="0" u="none" strike="noStrike" baseline="-25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</a:t>
                </a:r>
                <a:endParaRPr lang="ru-RU" sz="20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R="0" algn="l" rtl="0"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dirty="0">
                    <a:solidFill>
                      <a:schemeClr val="tx1"/>
                    </a:solidFill>
                  </a:rPr>
                  <a:t> Spatial accuracy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 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mm</a:t>
                </a:r>
                <a:endParaRPr lang="ru-RU" sz="20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Angle accuracy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1.7°</a:t>
                </a:r>
              </a:p>
              <a:p>
                <a:pPr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dirty="0">
                    <a:solidFill>
                      <a:schemeClr val="tx1"/>
                    </a:solidFill>
                  </a:rPr>
                  <a:t> Two-track resolution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3 mm</a:t>
                </a:r>
              </a:p>
              <a:p>
                <a:pPr marR="0" algn="l" rtl="0"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Electron drift time up to 6 </a:t>
                </a:r>
                <a:r>
                  <a:rPr lang="el-GR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μ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</a:p>
              <a:p>
                <a:pPr>
                  <a:spcBef>
                    <a:spcPts val="600"/>
                  </a:spcBef>
                  <a:buSzPts val="1600"/>
                  <a:buFont typeface="Symbol" panose="05050102010706020507" pitchFamily="18" charset="2"/>
                  <a:buChar char="·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000" dirty="0"/>
                  <a:t>Drift velocity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/>
                  <a:t> 42 mm/</a:t>
                </a:r>
                <a:r>
                  <a:rPr lang="el-GR" sz="2000" dirty="0"/>
                  <a:t>μ</a:t>
                </a:r>
                <a:r>
                  <a:rPr lang="en-GB" sz="2000" dirty="0"/>
                  <a:t>s</a:t>
                </a:r>
              </a:p>
              <a:p>
                <a:pPr>
                  <a:buSzPts val="1600"/>
                  <a:buFont typeface="Symbol" panose="05050102010706020507" pitchFamily="18" charset="2"/>
                  <a:buChar char="·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151B34-2525-47A6-BC4B-FDAA5BFD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" y="3777173"/>
                <a:ext cx="6129336" cy="3016210"/>
              </a:xfrm>
              <a:prstGeom prst="rect">
                <a:avLst/>
              </a:prstGeom>
              <a:blipFill>
                <a:blip r:embed="rId2"/>
                <a:stretch>
                  <a:fillRect l="-994" t="-1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9D7ABA5-D163-48BA-A38B-8C29CC3C88F9}"/>
              </a:ext>
            </a:extLst>
          </p:cNvPr>
          <p:cNvSpPr txBox="1"/>
          <p:nvPr/>
        </p:nvSpPr>
        <p:spPr>
          <a:xfrm>
            <a:off x="6273800" y="4526303"/>
            <a:ext cx="5729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600"/>
            </a:pPr>
            <a:r>
              <a:rPr lang="en-GB" sz="2000" dirty="0"/>
              <a:t>Two types: </a:t>
            </a:r>
          </a:p>
          <a:p>
            <a:pPr>
              <a:buSzPts val="1600"/>
            </a:pPr>
            <a:r>
              <a:rPr lang="en-GB" sz="2000" dirty="0"/>
              <a:t>1) </a:t>
            </a:r>
            <a:r>
              <a:rPr lang="en-GB" sz="2000" dirty="0" err="1"/>
              <a:t>nDC</a:t>
            </a:r>
            <a:r>
              <a:rPr lang="en-GB" sz="2000" dirty="0"/>
              <a:t> (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field-forming wires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-12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kV to 0 V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>
              <a:buSzPts val="1600"/>
            </a:pP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cathodic wires 0 V; signal wires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 +2.2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kV)</a:t>
            </a:r>
          </a:p>
          <a:p>
            <a:pPr>
              <a:buSzPts val="1600"/>
            </a:pPr>
            <a:endParaRPr lang="en-GB" sz="2000" dirty="0"/>
          </a:p>
          <a:p>
            <a:pPr>
              <a:buSzPts val="1600"/>
            </a:pPr>
            <a:r>
              <a:rPr lang="en-GB" sz="2000" dirty="0"/>
              <a:t>2) </a:t>
            </a:r>
            <a:r>
              <a:rPr lang="en-GB" sz="2000" dirty="0" err="1"/>
              <a:t>pDC</a:t>
            </a:r>
            <a:r>
              <a:rPr lang="en-GB" sz="2000" dirty="0"/>
              <a:t> (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field-forming wires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+12 kV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>
              <a:buSzPts val="1600"/>
            </a:pP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cathodic wires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+12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kV; signal wires</a:t>
            </a:r>
            <a:r>
              <a:rPr lang="en-US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 +14.2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kV)</a:t>
            </a:r>
            <a:endParaRPr lang="en-GB" sz="2000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350015-DBC9-4CFB-B549-7064F8BA91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226653"/>
            <a:ext cx="12141200" cy="3565525"/>
            <a:chOff x="10" y="794"/>
            <a:chExt cx="7648" cy="2246"/>
          </a:xfrm>
        </p:grpSpPr>
        <p:grpSp>
          <p:nvGrpSpPr>
            <p:cNvPr id="17" name="Group 205">
              <a:extLst>
                <a:ext uri="{FF2B5EF4-FFF2-40B4-BE49-F238E27FC236}">
                  <a16:creationId xmlns:a16="http://schemas.microsoft.com/office/drawing/2014/main" id="{012D17F0-A44C-4111-AF30-419EAAB4D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794"/>
              <a:ext cx="7648" cy="1513"/>
              <a:chOff x="10" y="794"/>
              <a:chExt cx="7648" cy="1513"/>
            </a:xfrm>
          </p:grpSpPr>
          <p:sp>
            <p:nvSpPr>
              <p:cNvPr id="165" name="Rectangle 6">
                <a:extLst>
                  <a:ext uri="{FF2B5EF4-FFF2-40B4-BE49-F238E27FC236}">
                    <a16:creationId xmlns:a16="http://schemas.microsoft.com/office/drawing/2014/main" id="{AC992A08-46BC-4A02-9E12-55F55AE0A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" y="794"/>
                <a:ext cx="7648" cy="1513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Rectangle 7">
                <a:extLst>
                  <a:ext uri="{FF2B5EF4-FFF2-40B4-BE49-F238E27FC236}">
                    <a16:creationId xmlns:a16="http://schemas.microsoft.com/office/drawing/2014/main" id="{1CEADE35-4D9D-4D2A-947D-C0D6A7245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" y="984"/>
                <a:ext cx="7529" cy="9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C9DFC4E2-26E5-4350-8E28-0E45EA914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" y="984"/>
                <a:ext cx="7529" cy="972"/>
              </a:xfrm>
              <a:prstGeom prst="rect">
                <a:avLst/>
              </a:prstGeom>
              <a:noFill/>
              <a:ln w="36513" cap="rnd">
                <a:solidFill>
                  <a:srgbClr val="548B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8" name="Oval 9">
                <a:extLst>
                  <a:ext uri="{FF2B5EF4-FFF2-40B4-BE49-F238E27FC236}">
                    <a16:creationId xmlns:a16="http://schemas.microsoft.com/office/drawing/2014/main" id="{87E36500-F826-43F1-BD4B-F0BD9AB17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Oval 10">
                <a:extLst>
                  <a:ext uri="{FF2B5EF4-FFF2-40B4-BE49-F238E27FC236}">
                    <a16:creationId xmlns:a16="http://schemas.microsoft.com/office/drawing/2014/main" id="{DFB88F57-39B1-4E3B-86CC-ADB784CC1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081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Oval 11">
                <a:extLst>
                  <a:ext uri="{FF2B5EF4-FFF2-40B4-BE49-F238E27FC236}">
                    <a16:creationId xmlns:a16="http://schemas.microsoft.com/office/drawing/2014/main" id="{F792594C-0E89-437E-AE30-943BC1145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154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Oval 12">
                <a:extLst>
                  <a:ext uri="{FF2B5EF4-FFF2-40B4-BE49-F238E27FC236}">
                    <a16:creationId xmlns:a16="http://schemas.microsoft.com/office/drawing/2014/main" id="{B552446F-6AAA-4185-999F-654B57A8D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22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Oval 13">
                <a:extLst>
                  <a:ext uri="{FF2B5EF4-FFF2-40B4-BE49-F238E27FC236}">
                    <a16:creationId xmlns:a16="http://schemas.microsoft.com/office/drawing/2014/main" id="{236ACAC8-AB1B-48AE-815B-D4EAB853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301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Oval 14">
                <a:extLst>
                  <a:ext uri="{FF2B5EF4-FFF2-40B4-BE49-F238E27FC236}">
                    <a16:creationId xmlns:a16="http://schemas.microsoft.com/office/drawing/2014/main" id="{8E68FE86-4868-4ECD-8D13-728BA3E56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374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Oval 15">
                <a:extLst>
                  <a:ext uri="{FF2B5EF4-FFF2-40B4-BE49-F238E27FC236}">
                    <a16:creationId xmlns:a16="http://schemas.microsoft.com/office/drawing/2014/main" id="{8DCBD316-2A76-4929-9013-7E88C54FE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44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Oval 16">
                <a:extLst>
                  <a:ext uri="{FF2B5EF4-FFF2-40B4-BE49-F238E27FC236}">
                    <a16:creationId xmlns:a16="http://schemas.microsoft.com/office/drawing/2014/main" id="{3B9F31C8-2890-47BE-9028-00755E4E5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521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Oval 17">
                <a:extLst>
                  <a:ext uri="{FF2B5EF4-FFF2-40B4-BE49-F238E27FC236}">
                    <a16:creationId xmlns:a16="http://schemas.microsoft.com/office/drawing/2014/main" id="{88816B5A-775D-4E8E-8ABD-08282D820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594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Oval 18">
                <a:extLst>
                  <a:ext uri="{FF2B5EF4-FFF2-40B4-BE49-F238E27FC236}">
                    <a16:creationId xmlns:a16="http://schemas.microsoft.com/office/drawing/2014/main" id="{D1B75A57-2B8B-40BA-ABC0-25A02B1F6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66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Oval 19">
                <a:extLst>
                  <a:ext uri="{FF2B5EF4-FFF2-40B4-BE49-F238E27FC236}">
                    <a16:creationId xmlns:a16="http://schemas.microsoft.com/office/drawing/2014/main" id="{1E590505-9345-422E-BEA5-897405C09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741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Oval 20">
                <a:extLst>
                  <a:ext uri="{FF2B5EF4-FFF2-40B4-BE49-F238E27FC236}">
                    <a16:creationId xmlns:a16="http://schemas.microsoft.com/office/drawing/2014/main" id="{7CD1B5C7-B5F2-4C69-AC69-8C618790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814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Oval 21">
                <a:extLst>
                  <a:ext uri="{FF2B5EF4-FFF2-40B4-BE49-F238E27FC236}">
                    <a16:creationId xmlns:a16="http://schemas.microsoft.com/office/drawing/2014/main" id="{3D0DE651-E8C9-4584-B126-C31C9310A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Oval 22">
                <a:extLst>
                  <a:ext uri="{FF2B5EF4-FFF2-40B4-BE49-F238E27FC236}">
                    <a16:creationId xmlns:a16="http://schemas.microsoft.com/office/drawing/2014/main" id="{57F580C6-10BD-47DA-8327-ABE627F9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" y="188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Oval 23">
                <a:extLst>
                  <a:ext uri="{FF2B5EF4-FFF2-40B4-BE49-F238E27FC236}">
                    <a16:creationId xmlns:a16="http://schemas.microsoft.com/office/drawing/2014/main" id="{99749BC4-01E6-43CB-9ADC-1B9004452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Oval 24">
                <a:extLst>
                  <a:ext uri="{FF2B5EF4-FFF2-40B4-BE49-F238E27FC236}">
                    <a16:creationId xmlns:a16="http://schemas.microsoft.com/office/drawing/2014/main" id="{67A59C27-424C-47EC-929F-E3190C9F0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25">
                <a:extLst>
                  <a:ext uri="{FF2B5EF4-FFF2-40B4-BE49-F238E27FC236}">
                    <a16:creationId xmlns:a16="http://schemas.microsoft.com/office/drawing/2014/main" id="{14C3B124-051F-44DE-9D29-9F1851F31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188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Oval 26">
                <a:extLst>
                  <a:ext uri="{FF2B5EF4-FFF2-40B4-BE49-F238E27FC236}">
                    <a16:creationId xmlns:a16="http://schemas.microsoft.com/office/drawing/2014/main" id="{D6742185-104B-4902-B920-E66B5B08C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Oval 27">
                <a:extLst>
                  <a:ext uri="{FF2B5EF4-FFF2-40B4-BE49-F238E27FC236}">
                    <a16:creationId xmlns:a16="http://schemas.microsoft.com/office/drawing/2014/main" id="{E6F52CEA-D860-4962-94D0-3E50974B6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" y="1886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28">
                <a:extLst>
                  <a:ext uri="{FF2B5EF4-FFF2-40B4-BE49-F238E27FC236}">
                    <a16:creationId xmlns:a16="http://schemas.microsoft.com/office/drawing/2014/main" id="{2AC80DA4-2612-425A-BFC7-3C4D8CC4A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887"/>
                <a:ext cx="37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5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29">
                <a:extLst>
                  <a:ext uri="{FF2B5EF4-FFF2-40B4-BE49-F238E27FC236}">
                    <a16:creationId xmlns:a16="http://schemas.microsoft.com/office/drawing/2014/main" id="{99993357-D8CB-4562-A75A-750382F6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1887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0">
                <a:extLst>
                  <a:ext uri="{FF2B5EF4-FFF2-40B4-BE49-F238E27FC236}">
                    <a16:creationId xmlns:a16="http://schemas.microsoft.com/office/drawing/2014/main" id="{C8598C25-75DC-45DA-9E20-398CC4870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1887"/>
                <a:ext cx="36" cy="37"/>
              </a:xfrm>
              <a:custGeom>
                <a:avLst/>
                <a:gdLst>
                  <a:gd name="T0" fmla="*/ 75 w 151"/>
                  <a:gd name="T1" fmla="*/ 1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5 w 151"/>
                  <a:gd name="T9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1"/>
                    </a:moveTo>
                    <a:cubicBezTo>
                      <a:pt x="34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1">
                <a:extLst>
                  <a:ext uri="{FF2B5EF4-FFF2-40B4-BE49-F238E27FC236}">
                    <a16:creationId xmlns:a16="http://schemas.microsoft.com/office/drawing/2014/main" id="{0CB4EE18-B680-42F8-8E0A-96111A18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" y="1887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1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2">
                <a:extLst>
                  <a:ext uri="{FF2B5EF4-FFF2-40B4-BE49-F238E27FC236}">
                    <a16:creationId xmlns:a16="http://schemas.microsoft.com/office/drawing/2014/main" id="{6F691F24-E012-4E04-B18D-D1E944B17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" y="1887"/>
                <a:ext cx="37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5 w 151"/>
                  <a:gd name="T5" fmla="*/ 152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3" y="1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3">
                <a:extLst>
                  <a:ext uri="{FF2B5EF4-FFF2-40B4-BE49-F238E27FC236}">
                    <a16:creationId xmlns:a16="http://schemas.microsoft.com/office/drawing/2014/main" id="{49E5CEE8-B9A9-4BE1-8E81-41F5F936F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" y="1887"/>
                <a:ext cx="36" cy="36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Oval 34">
                <a:extLst>
                  <a:ext uri="{FF2B5EF4-FFF2-40B4-BE49-F238E27FC236}">
                    <a16:creationId xmlns:a16="http://schemas.microsoft.com/office/drawing/2014/main" id="{BD095AB4-75B9-406A-9F55-B61C6E2D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1887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5">
                <a:extLst>
                  <a:ext uri="{FF2B5EF4-FFF2-40B4-BE49-F238E27FC236}">
                    <a16:creationId xmlns:a16="http://schemas.microsoft.com/office/drawing/2014/main" id="{86678EB1-3295-4087-B515-6829F93CB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87"/>
                <a:ext cx="37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6">
                <a:extLst>
                  <a:ext uri="{FF2B5EF4-FFF2-40B4-BE49-F238E27FC236}">
                    <a16:creationId xmlns:a16="http://schemas.microsoft.com/office/drawing/2014/main" id="{78AE0BCF-E075-400B-9AB7-386EE373E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86"/>
                <a:ext cx="37" cy="37"/>
              </a:xfrm>
              <a:custGeom>
                <a:avLst/>
                <a:gdLst>
                  <a:gd name="T0" fmla="*/ 76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6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37">
                <a:extLst>
                  <a:ext uri="{FF2B5EF4-FFF2-40B4-BE49-F238E27FC236}">
                    <a16:creationId xmlns:a16="http://schemas.microsoft.com/office/drawing/2014/main" id="{16C3FC19-AC62-4733-806F-E9D60092A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886"/>
                <a:ext cx="36" cy="37"/>
              </a:xfrm>
              <a:custGeom>
                <a:avLst/>
                <a:gdLst>
                  <a:gd name="T0" fmla="*/ 76 w 152"/>
                  <a:gd name="T1" fmla="*/ 0 h 151"/>
                  <a:gd name="T2" fmla="*/ 1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1" y="76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38">
                <a:extLst>
                  <a:ext uri="{FF2B5EF4-FFF2-40B4-BE49-F238E27FC236}">
                    <a16:creationId xmlns:a16="http://schemas.microsoft.com/office/drawing/2014/main" id="{6AE37782-F604-4266-B1DA-A2CD91D2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1886"/>
                <a:ext cx="37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6 w 151"/>
                  <a:gd name="T5" fmla="*/ 151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1"/>
                    </a:cubicBezTo>
                    <a:cubicBezTo>
                      <a:pt x="117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39">
                <a:extLst>
                  <a:ext uri="{FF2B5EF4-FFF2-40B4-BE49-F238E27FC236}">
                    <a16:creationId xmlns:a16="http://schemas.microsoft.com/office/drawing/2014/main" id="{D3A58CA9-1A43-4834-8BE1-A4F0D4313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886"/>
                <a:ext cx="37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0">
                <a:extLst>
                  <a:ext uri="{FF2B5EF4-FFF2-40B4-BE49-F238E27FC236}">
                    <a16:creationId xmlns:a16="http://schemas.microsoft.com/office/drawing/2014/main" id="{53831B5D-4848-40F0-964E-70B22468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886"/>
                <a:ext cx="36" cy="37"/>
              </a:xfrm>
              <a:custGeom>
                <a:avLst/>
                <a:gdLst>
                  <a:gd name="T0" fmla="*/ 0 w 151"/>
                  <a:gd name="T1" fmla="*/ 76 h 152"/>
                  <a:gd name="T2" fmla="*/ 75 w 151"/>
                  <a:gd name="T3" fmla="*/ 151 h 152"/>
                  <a:gd name="T4" fmla="*/ 151 w 151"/>
                  <a:gd name="T5" fmla="*/ 76 h 152"/>
                  <a:gd name="T6" fmla="*/ 75 w 151"/>
                  <a:gd name="T7" fmla="*/ 0 h 152"/>
                  <a:gd name="T8" fmla="*/ 0 w 151"/>
                  <a:gd name="T9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0" y="76"/>
                    </a:moveTo>
                    <a:cubicBezTo>
                      <a:pt x="0" y="118"/>
                      <a:pt x="34" y="152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Oval 41">
                <a:extLst>
                  <a:ext uri="{FF2B5EF4-FFF2-40B4-BE49-F238E27FC236}">
                    <a16:creationId xmlns:a16="http://schemas.microsoft.com/office/drawing/2014/main" id="{8CBDB481-A3CC-46D2-880A-D51DAE31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" y="188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Oval 42">
                <a:extLst>
                  <a:ext uri="{FF2B5EF4-FFF2-40B4-BE49-F238E27FC236}">
                    <a16:creationId xmlns:a16="http://schemas.microsoft.com/office/drawing/2014/main" id="{50DA8FF2-D655-4D41-905E-AD201E4D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Oval 43">
                <a:extLst>
                  <a:ext uri="{FF2B5EF4-FFF2-40B4-BE49-F238E27FC236}">
                    <a16:creationId xmlns:a16="http://schemas.microsoft.com/office/drawing/2014/main" id="{2F4CB5A4-91D3-49DF-A327-B3593C047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Oval 44">
                <a:extLst>
                  <a:ext uri="{FF2B5EF4-FFF2-40B4-BE49-F238E27FC236}">
                    <a16:creationId xmlns:a16="http://schemas.microsoft.com/office/drawing/2014/main" id="{9537DEA1-75C2-441B-9145-7E1AE47A4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" y="188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Oval 45">
                <a:extLst>
                  <a:ext uri="{FF2B5EF4-FFF2-40B4-BE49-F238E27FC236}">
                    <a16:creationId xmlns:a16="http://schemas.microsoft.com/office/drawing/2014/main" id="{A5D6D388-10A7-4659-8339-975D27467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Oval 46">
                <a:extLst>
                  <a:ext uri="{FF2B5EF4-FFF2-40B4-BE49-F238E27FC236}">
                    <a16:creationId xmlns:a16="http://schemas.microsoft.com/office/drawing/2014/main" id="{05738766-7746-4C0B-B5A0-F6B961EC8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Oval 47">
                <a:extLst>
                  <a:ext uri="{FF2B5EF4-FFF2-40B4-BE49-F238E27FC236}">
                    <a16:creationId xmlns:a16="http://schemas.microsoft.com/office/drawing/2014/main" id="{9B0E9257-6581-4DF9-9593-15422D8F4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1886"/>
                <a:ext cx="37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48">
                <a:extLst>
                  <a:ext uri="{FF2B5EF4-FFF2-40B4-BE49-F238E27FC236}">
                    <a16:creationId xmlns:a16="http://schemas.microsoft.com/office/drawing/2014/main" id="{8FC9FEB4-27A0-4D9F-9A5C-AF6FAACD9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1887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5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3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49">
                <a:extLst>
                  <a:ext uri="{FF2B5EF4-FFF2-40B4-BE49-F238E27FC236}">
                    <a16:creationId xmlns:a16="http://schemas.microsoft.com/office/drawing/2014/main" id="{F5306EF5-68AA-4632-BA73-4187F8995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887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0">
                <a:extLst>
                  <a:ext uri="{FF2B5EF4-FFF2-40B4-BE49-F238E27FC236}">
                    <a16:creationId xmlns:a16="http://schemas.microsoft.com/office/drawing/2014/main" id="{DA523012-8F91-411D-A117-B871A8B97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1887"/>
                <a:ext cx="37" cy="37"/>
              </a:xfrm>
              <a:custGeom>
                <a:avLst/>
                <a:gdLst>
                  <a:gd name="T0" fmla="*/ 76 w 151"/>
                  <a:gd name="T1" fmla="*/ 1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6 w 151"/>
                  <a:gd name="T9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"/>
                    </a:moveTo>
                    <a:cubicBezTo>
                      <a:pt x="34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1">
                <a:extLst>
                  <a:ext uri="{FF2B5EF4-FFF2-40B4-BE49-F238E27FC236}">
                    <a16:creationId xmlns:a16="http://schemas.microsoft.com/office/drawing/2014/main" id="{4D051DA9-463D-49CB-BB37-F761451D2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887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2">
                <a:extLst>
                  <a:ext uri="{FF2B5EF4-FFF2-40B4-BE49-F238E27FC236}">
                    <a16:creationId xmlns:a16="http://schemas.microsoft.com/office/drawing/2014/main" id="{B903A6B1-E0FF-4E2E-A1CF-149F7D77B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1887"/>
                <a:ext cx="36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4" y="1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3">
                <a:extLst>
                  <a:ext uri="{FF2B5EF4-FFF2-40B4-BE49-F238E27FC236}">
                    <a16:creationId xmlns:a16="http://schemas.microsoft.com/office/drawing/2014/main" id="{BD684705-8727-4291-9597-0E5D42282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887"/>
                <a:ext cx="37" cy="36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1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1" y="75"/>
                    </a:cubicBezTo>
                    <a:cubicBezTo>
                      <a:pt x="151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4">
                <a:extLst>
                  <a:ext uri="{FF2B5EF4-FFF2-40B4-BE49-F238E27FC236}">
                    <a16:creationId xmlns:a16="http://schemas.microsoft.com/office/drawing/2014/main" id="{6E22CA23-4EC6-4B13-8C5A-997059B61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1887"/>
                <a:ext cx="37" cy="36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5 w 151"/>
                  <a:gd name="T5" fmla="*/ 152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5">
                <a:extLst>
                  <a:ext uri="{FF2B5EF4-FFF2-40B4-BE49-F238E27FC236}">
                    <a16:creationId xmlns:a16="http://schemas.microsoft.com/office/drawing/2014/main" id="{33F76F16-C754-484B-AAD1-3F52969F9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887"/>
                <a:ext cx="37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6">
                <a:extLst>
                  <a:ext uri="{FF2B5EF4-FFF2-40B4-BE49-F238E27FC236}">
                    <a16:creationId xmlns:a16="http://schemas.microsoft.com/office/drawing/2014/main" id="{E8875D65-84A4-4680-9997-C36F508B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886"/>
                <a:ext cx="36" cy="37"/>
              </a:xfrm>
              <a:custGeom>
                <a:avLst/>
                <a:gdLst>
                  <a:gd name="T0" fmla="*/ 76 w 152"/>
                  <a:gd name="T1" fmla="*/ 0 h 152"/>
                  <a:gd name="T2" fmla="*/ 0 w 152"/>
                  <a:gd name="T3" fmla="*/ 76 h 152"/>
                  <a:gd name="T4" fmla="*/ 76 w 152"/>
                  <a:gd name="T5" fmla="*/ 152 h 152"/>
                  <a:gd name="T6" fmla="*/ 152 w 152"/>
                  <a:gd name="T7" fmla="*/ 76 h 152"/>
                  <a:gd name="T8" fmla="*/ 76 w 15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1"/>
                      <a:pt x="152" y="118"/>
                      <a:pt x="152" y="76"/>
                    </a:cubicBezTo>
                    <a:cubicBezTo>
                      <a:pt x="151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57">
                <a:extLst>
                  <a:ext uri="{FF2B5EF4-FFF2-40B4-BE49-F238E27FC236}">
                    <a16:creationId xmlns:a16="http://schemas.microsoft.com/office/drawing/2014/main" id="{1ED9E5C5-D023-4216-A6B4-34336F0A1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1886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58">
                <a:extLst>
                  <a:ext uri="{FF2B5EF4-FFF2-40B4-BE49-F238E27FC236}">
                    <a16:creationId xmlns:a16="http://schemas.microsoft.com/office/drawing/2014/main" id="{E84021B0-A31D-497A-A988-9D040C1B8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886"/>
                <a:ext cx="37" cy="37"/>
              </a:xfrm>
              <a:custGeom>
                <a:avLst/>
                <a:gdLst>
                  <a:gd name="T0" fmla="*/ 76 w 151"/>
                  <a:gd name="T1" fmla="*/ 0 h 152"/>
                  <a:gd name="T2" fmla="*/ 0 w 151"/>
                  <a:gd name="T3" fmla="*/ 76 h 152"/>
                  <a:gd name="T4" fmla="*/ 76 w 151"/>
                  <a:gd name="T5" fmla="*/ 151 h 152"/>
                  <a:gd name="T6" fmla="*/ 151 w 151"/>
                  <a:gd name="T7" fmla="*/ 76 h 152"/>
                  <a:gd name="T8" fmla="*/ 76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1"/>
                    </a:cubicBezTo>
                    <a:cubicBezTo>
                      <a:pt x="118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59">
                <a:extLst>
                  <a:ext uri="{FF2B5EF4-FFF2-40B4-BE49-F238E27FC236}">
                    <a16:creationId xmlns:a16="http://schemas.microsoft.com/office/drawing/2014/main" id="{AB12C418-79F4-41E9-A905-1AA7676AD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1886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3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0">
                <a:extLst>
                  <a:ext uri="{FF2B5EF4-FFF2-40B4-BE49-F238E27FC236}">
                    <a16:creationId xmlns:a16="http://schemas.microsoft.com/office/drawing/2014/main" id="{69FA92ED-CE66-4FD9-96EB-5B72EBD30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886"/>
                <a:ext cx="36" cy="37"/>
              </a:xfrm>
              <a:custGeom>
                <a:avLst/>
                <a:gdLst>
                  <a:gd name="T0" fmla="*/ 0 w 151"/>
                  <a:gd name="T1" fmla="*/ 76 h 152"/>
                  <a:gd name="T2" fmla="*/ 76 w 151"/>
                  <a:gd name="T3" fmla="*/ 151 h 152"/>
                  <a:gd name="T4" fmla="*/ 151 w 151"/>
                  <a:gd name="T5" fmla="*/ 76 h 152"/>
                  <a:gd name="T6" fmla="*/ 75 w 151"/>
                  <a:gd name="T7" fmla="*/ 0 h 152"/>
                  <a:gd name="T8" fmla="*/ 0 w 151"/>
                  <a:gd name="T9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0" y="76"/>
                    </a:moveTo>
                    <a:cubicBezTo>
                      <a:pt x="0" y="118"/>
                      <a:pt x="34" y="152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Oval 61">
                <a:extLst>
                  <a:ext uri="{FF2B5EF4-FFF2-40B4-BE49-F238E27FC236}">
                    <a16:creationId xmlns:a16="http://schemas.microsoft.com/office/drawing/2014/main" id="{362663D7-D49C-44E5-86C8-840CCFA8E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Oval 62">
                <a:extLst>
                  <a:ext uri="{FF2B5EF4-FFF2-40B4-BE49-F238E27FC236}">
                    <a16:creationId xmlns:a16="http://schemas.microsoft.com/office/drawing/2014/main" id="{DBBA9E42-AE9F-4437-891A-B42878F93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Oval 63">
                <a:extLst>
                  <a:ext uri="{FF2B5EF4-FFF2-40B4-BE49-F238E27FC236}">
                    <a16:creationId xmlns:a16="http://schemas.microsoft.com/office/drawing/2014/main" id="{B8C54147-9814-4A1D-BA98-C145B8108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188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Oval 64">
                <a:extLst>
                  <a:ext uri="{FF2B5EF4-FFF2-40B4-BE49-F238E27FC236}">
                    <a16:creationId xmlns:a16="http://schemas.microsoft.com/office/drawing/2014/main" id="{44280F23-AD6D-4EC5-9424-30EB80FD0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" y="188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Oval 65">
                <a:extLst>
                  <a:ext uri="{FF2B5EF4-FFF2-40B4-BE49-F238E27FC236}">
                    <a16:creationId xmlns:a16="http://schemas.microsoft.com/office/drawing/2014/main" id="{269AFA7B-B618-4249-814C-AA8E55A4E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Oval 66">
                <a:extLst>
                  <a:ext uri="{FF2B5EF4-FFF2-40B4-BE49-F238E27FC236}">
                    <a16:creationId xmlns:a16="http://schemas.microsoft.com/office/drawing/2014/main" id="{E2EA3236-F54C-4F72-9651-98EDEA34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Oval 67">
                <a:extLst>
                  <a:ext uri="{FF2B5EF4-FFF2-40B4-BE49-F238E27FC236}">
                    <a16:creationId xmlns:a16="http://schemas.microsoft.com/office/drawing/2014/main" id="{EEFEE458-09C3-44F2-91C0-481866C43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188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68">
                <a:extLst>
                  <a:ext uri="{FF2B5EF4-FFF2-40B4-BE49-F238E27FC236}">
                    <a16:creationId xmlns:a16="http://schemas.microsoft.com/office/drawing/2014/main" id="{429527AA-E23E-4180-B41E-559237267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1889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69">
                <a:extLst>
                  <a:ext uri="{FF2B5EF4-FFF2-40B4-BE49-F238E27FC236}">
                    <a16:creationId xmlns:a16="http://schemas.microsoft.com/office/drawing/2014/main" id="{35789577-6243-41EB-93F5-B847D108F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1889"/>
                <a:ext cx="37" cy="37"/>
              </a:xfrm>
              <a:custGeom>
                <a:avLst/>
                <a:gdLst>
                  <a:gd name="T0" fmla="*/ 76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6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0">
                <a:extLst>
                  <a:ext uri="{FF2B5EF4-FFF2-40B4-BE49-F238E27FC236}">
                    <a16:creationId xmlns:a16="http://schemas.microsoft.com/office/drawing/2014/main" id="{0E1EA171-C08B-41F5-BB5E-4BD97F04A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889"/>
                <a:ext cx="37" cy="36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1">
                <a:extLst>
                  <a:ext uri="{FF2B5EF4-FFF2-40B4-BE49-F238E27FC236}">
                    <a16:creationId xmlns:a16="http://schemas.microsoft.com/office/drawing/2014/main" id="{BEBED886-0630-4FE8-BA9E-65C60305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888"/>
                <a:ext cx="36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7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2">
                <a:extLst>
                  <a:ext uri="{FF2B5EF4-FFF2-40B4-BE49-F238E27FC236}">
                    <a16:creationId xmlns:a16="http://schemas.microsoft.com/office/drawing/2014/main" id="{BF73EC92-D683-499A-9833-8B66B2C82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888"/>
                <a:ext cx="36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3">
                <a:extLst>
                  <a:ext uri="{FF2B5EF4-FFF2-40B4-BE49-F238E27FC236}">
                    <a16:creationId xmlns:a16="http://schemas.microsoft.com/office/drawing/2014/main" id="{7B5CD399-3387-4225-A1AF-6ADE50EBA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1888"/>
                <a:ext cx="37" cy="37"/>
              </a:xfrm>
              <a:custGeom>
                <a:avLst/>
                <a:gdLst>
                  <a:gd name="T0" fmla="*/ 76 w 152"/>
                  <a:gd name="T1" fmla="*/ 0 h 152"/>
                  <a:gd name="T2" fmla="*/ 1 w 152"/>
                  <a:gd name="T3" fmla="*/ 76 h 152"/>
                  <a:gd name="T4" fmla="*/ 76 w 152"/>
                  <a:gd name="T5" fmla="*/ 151 h 152"/>
                  <a:gd name="T6" fmla="*/ 152 w 152"/>
                  <a:gd name="T7" fmla="*/ 76 h 152"/>
                  <a:gd name="T8" fmla="*/ 76 w 15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0"/>
                    </a:moveTo>
                    <a:cubicBezTo>
                      <a:pt x="34" y="0"/>
                      <a:pt x="0" y="34"/>
                      <a:pt x="1" y="76"/>
                    </a:cubicBezTo>
                    <a:cubicBezTo>
                      <a:pt x="1" y="118"/>
                      <a:pt x="35" y="152"/>
                      <a:pt x="76" y="151"/>
                    </a:cubicBez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4">
                <a:extLst>
                  <a:ext uri="{FF2B5EF4-FFF2-40B4-BE49-F238E27FC236}">
                    <a16:creationId xmlns:a16="http://schemas.microsoft.com/office/drawing/2014/main" id="{26E4AECF-6E86-4337-8F69-828123EB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888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5">
                <a:extLst>
                  <a:ext uri="{FF2B5EF4-FFF2-40B4-BE49-F238E27FC236}">
                    <a16:creationId xmlns:a16="http://schemas.microsoft.com/office/drawing/2014/main" id="{17730A94-C319-4F7D-8924-3C16B2230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1888"/>
                <a:ext cx="36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1 w 152"/>
                  <a:gd name="T7" fmla="*/ 76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6">
                <a:extLst>
                  <a:ext uri="{FF2B5EF4-FFF2-40B4-BE49-F238E27FC236}">
                    <a16:creationId xmlns:a16="http://schemas.microsoft.com/office/drawing/2014/main" id="{8279EBE6-9600-48DB-A699-508B318C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888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77">
                <a:extLst>
                  <a:ext uri="{FF2B5EF4-FFF2-40B4-BE49-F238E27FC236}">
                    <a16:creationId xmlns:a16="http://schemas.microsoft.com/office/drawing/2014/main" id="{6D679308-2248-482F-B6F0-28EFD99A6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1888"/>
                <a:ext cx="37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78">
                <a:extLst>
                  <a:ext uri="{FF2B5EF4-FFF2-40B4-BE49-F238E27FC236}">
                    <a16:creationId xmlns:a16="http://schemas.microsoft.com/office/drawing/2014/main" id="{829AD5BC-22D2-4A04-9E59-ABF0CAEFD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88"/>
                <a:ext cx="37" cy="36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5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1" y="33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79">
                <a:extLst>
                  <a:ext uri="{FF2B5EF4-FFF2-40B4-BE49-F238E27FC236}">
                    <a16:creationId xmlns:a16="http://schemas.microsoft.com/office/drawing/2014/main" id="{368381E2-5788-4C64-96C1-DA30D2678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887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0">
                <a:extLst>
                  <a:ext uri="{FF2B5EF4-FFF2-40B4-BE49-F238E27FC236}">
                    <a16:creationId xmlns:a16="http://schemas.microsoft.com/office/drawing/2014/main" id="{DB886C31-7DCA-484E-A6B8-DAC8775F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887"/>
                <a:ext cx="37" cy="37"/>
              </a:xfrm>
              <a:custGeom>
                <a:avLst/>
                <a:gdLst>
                  <a:gd name="T0" fmla="*/ 0 w 151"/>
                  <a:gd name="T1" fmla="*/ 75 h 151"/>
                  <a:gd name="T2" fmla="*/ 76 w 151"/>
                  <a:gd name="T3" fmla="*/ 151 h 151"/>
                  <a:gd name="T4" fmla="*/ 151 w 151"/>
                  <a:gd name="T5" fmla="*/ 75 h 151"/>
                  <a:gd name="T6" fmla="*/ 76 w 151"/>
                  <a:gd name="T7" fmla="*/ 0 h 151"/>
                  <a:gd name="T8" fmla="*/ 0 w 151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0" y="75"/>
                    </a:move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Oval 81">
                <a:extLst>
                  <a:ext uri="{FF2B5EF4-FFF2-40B4-BE49-F238E27FC236}">
                    <a16:creationId xmlns:a16="http://schemas.microsoft.com/office/drawing/2014/main" id="{8141DE0D-3FD0-49E8-A707-B80DE1D99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Oval 82">
                <a:extLst>
                  <a:ext uri="{FF2B5EF4-FFF2-40B4-BE49-F238E27FC236}">
                    <a16:creationId xmlns:a16="http://schemas.microsoft.com/office/drawing/2014/main" id="{86CC6A36-8F89-40F7-87F2-F72A9D46E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" y="188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Oval 83">
                <a:extLst>
                  <a:ext uri="{FF2B5EF4-FFF2-40B4-BE49-F238E27FC236}">
                    <a16:creationId xmlns:a16="http://schemas.microsoft.com/office/drawing/2014/main" id="{FD332011-C9B4-4288-8C47-F3F5B0288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2" y="188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Oval 84">
                <a:extLst>
                  <a:ext uri="{FF2B5EF4-FFF2-40B4-BE49-F238E27FC236}">
                    <a16:creationId xmlns:a16="http://schemas.microsoft.com/office/drawing/2014/main" id="{88DCC0D2-6777-4988-8C0C-FE77C6F65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5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Oval 85">
                <a:extLst>
                  <a:ext uri="{FF2B5EF4-FFF2-40B4-BE49-F238E27FC236}">
                    <a16:creationId xmlns:a16="http://schemas.microsoft.com/office/drawing/2014/main" id="{E9D4C01C-DDCB-42D7-9549-001A66152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86">
                <a:extLst>
                  <a:ext uri="{FF2B5EF4-FFF2-40B4-BE49-F238E27FC236}">
                    <a16:creationId xmlns:a16="http://schemas.microsoft.com/office/drawing/2014/main" id="{658ABFC2-E950-41E5-BE84-078C50857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188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Oval 87">
                <a:extLst>
                  <a:ext uri="{FF2B5EF4-FFF2-40B4-BE49-F238E27FC236}">
                    <a16:creationId xmlns:a16="http://schemas.microsoft.com/office/drawing/2014/main" id="{0AE98A0B-A6DB-4F1B-9EF8-D1DA208B3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188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88">
                <a:extLst>
                  <a:ext uri="{FF2B5EF4-FFF2-40B4-BE49-F238E27FC236}">
                    <a16:creationId xmlns:a16="http://schemas.microsoft.com/office/drawing/2014/main" id="{F3EB6270-C896-4ABE-8801-8EB8206D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1889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89">
                <a:extLst>
                  <a:ext uri="{FF2B5EF4-FFF2-40B4-BE49-F238E27FC236}">
                    <a16:creationId xmlns:a16="http://schemas.microsoft.com/office/drawing/2014/main" id="{F55F4A2E-5FD1-4685-8AA4-DBB9D901E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" y="1889"/>
                <a:ext cx="37" cy="37"/>
              </a:xfrm>
              <a:custGeom>
                <a:avLst/>
                <a:gdLst>
                  <a:gd name="T0" fmla="*/ 76 w 152"/>
                  <a:gd name="T1" fmla="*/ 0 h 152"/>
                  <a:gd name="T2" fmla="*/ 0 w 152"/>
                  <a:gd name="T3" fmla="*/ 76 h 152"/>
                  <a:gd name="T4" fmla="*/ 76 w 152"/>
                  <a:gd name="T5" fmla="*/ 152 h 152"/>
                  <a:gd name="T6" fmla="*/ 152 w 152"/>
                  <a:gd name="T7" fmla="*/ 76 h 152"/>
                  <a:gd name="T8" fmla="*/ 76 w 15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1"/>
                      <a:pt x="152" y="118"/>
                      <a:pt x="152" y="76"/>
                    </a:cubicBezTo>
                    <a:cubicBezTo>
                      <a:pt x="151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0">
                <a:extLst>
                  <a:ext uri="{FF2B5EF4-FFF2-40B4-BE49-F238E27FC236}">
                    <a16:creationId xmlns:a16="http://schemas.microsoft.com/office/drawing/2014/main" id="{3937032B-9A79-4AF4-BDE7-4191961D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" y="1889"/>
                <a:ext cx="36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1">
                <a:extLst>
                  <a:ext uri="{FF2B5EF4-FFF2-40B4-BE49-F238E27FC236}">
                    <a16:creationId xmlns:a16="http://schemas.microsoft.com/office/drawing/2014/main" id="{A9CF7EBB-DA84-454A-B9A2-6A176F35D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1888"/>
                <a:ext cx="36" cy="37"/>
              </a:xfrm>
              <a:custGeom>
                <a:avLst/>
                <a:gdLst>
                  <a:gd name="T0" fmla="*/ 76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6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2">
                <a:extLst>
                  <a:ext uri="{FF2B5EF4-FFF2-40B4-BE49-F238E27FC236}">
                    <a16:creationId xmlns:a16="http://schemas.microsoft.com/office/drawing/2014/main" id="{90988154-9A80-4E97-B7F8-3D2B03F98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1888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DAD23795-61ED-4661-9EAD-0C6BD879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1888"/>
                <a:ext cx="37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6 w 151"/>
                  <a:gd name="T5" fmla="*/ 151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B7A4041F-21D2-4B91-840C-833CE77DA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1888"/>
                <a:ext cx="36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5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4EE98602-FD65-439C-B223-68FFD7069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1888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1 w 152"/>
                  <a:gd name="T3" fmla="*/ 76 h 151"/>
                  <a:gd name="T4" fmla="*/ 76 w 152"/>
                  <a:gd name="T5" fmla="*/ 151 h 151"/>
                  <a:gd name="T6" fmla="*/ 152 w 152"/>
                  <a:gd name="T7" fmla="*/ 76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1" y="76"/>
                    </a:cubicBezTo>
                    <a:cubicBezTo>
                      <a:pt x="1" y="118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421D02FD-CC76-480A-B645-81F3E2C0B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" y="1888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92F33EB7-9ADE-4FE0-BF64-64E25D435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" y="1888"/>
                <a:ext cx="37" cy="36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8039E41A-F066-483B-B59D-9C01FE0D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" y="1888"/>
                <a:ext cx="36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99">
                <a:extLst>
                  <a:ext uri="{FF2B5EF4-FFF2-40B4-BE49-F238E27FC236}">
                    <a16:creationId xmlns:a16="http://schemas.microsoft.com/office/drawing/2014/main" id="{7EDF2F04-7FFF-486F-BB8A-A279E8A53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" y="1887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0">
                <a:extLst>
                  <a:ext uri="{FF2B5EF4-FFF2-40B4-BE49-F238E27FC236}">
                    <a16:creationId xmlns:a16="http://schemas.microsoft.com/office/drawing/2014/main" id="{E709ED53-C34A-4D4E-923E-AC2A1D938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" y="1887"/>
                <a:ext cx="37" cy="37"/>
              </a:xfrm>
              <a:custGeom>
                <a:avLst/>
                <a:gdLst>
                  <a:gd name="T0" fmla="*/ 0 w 152"/>
                  <a:gd name="T1" fmla="*/ 75 h 151"/>
                  <a:gd name="T2" fmla="*/ 76 w 152"/>
                  <a:gd name="T3" fmla="*/ 151 h 151"/>
                  <a:gd name="T4" fmla="*/ 152 w 152"/>
                  <a:gd name="T5" fmla="*/ 75 h 151"/>
                  <a:gd name="T6" fmla="*/ 76 w 152"/>
                  <a:gd name="T7" fmla="*/ 0 h 151"/>
                  <a:gd name="T8" fmla="*/ 0 w 152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0" y="75"/>
                    </a:move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1" y="33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1">
                <a:extLst>
                  <a:ext uri="{FF2B5EF4-FFF2-40B4-BE49-F238E27FC236}">
                    <a16:creationId xmlns:a16="http://schemas.microsoft.com/office/drawing/2014/main" id="{F635F0A4-FDB1-4512-A004-521BD3FD3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" y="1888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2">
                <a:extLst>
                  <a:ext uri="{FF2B5EF4-FFF2-40B4-BE49-F238E27FC236}">
                    <a16:creationId xmlns:a16="http://schemas.microsoft.com/office/drawing/2014/main" id="{5A0AA9A0-3D49-4C2E-B536-3C84E004B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4" y="1888"/>
                <a:ext cx="36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5 h 151"/>
                  <a:gd name="T4" fmla="*/ 76 w 151"/>
                  <a:gd name="T5" fmla="*/ 151 h 151"/>
                  <a:gd name="T6" fmla="*/ 151 w 151"/>
                  <a:gd name="T7" fmla="*/ 75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3">
                <a:extLst>
                  <a:ext uri="{FF2B5EF4-FFF2-40B4-BE49-F238E27FC236}">
                    <a16:creationId xmlns:a16="http://schemas.microsoft.com/office/drawing/2014/main" id="{97EAD73B-C24B-4738-83E7-170DFFA1F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" y="1888"/>
                <a:ext cx="37" cy="36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6 h 151"/>
                  <a:gd name="T4" fmla="*/ 76 w 152"/>
                  <a:gd name="T5" fmla="*/ 151 h 151"/>
                  <a:gd name="T6" fmla="*/ 152 w 152"/>
                  <a:gd name="T7" fmla="*/ 76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4">
                <a:extLst>
                  <a:ext uri="{FF2B5EF4-FFF2-40B4-BE49-F238E27FC236}">
                    <a16:creationId xmlns:a16="http://schemas.microsoft.com/office/drawing/2014/main" id="{AC82EFFA-E861-4D07-B150-8FC89CB3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0" y="1888"/>
                <a:ext cx="37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5">
                <a:extLst>
                  <a:ext uri="{FF2B5EF4-FFF2-40B4-BE49-F238E27FC236}">
                    <a16:creationId xmlns:a16="http://schemas.microsoft.com/office/drawing/2014/main" id="{7E78C611-B3E5-42AC-A6C6-DB462BEAC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3" y="1887"/>
                <a:ext cx="37" cy="37"/>
              </a:xfrm>
              <a:custGeom>
                <a:avLst/>
                <a:gdLst>
                  <a:gd name="T0" fmla="*/ 76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6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6">
                <a:extLst>
                  <a:ext uri="{FF2B5EF4-FFF2-40B4-BE49-F238E27FC236}">
                    <a16:creationId xmlns:a16="http://schemas.microsoft.com/office/drawing/2014/main" id="{9DD315C0-11A2-4BCF-90ED-780CD4A07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" y="1887"/>
                <a:ext cx="36" cy="37"/>
              </a:xfrm>
              <a:custGeom>
                <a:avLst/>
                <a:gdLst>
                  <a:gd name="T0" fmla="*/ 0 w 152"/>
                  <a:gd name="T1" fmla="*/ 75 h 151"/>
                  <a:gd name="T2" fmla="*/ 76 w 152"/>
                  <a:gd name="T3" fmla="*/ 151 h 151"/>
                  <a:gd name="T4" fmla="*/ 152 w 152"/>
                  <a:gd name="T5" fmla="*/ 75 h 151"/>
                  <a:gd name="T6" fmla="*/ 76 w 152"/>
                  <a:gd name="T7" fmla="*/ 0 h 151"/>
                  <a:gd name="T8" fmla="*/ 0 w 152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0" y="75"/>
                    </a:move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3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07">
                <a:extLst>
                  <a:ext uri="{FF2B5EF4-FFF2-40B4-BE49-F238E27FC236}">
                    <a16:creationId xmlns:a16="http://schemas.microsoft.com/office/drawing/2014/main" id="{C4C5CAB6-273C-40D9-AD59-50D9B3BC6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" y="1888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08">
                <a:extLst>
                  <a:ext uri="{FF2B5EF4-FFF2-40B4-BE49-F238E27FC236}">
                    <a16:creationId xmlns:a16="http://schemas.microsoft.com/office/drawing/2014/main" id="{1E8D0FC0-4F52-4B65-ABDA-0B3A2870C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" y="1888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09">
                <a:extLst>
                  <a:ext uri="{FF2B5EF4-FFF2-40B4-BE49-F238E27FC236}">
                    <a16:creationId xmlns:a16="http://schemas.microsoft.com/office/drawing/2014/main" id="{E0090C69-52B5-402A-B7C3-E965C3B5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" y="1888"/>
                <a:ext cx="37" cy="36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0">
                <a:extLst>
                  <a:ext uri="{FF2B5EF4-FFF2-40B4-BE49-F238E27FC236}">
                    <a16:creationId xmlns:a16="http://schemas.microsoft.com/office/drawing/2014/main" id="{EC9BDFF1-D094-4C28-80FC-A7C8AF81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" y="1888"/>
                <a:ext cx="37" cy="36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5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1" y="33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1">
                <a:extLst>
                  <a:ext uri="{FF2B5EF4-FFF2-40B4-BE49-F238E27FC236}">
                    <a16:creationId xmlns:a16="http://schemas.microsoft.com/office/drawing/2014/main" id="{021277D1-13E3-4698-9ED9-6E22C1C20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" y="1887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5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2">
                <a:extLst>
                  <a:ext uri="{FF2B5EF4-FFF2-40B4-BE49-F238E27FC236}">
                    <a16:creationId xmlns:a16="http://schemas.microsoft.com/office/drawing/2014/main" id="{D7E83344-FD57-4300-90ED-92EA8E47B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8" y="1887"/>
                <a:ext cx="37" cy="37"/>
              </a:xfrm>
              <a:custGeom>
                <a:avLst/>
                <a:gdLst>
                  <a:gd name="T0" fmla="*/ 0 w 151"/>
                  <a:gd name="T1" fmla="*/ 75 h 151"/>
                  <a:gd name="T2" fmla="*/ 76 w 151"/>
                  <a:gd name="T3" fmla="*/ 151 h 151"/>
                  <a:gd name="T4" fmla="*/ 151 w 151"/>
                  <a:gd name="T5" fmla="*/ 75 h 151"/>
                  <a:gd name="T6" fmla="*/ 76 w 151"/>
                  <a:gd name="T7" fmla="*/ 0 h 151"/>
                  <a:gd name="T8" fmla="*/ 0 w 151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0" y="75"/>
                    </a:move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3">
                <a:extLst>
                  <a:ext uri="{FF2B5EF4-FFF2-40B4-BE49-F238E27FC236}">
                    <a16:creationId xmlns:a16="http://schemas.microsoft.com/office/drawing/2014/main" id="{CD8D034D-2C75-4F2E-AB05-3933AAB47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" y="1887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0 w 152"/>
                  <a:gd name="T3" fmla="*/ 75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0" y="75"/>
                    </a:cubicBezTo>
                    <a:cubicBezTo>
                      <a:pt x="1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3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4">
                <a:extLst>
                  <a:ext uri="{FF2B5EF4-FFF2-40B4-BE49-F238E27FC236}">
                    <a16:creationId xmlns:a16="http://schemas.microsoft.com/office/drawing/2014/main" id="{C2250415-FB57-46C2-B7F0-1819B2AF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" y="1887"/>
                <a:ext cx="36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5">
                <a:extLst>
                  <a:ext uri="{FF2B5EF4-FFF2-40B4-BE49-F238E27FC236}">
                    <a16:creationId xmlns:a16="http://schemas.microsoft.com/office/drawing/2014/main" id="{EE562C53-933F-4183-9EC2-14DC6C912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8" y="1887"/>
                <a:ext cx="36" cy="37"/>
              </a:xfrm>
              <a:custGeom>
                <a:avLst/>
                <a:gdLst>
                  <a:gd name="T0" fmla="*/ 76 w 151"/>
                  <a:gd name="T1" fmla="*/ 1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6 w 151"/>
                  <a:gd name="T9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"/>
                    </a:moveTo>
                    <a:cubicBezTo>
                      <a:pt x="34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6">
                <a:extLst>
                  <a:ext uri="{FF2B5EF4-FFF2-40B4-BE49-F238E27FC236}">
                    <a16:creationId xmlns:a16="http://schemas.microsoft.com/office/drawing/2014/main" id="{78CD3959-1CC2-450B-A348-6DEE59002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" y="1887"/>
                <a:ext cx="37" cy="37"/>
              </a:xfrm>
              <a:custGeom>
                <a:avLst/>
                <a:gdLst>
                  <a:gd name="T0" fmla="*/ 76 w 152"/>
                  <a:gd name="T1" fmla="*/ 0 h 151"/>
                  <a:gd name="T2" fmla="*/ 1 w 152"/>
                  <a:gd name="T3" fmla="*/ 76 h 151"/>
                  <a:gd name="T4" fmla="*/ 76 w 152"/>
                  <a:gd name="T5" fmla="*/ 151 h 151"/>
                  <a:gd name="T6" fmla="*/ 152 w 152"/>
                  <a:gd name="T7" fmla="*/ 75 h 151"/>
                  <a:gd name="T8" fmla="*/ 76 w 15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0"/>
                    </a:moveTo>
                    <a:cubicBezTo>
                      <a:pt x="34" y="0"/>
                      <a:pt x="0" y="34"/>
                      <a:pt x="1" y="76"/>
                    </a:cubicBezTo>
                    <a:cubicBezTo>
                      <a:pt x="1" y="117"/>
                      <a:pt x="35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17">
                <a:extLst>
                  <a:ext uri="{FF2B5EF4-FFF2-40B4-BE49-F238E27FC236}">
                    <a16:creationId xmlns:a16="http://schemas.microsoft.com/office/drawing/2014/main" id="{9C05F366-27F3-4A4A-8378-5467DBB31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" y="1887"/>
                <a:ext cx="37" cy="37"/>
              </a:xfrm>
              <a:custGeom>
                <a:avLst/>
                <a:gdLst>
                  <a:gd name="T0" fmla="*/ 75 w 151"/>
                  <a:gd name="T1" fmla="*/ 0 h 152"/>
                  <a:gd name="T2" fmla="*/ 0 w 151"/>
                  <a:gd name="T3" fmla="*/ 76 h 152"/>
                  <a:gd name="T4" fmla="*/ 76 w 151"/>
                  <a:gd name="T5" fmla="*/ 152 h 152"/>
                  <a:gd name="T6" fmla="*/ 151 w 151"/>
                  <a:gd name="T7" fmla="*/ 76 h 152"/>
                  <a:gd name="T8" fmla="*/ 75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0"/>
                    </a:moveTo>
                    <a:cubicBezTo>
                      <a:pt x="34" y="1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18">
                <a:extLst>
                  <a:ext uri="{FF2B5EF4-FFF2-40B4-BE49-F238E27FC236}">
                    <a16:creationId xmlns:a16="http://schemas.microsoft.com/office/drawing/2014/main" id="{09ACCCE5-564D-4EB9-A1FE-D9D21E4D8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8" y="1887"/>
                <a:ext cx="36" cy="36"/>
              </a:xfrm>
              <a:custGeom>
                <a:avLst/>
                <a:gdLst>
                  <a:gd name="T0" fmla="*/ 0 w 152"/>
                  <a:gd name="T1" fmla="*/ 76 h 151"/>
                  <a:gd name="T2" fmla="*/ 76 w 152"/>
                  <a:gd name="T3" fmla="*/ 151 h 151"/>
                  <a:gd name="T4" fmla="*/ 151 w 152"/>
                  <a:gd name="T5" fmla="*/ 75 h 151"/>
                  <a:gd name="T6" fmla="*/ 76 w 152"/>
                  <a:gd name="T7" fmla="*/ 0 h 151"/>
                  <a:gd name="T8" fmla="*/ 0 w 152"/>
                  <a:gd name="T9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0" y="76"/>
                    </a:move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19">
                <a:extLst>
                  <a:ext uri="{FF2B5EF4-FFF2-40B4-BE49-F238E27FC236}">
                    <a16:creationId xmlns:a16="http://schemas.microsoft.com/office/drawing/2014/main" id="{D66065C6-A78A-4787-A1B9-C0ADB8DA1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" y="1887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5 h 151"/>
                  <a:gd name="T4" fmla="*/ 75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0">
                <a:extLst>
                  <a:ext uri="{FF2B5EF4-FFF2-40B4-BE49-F238E27FC236}">
                    <a16:creationId xmlns:a16="http://schemas.microsoft.com/office/drawing/2014/main" id="{D2785034-E06D-4580-B05E-19740BC31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4" y="1887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6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1">
                <a:extLst>
                  <a:ext uri="{FF2B5EF4-FFF2-40B4-BE49-F238E27FC236}">
                    <a16:creationId xmlns:a16="http://schemas.microsoft.com/office/drawing/2014/main" id="{7A78D1CF-3E52-4B96-AAF2-4971BE3E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" y="1887"/>
                <a:ext cx="37" cy="37"/>
              </a:xfrm>
              <a:custGeom>
                <a:avLst/>
                <a:gdLst>
                  <a:gd name="T0" fmla="*/ 76 w 152"/>
                  <a:gd name="T1" fmla="*/ 1 h 152"/>
                  <a:gd name="T2" fmla="*/ 0 w 152"/>
                  <a:gd name="T3" fmla="*/ 76 h 152"/>
                  <a:gd name="T4" fmla="*/ 76 w 152"/>
                  <a:gd name="T5" fmla="*/ 152 h 152"/>
                  <a:gd name="T6" fmla="*/ 152 w 152"/>
                  <a:gd name="T7" fmla="*/ 76 h 152"/>
                  <a:gd name="T8" fmla="*/ 76 w 152"/>
                  <a:gd name="T9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1"/>
                    </a:moveTo>
                    <a:cubicBezTo>
                      <a:pt x="34" y="1"/>
                      <a:pt x="0" y="35"/>
                      <a:pt x="0" y="76"/>
                    </a:cubicBezTo>
                    <a:cubicBezTo>
                      <a:pt x="1" y="118"/>
                      <a:pt x="34" y="152"/>
                      <a:pt x="76" y="152"/>
                    </a:cubicBez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2" y="34"/>
                      <a:pt x="118" y="0"/>
                      <a:pt x="76" y="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2">
                <a:extLst>
                  <a:ext uri="{FF2B5EF4-FFF2-40B4-BE49-F238E27FC236}">
                    <a16:creationId xmlns:a16="http://schemas.microsoft.com/office/drawing/2014/main" id="{0DEAEBD7-9ADA-4E85-A03F-44DDE4A39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5" y="1887"/>
                <a:ext cx="37" cy="37"/>
              </a:xfrm>
              <a:custGeom>
                <a:avLst/>
                <a:gdLst>
                  <a:gd name="T0" fmla="*/ 75 w 151"/>
                  <a:gd name="T1" fmla="*/ 0 h 151"/>
                  <a:gd name="T2" fmla="*/ 0 w 151"/>
                  <a:gd name="T3" fmla="*/ 76 h 151"/>
                  <a:gd name="T4" fmla="*/ 76 w 151"/>
                  <a:gd name="T5" fmla="*/ 151 h 151"/>
                  <a:gd name="T6" fmla="*/ 151 w 151"/>
                  <a:gd name="T7" fmla="*/ 75 h 151"/>
                  <a:gd name="T8" fmla="*/ 75 w 15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3">
                <a:extLst>
                  <a:ext uri="{FF2B5EF4-FFF2-40B4-BE49-F238E27FC236}">
                    <a16:creationId xmlns:a16="http://schemas.microsoft.com/office/drawing/2014/main" id="{FC6C8A64-C2B4-4433-A915-9D1BBBC4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8" y="1887"/>
                <a:ext cx="37" cy="37"/>
              </a:xfrm>
              <a:custGeom>
                <a:avLst/>
                <a:gdLst>
                  <a:gd name="T0" fmla="*/ 76 w 152"/>
                  <a:gd name="T1" fmla="*/ 0 h 152"/>
                  <a:gd name="T2" fmla="*/ 1 w 152"/>
                  <a:gd name="T3" fmla="*/ 76 h 152"/>
                  <a:gd name="T4" fmla="*/ 76 w 152"/>
                  <a:gd name="T5" fmla="*/ 152 h 152"/>
                  <a:gd name="T6" fmla="*/ 152 w 152"/>
                  <a:gd name="T7" fmla="*/ 76 h 152"/>
                  <a:gd name="T8" fmla="*/ 76 w 152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0"/>
                    </a:moveTo>
                    <a:cubicBezTo>
                      <a:pt x="34" y="1"/>
                      <a:pt x="0" y="34"/>
                      <a:pt x="1" y="76"/>
                    </a:cubicBezTo>
                    <a:cubicBezTo>
                      <a:pt x="1" y="118"/>
                      <a:pt x="35" y="152"/>
                      <a:pt x="76" y="152"/>
                    </a:cubicBez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124">
                <a:extLst>
                  <a:ext uri="{FF2B5EF4-FFF2-40B4-BE49-F238E27FC236}">
                    <a16:creationId xmlns:a16="http://schemas.microsoft.com/office/drawing/2014/main" id="{F8126951-E773-48F2-BF02-8BE12D06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88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Oval 125">
                <a:extLst>
                  <a:ext uri="{FF2B5EF4-FFF2-40B4-BE49-F238E27FC236}">
                    <a16:creationId xmlns:a16="http://schemas.microsoft.com/office/drawing/2014/main" id="{01E04EBD-9D6D-4EF2-87BF-43DFEFAA0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816"/>
                <a:ext cx="36" cy="3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Oval 126">
                <a:extLst>
                  <a:ext uri="{FF2B5EF4-FFF2-40B4-BE49-F238E27FC236}">
                    <a16:creationId xmlns:a16="http://schemas.microsoft.com/office/drawing/2014/main" id="{EFDD1B56-51CF-4B1A-BE3B-5AB009CF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742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Oval 127">
                <a:extLst>
                  <a:ext uri="{FF2B5EF4-FFF2-40B4-BE49-F238E27FC236}">
                    <a16:creationId xmlns:a16="http://schemas.microsoft.com/office/drawing/2014/main" id="{7136D862-8573-4FB7-A324-3B2AC045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66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Oval 128">
                <a:extLst>
                  <a:ext uri="{FF2B5EF4-FFF2-40B4-BE49-F238E27FC236}">
                    <a16:creationId xmlns:a16="http://schemas.microsoft.com/office/drawing/2014/main" id="{5E1CB2DE-72A7-4864-BBAC-4E7A6192F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595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Oval 129">
                <a:extLst>
                  <a:ext uri="{FF2B5EF4-FFF2-40B4-BE49-F238E27FC236}">
                    <a16:creationId xmlns:a16="http://schemas.microsoft.com/office/drawing/2014/main" id="{9FDAB7E3-3B0B-4066-B624-19CA1399A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522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Oval 130">
                <a:extLst>
                  <a:ext uri="{FF2B5EF4-FFF2-40B4-BE49-F238E27FC236}">
                    <a16:creationId xmlns:a16="http://schemas.microsoft.com/office/drawing/2014/main" id="{5F95F388-76D0-4F69-BD50-D0EC7B7F3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44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Oval 131">
                <a:extLst>
                  <a:ext uri="{FF2B5EF4-FFF2-40B4-BE49-F238E27FC236}">
                    <a16:creationId xmlns:a16="http://schemas.microsoft.com/office/drawing/2014/main" id="{6B0ECFED-4933-4FF3-80BE-6E53B276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375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Oval 132">
                <a:extLst>
                  <a:ext uri="{FF2B5EF4-FFF2-40B4-BE49-F238E27FC236}">
                    <a16:creationId xmlns:a16="http://schemas.microsoft.com/office/drawing/2014/main" id="{E3593457-2639-4B30-97A6-890BD5E05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302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Oval 133">
                <a:extLst>
                  <a:ext uri="{FF2B5EF4-FFF2-40B4-BE49-F238E27FC236}">
                    <a16:creationId xmlns:a16="http://schemas.microsoft.com/office/drawing/2014/main" id="{C2550433-9222-456D-9C04-371E5AC34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22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Oval 134">
                <a:extLst>
                  <a:ext uri="{FF2B5EF4-FFF2-40B4-BE49-F238E27FC236}">
                    <a16:creationId xmlns:a16="http://schemas.microsoft.com/office/drawing/2014/main" id="{D6A6F3E7-CE1F-4EA2-9A57-EABACD6E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155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Oval 135">
                <a:extLst>
                  <a:ext uri="{FF2B5EF4-FFF2-40B4-BE49-F238E27FC236}">
                    <a16:creationId xmlns:a16="http://schemas.microsoft.com/office/drawing/2014/main" id="{B00EA509-F064-464F-BF49-859659E3D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082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Oval 136">
                <a:extLst>
                  <a:ext uri="{FF2B5EF4-FFF2-40B4-BE49-F238E27FC236}">
                    <a16:creationId xmlns:a16="http://schemas.microsoft.com/office/drawing/2014/main" id="{D13C3AF4-65D8-40B3-84A3-645CDCAA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9" y="100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Oval 137">
                <a:extLst>
                  <a:ext uri="{FF2B5EF4-FFF2-40B4-BE49-F238E27FC236}">
                    <a16:creationId xmlns:a16="http://schemas.microsoft.com/office/drawing/2014/main" id="{45D350AB-51EF-48EB-9D48-68C59650C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Oval 138">
                <a:extLst>
                  <a:ext uri="{FF2B5EF4-FFF2-40B4-BE49-F238E27FC236}">
                    <a16:creationId xmlns:a16="http://schemas.microsoft.com/office/drawing/2014/main" id="{47E5BCF6-D483-4292-BC5B-D6D6403F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2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Oval 139">
                <a:extLst>
                  <a:ext uri="{FF2B5EF4-FFF2-40B4-BE49-F238E27FC236}">
                    <a16:creationId xmlns:a16="http://schemas.microsoft.com/office/drawing/2014/main" id="{F7190579-0178-47E0-B2EB-65B7D2677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Oval 140">
                <a:extLst>
                  <a:ext uri="{FF2B5EF4-FFF2-40B4-BE49-F238E27FC236}">
                    <a16:creationId xmlns:a16="http://schemas.microsoft.com/office/drawing/2014/main" id="{783AB251-503C-4E77-8FF6-8DA78A99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6" y="100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Oval 141">
                <a:extLst>
                  <a:ext uri="{FF2B5EF4-FFF2-40B4-BE49-F238E27FC236}">
                    <a16:creationId xmlns:a16="http://schemas.microsoft.com/office/drawing/2014/main" id="{8491EDD4-C442-4D6D-B57B-B88100E53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2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Oval 142">
                <a:extLst>
                  <a:ext uri="{FF2B5EF4-FFF2-40B4-BE49-F238E27FC236}">
                    <a16:creationId xmlns:a16="http://schemas.microsoft.com/office/drawing/2014/main" id="{441CBB62-B1C8-4B7C-9D81-A44A4AADB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9" y="1010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3">
                <a:extLst>
                  <a:ext uri="{FF2B5EF4-FFF2-40B4-BE49-F238E27FC236}">
                    <a16:creationId xmlns:a16="http://schemas.microsoft.com/office/drawing/2014/main" id="{204E82D9-5737-473C-8737-C66E5FBAA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6" y="1009"/>
                <a:ext cx="36" cy="37"/>
              </a:xfrm>
              <a:custGeom>
                <a:avLst/>
                <a:gdLst>
                  <a:gd name="T0" fmla="*/ 76 w 151"/>
                  <a:gd name="T1" fmla="*/ 152 h 152"/>
                  <a:gd name="T2" fmla="*/ 151 w 151"/>
                  <a:gd name="T3" fmla="*/ 76 h 152"/>
                  <a:gd name="T4" fmla="*/ 75 w 151"/>
                  <a:gd name="T5" fmla="*/ 1 h 152"/>
                  <a:gd name="T6" fmla="*/ 0 w 151"/>
                  <a:gd name="T7" fmla="*/ 76 h 152"/>
                  <a:gd name="T8" fmla="*/ 76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1"/>
                    </a:cubicBezTo>
                    <a:cubicBezTo>
                      <a:pt x="34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4">
                <a:extLst>
                  <a:ext uri="{FF2B5EF4-FFF2-40B4-BE49-F238E27FC236}">
                    <a16:creationId xmlns:a16="http://schemas.microsoft.com/office/drawing/2014/main" id="{48E04638-61AE-4A52-B524-C3DBFB81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3" y="1009"/>
                <a:ext cx="36" cy="37"/>
              </a:xfrm>
              <a:custGeom>
                <a:avLst/>
                <a:gdLst>
                  <a:gd name="T0" fmla="*/ 75 w 151"/>
                  <a:gd name="T1" fmla="*/ 151 h 151"/>
                  <a:gd name="T2" fmla="*/ 151 w 151"/>
                  <a:gd name="T3" fmla="*/ 76 h 151"/>
                  <a:gd name="T4" fmla="*/ 75 w 151"/>
                  <a:gd name="T5" fmla="*/ 0 h 151"/>
                  <a:gd name="T6" fmla="*/ 0 w 151"/>
                  <a:gd name="T7" fmla="*/ 76 h 151"/>
                  <a:gd name="T8" fmla="*/ 75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151"/>
                    </a:move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5">
                <a:extLst>
                  <a:ext uri="{FF2B5EF4-FFF2-40B4-BE49-F238E27FC236}">
                    <a16:creationId xmlns:a16="http://schemas.microsoft.com/office/drawing/2014/main" id="{B475A13B-670B-43E1-BC3D-11DD2C587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1009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1 w 152"/>
                  <a:gd name="T3" fmla="*/ 75 h 151"/>
                  <a:gd name="T4" fmla="*/ 76 w 152"/>
                  <a:gd name="T5" fmla="*/ 0 h 151"/>
                  <a:gd name="T6" fmla="*/ 0 w 152"/>
                  <a:gd name="T7" fmla="*/ 75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6">
                <a:extLst>
                  <a:ext uri="{FF2B5EF4-FFF2-40B4-BE49-F238E27FC236}">
                    <a16:creationId xmlns:a16="http://schemas.microsoft.com/office/drawing/2014/main" id="{DCE403D6-5D05-4406-9C62-4E874974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" y="1009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6 h 151"/>
                  <a:gd name="T4" fmla="*/ 75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47">
                <a:extLst>
                  <a:ext uri="{FF2B5EF4-FFF2-40B4-BE49-F238E27FC236}">
                    <a16:creationId xmlns:a16="http://schemas.microsoft.com/office/drawing/2014/main" id="{B3662F0D-589C-4770-8060-D6A840553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" y="1009"/>
                <a:ext cx="36" cy="37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5 h 151"/>
                  <a:gd name="T4" fmla="*/ 76 w 152"/>
                  <a:gd name="T5" fmla="*/ 0 h 151"/>
                  <a:gd name="T6" fmla="*/ 1 w 152"/>
                  <a:gd name="T7" fmla="*/ 75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3"/>
                      <a:pt x="118" y="0"/>
                      <a:pt x="76" y="0"/>
                    </a:cubicBezTo>
                    <a:cubicBezTo>
                      <a:pt x="34" y="0"/>
                      <a:pt x="0" y="34"/>
                      <a:pt x="1" y="75"/>
                    </a:cubicBezTo>
                    <a:cubicBezTo>
                      <a:pt x="1" y="117"/>
                      <a:pt x="35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48">
                <a:extLst>
                  <a:ext uri="{FF2B5EF4-FFF2-40B4-BE49-F238E27FC236}">
                    <a16:creationId xmlns:a16="http://schemas.microsoft.com/office/drawing/2014/main" id="{0C7CD879-7F4C-4FAF-A2D1-5FE045B7D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" y="1009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6 h 151"/>
                  <a:gd name="T4" fmla="*/ 76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8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49">
                <a:extLst>
                  <a:ext uri="{FF2B5EF4-FFF2-40B4-BE49-F238E27FC236}">
                    <a16:creationId xmlns:a16="http://schemas.microsoft.com/office/drawing/2014/main" id="{7AEB17E8-4CF8-4DD6-A86F-9E0077B2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" y="1010"/>
                <a:ext cx="37" cy="36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5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0">
                <a:extLst>
                  <a:ext uri="{FF2B5EF4-FFF2-40B4-BE49-F238E27FC236}">
                    <a16:creationId xmlns:a16="http://schemas.microsoft.com/office/drawing/2014/main" id="{82575B2B-2BC7-47E3-B244-53EBD65DD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" y="1010"/>
                <a:ext cx="37" cy="37"/>
              </a:xfrm>
              <a:custGeom>
                <a:avLst/>
                <a:gdLst>
                  <a:gd name="T0" fmla="*/ 76 w 152"/>
                  <a:gd name="T1" fmla="*/ 151 h 152"/>
                  <a:gd name="T2" fmla="*/ 152 w 152"/>
                  <a:gd name="T3" fmla="*/ 76 h 152"/>
                  <a:gd name="T4" fmla="*/ 76 w 152"/>
                  <a:gd name="T5" fmla="*/ 0 h 152"/>
                  <a:gd name="T6" fmla="*/ 0 w 152"/>
                  <a:gd name="T7" fmla="*/ 76 h 152"/>
                  <a:gd name="T8" fmla="*/ 76 w 152"/>
                  <a:gd name="T9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151"/>
                    </a:move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1" y="118"/>
                      <a:pt x="34" y="152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1">
                <a:extLst>
                  <a:ext uri="{FF2B5EF4-FFF2-40B4-BE49-F238E27FC236}">
                    <a16:creationId xmlns:a16="http://schemas.microsoft.com/office/drawing/2014/main" id="{101E2BEF-25E1-414A-A30B-4AF4BAEEE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010"/>
                <a:ext cx="36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6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2">
                <a:extLst>
                  <a:ext uri="{FF2B5EF4-FFF2-40B4-BE49-F238E27FC236}">
                    <a16:creationId xmlns:a16="http://schemas.microsoft.com/office/drawing/2014/main" id="{DF5E3EF8-86EC-442D-9616-04EED5C53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" y="1010"/>
                <a:ext cx="37" cy="37"/>
              </a:xfrm>
              <a:custGeom>
                <a:avLst/>
                <a:gdLst>
                  <a:gd name="T0" fmla="*/ 75 w 151"/>
                  <a:gd name="T1" fmla="*/ 152 h 152"/>
                  <a:gd name="T2" fmla="*/ 151 w 151"/>
                  <a:gd name="T3" fmla="*/ 76 h 152"/>
                  <a:gd name="T4" fmla="*/ 75 w 151"/>
                  <a:gd name="T5" fmla="*/ 0 h 152"/>
                  <a:gd name="T6" fmla="*/ 0 w 151"/>
                  <a:gd name="T7" fmla="*/ 76 h 152"/>
                  <a:gd name="T8" fmla="*/ 75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cubicBezTo>
                      <a:pt x="117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3">
                <a:extLst>
                  <a:ext uri="{FF2B5EF4-FFF2-40B4-BE49-F238E27FC236}">
                    <a16:creationId xmlns:a16="http://schemas.microsoft.com/office/drawing/2014/main" id="{F4EC439F-0B75-4392-B4D1-A1610011A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010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5 h 151"/>
                  <a:gd name="T4" fmla="*/ 76 w 152"/>
                  <a:gd name="T5" fmla="*/ 0 h 151"/>
                  <a:gd name="T6" fmla="*/ 0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1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4">
                <a:extLst>
                  <a:ext uri="{FF2B5EF4-FFF2-40B4-BE49-F238E27FC236}">
                    <a16:creationId xmlns:a16="http://schemas.microsoft.com/office/drawing/2014/main" id="{40001F59-C1A6-41D2-814D-1661DBD90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" y="1010"/>
                <a:ext cx="36" cy="37"/>
              </a:xfrm>
              <a:custGeom>
                <a:avLst/>
                <a:gdLst>
                  <a:gd name="T0" fmla="*/ 76 w 151"/>
                  <a:gd name="T1" fmla="*/ 152 h 152"/>
                  <a:gd name="T2" fmla="*/ 151 w 151"/>
                  <a:gd name="T3" fmla="*/ 76 h 152"/>
                  <a:gd name="T4" fmla="*/ 75 w 151"/>
                  <a:gd name="T5" fmla="*/ 0 h 152"/>
                  <a:gd name="T6" fmla="*/ 0 w 151"/>
                  <a:gd name="T7" fmla="*/ 76 h 152"/>
                  <a:gd name="T8" fmla="*/ 76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cubicBezTo>
                      <a:pt x="117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155">
                <a:extLst>
                  <a:ext uri="{FF2B5EF4-FFF2-40B4-BE49-F238E27FC236}">
                    <a16:creationId xmlns:a16="http://schemas.microsoft.com/office/drawing/2014/main" id="{822E0EEC-F599-4CB9-AD58-156DE10C6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" y="1010"/>
                <a:ext cx="36" cy="37"/>
              </a:xfrm>
              <a:custGeom>
                <a:avLst/>
                <a:gdLst>
                  <a:gd name="T0" fmla="*/ 151 w 151"/>
                  <a:gd name="T1" fmla="*/ 75 h 151"/>
                  <a:gd name="T2" fmla="*/ 75 w 151"/>
                  <a:gd name="T3" fmla="*/ 0 h 151"/>
                  <a:gd name="T4" fmla="*/ 0 w 151"/>
                  <a:gd name="T5" fmla="*/ 76 h 151"/>
                  <a:gd name="T6" fmla="*/ 75 w 151"/>
                  <a:gd name="T7" fmla="*/ 151 h 151"/>
                  <a:gd name="T8" fmla="*/ 151 w 151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151" y="75"/>
                    </a:move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  <a:cubicBezTo>
                      <a:pt x="117" y="151"/>
                      <a:pt x="151" y="117"/>
                      <a:pt x="151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Oval 156">
                <a:extLst>
                  <a:ext uri="{FF2B5EF4-FFF2-40B4-BE49-F238E27FC236}">
                    <a16:creationId xmlns:a16="http://schemas.microsoft.com/office/drawing/2014/main" id="{2F939446-DFD6-4BD5-9ACF-4BDFE0B93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Oval 157">
                <a:extLst>
                  <a:ext uri="{FF2B5EF4-FFF2-40B4-BE49-F238E27FC236}">
                    <a16:creationId xmlns:a16="http://schemas.microsoft.com/office/drawing/2014/main" id="{2781C501-7439-4540-ACEF-2701B0244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Oval 158">
                <a:extLst>
                  <a:ext uri="{FF2B5EF4-FFF2-40B4-BE49-F238E27FC236}">
                    <a16:creationId xmlns:a16="http://schemas.microsoft.com/office/drawing/2014/main" id="{F846C8C0-4493-481D-BECC-4A3FF2CF8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7" y="100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Oval 159">
                <a:extLst>
                  <a:ext uri="{FF2B5EF4-FFF2-40B4-BE49-F238E27FC236}">
                    <a16:creationId xmlns:a16="http://schemas.microsoft.com/office/drawing/2014/main" id="{A97C32A4-271C-49FD-AE7A-B3DD77E8E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3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Oval 160">
                <a:extLst>
                  <a:ext uri="{FF2B5EF4-FFF2-40B4-BE49-F238E27FC236}">
                    <a16:creationId xmlns:a16="http://schemas.microsoft.com/office/drawing/2014/main" id="{9A05801A-5FD0-4472-9C36-9BB7F12D7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Oval 161">
                <a:extLst>
                  <a:ext uri="{FF2B5EF4-FFF2-40B4-BE49-F238E27FC236}">
                    <a16:creationId xmlns:a16="http://schemas.microsoft.com/office/drawing/2014/main" id="{F9F6BFE3-2565-4D11-89C0-2BAB1A8E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7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162">
                <a:extLst>
                  <a:ext uri="{FF2B5EF4-FFF2-40B4-BE49-F238E27FC236}">
                    <a16:creationId xmlns:a16="http://schemas.microsoft.com/office/drawing/2014/main" id="{8B2B3972-D879-4ACB-B145-BA5029B85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" y="1010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163">
                <a:extLst>
                  <a:ext uri="{FF2B5EF4-FFF2-40B4-BE49-F238E27FC236}">
                    <a16:creationId xmlns:a16="http://schemas.microsoft.com/office/drawing/2014/main" id="{E614DF3C-212D-4B6F-A628-D1D8E79F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" y="1009"/>
                <a:ext cx="36" cy="37"/>
              </a:xfrm>
              <a:custGeom>
                <a:avLst/>
                <a:gdLst>
                  <a:gd name="T0" fmla="*/ 75 w 151"/>
                  <a:gd name="T1" fmla="*/ 152 h 152"/>
                  <a:gd name="T2" fmla="*/ 151 w 151"/>
                  <a:gd name="T3" fmla="*/ 76 h 152"/>
                  <a:gd name="T4" fmla="*/ 75 w 151"/>
                  <a:gd name="T5" fmla="*/ 1 h 152"/>
                  <a:gd name="T6" fmla="*/ 0 w 151"/>
                  <a:gd name="T7" fmla="*/ 76 h 152"/>
                  <a:gd name="T8" fmla="*/ 75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1"/>
                    </a:cubicBezTo>
                    <a:cubicBezTo>
                      <a:pt x="33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164">
                <a:extLst>
                  <a:ext uri="{FF2B5EF4-FFF2-40B4-BE49-F238E27FC236}">
                    <a16:creationId xmlns:a16="http://schemas.microsoft.com/office/drawing/2014/main" id="{71B87C9A-D1FB-43AF-B882-016E7847B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009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6 h 151"/>
                  <a:gd name="T4" fmla="*/ 76 w 152"/>
                  <a:gd name="T5" fmla="*/ 0 h 151"/>
                  <a:gd name="T6" fmla="*/ 0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1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165">
                <a:extLst>
                  <a:ext uri="{FF2B5EF4-FFF2-40B4-BE49-F238E27FC236}">
                    <a16:creationId xmlns:a16="http://schemas.microsoft.com/office/drawing/2014/main" id="{B202E661-3149-492E-82EA-8896119D1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" y="1009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5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166">
                <a:extLst>
                  <a:ext uri="{FF2B5EF4-FFF2-40B4-BE49-F238E27FC236}">
                    <a16:creationId xmlns:a16="http://schemas.microsoft.com/office/drawing/2014/main" id="{2F2CE9BB-FD00-4533-9FF3-E3982595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" y="1009"/>
                <a:ext cx="36" cy="37"/>
              </a:xfrm>
              <a:custGeom>
                <a:avLst/>
                <a:gdLst>
                  <a:gd name="T0" fmla="*/ 75 w 151"/>
                  <a:gd name="T1" fmla="*/ 151 h 151"/>
                  <a:gd name="T2" fmla="*/ 151 w 151"/>
                  <a:gd name="T3" fmla="*/ 76 h 151"/>
                  <a:gd name="T4" fmla="*/ 75 w 151"/>
                  <a:gd name="T5" fmla="*/ 0 h 151"/>
                  <a:gd name="T6" fmla="*/ 0 w 151"/>
                  <a:gd name="T7" fmla="*/ 76 h 151"/>
                  <a:gd name="T8" fmla="*/ 75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151"/>
                    </a:move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5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167">
                <a:extLst>
                  <a:ext uri="{FF2B5EF4-FFF2-40B4-BE49-F238E27FC236}">
                    <a16:creationId xmlns:a16="http://schemas.microsoft.com/office/drawing/2014/main" id="{B59045F1-A3B7-4F9C-B070-DA1CED37F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1009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1 w 152"/>
                  <a:gd name="T3" fmla="*/ 75 h 151"/>
                  <a:gd name="T4" fmla="*/ 76 w 152"/>
                  <a:gd name="T5" fmla="*/ 0 h 151"/>
                  <a:gd name="T6" fmla="*/ 0 w 152"/>
                  <a:gd name="T7" fmla="*/ 75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1" y="75"/>
                    </a:cubicBezTo>
                    <a:cubicBezTo>
                      <a:pt x="151" y="33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168">
                <a:extLst>
                  <a:ext uri="{FF2B5EF4-FFF2-40B4-BE49-F238E27FC236}">
                    <a16:creationId xmlns:a16="http://schemas.microsoft.com/office/drawing/2014/main" id="{235FADEF-FB6D-4537-BD58-FCDD8F0D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1009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6 h 151"/>
                  <a:gd name="T4" fmla="*/ 75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169">
                <a:extLst>
                  <a:ext uri="{FF2B5EF4-FFF2-40B4-BE49-F238E27FC236}">
                    <a16:creationId xmlns:a16="http://schemas.microsoft.com/office/drawing/2014/main" id="{09A6254C-E433-4564-B8DF-D2201A133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" y="1010"/>
                <a:ext cx="37" cy="36"/>
              </a:xfrm>
              <a:custGeom>
                <a:avLst/>
                <a:gdLst>
                  <a:gd name="T0" fmla="*/ 75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5 h 151"/>
                  <a:gd name="T8" fmla="*/ 75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5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170">
                <a:extLst>
                  <a:ext uri="{FF2B5EF4-FFF2-40B4-BE49-F238E27FC236}">
                    <a16:creationId xmlns:a16="http://schemas.microsoft.com/office/drawing/2014/main" id="{47693F0E-C2CB-44F0-B591-E0592085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1010"/>
                <a:ext cx="36" cy="37"/>
              </a:xfrm>
              <a:custGeom>
                <a:avLst/>
                <a:gdLst>
                  <a:gd name="T0" fmla="*/ 76 w 151"/>
                  <a:gd name="T1" fmla="*/ 151 h 152"/>
                  <a:gd name="T2" fmla="*/ 151 w 151"/>
                  <a:gd name="T3" fmla="*/ 76 h 152"/>
                  <a:gd name="T4" fmla="*/ 76 w 151"/>
                  <a:gd name="T5" fmla="*/ 0 h 152"/>
                  <a:gd name="T6" fmla="*/ 0 w 151"/>
                  <a:gd name="T7" fmla="*/ 76 h 152"/>
                  <a:gd name="T8" fmla="*/ 76 w 151"/>
                  <a:gd name="T9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1"/>
                    </a:moveTo>
                    <a:cubicBezTo>
                      <a:pt x="118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171">
                <a:extLst>
                  <a:ext uri="{FF2B5EF4-FFF2-40B4-BE49-F238E27FC236}">
                    <a16:creationId xmlns:a16="http://schemas.microsoft.com/office/drawing/2014/main" id="{810D2E7B-E9E7-4E32-896E-9EE35FC78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1010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172">
                <a:extLst>
                  <a:ext uri="{FF2B5EF4-FFF2-40B4-BE49-F238E27FC236}">
                    <a16:creationId xmlns:a16="http://schemas.microsoft.com/office/drawing/2014/main" id="{EE317914-4BCA-4BDA-9DEE-D263D8550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" y="1010"/>
                <a:ext cx="37" cy="37"/>
              </a:xfrm>
              <a:custGeom>
                <a:avLst/>
                <a:gdLst>
                  <a:gd name="T0" fmla="*/ 76 w 152"/>
                  <a:gd name="T1" fmla="*/ 152 h 152"/>
                  <a:gd name="T2" fmla="*/ 152 w 152"/>
                  <a:gd name="T3" fmla="*/ 76 h 152"/>
                  <a:gd name="T4" fmla="*/ 76 w 152"/>
                  <a:gd name="T5" fmla="*/ 0 h 152"/>
                  <a:gd name="T6" fmla="*/ 0 w 152"/>
                  <a:gd name="T7" fmla="*/ 76 h 152"/>
                  <a:gd name="T8" fmla="*/ 76 w 15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cubicBezTo>
                      <a:pt x="118" y="151"/>
                      <a:pt x="152" y="11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1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173">
                <a:extLst>
                  <a:ext uri="{FF2B5EF4-FFF2-40B4-BE49-F238E27FC236}">
                    <a16:creationId xmlns:a16="http://schemas.microsoft.com/office/drawing/2014/main" id="{76889B06-06E3-4EF7-85E9-608C5E70A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1010"/>
                <a:ext cx="36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6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174">
                <a:extLst>
                  <a:ext uri="{FF2B5EF4-FFF2-40B4-BE49-F238E27FC236}">
                    <a16:creationId xmlns:a16="http://schemas.microsoft.com/office/drawing/2014/main" id="{A18D09C2-AC32-4EB6-BCF0-11E8463F5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1010"/>
                <a:ext cx="36" cy="37"/>
              </a:xfrm>
              <a:custGeom>
                <a:avLst/>
                <a:gdLst>
                  <a:gd name="T0" fmla="*/ 75 w 151"/>
                  <a:gd name="T1" fmla="*/ 152 h 152"/>
                  <a:gd name="T2" fmla="*/ 151 w 151"/>
                  <a:gd name="T3" fmla="*/ 76 h 152"/>
                  <a:gd name="T4" fmla="*/ 75 w 151"/>
                  <a:gd name="T5" fmla="*/ 0 h 152"/>
                  <a:gd name="T6" fmla="*/ 0 w 151"/>
                  <a:gd name="T7" fmla="*/ 76 h 152"/>
                  <a:gd name="T8" fmla="*/ 75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cubicBezTo>
                      <a:pt x="117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175">
                <a:extLst>
                  <a:ext uri="{FF2B5EF4-FFF2-40B4-BE49-F238E27FC236}">
                    <a16:creationId xmlns:a16="http://schemas.microsoft.com/office/drawing/2014/main" id="{E3895D37-69F2-4A6D-A5B3-C24AEC60B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010"/>
                <a:ext cx="37" cy="37"/>
              </a:xfrm>
              <a:custGeom>
                <a:avLst/>
                <a:gdLst>
                  <a:gd name="T0" fmla="*/ 152 w 152"/>
                  <a:gd name="T1" fmla="*/ 75 h 151"/>
                  <a:gd name="T2" fmla="*/ 76 w 152"/>
                  <a:gd name="T3" fmla="*/ 0 h 151"/>
                  <a:gd name="T4" fmla="*/ 0 w 152"/>
                  <a:gd name="T5" fmla="*/ 76 h 151"/>
                  <a:gd name="T6" fmla="*/ 76 w 152"/>
                  <a:gd name="T7" fmla="*/ 151 h 151"/>
                  <a:gd name="T8" fmla="*/ 152 w 152"/>
                  <a:gd name="T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152" y="75"/>
                    </a:move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2" y="117"/>
                      <a:pt x="152" y="7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Oval 176">
                <a:extLst>
                  <a:ext uri="{FF2B5EF4-FFF2-40B4-BE49-F238E27FC236}">
                    <a16:creationId xmlns:a16="http://schemas.microsoft.com/office/drawing/2014/main" id="{6F1F329E-CD75-4104-8E6C-2A09E4916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Oval 177">
                <a:extLst>
                  <a:ext uri="{FF2B5EF4-FFF2-40B4-BE49-F238E27FC236}">
                    <a16:creationId xmlns:a16="http://schemas.microsoft.com/office/drawing/2014/main" id="{B2AA6374-A10F-4E7C-88CC-915B12731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100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Oval 178">
                <a:extLst>
                  <a:ext uri="{FF2B5EF4-FFF2-40B4-BE49-F238E27FC236}">
                    <a16:creationId xmlns:a16="http://schemas.microsoft.com/office/drawing/2014/main" id="{41494867-A226-4608-AF8C-1900E7105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Oval 179">
                <a:extLst>
                  <a:ext uri="{FF2B5EF4-FFF2-40B4-BE49-F238E27FC236}">
                    <a16:creationId xmlns:a16="http://schemas.microsoft.com/office/drawing/2014/main" id="{4997CE5E-D92B-4442-A025-1FCD35A48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Oval 180">
                <a:extLst>
                  <a:ext uri="{FF2B5EF4-FFF2-40B4-BE49-F238E27FC236}">
                    <a16:creationId xmlns:a16="http://schemas.microsoft.com/office/drawing/2014/main" id="{0923F487-3FD2-484A-A5F0-E6432827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Oval 181">
                <a:extLst>
                  <a:ext uri="{FF2B5EF4-FFF2-40B4-BE49-F238E27FC236}">
                    <a16:creationId xmlns:a16="http://schemas.microsoft.com/office/drawing/2014/main" id="{67C9AB81-1800-441A-9A64-47171E4DE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2" y="100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Oval 182">
                <a:extLst>
                  <a:ext uri="{FF2B5EF4-FFF2-40B4-BE49-F238E27FC236}">
                    <a16:creationId xmlns:a16="http://schemas.microsoft.com/office/drawing/2014/main" id="{7A073501-782D-4D5C-9BBA-AC31CBDDC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1009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183">
                <a:extLst>
                  <a:ext uri="{FF2B5EF4-FFF2-40B4-BE49-F238E27FC236}">
                    <a16:creationId xmlns:a16="http://schemas.microsoft.com/office/drawing/2014/main" id="{AE95C443-A11A-46FB-8E65-A8B8E4BF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1007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6 h 151"/>
                  <a:gd name="T4" fmla="*/ 76 w 152"/>
                  <a:gd name="T5" fmla="*/ 0 h 151"/>
                  <a:gd name="T6" fmla="*/ 1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1" y="76"/>
                    </a:cubicBezTo>
                    <a:cubicBezTo>
                      <a:pt x="1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84">
                <a:extLst>
                  <a:ext uri="{FF2B5EF4-FFF2-40B4-BE49-F238E27FC236}">
                    <a16:creationId xmlns:a16="http://schemas.microsoft.com/office/drawing/2014/main" id="{6DC8FD23-8F77-468B-9747-AB0EAA9D3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007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6 w 151"/>
                  <a:gd name="T5" fmla="*/ 0 h 151"/>
                  <a:gd name="T6" fmla="*/ 0 w 151"/>
                  <a:gd name="T7" fmla="*/ 75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8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85">
                <a:extLst>
                  <a:ext uri="{FF2B5EF4-FFF2-40B4-BE49-F238E27FC236}">
                    <a16:creationId xmlns:a16="http://schemas.microsoft.com/office/drawing/2014/main" id="{1CA7F13C-AEE5-4BC9-BDCD-19FCE4AC8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007"/>
                <a:ext cx="36" cy="37"/>
              </a:xfrm>
              <a:custGeom>
                <a:avLst/>
                <a:gdLst>
                  <a:gd name="T0" fmla="*/ 76 w 151"/>
                  <a:gd name="T1" fmla="*/ 151 h 152"/>
                  <a:gd name="T2" fmla="*/ 151 w 151"/>
                  <a:gd name="T3" fmla="*/ 76 h 152"/>
                  <a:gd name="T4" fmla="*/ 75 w 151"/>
                  <a:gd name="T5" fmla="*/ 0 h 152"/>
                  <a:gd name="T6" fmla="*/ 0 w 151"/>
                  <a:gd name="T7" fmla="*/ 76 h 152"/>
                  <a:gd name="T8" fmla="*/ 76 w 151"/>
                  <a:gd name="T9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1"/>
                    </a:moveTo>
                    <a:cubicBezTo>
                      <a:pt x="117" y="151"/>
                      <a:pt x="151" y="117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86">
                <a:extLst>
                  <a:ext uri="{FF2B5EF4-FFF2-40B4-BE49-F238E27FC236}">
                    <a16:creationId xmlns:a16="http://schemas.microsoft.com/office/drawing/2014/main" id="{060CB227-CBBB-47D6-80A9-C4ACBADD6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1008"/>
                <a:ext cx="37" cy="36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5 h 151"/>
                  <a:gd name="T4" fmla="*/ 76 w 152"/>
                  <a:gd name="T5" fmla="*/ 0 h 151"/>
                  <a:gd name="T6" fmla="*/ 0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5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1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87">
                <a:extLst>
                  <a:ext uri="{FF2B5EF4-FFF2-40B4-BE49-F238E27FC236}">
                    <a16:creationId xmlns:a16="http://schemas.microsoft.com/office/drawing/2014/main" id="{D448EBEA-A96F-4562-8DA1-3069B63B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008"/>
                <a:ext cx="37" cy="37"/>
              </a:xfrm>
              <a:custGeom>
                <a:avLst/>
                <a:gdLst>
                  <a:gd name="T0" fmla="*/ 76 w 151"/>
                  <a:gd name="T1" fmla="*/ 152 h 152"/>
                  <a:gd name="T2" fmla="*/ 151 w 151"/>
                  <a:gd name="T3" fmla="*/ 76 h 152"/>
                  <a:gd name="T4" fmla="*/ 76 w 151"/>
                  <a:gd name="T5" fmla="*/ 0 h 152"/>
                  <a:gd name="T6" fmla="*/ 0 w 151"/>
                  <a:gd name="T7" fmla="*/ 76 h 152"/>
                  <a:gd name="T8" fmla="*/ 76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cubicBezTo>
                      <a:pt x="118" y="151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188">
                <a:extLst>
                  <a:ext uri="{FF2B5EF4-FFF2-40B4-BE49-F238E27FC236}">
                    <a16:creationId xmlns:a16="http://schemas.microsoft.com/office/drawing/2014/main" id="{EA02DB56-066B-4783-9BAF-987104C22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" y="1008"/>
                <a:ext cx="37" cy="37"/>
              </a:xfrm>
              <a:custGeom>
                <a:avLst/>
                <a:gdLst>
                  <a:gd name="T0" fmla="*/ 75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6 h 151"/>
                  <a:gd name="T8" fmla="*/ 75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5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5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Freeform 189">
                <a:extLst>
                  <a:ext uri="{FF2B5EF4-FFF2-40B4-BE49-F238E27FC236}">
                    <a16:creationId xmlns:a16="http://schemas.microsoft.com/office/drawing/2014/main" id="{453E8513-629E-4768-A4F8-C63637A2B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008"/>
                <a:ext cx="36" cy="37"/>
              </a:xfrm>
              <a:custGeom>
                <a:avLst/>
                <a:gdLst>
                  <a:gd name="T0" fmla="*/ 76 w 152"/>
                  <a:gd name="T1" fmla="*/ 152 h 152"/>
                  <a:gd name="T2" fmla="*/ 152 w 152"/>
                  <a:gd name="T3" fmla="*/ 76 h 152"/>
                  <a:gd name="T4" fmla="*/ 76 w 152"/>
                  <a:gd name="T5" fmla="*/ 0 h 152"/>
                  <a:gd name="T6" fmla="*/ 0 w 152"/>
                  <a:gd name="T7" fmla="*/ 76 h 152"/>
                  <a:gd name="T8" fmla="*/ 76 w 15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cubicBezTo>
                      <a:pt x="118" y="152"/>
                      <a:pt x="152" y="118"/>
                      <a:pt x="152" y="76"/>
                    </a:cubicBezTo>
                    <a:cubicBezTo>
                      <a:pt x="151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Freeform 190">
                <a:extLst>
                  <a:ext uri="{FF2B5EF4-FFF2-40B4-BE49-F238E27FC236}">
                    <a16:creationId xmlns:a16="http://schemas.microsoft.com/office/drawing/2014/main" id="{4B7CFA4D-AF2F-4B9C-BD87-8A9316E47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008"/>
                <a:ext cx="37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6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Freeform 191">
                <a:extLst>
                  <a:ext uri="{FF2B5EF4-FFF2-40B4-BE49-F238E27FC236}">
                    <a16:creationId xmlns:a16="http://schemas.microsoft.com/office/drawing/2014/main" id="{7F8AE606-E134-4163-8839-D699562D4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1008"/>
                <a:ext cx="37" cy="37"/>
              </a:xfrm>
              <a:custGeom>
                <a:avLst/>
                <a:gdLst>
                  <a:gd name="T0" fmla="*/ 75 w 151"/>
                  <a:gd name="T1" fmla="*/ 152 h 152"/>
                  <a:gd name="T2" fmla="*/ 151 w 151"/>
                  <a:gd name="T3" fmla="*/ 76 h 152"/>
                  <a:gd name="T4" fmla="*/ 75 w 151"/>
                  <a:gd name="T5" fmla="*/ 0 h 152"/>
                  <a:gd name="T6" fmla="*/ 0 w 151"/>
                  <a:gd name="T7" fmla="*/ 76 h 152"/>
                  <a:gd name="T8" fmla="*/ 75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5" y="152"/>
                    </a:move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  <a:cubicBezTo>
                      <a:pt x="33" y="1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5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Freeform 192">
                <a:extLst>
                  <a:ext uri="{FF2B5EF4-FFF2-40B4-BE49-F238E27FC236}">
                    <a16:creationId xmlns:a16="http://schemas.microsoft.com/office/drawing/2014/main" id="{D8FCA0AB-3CF0-45A5-9609-02325B4C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1008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1 w 152"/>
                  <a:gd name="T3" fmla="*/ 75 h 151"/>
                  <a:gd name="T4" fmla="*/ 76 w 152"/>
                  <a:gd name="T5" fmla="*/ 0 h 151"/>
                  <a:gd name="T6" fmla="*/ 0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1" y="75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193">
                <a:extLst>
                  <a:ext uri="{FF2B5EF4-FFF2-40B4-BE49-F238E27FC236}">
                    <a16:creationId xmlns:a16="http://schemas.microsoft.com/office/drawing/2014/main" id="{749AA040-B04B-4569-9F5A-90FA1B124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008"/>
                <a:ext cx="36" cy="37"/>
              </a:xfrm>
              <a:custGeom>
                <a:avLst/>
                <a:gdLst>
                  <a:gd name="T0" fmla="*/ 76 w 151"/>
                  <a:gd name="T1" fmla="*/ 152 h 152"/>
                  <a:gd name="T2" fmla="*/ 151 w 151"/>
                  <a:gd name="T3" fmla="*/ 76 h 152"/>
                  <a:gd name="T4" fmla="*/ 75 w 151"/>
                  <a:gd name="T5" fmla="*/ 1 h 152"/>
                  <a:gd name="T6" fmla="*/ 0 w 151"/>
                  <a:gd name="T7" fmla="*/ 76 h 152"/>
                  <a:gd name="T8" fmla="*/ 76 w 15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76" y="152"/>
                    </a:moveTo>
                    <a:cubicBezTo>
                      <a:pt x="117" y="152"/>
                      <a:pt x="151" y="118"/>
                      <a:pt x="151" y="76"/>
                    </a:cubicBezTo>
                    <a:cubicBezTo>
                      <a:pt x="151" y="34"/>
                      <a:pt x="117" y="0"/>
                      <a:pt x="75" y="1"/>
                    </a:cubicBezTo>
                    <a:cubicBezTo>
                      <a:pt x="34" y="1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Freeform 194">
                <a:extLst>
                  <a:ext uri="{FF2B5EF4-FFF2-40B4-BE49-F238E27FC236}">
                    <a16:creationId xmlns:a16="http://schemas.microsoft.com/office/drawing/2014/main" id="{A101E1AE-528B-4501-9748-D5F492C3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009"/>
                <a:ext cx="37" cy="36"/>
              </a:xfrm>
              <a:custGeom>
                <a:avLst/>
                <a:gdLst>
                  <a:gd name="T0" fmla="*/ 76 w 152"/>
                  <a:gd name="T1" fmla="*/ 151 h 151"/>
                  <a:gd name="T2" fmla="*/ 152 w 152"/>
                  <a:gd name="T3" fmla="*/ 76 h 151"/>
                  <a:gd name="T4" fmla="*/ 76 w 152"/>
                  <a:gd name="T5" fmla="*/ 0 h 151"/>
                  <a:gd name="T6" fmla="*/ 1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1" y="76"/>
                    </a:cubicBezTo>
                    <a:cubicBezTo>
                      <a:pt x="1" y="118"/>
                      <a:pt x="35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195">
                <a:extLst>
                  <a:ext uri="{FF2B5EF4-FFF2-40B4-BE49-F238E27FC236}">
                    <a16:creationId xmlns:a16="http://schemas.microsoft.com/office/drawing/2014/main" id="{86B02614-45B7-475A-9DAC-5BA8E52B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009"/>
                <a:ext cx="37" cy="37"/>
              </a:xfrm>
              <a:custGeom>
                <a:avLst/>
                <a:gdLst>
                  <a:gd name="T0" fmla="*/ 151 w 151"/>
                  <a:gd name="T1" fmla="*/ 76 h 152"/>
                  <a:gd name="T2" fmla="*/ 76 w 151"/>
                  <a:gd name="T3" fmla="*/ 1 h 152"/>
                  <a:gd name="T4" fmla="*/ 0 w 151"/>
                  <a:gd name="T5" fmla="*/ 76 h 152"/>
                  <a:gd name="T6" fmla="*/ 76 w 151"/>
                  <a:gd name="T7" fmla="*/ 152 h 152"/>
                  <a:gd name="T8" fmla="*/ 151 w 151"/>
                  <a:gd name="T9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151" y="76"/>
                    </a:moveTo>
                    <a:cubicBezTo>
                      <a:pt x="151" y="34"/>
                      <a:pt x="117" y="0"/>
                      <a:pt x="76" y="1"/>
                    </a:cubicBezTo>
                    <a:cubicBezTo>
                      <a:pt x="34" y="1"/>
                      <a:pt x="0" y="35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18" y="152"/>
                      <a:pt x="151" y="118"/>
                      <a:pt x="151" y="7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Oval 196">
                <a:extLst>
                  <a:ext uri="{FF2B5EF4-FFF2-40B4-BE49-F238E27FC236}">
                    <a16:creationId xmlns:a16="http://schemas.microsoft.com/office/drawing/2014/main" id="{501B78F7-3B08-4D33-8E19-83342AF72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100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Oval 197">
                <a:extLst>
                  <a:ext uri="{FF2B5EF4-FFF2-40B4-BE49-F238E27FC236}">
                    <a16:creationId xmlns:a16="http://schemas.microsoft.com/office/drawing/2014/main" id="{97F577CD-95BE-471E-A2A5-C61F59F03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Oval 198">
                <a:extLst>
                  <a:ext uri="{FF2B5EF4-FFF2-40B4-BE49-F238E27FC236}">
                    <a16:creationId xmlns:a16="http://schemas.microsoft.com/office/drawing/2014/main" id="{723E9AAB-9ED8-4BDC-84A4-9F5A4A654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Oval 199">
                <a:extLst>
                  <a:ext uri="{FF2B5EF4-FFF2-40B4-BE49-F238E27FC236}">
                    <a16:creationId xmlns:a16="http://schemas.microsoft.com/office/drawing/2014/main" id="{D09575CF-399F-4B55-A239-AF59C5FB6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Oval 200">
                <a:extLst>
                  <a:ext uri="{FF2B5EF4-FFF2-40B4-BE49-F238E27FC236}">
                    <a16:creationId xmlns:a16="http://schemas.microsoft.com/office/drawing/2014/main" id="{C334F524-A983-4C40-9D72-8291F9C61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0" y="1007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Oval 201">
                <a:extLst>
                  <a:ext uri="{FF2B5EF4-FFF2-40B4-BE49-F238E27FC236}">
                    <a16:creationId xmlns:a16="http://schemas.microsoft.com/office/drawing/2014/main" id="{8A2E1698-8B23-4535-B2C6-6D60563CC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1007"/>
                <a:ext cx="36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Oval 202">
                <a:extLst>
                  <a:ext uri="{FF2B5EF4-FFF2-40B4-BE49-F238E27FC236}">
                    <a16:creationId xmlns:a16="http://schemas.microsoft.com/office/drawing/2014/main" id="{0867410A-C66E-4011-ABB8-601336D29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009"/>
                <a:ext cx="37" cy="3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03">
                <a:extLst>
                  <a:ext uri="{FF2B5EF4-FFF2-40B4-BE49-F238E27FC236}">
                    <a16:creationId xmlns:a16="http://schemas.microsoft.com/office/drawing/2014/main" id="{8F3413BA-81BE-4EE1-9605-F402C2AC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007"/>
                <a:ext cx="37" cy="37"/>
              </a:xfrm>
              <a:custGeom>
                <a:avLst/>
                <a:gdLst>
                  <a:gd name="T0" fmla="*/ 76 w 152"/>
                  <a:gd name="T1" fmla="*/ 151 h 151"/>
                  <a:gd name="T2" fmla="*/ 151 w 152"/>
                  <a:gd name="T3" fmla="*/ 76 h 151"/>
                  <a:gd name="T4" fmla="*/ 76 w 152"/>
                  <a:gd name="T5" fmla="*/ 0 h 151"/>
                  <a:gd name="T6" fmla="*/ 0 w 152"/>
                  <a:gd name="T7" fmla="*/ 76 h 151"/>
                  <a:gd name="T8" fmla="*/ 76 w 15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76" y="151"/>
                    </a:moveTo>
                    <a:cubicBezTo>
                      <a:pt x="118" y="151"/>
                      <a:pt x="152" y="117"/>
                      <a:pt x="151" y="76"/>
                    </a:cubicBezTo>
                    <a:cubicBezTo>
                      <a:pt x="151" y="34"/>
                      <a:pt x="117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04">
                <a:extLst>
                  <a:ext uri="{FF2B5EF4-FFF2-40B4-BE49-F238E27FC236}">
                    <a16:creationId xmlns:a16="http://schemas.microsoft.com/office/drawing/2014/main" id="{A5D2BED6-E255-49AA-8409-36BB0018F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" y="1007"/>
                <a:ext cx="36" cy="37"/>
              </a:xfrm>
              <a:custGeom>
                <a:avLst/>
                <a:gdLst>
                  <a:gd name="T0" fmla="*/ 76 w 151"/>
                  <a:gd name="T1" fmla="*/ 151 h 151"/>
                  <a:gd name="T2" fmla="*/ 151 w 151"/>
                  <a:gd name="T3" fmla="*/ 75 h 151"/>
                  <a:gd name="T4" fmla="*/ 75 w 151"/>
                  <a:gd name="T5" fmla="*/ 0 h 151"/>
                  <a:gd name="T6" fmla="*/ 0 w 151"/>
                  <a:gd name="T7" fmla="*/ 75 h 151"/>
                  <a:gd name="T8" fmla="*/ 76 w 15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1">
                    <a:moveTo>
                      <a:pt x="76" y="151"/>
                    </a:moveTo>
                    <a:cubicBezTo>
                      <a:pt x="117" y="151"/>
                      <a:pt x="151" y="117"/>
                      <a:pt x="151" y="75"/>
                    </a:cubicBezTo>
                    <a:cubicBezTo>
                      <a:pt x="151" y="33"/>
                      <a:pt x="117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88A2A9AD-D9BC-4A02-9D65-8512FDCE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007"/>
              <a:ext cx="37" cy="37"/>
            </a:xfrm>
            <a:custGeom>
              <a:avLst/>
              <a:gdLst>
                <a:gd name="T0" fmla="*/ 76 w 152"/>
                <a:gd name="T1" fmla="*/ 151 h 152"/>
                <a:gd name="T2" fmla="*/ 152 w 152"/>
                <a:gd name="T3" fmla="*/ 76 h 152"/>
                <a:gd name="T4" fmla="*/ 76 w 152"/>
                <a:gd name="T5" fmla="*/ 0 h 152"/>
                <a:gd name="T6" fmla="*/ 1 w 152"/>
                <a:gd name="T7" fmla="*/ 76 h 152"/>
                <a:gd name="T8" fmla="*/ 76 w 152"/>
                <a:gd name="T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cubicBezTo>
                    <a:pt x="118" y="151"/>
                    <a:pt x="152" y="117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1" y="76"/>
                  </a:cubicBezTo>
                  <a:cubicBezTo>
                    <a:pt x="1" y="118"/>
                    <a:pt x="35" y="152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7">
              <a:extLst>
                <a:ext uri="{FF2B5EF4-FFF2-40B4-BE49-F238E27FC236}">
                  <a16:creationId xmlns:a16="http://schemas.microsoft.com/office/drawing/2014/main" id="{9938C57C-1ED4-4E4F-AFC5-9D93519E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008"/>
              <a:ext cx="37" cy="36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6 w 151"/>
                <a:gd name="T5" fmla="*/ 0 h 151"/>
                <a:gd name="T6" fmla="*/ 0 w 151"/>
                <a:gd name="T7" fmla="*/ 76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8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8">
              <a:extLst>
                <a:ext uri="{FF2B5EF4-FFF2-40B4-BE49-F238E27FC236}">
                  <a16:creationId xmlns:a16="http://schemas.microsoft.com/office/drawing/2014/main" id="{54A202C0-7626-4071-931C-7C8A50FE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1008"/>
              <a:ext cx="37" cy="37"/>
            </a:xfrm>
            <a:custGeom>
              <a:avLst/>
              <a:gdLst>
                <a:gd name="T0" fmla="*/ 76 w 151"/>
                <a:gd name="T1" fmla="*/ 152 h 152"/>
                <a:gd name="T2" fmla="*/ 151 w 151"/>
                <a:gd name="T3" fmla="*/ 76 h 152"/>
                <a:gd name="T4" fmla="*/ 75 w 151"/>
                <a:gd name="T5" fmla="*/ 0 h 152"/>
                <a:gd name="T6" fmla="*/ 0 w 151"/>
                <a:gd name="T7" fmla="*/ 76 h 152"/>
                <a:gd name="T8" fmla="*/ 76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6" y="152"/>
                  </a:moveTo>
                  <a:cubicBezTo>
                    <a:pt x="117" y="151"/>
                    <a:pt x="151" y="118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09">
              <a:extLst>
                <a:ext uri="{FF2B5EF4-FFF2-40B4-BE49-F238E27FC236}">
                  <a16:creationId xmlns:a16="http://schemas.microsoft.com/office/drawing/2014/main" id="{C643ED9D-213C-45B1-BD71-63E79AE0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008"/>
              <a:ext cx="36" cy="37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5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10">
              <a:extLst>
                <a:ext uri="{FF2B5EF4-FFF2-40B4-BE49-F238E27FC236}">
                  <a16:creationId xmlns:a16="http://schemas.microsoft.com/office/drawing/2014/main" id="{25263F8B-042E-4960-8006-B9828C17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008"/>
              <a:ext cx="37" cy="37"/>
            </a:xfrm>
            <a:custGeom>
              <a:avLst/>
              <a:gdLst>
                <a:gd name="T0" fmla="*/ 76 w 151"/>
                <a:gd name="T1" fmla="*/ 152 h 152"/>
                <a:gd name="T2" fmla="*/ 151 w 151"/>
                <a:gd name="T3" fmla="*/ 76 h 152"/>
                <a:gd name="T4" fmla="*/ 76 w 151"/>
                <a:gd name="T5" fmla="*/ 0 h 152"/>
                <a:gd name="T6" fmla="*/ 0 w 151"/>
                <a:gd name="T7" fmla="*/ 76 h 152"/>
                <a:gd name="T8" fmla="*/ 76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6" y="152"/>
                  </a:moveTo>
                  <a:cubicBezTo>
                    <a:pt x="118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1">
              <a:extLst>
                <a:ext uri="{FF2B5EF4-FFF2-40B4-BE49-F238E27FC236}">
                  <a16:creationId xmlns:a16="http://schemas.microsoft.com/office/drawing/2014/main" id="{4A2ABC35-FEDF-46A6-A83A-3E0B0851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008"/>
              <a:ext cx="37" cy="37"/>
            </a:xfrm>
            <a:custGeom>
              <a:avLst/>
              <a:gdLst>
                <a:gd name="T0" fmla="*/ 75 w 151"/>
                <a:gd name="T1" fmla="*/ 151 h 151"/>
                <a:gd name="T2" fmla="*/ 151 w 151"/>
                <a:gd name="T3" fmla="*/ 75 h 151"/>
                <a:gd name="T4" fmla="*/ 75 w 151"/>
                <a:gd name="T5" fmla="*/ 0 h 151"/>
                <a:gd name="T6" fmla="*/ 0 w 151"/>
                <a:gd name="T7" fmla="*/ 76 h 151"/>
                <a:gd name="T8" fmla="*/ 75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5" y="151"/>
                  </a:move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3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12">
              <a:extLst>
                <a:ext uri="{FF2B5EF4-FFF2-40B4-BE49-F238E27FC236}">
                  <a16:creationId xmlns:a16="http://schemas.microsoft.com/office/drawing/2014/main" id="{B8A65568-C913-422E-A335-513CF7420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008"/>
              <a:ext cx="37" cy="37"/>
            </a:xfrm>
            <a:custGeom>
              <a:avLst/>
              <a:gdLst>
                <a:gd name="T0" fmla="*/ 76 w 152"/>
                <a:gd name="T1" fmla="*/ 152 h 152"/>
                <a:gd name="T2" fmla="*/ 152 w 152"/>
                <a:gd name="T3" fmla="*/ 76 h 152"/>
                <a:gd name="T4" fmla="*/ 76 w 152"/>
                <a:gd name="T5" fmla="*/ 0 h 152"/>
                <a:gd name="T6" fmla="*/ 0 w 152"/>
                <a:gd name="T7" fmla="*/ 76 h 152"/>
                <a:gd name="T8" fmla="*/ 76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118" y="152"/>
                    <a:pt x="152" y="118"/>
                    <a:pt x="152" y="76"/>
                  </a:cubicBezTo>
                  <a:cubicBezTo>
                    <a:pt x="151" y="34"/>
                    <a:pt x="118" y="0"/>
                    <a:pt x="76" y="0"/>
                  </a:cubicBezTo>
                  <a:cubicBezTo>
                    <a:pt x="34" y="1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3">
              <a:extLst>
                <a:ext uri="{FF2B5EF4-FFF2-40B4-BE49-F238E27FC236}">
                  <a16:creationId xmlns:a16="http://schemas.microsoft.com/office/drawing/2014/main" id="{4EA30D3A-ABD1-45C6-AB58-9B96EA34A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008"/>
              <a:ext cx="36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5 w 151"/>
                <a:gd name="T5" fmla="*/ 0 h 151"/>
                <a:gd name="T6" fmla="*/ 0 w 151"/>
                <a:gd name="T7" fmla="*/ 76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4">
              <a:extLst>
                <a:ext uri="{FF2B5EF4-FFF2-40B4-BE49-F238E27FC236}">
                  <a16:creationId xmlns:a16="http://schemas.microsoft.com/office/drawing/2014/main" id="{F91AC126-7986-4C02-888F-20D111CEB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008"/>
              <a:ext cx="37" cy="37"/>
            </a:xfrm>
            <a:custGeom>
              <a:avLst/>
              <a:gdLst>
                <a:gd name="T0" fmla="*/ 75 w 151"/>
                <a:gd name="T1" fmla="*/ 152 h 152"/>
                <a:gd name="T2" fmla="*/ 151 w 151"/>
                <a:gd name="T3" fmla="*/ 76 h 152"/>
                <a:gd name="T4" fmla="*/ 75 w 151"/>
                <a:gd name="T5" fmla="*/ 1 h 152"/>
                <a:gd name="T6" fmla="*/ 0 w 151"/>
                <a:gd name="T7" fmla="*/ 76 h 152"/>
                <a:gd name="T8" fmla="*/ 75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5" y="152"/>
                  </a:move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1"/>
                  </a:cubicBezTo>
                  <a:cubicBezTo>
                    <a:pt x="33" y="1"/>
                    <a:pt x="0" y="34"/>
                    <a:pt x="0" y="76"/>
                  </a:cubicBezTo>
                  <a:cubicBezTo>
                    <a:pt x="0" y="118"/>
                    <a:pt x="34" y="152"/>
                    <a:pt x="75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5">
              <a:extLst>
                <a:ext uri="{FF2B5EF4-FFF2-40B4-BE49-F238E27FC236}">
                  <a16:creationId xmlns:a16="http://schemas.microsoft.com/office/drawing/2014/main" id="{E4C5B418-BF78-4AE5-9518-D52F690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009"/>
              <a:ext cx="37" cy="36"/>
            </a:xfrm>
            <a:custGeom>
              <a:avLst/>
              <a:gdLst>
                <a:gd name="T0" fmla="*/ 76 w 152"/>
                <a:gd name="T1" fmla="*/ 151 h 151"/>
                <a:gd name="T2" fmla="*/ 151 w 152"/>
                <a:gd name="T3" fmla="*/ 76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16">
              <a:extLst>
                <a:ext uri="{FF2B5EF4-FFF2-40B4-BE49-F238E27FC236}">
                  <a16:creationId xmlns:a16="http://schemas.microsoft.com/office/drawing/2014/main" id="{70FD2C8C-FBC8-4474-9BC8-994A3768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009"/>
              <a:ext cx="36" cy="37"/>
            </a:xfrm>
            <a:custGeom>
              <a:avLst/>
              <a:gdLst>
                <a:gd name="T0" fmla="*/ 151 w 151"/>
                <a:gd name="T1" fmla="*/ 76 h 152"/>
                <a:gd name="T2" fmla="*/ 75 w 151"/>
                <a:gd name="T3" fmla="*/ 1 h 152"/>
                <a:gd name="T4" fmla="*/ 0 w 151"/>
                <a:gd name="T5" fmla="*/ 76 h 152"/>
                <a:gd name="T6" fmla="*/ 76 w 151"/>
                <a:gd name="T7" fmla="*/ 152 h 152"/>
                <a:gd name="T8" fmla="*/ 151 w 151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151" y="76"/>
                  </a:moveTo>
                  <a:cubicBezTo>
                    <a:pt x="151" y="34"/>
                    <a:pt x="117" y="0"/>
                    <a:pt x="75" y="1"/>
                  </a:cubicBezTo>
                  <a:cubicBezTo>
                    <a:pt x="34" y="1"/>
                    <a:pt x="0" y="35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7" y="152"/>
                    <a:pt x="151" y="118"/>
                    <a:pt x="151" y="76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17">
              <a:extLst>
                <a:ext uri="{FF2B5EF4-FFF2-40B4-BE49-F238E27FC236}">
                  <a16:creationId xmlns:a16="http://schemas.microsoft.com/office/drawing/2014/main" id="{4ADD8C28-1D4D-490B-9E48-5E122C9E9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008"/>
              <a:ext cx="37" cy="37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5 h 151"/>
                <a:gd name="T4" fmla="*/ 76 w 152"/>
                <a:gd name="T5" fmla="*/ 0 h 151"/>
                <a:gd name="T6" fmla="*/ 1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5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1" y="76"/>
                  </a:cubicBezTo>
                  <a:cubicBezTo>
                    <a:pt x="1" y="117"/>
                    <a:pt x="35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18">
              <a:extLst>
                <a:ext uri="{FF2B5EF4-FFF2-40B4-BE49-F238E27FC236}">
                  <a16:creationId xmlns:a16="http://schemas.microsoft.com/office/drawing/2014/main" id="{A1050325-FC51-4E1A-B750-5D637858F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008"/>
              <a:ext cx="37" cy="37"/>
            </a:xfrm>
            <a:custGeom>
              <a:avLst/>
              <a:gdLst>
                <a:gd name="T0" fmla="*/ 76 w 151"/>
                <a:gd name="T1" fmla="*/ 152 h 152"/>
                <a:gd name="T2" fmla="*/ 151 w 151"/>
                <a:gd name="T3" fmla="*/ 76 h 152"/>
                <a:gd name="T4" fmla="*/ 76 w 151"/>
                <a:gd name="T5" fmla="*/ 0 h 152"/>
                <a:gd name="T6" fmla="*/ 0 w 151"/>
                <a:gd name="T7" fmla="*/ 76 h 152"/>
                <a:gd name="T8" fmla="*/ 76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6" y="152"/>
                  </a:moveTo>
                  <a:cubicBezTo>
                    <a:pt x="118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1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19">
              <a:extLst>
                <a:ext uri="{FF2B5EF4-FFF2-40B4-BE49-F238E27FC236}">
                  <a16:creationId xmlns:a16="http://schemas.microsoft.com/office/drawing/2014/main" id="{AC8CA34C-15FA-4652-A8EF-51AD72A8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008"/>
              <a:ext cx="37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5 w 151"/>
                <a:gd name="T5" fmla="*/ 0 h 151"/>
                <a:gd name="T6" fmla="*/ 0 w 151"/>
                <a:gd name="T7" fmla="*/ 76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20">
              <a:extLst>
                <a:ext uri="{FF2B5EF4-FFF2-40B4-BE49-F238E27FC236}">
                  <a16:creationId xmlns:a16="http://schemas.microsoft.com/office/drawing/2014/main" id="{7569AC94-5079-4454-9135-1BAAB3DC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008"/>
              <a:ext cx="37" cy="37"/>
            </a:xfrm>
            <a:custGeom>
              <a:avLst/>
              <a:gdLst>
                <a:gd name="T0" fmla="*/ 76 w 152"/>
                <a:gd name="T1" fmla="*/ 152 h 152"/>
                <a:gd name="T2" fmla="*/ 152 w 152"/>
                <a:gd name="T3" fmla="*/ 76 h 152"/>
                <a:gd name="T4" fmla="*/ 76 w 152"/>
                <a:gd name="T5" fmla="*/ 1 h 152"/>
                <a:gd name="T6" fmla="*/ 0 w 152"/>
                <a:gd name="T7" fmla="*/ 76 h 152"/>
                <a:gd name="T8" fmla="*/ 76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76" y="152"/>
                  </a:move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1"/>
                  </a:cubicBezTo>
                  <a:cubicBezTo>
                    <a:pt x="34" y="1"/>
                    <a:pt x="0" y="34"/>
                    <a:pt x="0" y="76"/>
                  </a:cubicBezTo>
                  <a:cubicBezTo>
                    <a:pt x="1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21">
              <a:extLst>
                <a:ext uri="{FF2B5EF4-FFF2-40B4-BE49-F238E27FC236}">
                  <a16:creationId xmlns:a16="http://schemas.microsoft.com/office/drawing/2014/main" id="{DD65A4BB-C24D-4BC5-9196-169DD99C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1009"/>
              <a:ext cx="36" cy="36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6 h 151"/>
                <a:gd name="T4" fmla="*/ 76 w 151"/>
                <a:gd name="T5" fmla="*/ 0 h 151"/>
                <a:gd name="T6" fmla="*/ 0 w 151"/>
                <a:gd name="T7" fmla="*/ 76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8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22">
              <a:extLst>
                <a:ext uri="{FF2B5EF4-FFF2-40B4-BE49-F238E27FC236}">
                  <a16:creationId xmlns:a16="http://schemas.microsoft.com/office/drawing/2014/main" id="{FE944132-DB9D-45EA-8F61-E984F37CF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009"/>
              <a:ext cx="37" cy="37"/>
            </a:xfrm>
            <a:custGeom>
              <a:avLst/>
              <a:gdLst>
                <a:gd name="T0" fmla="*/ 151 w 151"/>
                <a:gd name="T1" fmla="*/ 76 h 152"/>
                <a:gd name="T2" fmla="*/ 75 w 151"/>
                <a:gd name="T3" fmla="*/ 1 h 152"/>
                <a:gd name="T4" fmla="*/ 0 w 151"/>
                <a:gd name="T5" fmla="*/ 76 h 152"/>
                <a:gd name="T6" fmla="*/ 75 w 151"/>
                <a:gd name="T7" fmla="*/ 152 h 152"/>
                <a:gd name="T8" fmla="*/ 151 w 151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151" y="76"/>
                  </a:moveTo>
                  <a:cubicBezTo>
                    <a:pt x="151" y="34"/>
                    <a:pt x="117" y="0"/>
                    <a:pt x="75" y="1"/>
                  </a:cubicBezTo>
                  <a:cubicBezTo>
                    <a:pt x="33" y="1"/>
                    <a:pt x="0" y="35"/>
                    <a:pt x="0" y="76"/>
                  </a:cubicBezTo>
                  <a:cubicBezTo>
                    <a:pt x="0" y="118"/>
                    <a:pt x="34" y="152"/>
                    <a:pt x="75" y="152"/>
                  </a:cubicBezTo>
                  <a:cubicBezTo>
                    <a:pt x="117" y="152"/>
                    <a:pt x="151" y="118"/>
                    <a:pt x="151" y="76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3">
              <a:extLst>
                <a:ext uri="{FF2B5EF4-FFF2-40B4-BE49-F238E27FC236}">
                  <a16:creationId xmlns:a16="http://schemas.microsoft.com/office/drawing/2014/main" id="{B014A9BC-9359-46BE-8847-B42EB5956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1008"/>
              <a:ext cx="37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5 w 151"/>
                <a:gd name="T5" fmla="*/ 0 h 151"/>
                <a:gd name="T6" fmla="*/ 0 w 151"/>
                <a:gd name="T7" fmla="*/ 76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4">
              <a:extLst>
                <a:ext uri="{FF2B5EF4-FFF2-40B4-BE49-F238E27FC236}">
                  <a16:creationId xmlns:a16="http://schemas.microsoft.com/office/drawing/2014/main" id="{49C8970F-8CE2-4906-B56E-6937DADC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008"/>
              <a:ext cx="37" cy="37"/>
            </a:xfrm>
            <a:custGeom>
              <a:avLst/>
              <a:gdLst>
                <a:gd name="T0" fmla="*/ 75 w 151"/>
                <a:gd name="T1" fmla="*/ 152 h 152"/>
                <a:gd name="T2" fmla="*/ 151 w 151"/>
                <a:gd name="T3" fmla="*/ 76 h 152"/>
                <a:gd name="T4" fmla="*/ 75 w 151"/>
                <a:gd name="T5" fmla="*/ 0 h 152"/>
                <a:gd name="T6" fmla="*/ 0 w 151"/>
                <a:gd name="T7" fmla="*/ 76 h 152"/>
                <a:gd name="T8" fmla="*/ 75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5" y="152"/>
                  </a:move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3" y="1"/>
                    <a:pt x="0" y="34"/>
                    <a:pt x="0" y="76"/>
                  </a:cubicBezTo>
                  <a:cubicBezTo>
                    <a:pt x="0" y="118"/>
                    <a:pt x="34" y="152"/>
                    <a:pt x="75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5">
              <a:extLst>
                <a:ext uri="{FF2B5EF4-FFF2-40B4-BE49-F238E27FC236}">
                  <a16:creationId xmlns:a16="http://schemas.microsoft.com/office/drawing/2014/main" id="{751B593E-4507-4A8B-BC67-233EBD9BF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1008"/>
              <a:ext cx="37" cy="37"/>
            </a:xfrm>
            <a:custGeom>
              <a:avLst/>
              <a:gdLst>
                <a:gd name="T0" fmla="*/ 76 w 152"/>
                <a:gd name="T1" fmla="*/ 151 h 151"/>
                <a:gd name="T2" fmla="*/ 151 w 152"/>
                <a:gd name="T3" fmla="*/ 75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26">
              <a:extLst>
                <a:ext uri="{FF2B5EF4-FFF2-40B4-BE49-F238E27FC236}">
                  <a16:creationId xmlns:a16="http://schemas.microsoft.com/office/drawing/2014/main" id="{EA77C675-0ADC-49B6-A39F-D7F7DA65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1008"/>
              <a:ext cx="36" cy="37"/>
            </a:xfrm>
            <a:custGeom>
              <a:avLst/>
              <a:gdLst>
                <a:gd name="T0" fmla="*/ 76 w 151"/>
                <a:gd name="T1" fmla="*/ 152 h 152"/>
                <a:gd name="T2" fmla="*/ 151 w 151"/>
                <a:gd name="T3" fmla="*/ 76 h 152"/>
                <a:gd name="T4" fmla="*/ 75 w 151"/>
                <a:gd name="T5" fmla="*/ 1 h 152"/>
                <a:gd name="T6" fmla="*/ 0 w 151"/>
                <a:gd name="T7" fmla="*/ 76 h 152"/>
                <a:gd name="T8" fmla="*/ 76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6" y="152"/>
                  </a:move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1"/>
                  </a:cubicBezTo>
                  <a:cubicBezTo>
                    <a:pt x="34" y="1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27">
              <a:extLst>
                <a:ext uri="{FF2B5EF4-FFF2-40B4-BE49-F238E27FC236}">
                  <a16:creationId xmlns:a16="http://schemas.microsoft.com/office/drawing/2014/main" id="{15E4679B-D9B7-4FD2-8149-D3806E0C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009"/>
              <a:ext cx="37" cy="36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6 h 151"/>
                <a:gd name="T4" fmla="*/ 76 w 152"/>
                <a:gd name="T5" fmla="*/ 0 h 151"/>
                <a:gd name="T6" fmla="*/ 1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1" y="76"/>
                  </a:cubicBezTo>
                  <a:cubicBezTo>
                    <a:pt x="1" y="118"/>
                    <a:pt x="35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28">
              <a:extLst>
                <a:ext uri="{FF2B5EF4-FFF2-40B4-BE49-F238E27FC236}">
                  <a16:creationId xmlns:a16="http://schemas.microsoft.com/office/drawing/2014/main" id="{A14FA3FF-8D59-4009-AC27-A14956172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009"/>
              <a:ext cx="37" cy="37"/>
            </a:xfrm>
            <a:custGeom>
              <a:avLst/>
              <a:gdLst>
                <a:gd name="T0" fmla="*/ 151 w 151"/>
                <a:gd name="T1" fmla="*/ 76 h 152"/>
                <a:gd name="T2" fmla="*/ 76 w 151"/>
                <a:gd name="T3" fmla="*/ 1 h 152"/>
                <a:gd name="T4" fmla="*/ 0 w 151"/>
                <a:gd name="T5" fmla="*/ 76 h 152"/>
                <a:gd name="T6" fmla="*/ 76 w 151"/>
                <a:gd name="T7" fmla="*/ 152 h 152"/>
                <a:gd name="T8" fmla="*/ 151 w 151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151" y="76"/>
                  </a:moveTo>
                  <a:cubicBezTo>
                    <a:pt x="151" y="34"/>
                    <a:pt x="117" y="0"/>
                    <a:pt x="76" y="1"/>
                  </a:cubicBezTo>
                  <a:cubicBezTo>
                    <a:pt x="34" y="1"/>
                    <a:pt x="0" y="35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1" y="118"/>
                    <a:pt x="151" y="76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29">
              <a:extLst>
                <a:ext uri="{FF2B5EF4-FFF2-40B4-BE49-F238E27FC236}">
                  <a16:creationId xmlns:a16="http://schemas.microsoft.com/office/drawing/2014/main" id="{AAB28FDE-B6A5-4C09-BDA4-D3BE655C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1009"/>
              <a:ext cx="36" cy="37"/>
            </a:xfrm>
            <a:custGeom>
              <a:avLst/>
              <a:gdLst>
                <a:gd name="T0" fmla="*/ 76 w 151"/>
                <a:gd name="T1" fmla="*/ 152 h 152"/>
                <a:gd name="T2" fmla="*/ 151 w 151"/>
                <a:gd name="T3" fmla="*/ 76 h 152"/>
                <a:gd name="T4" fmla="*/ 75 w 151"/>
                <a:gd name="T5" fmla="*/ 1 h 152"/>
                <a:gd name="T6" fmla="*/ 0 w 151"/>
                <a:gd name="T7" fmla="*/ 76 h 152"/>
                <a:gd name="T8" fmla="*/ 76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6" y="152"/>
                  </a:move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1"/>
                  </a:cubicBezTo>
                  <a:cubicBezTo>
                    <a:pt x="34" y="1"/>
                    <a:pt x="0" y="35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30">
              <a:extLst>
                <a:ext uri="{FF2B5EF4-FFF2-40B4-BE49-F238E27FC236}">
                  <a16:creationId xmlns:a16="http://schemas.microsoft.com/office/drawing/2014/main" id="{D5138CC4-5F76-46AA-AE19-2A196F8D1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1009"/>
              <a:ext cx="37" cy="37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6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1" y="118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31">
              <a:extLst>
                <a:ext uri="{FF2B5EF4-FFF2-40B4-BE49-F238E27FC236}">
                  <a16:creationId xmlns:a16="http://schemas.microsoft.com/office/drawing/2014/main" id="{31436F38-07DD-4699-9F12-2929BCE8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009"/>
              <a:ext cx="37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6 w 151"/>
                <a:gd name="T5" fmla="*/ 0 h 151"/>
                <a:gd name="T6" fmla="*/ 0 w 151"/>
                <a:gd name="T7" fmla="*/ 75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8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32">
              <a:extLst>
                <a:ext uri="{FF2B5EF4-FFF2-40B4-BE49-F238E27FC236}">
                  <a16:creationId xmlns:a16="http://schemas.microsoft.com/office/drawing/2014/main" id="{A4F9AF67-67B7-47F5-A353-E1836BA2D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009"/>
              <a:ext cx="37" cy="37"/>
            </a:xfrm>
            <a:custGeom>
              <a:avLst/>
              <a:gdLst>
                <a:gd name="T0" fmla="*/ 75 w 151"/>
                <a:gd name="T1" fmla="*/ 151 h 151"/>
                <a:gd name="T2" fmla="*/ 151 w 151"/>
                <a:gd name="T3" fmla="*/ 76 h 151"/>
                <a:gd name="T4" fmla="*/ 75 w 151"/>
                <a:gd name="T5" fmla="*/ 0 h 151"/>
                <a:gd name="T6" fmla="*/ 0 w 151"/>
                <a:gd name="T7" fmla="*/ 76 h 151"/>
                <a:gd name="T8" fmla="*/ 75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5" y="151"/>
                  </a:move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3" y="0"/>
                    <a:pt x="0" y="34"/>
                    <a:pt x="0" y="76"/>
                  </a:cubicBez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33">
              <a:extLst>
                <a:ext uri="{FF2B5EF4-FFF2-40B4-BE49-F238E27FC236}">
                  <a16:creationId xmlns:a16="http://schemas.microsoft.com/office/drawing/2014/main" id="{42436DC3-8DDF-40D3-B126-DEA59AAF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009"/>
              <a:ext cx="36" cy="37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5 h 151"/>
                <a:gd name="T4" fmla="*/ 76 w 152"/>
                <a:gd name="T5" fmla="*/ 0 h 151"/>
                <a:gd name="T6" fmla="*/ 0 w 152"/>
                <a:gd name="T7" fmla="*/ 75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5"/>
                  </a:cubicBezTo>
                  <a:cubicBezTo>
                    <a:pt x="151" y="33"/>
                    <a:pt x="118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34">
              <a:extLst>
                <a:ext uri="{FF2B5EF4-FFF2-40B4-BE49-F238E27FC236}">
                  <a16:creationId xmlns:a16="http://schemas.microsoft.com/office/drawing/2014/main" id="{01E8BF47-D30F-41D0-82C4-56FEAC1C4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1009"/>
              <a:ext cx="37" cy="37"/>
            </a:xfrm>
            <a:custGeom>
              <a:avLst/>
              <a:gdLst>
                <a:gd name="T0" fmla="*/ 151 w 151"/>
                <a:gd name="T1" fmla="*/ 76 h 151"/>
                <a:gd name="T2" fmla="*/ 75 w 151"/>
                <a:gd name="T3" fmla="*/ 0 h 151"/>
                <a:gd name="T4" fmla="*/ 0 w 151"/>
                <a:gd name="T5" fmla="*/ 76 h 151"/>
                <a:gd name="T6" fmla="*/ 76 w 151"/>
                <a:gd name="T7" fmla="*/ 151 h 151"/>
                <a:gd name="T8" fmla="*/ 151 w 151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6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35">
              <a:extLst>
                <a:ext uri="{FF2B5EF4-FFF2-40B4-BE49-F238E27FC236}">
                  <a16:creationId xmlns:a16="http://schemas.microsoft.com/office/drawing/2014/main" id="{5CB5BBF3-264E-4AAB-A32D-CA57D29C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" y="1009"/>
              <a:ext cx="37" cy="37"/>
            </a:xfrm>
            <a:custGeom>
              <a:avLst/>
              <a:gdLst>
                <a:gd name="T0" fmla="*/ 75 w 151"/>
                <a:gd name="T1" fmla="*/ 152 h 152"/>
                <a:gd name="T2" fmla="*/ 151 w 151"/>
                <a:gd name="T3" fmla="*/ 76 h 152"/>
                <a:gd name="T4" fmla="*/ 75 w 151"/>
                <a:gd name="T5" fmla="*/ 1 h 152"/>
                <a:gd name="T6" fmla="*/ 0 w 151"/>
                <a:gd name="T7" fmla="*/ 76 h 152"/>
                <a:gd name="T8" fmla="*/ 75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75" y="152"/>
                  </a:move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1"/>
                  </a:cubicBezTo>
                  <a:cubicBezTo>
                    <a:pt x="33" y="1"/>
                    <a:pt x="0" y="35"/>
                    <a:pt x="0" y="76"/>
                  </a:cubicBezTo>
                  <a:cubicBezTo>
                    <a:pt x="0" y="118"/>
                    <a:pt x="34" y="152"/>
                    <a:pt x="75" y="152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36">
              <a:extLst>
                <a:ext uri="{FF2B5EF4-FFF2-40B4-BE49-F238E27FC236}">
                  <a16:creationId xmlns:a16="http://schemas.microsoft.com/office/drawing/2014/main" id="{A5F28A52-58F5-4AF6-9B28-B11AD9CFD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" y="1009"/>
              <a:ext cx="37" cy="37"/>
            </a:xfrm>
            <a:custGeom>
              <a:avLst/>
              <a:gdLst>
                <a:gd name="T0" fmla="*/ 76 w 152"/>
                <a:gd name="T1" fmla="*/ 151 h 151"/>
                <a:gd name="T2" fmla="*/ 151 w 152"/>
                <a:gd name="T3" fmla="*/ 76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37">
              <a:extLst>
                <a:ext uri="{FF2B5EF4-FFF2-40B4-BE49-F238E27FC236}">
                  <a16:creationId xmlns:a16="http://schemas.microsoft.com/office/drawing/2014/main" id="{51CF336B-B03A-458D-96DB-BA1B9E4B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" y="1009"/>
              <a:ext cx="36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5 w 151"/>
                <a:gd name="T5" fmla="*/ 0 h 151"/>
                <a:gd name="T6" fmla="*/ 0 w 151"/>
                <a:gd name="T7" fmla="*/ 75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7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38">
              <a:extLst>
                <a:ext uri="{FF2B5EF4-FFF2-40B4-BE49-F238E27FC236}">
                  <a16:creationId xmlns:a16="http://schemas.microsoft.com/office/drawing/2014/main" id="{25BA8C31-827E-4853-8A53-314CC820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1009"/>
              <a:ext cx="37" cy="37"/>
            </a:xfrm>
            <a:custGeom>
              <a:avLst/>
              <a:gdLst>
                <a:gd name="T0" fmla="*/ 76 w 152"/>
                <a:gd name="T1" fmla="*/ 151 h 151"/>
                <a:gd name="T2" fmla="*/ 152 w 152"/>
                <a:gd name="T3" fmla="*/ 76 h 151"/>
                <a:gd name="T4" fmla="*/ 76 w 152"/>
                <a:gd name="T5" fmla="*/ 0 h 151"/>
                <a:gd name="T6" fmla="*/ 1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1" y="76"/>
                  </a:cubicBezTo>
                  <a:cubicBezTo>
                    <a:pt x="1" y="118"/>
                    <a:pt x="35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39">
              <a:extLst>
                <a:ext uri="{FF2B5EF4-FFF2-40B4-BE49-F238E27FC236}">
                  <a16:creationId xmlns:a16="http://schemas.microsoft.com/office/drawing/2014/main" id="{3219785D-A740-4429-A025-A964FDFE5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" y="1009"/>
              <a:ext cx="37" cy="37"/>
            </a:xfrm>
            <a:custGeom>
              <a:avLst/>
              <a:gdLst>
                <a:gd name="T0" fmla="*/ 76 w 151"/>
                <a:gd name="T1" fmla="*/ 151 h 151"/>
                <a:gd name="T2" fmla="*/ 151 w 151"/>
                <a:gd name="T3" fmla="*/ 75 h 151"/>
                <a:gd name="T4" fmla="*/ 76 w 151"/>
                <a:gd name="T5" fmla="*/ 0 h 151"/>
                <a:gd name="T6" fmla="*/ 0 w 151"/>
                <a:gd name="T7" fmla="*/ 75 h 151"/>
                <a:gd name="T8" fmla="*/ 76 w 15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6" y="151"/>
                  </a:moveTo>
                  <a:cubicBezTo>
                    <a:pt x="118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40">
              <a:extLst>
                <a:ext uri="{FF2B5EF4-FFF2-40B4-BE49-F238E27FC236}">
                  <a16:creationId xmlns:a16="http://schemas.microsoft.com/office/drawing/2014/main" id="{1A051B5F-A9A4-4AB9-B517-7197088ED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7" y="1086"/>
              <a:ext cx="8" cy="1134"/>
            </a:xfrm>
            <a:custGeom>
              <a:avLst/>
              <a:gdLst>
                <a:gd name="T0" fmla="*/ 16 w 32"/>
                <a:gd name="T1" fmla="*/ 5440 h 5696"/>
                <a:gd name="T2" fmla="*/ 16 w 32"/>
                <a:gd name="T3" fmla="*/ 5696 h 5696"/>
                <a:gd name="T4" fmla="*/ 0 w 32"/>
                <a:gd name="T5" fmla="*/ 5296 h 5696"/>
                <a:gd name="T6" fmla="*/ 32 w 32"/>
                <a:gd name="T7" fmla="*/ 5296 h 5696"/>
                <a:gd name="T8" fmla="*/ 0 w 32"/>
                <a:gd name="T9" fmla="*/ 5136 h 5696"/>
                <a:gd name="T10" fmla="*/ 32 w 32"/>
                <a:gd name="T11" fmla="*/ 4912 h 5696"/>
                <a:gd name="T12" fmla="*/ 0 w 32"/>
                <a:gd name="T13" fmla="*/ 5136 h 5696"/>
                <a:gd name="T14" fmla="*/ 16 w 32"/>
                <a:gd name="T15" fmla="*/ 4736 h 5696"/>
                <a:gd name="T16" fmla="*/ 16 w 32"/>
                <a:gd name="T17" fmla="*/ 4768 h 5696"/>
                <a:gd name="T18" fmla="*/ 0 w 32"/>
                <a:gd name="T19" fmla="*/ 4368 h 5696"/>
                <a:gd name="T20" fmla="*/ 32 w 32"/>
                <a:gd name="T21" fmla="*/ 4592 h 5696"/>
                <a:gd name="T22" fmla="*/ 0 w 32"/>
                <a:gd name="T23" fmla="*/ 4208 h 5696"/>
                <a:gd name="T24" fmla="*/ 32 w 32"/>
                <a:gd name="T25" fmla="*/ 4208 h 5696"/>
                <a:gd name="T26" fmla="*/ 0 w 32"/>
                <a:gd name="T27" fmla="*/ 4208 h 5696"/>
                <a:gd name="T28" fmla="*/ 16 w 32"/>
                <a:gd name="T29" fmla="*/ 3808 h 5696"/>
                <a:gd name="T30" fmla="*/ 16 w 32"/>
                <a:gd name="T31" fmla="*/ 4064 h 5696"/>
                <a:gd name="T32" fmla="*/ 0 w 32"/>
                <a:gd name="T33" fmla="*/ 3664 h 5696"/>
                <a:gd name="T34" fmla="*/ 32 w 32"/>
                <a:gd name="T35" fmla="*/ 3664 h 5696"/>
                <a:gd name="T36" fmla="*/ 0 w 32"/>
                <a:gd name="T37" fmla="*/ 3504 h 5696"/>
                <a:gd name="T38" fmla="*/ 32 w 32"/>
                <a:gd name="T39" fmla="*/ 3280 h 5696"/>
                <a:gd name="T40" fmla="*/ 0 w 32"/>
                <a:gd name="T41" fmla="*/ 3504 h 5696"/>
                <a:gd name="T42" fmla="*/ 16 w 32"/>
                <a:gd name="T43" fmla="*/ 3104 h 5696"/>
                <a:gd name="T44" fmla="*/ 16 w 32"/>
                <a:gd name="T45" fmla="*/ 3136 h 5696"/>
                <a:gd name="T46" fmla="*/ 0 w 32"/>
                <a:gd name="T47" fmla="*/ 2736 h 5696"/>
                <a:gd name="T48" fmla="*/ 32 w 32"/>
                <a:gd name="T49" fmla="*/ 2960 h 5696"/>
                <a:gd name="T50" fmla="*/ 0 w 32"/>
                <a:gd name="T51" fmla="*/ 2576 h 5696"/>
                <a:gd name="T52" fmla="*/ 32 w 32"/>
                <a:gd name="T53" fmla="*/ 2576 h 5696"/>
                <a:gd name="T54" fmla="*/ 0 w 32"/>
                <a:gd name="T55" fmla="*/ 2576 h 5696"/>
                <a:gd name="T56" fmla="*/ 16 w 32"/>
                <a:gd name="T57" fmla="*/ 2176 h 5696"/>
                <a:gd name="T58" fmla="*/ 16 w 32"/>
                <a:gd name="T59" fmla="*/ 2432 h 5696"/>
                <a:gd name="T60" fmla="*/ 0 w 32"/>
                <a:gd name="T61" fmla="*/ 2032 h 5696"/>
                <a:gd name="T62" fmla="*/ 32 w 32"/>
                <a:gd name="T63" fmla="*/ 2032 h 5696"/>
                <a:gd name="T64" fmla="*/ 0 w 32"/>
                <a:gd name="T65" fmla="*/ 1872 h 5696"/>
                <a:gd name="T66" fmla="*/ 32 w 32"/>
                <a:gd name="T67" fmla="*/ 1648 h 5696"/>
                <a:gd name="T68" fmla="*/ 0 w 32"/>
                <a:gd name="T69" fmla="*/ 1872 h 5696"/>
                <a:gd name="T70" fmla="*/ 16 w 32"/>
                <a:gd name="T71" fmla="*/ 1472 h 5696"/>
                <a:gd name="T72" fmla="*/ 16 w 32"/>
                <a:gd name="T73" fmla="*/ 1504 h 5696"/>
                <a:gd name="T74" fmla="*/ 0 w 32"/>
                <a:gd name="T75" fmla="*/ 1104 h 5696"/>
                <a:gd name="T76" fmla="*/ 32 w 32"/>
                <a:gd name="T77" fmla="*/ 1328 h 5696"/>
                <a:gd name="T78" fmla="*/ 0 w 32"/>
                <a:gd name="T79" fmla="*/ 944 h 5696"/>
                <a:gd name="T80" fmla="*/ 32 w 32"/>
                <a:gd name="T81" fmla="*/ 944 h 5696"/>
                <a:gd name="T82" fmla="*/ 0 w 32"/>
                <a:gd name="T83" fmla="*/ 944 h 5696"/>
                <a:gd name="T84" fmla="*/ 16 w 32"/>
                <a:gd name="T85" fmla="*/ 544 h 5696"/>
                <a:gd name="T86" fmla="*/ 16 w 32"/>
                <a:gd name="T87" fmla="*/ 800 h 5696"/>
                <a:gd name="T88" fmla="*/ 0 w 32"/>
                <a:gd name="T89" fmla="*/ 400 h 5696"/>
                <a:gd name="T90" fmla="*/ 32 w 32"/>
                <a:gd name="T91" fmla="*/ 400 h 5696"/>
                <a:gd name="T92" fmla="*/ 0 w 32"/>
                <a:gd name="T93" fmla="*/ 240 h 5696"/>
                <a:gd name="T94" fmla="*/ 32 w 32"/>
                <a:gd name="T95" fmla="*/ 16 h 5696"/>
                <a:gd name="T96" fmla="*/ 0 w 32"/>
                <a:gd name="T97" fmla="*/ 240 h 5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5696">
                  <a:moveTo>
                    <a:pt x="0" y="5680"/>
                  </a:moveTo>
                  <a:lnTo>
                    <a:pt x="0" y="5456"/>
                  </a:lnTo>
                  <a:cubicBezTo>
                    <a:pt x="0" y="5447"/>
                    <a:pt x="7" y="5440"/>
                    <a:pt x="16" y="5440"/>
                  </a:cubicBezTo>
                  <a:cubicBezTo>
                    <a:pt x="25" y="5440"/>
                    <a:pt x="32" y="5447"/>
                    <a:pt x="32" y="5456"/>
                  </a:cubicBezTo>
                  <a:lnTo>
                    <a:pt x="32" y="5680"/>
                  </a:lnTo>
                  <a:cubicBezTo>
                    <a:pt x="32" y="5689"/>
                    <a:pt x="25" y="5696"/>
                    <a:pt x="16" y="5696"/>
                  </a:cubicBezTo>
                  <a:cubicBezTo>
                    <a:pt x="7" y="5696"/>
                    <a:pt x="0" y="5689"/>
                    <a:pt x="0" y="5680"/>
                  </a:cubicBezTo>
                  <a:close/>
                  <a:moveTo>
                    <a:pt x="0" y="5296"/>
                  </a:moveTo>
                  <a:lnTo>
                    <a:pt x="0" y="5296"/>
                  </a:lnTo>
                  <a:cubicBezTo>
                    <a:pt x="0" y="5287"/>
                    <a:pt x="7" y="5280"/>
                    <a:pt x="16" y="5280"/>
                  </a:cubicBezTo>
                  <a:cubicBezTo>
                    <a:pt x="25" y="5280"/>
                    <a:pt x="32" y="5287"/>
                    <a:pt x="32" y="5296"/>
                  </a:cubicBezTo>
                  <a:lnTo>
                    <a:pt x="32" y="5296"/>
                  </a:lnTo>
                  <a:cubicBezTo>
                    <a:pt x="32" y="5305"/>
                    <a:pt x="25" y="5312"/>
                    <a:pt x="16" y="5312"/>
                  </a:cubicBezTo>
                  <a:cubicBezTo>
                    <a:pt x="7" y="5312"/>
                    <a:pt x="0" y="5305"/>
                    <a:pt x="0" y="5296"/>
                  </a:cubicBezTo>
                  <a:close/>
                  <a:moveTo>
                    <a:pt x="0" y="5136"/>
                  </a:moveTo>
                  <a:lnTo>
                    <a:pt x="0" y="4912"/>
                  </a:lnTo>
                  <a:cubicBezTo>
                    <a:pt x="0" y="4903"/>
                    <a:pt x="7" y="4896"/>
                    <a:pt x="16" y="4896"/>
                  </a:cubicBezTo>
                  <a:cubicBezTo>
                    <a:pt x="25" y="4896"/>
                    <a:pt x="32" y="4903"/>
                    <a:pt x="32" y="4912"/>
                  </a:cubicBezTo>
                  <a:lnTo>
                    <a:pt x="32" y="5136"/>
                  </a:lnTo>
                  <a:cubicBezTo>
                    <a:pt x="32" y="5145"/>
                    <a:pt x="25" y="5152"/>
                    <a:pt x="16" y="5152"/>
                  </a:cubicBezTo>
                  <a:cubicBezTo>
                    <a:pt x="7" y="5152"/>
                    <a:pt x="0" y="5145"/>
                    <a:pt x="0" y="5136"/>
                  </a:cubicBezTo>
                  <a:close/>
                  <a:moveTo>
                    <a:pt x="0" y="4752"/>
                  </a:moveTo>
                  <a:lnTo>
                    <a:pt x="0" y="4752"/>
                  </a:lnTo>
                  <a:cubicBezTo>
                    <a:pt x="0" y="4743"/>
                    <a:pt x="7" y="4736"/>
                    <a:pt x="16" y="4736"/>
                  </a:cubicBezTo>
                  <a:cubicBezTo>
                    <a:pt x="25" y="4736"/>
                    <a:pt x="32" y="4743"/>
                    <a:pt x="32" y="4752"/>
                  </a:cubicBezTo>
                  <a:lnTo>
                    <a:pt x="32" y="4752"/>
                  </a:lnTo>
                  <a:cubicBezTo>
                    <a:pt x="32" y="4761"/>
                    <a:pt x="25" y="4768"/>
                    <a:pt x="16" y="4768"/>
                  </a:cubicBezTo>
                  <a:cubicBezTo>
                    <a:pt x="7" y="4768"/>
                    <a:pt x="0" y="4761"/>
                    <a:pt x="0" y="4752"/>
                  </a:cubicBezTo>
                  <a:close/>
                  <a:moveTo>
                    <a:pt x="0" y="4592"/>
                  </a:moveTo>
                  <a:lnTo>
                    <a:pt x="0" y="4368"/>
                  </a:lnTo>
                  <a:cubicBezTo>
                    <a:pt x="0" y="4359"/>
                    <a:pt x="7" y="4352"/>
                    <a:pt x="16" y="4352"/>
                  </a:cubicBezTo>
                  <a:cubicBezTo>
                    <a:pt x="25" y="4352"/>
                    <a:pt x="32" y="4359"/>
                    <a:pt x="32" y="4368"/>
                  </a:cubicBezTo>
                  <a:lnTo>
                    <a:pt x="32" y="4592"/>
                  </a:lnTo>
                  <a:cubicBezTo>
                    <a:pt x="32" y="4601"/>
                    <a:pt x="25" y="4608"/>
                    <a:pt x="16" y="4608"/>
                  </a:cubicBezTo>
                  <a:cubicBezTo>
                    <a:pt x="7" y="4608"/>
                    <a:pt x="0" y="4601"/>
                    <a:pt x="0" y="4592"/>
                  </a:cubicBezTo>
                  <a:close/>
                  <a:moveTo>
                    <a:pt x="0" y="4208"/>
                  </a:moveTo>
                  <a:lnTo>
                    <a:pt x="0" y="4208"/>
                  </a:lnTo>
                  <a:cubicBezTo>
                    <a:pt x="0" y="4199"/>
                    <a:pt x="7" y="4192"/>
                    <a:pt x="16" y="4192"/>
                  </a:cubicBezTo>
                  <a:cubicBezTo>
                    <a:pt x="25" y="4192"/>
                    <a:pt x="32" y="4199"/>
                    <a:pt x="32" y="4208"/>
                  </a:cubicBezTo>
                  <a:lnTo>
                    <a:pt x="32" y="4208"/>
                  </a:lnTo>
                  <a:cubicBezTo>
                    <a:pt x="32" y="4217"/>
                    <a:pt x="25" y="4224"/>
                    <a:pt x="16" y="4224"/>
                  </a:cubicBezTo>
                  <a:cubicBezTo>
                    <a:pt x="7" y="4224"/>
                    <a:pt x="0" y="4217"/>
                    <a:pt x="0" y="4208"/>
                  </a:cubicBezTo>
                  <a:close/>
                  <a:moveTo>
                    <a:pt x="0" y="4048"/>
                  </a:moveTo>
                  <a:lnTo>
                    <a:pt x="0" y="3824"/>
                  </a:lnTo>
                  <a:cubicBezTo>
                    <a:pt x="0" y="3815"/>
                    <a:pt x="7" y="3808"/>
                    <a:pt x="16" y="3808"/>
                  </a:cubicBezTo>
                  <a:cubicBezTo>
                    <a:pt x="25" y="3808"/>
                    <a:pt x="32" y="3815"/>
                    <a:pt x="32" y="3824"/>
                  </a:cubicBezTo>
                  <a:lnTo>
                    <a:pt x="32" y="4048"/>
                  </a:lnTo>
                  <a:cubicBezTo>
                    <a:pt x="32" y="4057"/>
                    <a:pt x="25" y="4064"/>
                    <a:pt x="16" y="4064"/>
                  </a:cubicBezTo>
                  <a:cubicBezTo>
                    <a:pt x="7" y="4064"/>
                    <a:pt x="0" y="4057"/>
                    <a:pt x="0" y="4048"/>
                  </a:cubicBezTo>
                  <a:close/>
                  <a:moveTo>
                    <a:pt x="0" y="3664"/>
                  </a:moveTo>
                  <a:lnTo>
                    <a:pt x="0" y="3664"/>
                  </a:lnTo>
                  <a:cubicBezTo>
                    <a:pt x="0" y="3655"/>
                    <a:pt x="7" y="3648"/>
                    <a:pt x="16" y="3648"/>
                  </a:cubicBezTo>
                  <a:cubicBezTo>
                    <a:pt x="25" y="3648"/>
                    <a:pt x="32" y="3655"/>
                    <a:pt x="32" y="3664"/>
                  </a:cubicBezTo>
                  <a:lnTo>
                    <a:pt x="32" y="3664"/>
                  </a:lnTo>
                  <a:cubicBezTo>
                    <a:pt x="32" y="3673"/>
                    <a:pt x="25" y="3680"/>
                    <a:pt x="16" y="3680"/>
                  </a:cubicBezTo>
                  <a:cubicBezTo>
                    <a:pt x="7" y="3680"/>
                    <a:pt x="0" y="3673"/>
                    <a:pt x="0" y="3664"/>
                  </a:cubicBezTo>
                  <a:close/>
                  <a:moveTo>
                    <a:pt x="0" y="3504"/>
                  </a:moveTo>
                  <a:lnTo>
                    <a:pt x="0" y="3280"/>
                  </a:lnTo>
                  <a:cubicBezTo>
                    <a:pt x="0" y="3271"/>
                    <a:pt x="7" y="3264"/>
                    <a:pt x="16" y="3264"/>
                  </a:cubicBezTo>
                  <a:cubicBezTo>
                    <a:pt x="25" y="3264"/>
                    <a:pt x="32" y="3271"/>
                    <a:pt x="32" y="3280"/>
                  </a:cubicBezTo>
                  <a:lnTo>
                    <a:pt x="32" y="3504"/>
                  </a:lnTo>
                  <a:cubicBezTo>
                    <a:pt x="32" y="3513"/>
                    <a:pt x="25" y="3520"/>
                    <a:pt x="16" y="3520"/>
                  </a:cubicBezTo>
                  <a:cubicBezTo>
                    <a:pt x="7" y="3520"/>
                    <a:pt x="0" y="3513"/>
                    <a:pt x="0" y="3504"/>
                  </a:cubicBezTo>
                  <a:close/>
                  <a:moveTo>
                    <a:pt x="0" y="3120"/>
                  </a:moveTo>
                  <a:lnTo>
                    <a:pt x="0" y="3120"/>
                  </a:lnTo>
                  <a:cubicBezTo>
                    <a:pt x="0" y="3111"/>
                    <a:pt x="7" y="3104"/>
                    <a:pt x="16" y="3104"/>
                  </a:cubicBezTo>
                  <a:cubicBezTo>
                    <a:pt x="25" y="3104"/>
                    <a:pt x="32" y="3111"/>
                    <a:pt x="32" y="3120"/>
                  </a:cubicBezTo>
                  <a:lnTo>
                    <a:pt x="32" y="3120"/>
                  </a:lnTo>
                  <a:cubicBezTo>
                    <a:pt x="32" y="3129"/>
                    <a:pt x="25" y="3136"/>
                    <a:pt x="16" y="3136"/>
                  </a:cubicBezTo>
                  <a:cubicBezTo>
                    <a:pt x="7" y="3136"/>
                    <a:pt x="0" y="3129"/>
                    <a:pt x="0" y="3120"/>
                  </a:cubicBezTo>
                  <a:close/>
                  <a:moveTo>
                    <a:pt x="0" y="2960"/>
                  </a:moveTo>
                  <a:lnTo>
                    <a:pt x="0" y="2736"/>
                  </a:lnTo>
                  <a:cubicBezTo>
                    <a:pt x="0" y="2727"/>
                    <a:pt x="7" y="2720"/>
                    <a:pt x="16" y="2720"/>
                  </a:cubicBezTo>
                  <a:cubicBezTo>
                    <a:pt x="25" y="2720"/>
                    <a:pt x="32" y="2727"/>
                    <a:pt x="32" y="2736"/>
                  </a:cubicBezTo>
                  <a:lnTo>
                    <a:pt x="32" y="2960"/>
                  </a:lnTo>
                  <a:cubicBezTo>
                    <a:pt x="32" y="2969"/>
                    <a:pt x="25" y="2976"/>
                    <a:pt x="16" y="2976"/>
                  </a:cubicBezTo>
                  <a:cubicBezTo>
                    <a:pt x="7" y="2976"/>
                    <a:pt x="0" y="2969"/>
                    <a:pt x="0" y="2960"/>
                  </a:cubicBezTo>
                  <a:close/>
                  <a:moveTo>
                    <a:pt x="0" y="2576"/>
                  </a:moveTo>
                  <a:lnTo>
                    <a:pt x="0" y="2576"/>
                  </a:lnTo>
                  <a:cubicBezTo>
                    <a:pt x="0" y="2567"/>
                    <a:pt x="7" y="2560"/>
                    <a:pt x="16" y="2560"/>
                  </a:cubicBezTo>
                  <a:cubicBezTo>
                    <a:pt x="25" y="2560"/>
                    <a:pt x="32" y="2567"/>
                    <a:pt x="32" y="2576"/>
                  </a:cubicBezTo>
                  <a:lnTo>
                    <a:pt x="32" y="2576"/>
                  </a:lnTo>
                  <a:cubicBezTo>
                    <a:pt x="32" y="2585"/>
                    <a:pt x="25" y="2592"/>
                    <a:pt x="16" y="2592"/>
                  </a:cubicBezTo>
                  <a:cubicBezTo>
                    <a:pt x="7" y="2592"/>
                    <a:pt x="0" y="2585"/>
                    <a:pt x="0" y="2576"/>
                  </a:cubicBezTo>
                  <a:close/>
                  <a:moveTo>
                    <a:pt x="0" y="2416"/>
                  </a:moveTo>
                  <a:lnTo>
                    <a:pt x="0" y="2192"/>
                  </a:lnTo>
                  <a:cubicBezTo>
                    <a:pt x="0" y="2183"/>
                    <a:pt x="7" y="2176"/>
                    <a:pt x="16" y="2176"/>
                  </a:cubicBezTo>
                  <a:cubicBezTo>
                    <a:pt x="25" y="2176"/>
                    <a:pt x="32" y="2183"/>
                    <a:pt x="32" y="2192"/>
                  </a:cubicBezTo>
                  <a:lnTo>
                    <a:pt x="32" y="2416"/>
                  </a:lnTo>
                  <a:cubicBezTo>
                    <a:pt x="32" y="2425"/>
                    <a:pt x="25" y="2432"/>
                    <a:pt x="16" y="2432"/>
                  </a:cubicBezTo>
                  <a:cubicBezTo>
                    <a:pt x="7" y="2432"/>
                    <a:pt x="0" y="2425"/>
                    <a:pt x="0" y="2416"/>
                  </a:cubicBezTo>
                  <a:close/>
                  <a:moveTo>
                    <a:pt x="0" y="2032"/>
                  </a:moveTo>
                  <a:lnTo>
                    <a:pt x="0" y="2032"/>
                  </a:lnTo>
                  <a:cubicBezTo>
                    <a:pt x="0" y="2023"/>
                    <a:pt x="7" y="2016"/>
                    <a:pt x="16" y="2016"/>
                  </a:cubicBezTo>
                  <a:cubicBezTo>
                    <a:pt x="25" y="2016"/>
                    <a:pt x="32" y="2023"/>
                    <a:pt x="32" y="2032"/>
                  </a:cubicBezTo>
                  <a:lnTo>
                    <a:pt x="32" y="2032"/>
                  </a:lnTo>
                  <a:cubicBezTo>
                    <a:pt x="32" y="2041"/>
                    <a:pt x="25" y="2048"/>
                    <a:pt x="16" y="2048"/>
                  </a:cubicBezTo>
                  <a:cubicBezTo>
                    <a:pt x="7" y="2048"/>
                    <a:pt x="0" y="2041"/>
                    <a:pt x="0" y="2032"/>
                  </a:cubicBezTo>
                  <a:close/>
                  <a:moveTo>
                    <a:pt x="0" y="1872"/>
                  </a:moveTo>
                  <a:lnTo>
                    <a:pt x="0" y="1648"/>
                  </a:lnTo>
                  <a:cubicBezTo>
                    <a:pt x="0" y="1639"/>
                    <a:pt x="7" y="1632"/>
                    <a:pt x="16" y="1632"/>
                  </a:cubicBezTo>
                  <a:cubicBezTo>
                    <a:pt x="25" y="1632"/>
                    <a:pt x="32" y="1639"/>
                    <a:pt x="32" y="1648"/>
                  </a:cubicBezTo>
                  <a:lnTo>
                    <a:pt x="32" y="1872"/>
                  </a:lnTo>
                  <a:cubicBezTo>
                    <a:pt x="32" y="1881"/>
                    <a:pt x="25" y="1888"/>
                    <a:pt x="16" y="1888"/>
                  </a:cubicBezTo>
                  <a:cubicBezTo>
                    <a:pt x="7" y="1888"/>
                    <a:pt x="0" y="1881"/>
                    <a:pt x="0" y="1872"/>
                  </a:cubicBezTo>
                  <a:close/>
                  <a:moveTo>
                    <a:pt x="0" y="1488"/>
                  </a:moveTo>
                  <a:lnTo>
                    <a:pt x="0" y="1488"/>
                  </a:lnTo>
                  <a:cubicBezTo>
                    <a:pt x="0" y="1479"/>
                    <a:pt x="7" y="1472"/>
                    <a:pt x="16" y="1472"/>
                  </a:cubicBezTo>
                  <a:cubicBezTo>
                    <a:pt x="25" y="1472"/>
                    <a:pt x="32" y="1479"/>
                    <a:pt x="32" y="1488"/>
                  </a:cubicBezTo>
                  <a:lnTo>
                    <a:pt x="32" y="1488"/>
                  </a:lnTo>
                  <a:cubicBezTo>
                    <a:pt x="32" y="1497"/>
                    <a:pt x="25" y="1504"/>
                    <a:pt x="16" y="1504"/>
                  </a:cubicBezTo>
                  <a:cubicBezTo>
                    <a:pt x="7" y="1504"/>
                    <a:pt x="0" y="1497"/>
                    <a:pt x="0" y="1488"/>
                  </a:cubicBezTo>
                  <a:close/>
                  <a:moveTo>
                    <a:pt x="0" y="1328"/>
                  </a:moveTo>
                  <a:lnTo>
                    <a:pt x="0" y="1104"/>
                  </a:lnTo>
                  <a:cubicBezTo>
                    <a:pt x="0" y="1095"/>
                    <a:pt x="7" y="1088"/>
                    <a:pt x="16" y="1088"/>
                  </a:cubicBezTo>
                  <a:cubicBezTo>
                    <a:pt x="25" y="1088"/>
                    <a:pt x="32" y="1095"/>
                    <a:pt x="32" y="1104"/>
                  </a:cubicBezTo>
                  <a:lnTo>
                    <a:pt x="32" y="1328"/>
                  </a:lnTo>
                  <a:cubicBezTo>
                    <a:pt x="32" y="1337"/>
                    <a:pt x="25" y="1344"/>
                    <a:pt x="16" y="1344"/>
                  </a:cubicBezTo>
                  <a:cubicBezTo>
                    <a:pt x="7" y="1344"/>
                    <a:pt x="0" y="1337"/>
                    <a:pt x="0" y="1328"/>
                  </a:cubicBezTo>
                  <a:close/>
                  <a:moveTo>
                    <a:pt x="0" y="944"/>
                  </a:moveTo>
                  <a:lnTo>
                    <a:pt x="0" y="944"/>
                  </a:lnTo>
                  <a:cubicBezTo>
                    <a:pt x="0" y="935"/>
                    <a:pt x="7" y="928"/>
                    <a:pt x="16" y="928"/>
                  </a:cubicBezTo>
                  <a:cubicBezTo>
                    <a:pt x="25" y="928"/>
                    <a:pt x="32" y="935"/>
                    <a:pt x="32" y="944"/>
                  </a:cubicBezTo>
                  <a:lnTo>
                    <a:pt x="32" y="944"/>
                  </a:lnTo>
                  <a:cubicBezTo>
                    <a:pt x="32" y="953"/>
                    <a:pt x="25" y="960"/>
                    <a:pt x="16" y="960"/>
                  </a:cubicBezTo>
                  <a:cubicBezTo>
                    <a:pt x="7" y="960"/>
                    <a:pt x="0" y="953"/>
                    <a:pt x="0" y="944"/>
                  </a:cubicBezTo>
                  <a:close/>
                  <a:moveTo>
                    <a:pt x="0" y="784"/>
                  </a:moveTo>
                  <a:lnTo>
                    <a:pt x="0" y="560"/>
                  </a:lnTo>
                  <a:cubicBezTo>
                    <a:pt x="0" y="551"/>
                    <a:pt x="7" y="544"/>
                    <a:pt x="16" y="544"/>
                  </a:cubicBezTo>
                  <a:cubicBezTo>
                    <a:pt x="25" y="544"/>
                    <a:pt x="32" y="551"/>
                    <a:pt x="32" y="560"/>
                  </a:cubicBezTo>
                  <a:lnTo>
                    <a:pt x="32" y="784"/>
                  </a:lnTo>
                  <a:cubicBezTo>
                    <a:pt x="32" y="793"/>
                    <a:pt x="25" y="800"/>
                    <a:pt x="16" y="800"/>
                  </a:cubicBezTo>
                  <a:cubicBezTo>
                    <a:pt x="7" y="800"/>
                    <a:pt x="0" y="793"/>
                    <a:pt x="0" y="784"/>
                  </a:cubicBezTo>
                  <a:close/>
                  <a:moveTo>
                    <a:pt x="0" y="400"/>
                  </a:moveTo>
                  <a:lnTo>
                    <a:pt x="0" y="400"/>
                  </a:lnTo>
                  <a:cubicBezTo>
                    <a:pt x="0" y="391"/>
                    <a:pt x="7" y="384"/>
                    <a:pt x="16" y="384"/>
                  </a:cubicBezTo>
                  <a:cubicBezTo>
                    <a:pt x="25" y="384"/>
                    <a:pt x="32" y="391"/>
                    <a:pt x="32" y="400"/>
                  </a:cubicBezTo>
                  <a:lnTo>
                    <a:pt x="32" y="400"/>
                  </a:lnTo>
                  <a:cubicBezTo>
                    <a:pt x="32" y="409"/>
                    <a:pt x="25" y="416"/>
                    <a:pt x="16" y="416"/>
                  </a:cubicBezTo>
                  <a:cubicBezTo>
                    <a:pt x="7" y="416"/>
                    <a:pt x="0" y="409"/>
                    <a:pt x="0" y="400"/>
                  </a:cubicBezTo>
                  <a:close/>
                  <a:moveTo>
                    <a:pt x="0" y="240"/>
                  </a:move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240"/>
                  </a:lnTo>
                  <a:cubicBezTo>
                    <a:pt x="32" y="249"/>
                    <a:pt x="25" y="256"/>
                    <a:pt x="16" y="256"/>
                  </a:cubicBezTo>
                  <a:cubicBezTo>
                    <a:pt x="7" y="256"/>
                    <a:pt x="0" y="249"/>
                    <a:pt x="0" y="24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41">
              <a:extLst>
                <a:ext uri="{FF2B5EF4-FFF2-40B4-BE49-F238E27FC236}">
                  <a16:creationId xmlns:a16="http://schemas.microsoft.com/office/drawing/2014/main" id="{6D0822EB-D80B-4DD8-AB12-1321CA2B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1244"/>
              <a:ext cx="37" cy="37"/>
            </a:xfrm>
            <a:custGeom>
              <a:avLst/>
              <a:gdLst>
                <a:gd name="T0" fmla="*/ 76 w 152"/>
                <a:gd name="T1" fmla="*/ 0 h 151"/>
                <a:gd name="T2" fmla="*/ 0 w 152"/>
                <a:gd name="T3" fmla="*/ 76 h 151"/>
                <a:gd name="T4" fmla="*/ 76 w 152"/>
                <a:gd name="T5" fmla="*/ 151 h 151"/>
                <a:gd name="T6" fmla="*/ 152 w 152"/>
                <a:gd name="T7" fmla="*/ 75 h 151"/>
                <a:gd name="T8" fmla="*/ 76 w 15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8" y="151"/>
                    <a:pt x="152" y="117"/>
                    <a:pt x="152" y="75"/>
                  </a:cubicBezTo>
                  <a:cubicBezTo>
                    <a:pt x="151" y="34"/>
                    <a:pt x="118" y="0"/>
                    <a:pt x="76" y="0"/>
                  </a:cubicBezTo>
                </a:path>
              </a:pathLst>
            </a:custGeom>
            <a:solidFill>
              <a:srgbClr val="4E75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42">
              <a:extLst>
                <a:ext uri="{FF2B5EF4-FFF2-40B4-BE49-F238E27FC236}">
                  <a16:creationId xmlns:a16="http://schemas.microsoft.com/office/drawing/2014/main" id="{C95551AD-16CF-49C9-89E6-05E2E945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1244"/>
              <a:ext cx="37" cy="37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8 h 37"/>
                <a:gd name="T8" fmla="*/ 19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43">
              <a:extLst>
                <a:ext uri="{FF2B5EF4-FFF2-40B4-BE49-F238E27FC236}">
                  <a16:creationId xmlns:a16="http://schemas.microsoft.com/office/drawing/2014/main" id="{4146DA52-8162-4F66-9E3B-7D705ACBD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1526"/>
              <a:ext cx="37" cy="36"/>
            </a:xfrm>
            <a:custGeom>
              <a:avLst/>
              <a:gdLst>
                <a:gd name="T0" fmla="*/ 76 w 152"/>
                <a:gd name="T1" fmla="*/ 0 h 151"/>
                <a:gd name="T2" fmla="*/ 0 w 152"/>
                <a:gd name="T3" fmla="*/ 76 h 151"/>
                <a:gd name="T4" fmla="*/ 76 w 152"/>
                <a:gd name="T5" fmla="*/ 151 h 151"/>
                <a:gd name="T6" fmla="*/ 152 w 152"/>
                <a:gd name="T7" fmla="*/ 76 h 151"/>
                <a:gd name="T8" fmla="*/ 76 w 15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  <a:cubicBezTo>
                    <a:pt x="118" y="151"/>
                    <a:pt x="152" y="117"/>
                    <a:pt x="152" y="76"/>
                  </a:cubicBezTo>
                  <a:cubicBezTo>
                    <a:pt x="151" y="34"/>
                    <a:pt x="118" y="0"/>
                    <a:pt x="76" y="0"/>
                  </a:cubicBezTo>
                </a:path>
              </a:pathLst>
            </a:custGeom>
            <a:solidFill>
              <a:srgbClr val="4E75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Oval 244">
              <a:extLst>
                <a:ext uri="{FF2B5EF4-FFF2-40B4-BE49-F238E27FC236}">
                  <a16:creationId xmlns:a16="http://schemas.microsoft.com/office/drawing/2014/main" id="{5096335A-D522-45A9-89B2-B7E82707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1526"/>
              <a:ext cx="37" cy="3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45">
              <a:extLst>
                <a:ext uri="{FF2B5EF4-FFF2-40B4-BE49-F238E27FC236}">
                  <a16:creationId xmlns:a16="http://schemas.microsoft.com/office/drawing/2014/main" id="{AADA33F0-A02E-4E4D-A8B3-C1FA86001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390"/>
              <a:ext cx="37" cy="37"/>
            </a:xfrm>
            <a:custGeom>
              <a:avLst/>
              <a:gdLst>
                <a:gd name="T0" fmla="*/ 75 w 151"/>
                <a:gd name="T1" fmla="*/ 0 h 151"/>
                <a:gd name="T2" fmla="*/ 0 w 151"/>
                <a:gd name="T3" fmla="*/ 76 h 151"/>
                <a:gd name="T4" fmla="*/ 75 w 151"/>
                <a:gd name="T5" fmla="*/ 151 h 151"/>
                <a:gd name="T6" fmla="*/ 151 w 151"/>
                <a:gd name="T7" fmla="*/ 75 h 151"/>
                <a:gd name="T8" fmla="*/ 7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33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rgbClr val="4E75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46">
              <a:extLst>
                <a:ext uri="{FF2B5EF4-FFF2-40B4-BE49-F238E27FC236}">
                  <a16:creationId xmlns:a16="http://schemas.microsoft.com/office/drawing/2014/main" id="{33C97787-8830-4597-A052-E641418C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390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8 h 37"/>
                <a:gd name="T8" fmla="*/ 18 w 3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47">
              <a:extLst>
                <a:ext uri="{FF2B5EF4-FFF2-40B4-BE49-F238E27FC236}">
                  <a16:creationId xmlns:a16="http://schemas.microsoft.com/office/drawing/2014/main" id="{5C3CDE30-C1D4-4D64-B1A2-3E69833C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66"/>
              <a:ext cx="36" cy="37"/>
            </a:xfrm>
            <a:custGeom>
              <a:avLst/>
              <a:gdLst>
                <a:gd name="T0" fmla="*/ 75 w 151"/>
                <a:gd name="T1" fmla="*/ 0 h 151"/>
                <a:gd name="T2" fmla="*/ 0 w 151"/>
                <a:gd name="T3" fmla="*/ 75 h 151"/>
                <a:gd name="T4" fmla="*/ 76 w 151"/>
                <a:gd name="T5" fmla="*/ 151 h 151"/>
                <a:gd name="T6" fmla="*/ 151 w 151"/>
                <a:gd name="T7" fmla="*/ 75 h 151"/>
                <a:gd name="T8" fmla="*/ 7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5" y="0"/>
                  </a:cubicBezTo>
                </a:path>
              </a:pathLst>
            </a:custGeom>
            <a:solidFill>
              <a:srgbClr val="4E75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248">
              <a:extLst>
                <a:ext uri="{FF2B5EF4-FFF2-40B4-BE49-F238E27FC236}">
                  <a16:creationId xmlns:a16="http://schemas.microsoft.com/office/drawing/2014/main" id="{67F7145C-63A5-46A4-B3F8-367A8D10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666"/>
              <a:ext cx="36" cy="3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49">
              <a:extLst>
                <a:ext uri="{FF2B5EF4-FFF2-40B4-BE49-F238E27FC236}">
                  <a16:creationId xmlns:a16="http://schemas.microsoft.com/office/drawing/2014/main" id="{714B2A45-E4EB-4C58-855C-082C76295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749"/>
              <a:ext cx="37" cy="37"/>
            </a:xfrm>
            <a:custGeom>
              <a:avLst/>
              <a:gdLst>
                <a:gd name="T0" fmla="*/ 0 w 151"/>
                <a:gd name="T1" fmla="*/ 76 h 152"/>
                <a:gd name="T2" fmla="*/ 76 w 151"/>
                <a:gd name="T3" fmla="*/ 152 h 152"/>
                <a:gd name="T4" fmla="*/ 151 w 151"/>
                <a:gd name="T5" fmla="*/ 76 h 152"/>
                <a:gd name="T6" fmla="*/ 75 w 151"/>
                <a:gd name="T7" fmla="*/ 0 h 152"/>
                <a:gd name="T8" fmla="*/ 0 w 151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76"/>
                  </a:moveTo>
                  <a:cubicBezTo>
                    <a:pt x="0" y="118"/>
                    <a:pt x="34" y="152"/>
                    <a:pt x="76" y="152"/>
                  </a:cubicBez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1"/>
                    <a:pt x="0" y="34"/>
                    <a:pt x="0" y="76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50">
              <a:extLst>
                <a:ext uri="{FF2B5EF4-FFF2-40B4-BE49-F238E27FC236}">
                  <a16:creationId xmlns:a16="http://schemas.microsoft.com/office/drawing/2014/main" id="{5C392E31-502A-4651-945D-1DA5E21B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749"/>
              <a:ext cx="37" cy="37"/>
            </a:xfrm>
            <a:custGeom>
              <a:avLst/>
              <a:gdLst>
                <a:gd name="T0" fmla="*/ 0 w 37"/>
                <a:gd name="T1" fmla="*/ 19 h 37"/>
                <a:gd name="T2" fmla="*/ 18 w 37"/>
                <a:gd name="T3" fmla="*/ 37 h 37"/>
                <a:gd name="T4" fmla="*/ 37 w 37"/>
                <a:gd name="T5" fmla="*/ 19 h 37"/>
                <a:gd name="T6" fmla="*/ 18 w 37"/>
                <a:gd name="T7" fmla="*/ 0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  <a:cubicBezTo>
                    <a:pt x="8" y="1"/>
                    <a:pt x="0" y="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51">
              <a:extLst>
                <a:ext uri="{FF2B5EF4-FFF2-40B4-BE49-F238E27FC236}">
                  <a16:creationId xmlns:a16="http://schemas.microsoft.com/office/drawing/2014/main" id="{BB870C02-5A85-4F43-A92B-74B678D6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585"/>
              <a:ext cx="37" cy="36"/>
            </a:xfrm>
            <a:custGeom>
              <a:avLst/>
              <a:gdLst>
                <a:gd name="T0" fmla="*/ 0 w 151"/>
                <a:gd name="T1" fmla="*/ 76 h 151"/>
                <a:gd name="T2" fmla="*/ 76 w 151"/>
                <a:gd name="T3" fmla="*/ 151 h 151"/>
                <a:gd name="T4" fmla="*/ 151 w 151"/>
                <a:gd name="T5" fmla="*/ 76 h 151"/>
                <a:gd name="T6" fmla="*/ 75 w 151"/>
                <a:gd name="T7" fmla="*/ 0 h 151"/>
                <a:gd name="T8" fmla="*/ 0 w 151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0" y="76"/>
                  </a:moveTo>
                  <a:cubicBezTo>
                    <a:pt x="0" y="118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Oval 252">
              <a:extLst>
                <a:ext uri="{FF2B5EF4-FFF2-40B4-BE49-F238E27FC236}">
                  <a16:creationId xmlns:a16="http://schemas.microsoft.com/office/drawing/2014/main" id="{02EDE971-CC7C-4E3F-8B82-ECF72AE52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585"/>
              <a:ext cx="37" cy="3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253">
              <a:extLst>
                <a:ext uri="{FF2B5EF4-FFF2-40B4-BE49-F238E27FC236}">
                  <a16:creationId xmlns:a16="http://schemas.microsoft.com/office/drawing/2014/main" id="{030D90D5-4D62-4FC8-B676-E570571A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1441"/>
              <a:ext cx="37" cy="37"/>
            </a:xfrm>
            <a:custGeom>
              <a:avLst/>
              <a:gdLst>
                <a:gd name="T0" fmla="*/ 0 w 152"/>
                <a:gd name="T1" fmla="*/ 76 h 152"/>
                <a:gd name="T2" fmla="*/ 76 w 152"/>
                <a:gd name="T3" fmla="*/ 152 h 152"/>
                <a:gd name="T4" fmla="*/ 152 w 152"/>
                <a:gd name="T5" fmla="*/ 76 h 152"/>
                <a:gd name="T6" fmla="*/ 76 w 152"/>
                <a:gd name="T7" fmla="*/ 1 h 152"/>
                <a:gd name="T8" fmla="*/ 0 w 152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0" y="76"/>
                  </a:move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1" y="34"/>
                    <a:pt x="118" y="0"/>
                    <a:pt x="76" y="1"/>
                  </a:cubicBezTo>
                  <a:cubicBezTo>
                    <a:pt x="34" y="1"/>
                    <a:pt x="0" y="34"/>
                    <a:pt x="0" y="76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54">
              <a:extLst>
                <a:ext uri="{FF2B5EF4-FFF2-40B4-BE49-F238E27FC236}">
                  <a16:creationId xmlns:a16="http://schemas.microsoft.com/office/drawing/2014/main" id="{5A0EC517-B91F-47D2-8ACE-F561D72F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1441"/>
              <a:ext cx="37" cy="37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37 h 37"/>
                <a:gd name="T4" fmla="*/ 37 w 37"/>
                <a:gd name="T5" fmla="*/ 19 h 37"/>
                <a:gd name="T6" fmla="*/ 19 w 37"/>
                <a:gd name="T7" fmla="*/ 1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9"/>
                    <a:pt x="29" y="0"/>
                    <a:pt x="19" y="1"/>
                  </a:cubicBezTo>
                  <a:cubicBezTo>
                    <a:pt x="9" y="1"/>
                    <a:pt x="0" y="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255">
              <a:extLst>
                <a:ext uri="{FF2B5EF4-FFF2-40B4-BE49-F238E27FC236}">
                  <a16:creationId xmlns:a16="http://schemas.microsoft.com/office/drawing/2014/main" id="{A02EA3E1-D284-4133-85D5-DEE689C5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95"/>
              <a:ext cx="36" cy="3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Oval 256">
              <a:extLst>
                <a:ext uri="{FF2B5EF4-FFF2-40B4-BE49-F238E27FC236}">
                  <a16:creationId xmlns:a16="http://schemas.microsoft.com/office/drawing/2014/main" id="{3A376502-5474-44B6-BF63-ED088F491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95"/>
              <a:ext cx="36" cy="3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257">
              <a:extLst>
                <a:ext uri="{FF2B5EF4-FFF2-40B4-BE49-F238E27FC236}">
                  <a16:creationId xmlns:a16="http://schemas.microsoft.com/office/drawing/2014/main" id="{1138A765-DD49-438B-98DB-24EA3522A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159"/>
              <a:ext cx="37" cy="3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258">
              <a:extLst>
                <a:ext uri="{FF2B5EF4-FFF2-40B4-BE49-F238E27FC236}">
                  <a16:creationId xmlns:a16="http://schemas.microsoft.com/office/drawing/2014/main" id="{3DBB6BEE-9437-44D4-9942-EEBA0397D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159"/>
              <a:ext cx="37" cy="3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259">
              <a:extLst>
                <a:ext uri="{FF2B5EF4-FFF2-40B4-BE49-F238E27FC236}">
                  <a16:creationId xmlns:a16="http://schemas.microsoft.com/office/drawing/2014/main" id="{35095469-0AFD-442C-884B-CCE9FE1C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753"/>
              <a:ext cx="37" cy="37"/>
            </a:xfrm>
            <a:custGeom>
              <a:avLst/>
              <a:gdLst>
                <a:gd name="T0" fmla="*/ 0 w 151"/>
                <a:gd name="T1" fmla="*/ 76 h 152"/>
                <a:gd name="T2" fmla="*/ 75 w 151"/>
                <a:gd name="T3" fmla="*/ 152 h 152"/>
                <a:gd name="T4" fmla="*/ 151 w 151"/>
                <a:gd name="T5" fmla="*/ 76 h 152"/>
                <a:gd name="T6" fmla="*/ 75 w 151"/>
                <a:gd name="T7" fmla="*/ 1 h 152"/>
                <a:gd name="T8" fmla="*/ 0 w 151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76"/>
                  </a:moveTo>
                  <a:cubicBezTo>
                    <a:pt x="0" y="118"/>
                    <a:pt x="34" y="152"/>
                    <a:pt x="75" y="152"/>
                  </a:cubicBezTo>
                  <a:cubicBezTo>
                    <a:pt x="117" y="152"/>
                    <a:pt x="151" y="118"/>
                    <a:pt x="151" y="76"/>
                  </a:cubicBezTo>
                  <a:cubicBezTo>
                    <a:pt x="151" y="34"/>
                    <a:pt x="117" y="0"/>
                    <a:pt x="75" y="1"/>
                  </a:cubicBezTo>
                  <a:cubicBezTo>
                    <a:pt x="33" y="1"/>
                    <a:pt x="0" y="35"/>
                    <a:pt x="0" y="76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60">
              <a:extLst>
                <a:ext uri="{FF2B5EF4-FFF2-40B4-BE49-F238E27FC236}">
                  <a16:creationId xmlns:a16="http://schemas.microsoft.com/office/drawing/2014/main" id="{3CFC9682-3791-491D-8095-16E90959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753"/>
              <a:ext cx="37" cy="37"/>
            </a:xfrm>
            <a:custGeom>
              <a:avLst/>
              <a:gdLst>
                <a:gd name="T0" fmla="*/ 0 w 37"/>
                <a:gd name="T1" fmla="*/ 19 h 37"/>
                <a:gd name="T2" fmla="*/ 18 w 37"/>
                <a:gd name="T3" fmla="*/ 37 h 37"/>
                <a:gd name="T4" fmla="*/ 37 w 37"/>
                <a:gd name="T5" fmla="*/ 19 h 37"/>
                <a:gd name="T6" fmla="*/ 18 w 37"/>
                <a:gd name="T7" fmla="*/ 0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8"/>
                    <a:pt x="2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61">
              <a:extLst>
                <a:ext uri="{FF2B5EF4-FFF2-40B4-BE49-F238E27FC236}">
                  <a16:creationId xmlns:a16="http://schemas.microsoft.com/office/drawing/2014/main" id="{415F38A7-DACE-48CE-98F1-ACD8F180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588"/>
              <a:ext cx="37" cy="37"/>
            </a:xfrm>
            <a:custGeom>
              <a:avLst/>
              <a:gdLst>
                <a:gd name="T0" fmla="*/ 0 w 151"/>
                <a:gd name="T1" fmla="*/ 76 h 151"/>
                <a:gd name="T2" fmla="*/ 75 w 151"/>
                <a:gd name="T3" fmla="*/ 151 h 151"/>
                <a:gd name="T4" fmla="*/ 151 w 151"/>
                <a:gd name="T5" fmla="*/ 76 h 151"/>
                <a:gd name="T6" fmla="*/ 75 w 151"/>
                <a:gd name="T7" fmla="*/ 0 h 151"/>
                <a:gd name="T8" fmla="*/ 0 w 151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0" y="76"/>
                  </a:moveTo>
                  <a:cubicBezTo>
                    <a:pt x="0" y="118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3" y="0"/>
                    <a:pt x="0" y="34"/>
                    <a:pt x="0" y="76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262">
              <a:extLst>
                <a:ext uri="{FF2B5EF4-FFF2-40B4-BE49-F238E27FC236}">
                  <a16:creationId xmlns:a16="http://schemas.microsoft.com/office/drawing/2014/main" id="{DF377741-B726-47DF-9A90-7721C33D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588"/>
              <a:ext cx="37" cy="3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63">
              <a:extLst>
                <a:ext uri="{FF2B5EF4-FFF2-40B4-BE49-F238E27FC236}">
                  <a16:creationId xmlns:a16="http://schemas.microsoft.com/office/drawing/2014/main" id="{6EFA3A36-4552-4216-B710-7DFA7BE3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445"/>
              <a:ext cx="37" cy="37"/>
            </a:xfrm>
            <a:custGeom>
              <a:avLst/>
              <a:gdLst>
                <a:gd name="T0" fmla="*/ 0 w 151"/>
                <a:gd name="T1" fmla="*/ 75 h 151"/>
                <a:gd name="T2" fmla="*/ 76 w 151"/>
                <a:gd name="T3" fmla="*/ 151 h 151"/>
                <a:gd name="T4" fmla="*/ 151 w 151"/>
                <a:gd name="T5" fmla="*/ 75 h 151"/>
                <a:gd name="T6" fmla="*/ 75 w 151"/>
                <a:gd name="T7" fmla="*/ 0 h 151"/>
                <a:gd name="T8" fmla="*/ 0 w 151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0" y="75"/>
                  </a:move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3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64">
              <a:extLst>
                <a:ext uri="{FF2B5EF4-FFF2-40B4-BE49-F238E27FC236}">
                  <a16:creationId xmlns:a16="http://schemas.microsoft.com/office/drawing/2014/main" id="{E1800338-20D4-4BE9-9784-F69DFEAD7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1445"/>
              <a:ext cx="37" cy="37"/>
            </a:xfrm>
            <a:custGeom>
              <a:avLst/>
              <a:gdLst>
                <a:gd name="T0" fmla="*/ 0 w 37"/>
                <a:gd name="T1" fmla="*/ 18 h 37"/>
                <a:gd name="T2" fmla="*/ 19 w 37"/>
                <a:gd name="T3" fmla="*/ 37 h 37"/>
                <a:gd name="T4" fmla="*/ 37 w 37"/>
                <a:gd name="T5" fmla="*/ 18 h 37"/>
                <a:gd name="T6" fmla="*/ 18 w 37"/>
                <a:gd name="T7" fmla="*/ 0 h 37"/>
                <a:gd name="T8" fmla="*/ 0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8"/>
                  </a:move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Oval 265">
              <a:extLst>
                <a:ext uri="{FF2B5EF4-FFF2-40B4-BE49-F238E27FC236}">
                  <a16:creationId xmlns:a16="http://schemas.microsoft.com/office/drawing/2014/main" id="{EE462211-5E67-41CF-AEE1-8D00ACAD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99"/>
              <a:ext cx="36" cy="3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Oval 266">
              <a:extLst>
                <a:ext uri="{FF2B5EF4-FFF2-40B4-BE49-F238E27FC236}">
                  <a16:creationId xmlns:a16="http://schemas.microsoft.com/office/drawing/2014/main" id="{794A4B6A-4F7B-4E81-895D-9ACB467A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99"/>
              <a:ext cx="36" cy="3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267">
              <a:extLst>
                <a:ext uri="{FF2B5EF4-FFF2-40B4-BE49-F238E27FC236}">
                  <a16:creationId xmlns:a16="http://schemas.microsoft.com/office/drawing/2014/main" id="{31C9AF1D-536C-4C05-84B8-CD78BB273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163"/>
              <a:ext cx="37" cy="37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Oval 268">
              <a:extLst>
                <a:ext uri="{FF2B5EF4-FFF2-40B4-BE49-F238E27FC236}">
                  <a16:creationId xmlns:a16="http://schemas.microsoft.com/office/drawing/2014/main" id="{7A46013C-8E67-4AA1-81D9-4C1C527F9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163"/>
              <a:ext cx="37" cy="37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274">
              <a:extLst>
                <a:ext uri="{FF2B5EF4-FFF2-40B4-BE49-F238E27FC236}">
                  <a16:creationId xmlns:a16="http://schemas.microsoft.com/office/drawing/2014/main" id="{8532F486-FE0B-48AE-9001-F0421CAB3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297"/>
              <a:ext cx="85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Field strength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275">
              <a:extLst>
                <a:ext uri="{FF2B5EF4-FFF2-40B4-BE49-F238E27FC236}">
                  <a16:creationId xmlns:a16="http://schemas.microsoft.com/office/drawing/2014/main" id="{802CE79C-946D-48E5-B37E-E1E00B6AC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489"/>
              <a:ext cx="5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 </a:t>
              </a:r>
              <a:r>
                <a:rPr lang="en-US" altLang="ru-RU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kumimoji="0" lang="en-US" altLang="ru-RU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/cm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Line 278">
              <a:extLst>
                <a:ext uri="{FF2B5EF4-FFF2-40B4-BE49-F238E27FC236}">
                  <a16:creationId xmlns:a16="http://schemas.microsoft.com/office/drawing/2014/main" id="{1CB78E22-241C-4AFC-B713-5AC2BE528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8" y="1262"/>
              <a:ext cx="964" cy="0"/>
            </a:xfrm>
            <a:prstGeom prst="line">
              <a:avLst/>
            </a:prstGeom>
            <a:noFill/>
            <a:ln w="25400" cap="rnd">
              <a:solidFill>
                <a:srgbClr val="385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79">
              <a:extLst>
                <a:ext uri="{FF2B5EF4-FFF2-40B4-BE49-F238E27FC236}">
                  <a16:creationId xmlns:a16="http://schemas.microsoft.com/office/drawing/2014/main" id="{B641A85E-AD3A-4A08-93EC-42F35079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233"/>
              <a:ext cx="85" cy="58"/>
            </a:xfrm>
            <a:custGeom>
              <a:avLst/>
              <a:gdLst>
                <a:gd name="T0" fmla="*/ 0 w 85"/>
                <a:gd name="T1" fmla="*/ 0 h 58"/>
                <a:gd name="T2" fmla="*/ 85 w 85"/>
                <a:gd name="T3" fmla="*/ 29 h 58"/>
                <a:gd name="T4" fmla="*/ 0 w 85"/>
                <a:gd name="T5" fmla="*/ 58 h 58"/>
                <a:gd name="T6" fmla="*/ 0 w 85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8">
                  <a:moveTo>
                    <a:pt x="0" y="0"/>
                  </a:moveTo>
                  <a:lnTo>
                    <a:pt x="85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280">
              <a:extLst>
                <a:ext uri="{FF2B5EF4-FFF2-40B4-BE49-F238E27FC236}">
                  <a16:creationId xmlns:a16="http://schemas.microsoft.com/office/drawing/2014/main" id="{6A47D349-E2F4-445F-BAE2-1FD8D9734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2" y="1408"/>
              <a:ext cx="1121" cy="0"/>
            </a:xfrm>
            <a:prstGeom prst="line">
              <a:avLst/>
            </a:prstGeom>
            <a:noFill/>
            <a:ln w="25400" cap="rnd">
              <a:solidFill>
                <a:srgbClr val="385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81">
              <a:extLst>
                <a:ext uri="{FF2B5EF4-FFF2-40B4-BE49-F238E27FC236}">
                  <a16:creationId xmlns:a16="http://schemas.microsoft.com/office/drawing/2014/main" id="{F089BBFD-98D4-4085-A7F9-E26B0CBA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379"/>
              <a:ext cx="85" cy="57"/>
            </a:xfrm>
            <a:custGeom>
              <a:avLst/>
              <a:gdLst>
                <a:gd name="T0" fmla="*/ 0 w 85"/>
                <a:gd name="T1" fmla="*/ 0 h 57"/>
                <a:gd name="T2" fmla="*/ 85 w 85"/>
                <a:gd name="T3" fmla="*/ 29 h 57"/>
                <a:gd name="T4" fmla="*/ 0 w 85"/>
                <a:gd name="T5" fmla="*/ 57 h 57"/>
                <a:gd name="T6" fmla="*/ 0 w 8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7">
                  <a:moveTo>
                    <a:pt x="0" y="0"/>
                  </a:moveTo>
                  <a:lnTo>
                    <a:pt x="85" y="29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282">
              <a:extLst>
                <a:ext uri="{FF2B5EF4-FFF2-40B4-BE49-F238E27FC236}">
                  <a16:creationId xmlns:a16="http://schemas.microsoft.com/office/drawing/2014/main" id="{9FDCDE88-C287-4B99-A10E-9DEBBC1EB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2" y="1544"/>
              <a:ext cx="1180" cy="0"/>
            </a:xfrm>
            <a:prstGeom prst="line">
              <a:avLst/>
            </a:prstGeom>
            <a:noFill/>
            <a:ln w="25400" cap="rnd">
              <a:solidFill>
                <a:srgbClr val="385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283">
              <a:extLst>
                <a:ext uri="{FF2B5EF4-FFF2-40B4-BE49-F238E27FC236}">
                  <a16:creationId xmlns:a16="http://schemas.microsoft.com/office/drawing/2014/main" id="{4FB6A13A-405A-4368-A1BB-AC03ACCB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516"/>
              <a:ext cx="85" cy="57"/>
            </a:xfrm>
            <a:custGeom>
              <a:avLst/>
              <a:gdLst>
                <a:gd name="T0" fmla="*/ 0 w 85"/>
                <a:gd name="T1" fmla="*/ 0 h 57"/>
                <a:gd name="T2" fmla="*/ 85 w 85"/>
                <a:gd name="T3" fmla="*/ 28 h 57"/>
                <a:gd name="T4" fmla="*/ 0 w 85"/>
                <a:gd name="T5" fmla="*/ 57 h 57"/>
                <a:gd name="T6" fmla="*/ 0 w 8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7">
                  <a:moveTo>
                    <a:pt x="0" y="0"/>
                  </a:moveTo>
                  <a:lnTo>
                    <a:pt x="85" y="28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284">
              <a:extLst>
                <a:ext uri="{FF2B5EF4-FFF2-40B4-BE49-F238E27FC236}">
                  <a16:creationId xmlns:a16="http://schemas.microsoft.com/office/drawing/2014/main" id="{E2BAB1FA-C35A-4F13-A6A3-6A2D26BE8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9" y="1685"/>
              <a:ext cx="1330" cy="0"/>
            </a:xfrm>
            <a:prstGeom prst="line">
              <a:avLst/>
            </a:prstGeom>
            <a:noFill/>
            <a:ln w="25400" cap="rnd">
              <a:solidFill>
                <a:srgbClr val="38557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285">
              <a:extLst>
                <a:ext uri="{FF2B5EF4-FFF2-40B4-BE49-F238E27FC236}">
                  <a16:creationId xmlns:a16="http://schemas.microsoft.com/office/drawing/2014/main" id="{40C9AFFB-A54A-4561-A4C2-818CA80D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656"/>
              <a:ext cx="86" cy="58"/>
            </a:xfrm>
            <a:custGeom>
              <a:avLst/>
              <a:gdLst>
                <a:gd name="T0" fmla="*/ 0 w 86"/>
                <a:gd name="T1" fmla="*/ 0 h 58"/>
                <a:gd name="T2" fmla="*/ 86 w 86"/>
                <a:gd name="T3" fmla="*/ 29 h 58"/>
                <a:gd name="T4" fmla="*/ 0 w 86"/>
                <a:gd name="T5" fmla="*/ 58 h 58"/>
                <a:gd name="T6" fmla="*/ 0 w 8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8">
                  <a:moveTo>
                    <a:pt x="0" y="0"/>
                  </a:moveTo>
                  <a:lnTo>
                    <a:pt x="86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286">
              <a:extLst>
                <a:ext uri="{FF2B5EF4-FFF2-40B4-BE49-F238E27FC236}">
                  <a16:creationId xmlns:a16="http://schemas.microsoft.com/office/drawing/2014/main" id="{DC75F02D-80F3-4F60-9C21-BF6F8E328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826"/>
              <a:ext cx="881" cy="1136"/>
            </a:xfrm>
            <a:prstGeom prst="line">
              <a:avLst/>
            </a:prstGeom>
            <a:noFill/>
            <a:ln w="492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87">
              <a:extLst>
                <a:ext uri="{FF2B5EF4-FFF2-40B4-BE49-F238E27FC236}">
                  <a16:creationId xmlns:a16="http://schemas.microsoft.com/office/drawing/2014/main" id="{68248A6B-2F93-4ECE-941A-FA9AED3A9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913"/>
              <a:ext cx="116" cy="132"/>
            </a:xfrm>
            <a:custGeom>
              <a:avLst/>
              <a:gdLst>
                <a:gd name="T0" fmla="*/ 116 w 116"/>
                <a:gd name="T1" fmla="*/ 54 h 132"/>
                <a:gd name="T2" fmla="*/ 0 w 116"/>
                <a:gd name="T3" fmla="*/ 132 h 132"/>
                <a:gd name="T4" fmla="*/ 47 w 116"/>
                <a:gd name="T5" fmla="*/ 0 h 132"/>
                <a:gd name="T6" fmla="*/ 116 w 116"/>
                <a:gd name="T7" fmla="*/ 5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32">
                  <a:moveTo>
                    <a:pt x="116" y="54"/>
                  </a:moveTo>
                  <a:lnTo>
                    <a:pt x="0" y="132"/>
                  </a:lnTo>
                  <a:lnTo>
                    <a:pt x="47" y="0"/>
                  </a:lnTo>
                  <a:lnTo>
                    <a:pt x="116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288">
              <a:extLst>
                <a:ext uri="{FF2B5EF4-FFF2-40B4-BE49-F238E27FC236}">
                  <a16:creationId xmlns:a16="http://schemas.microsoft.com/office/drawing/2014/main" id="{C0CF56D9-A591-4A42-983C-5FEB9ED8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1503"/>
              <a:ext cx="13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89">
              <a:extLst>
                <a:ext uri="{FF2B5EF4-FFF2-40B4-BE49-F238E27FC236}">
                  <a16:creationId xmlns:a16="http://schemas.microsoft.com/office/drawing/2014/main" id="{7C365268-1726-4700-B6B0-3C4C14F7A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576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290">
              <a:extLst>
                <a:ext uri="{FF2B5EF4-FFF2-40B4-BE49-F238E27FC236}">
                  <a16:creationId xmlns:a16="http://schemas.microsoft.com/office/drawing/2014/main" id="{35F12327-5EDD-4DEE-B73F-ED7AE744F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368"/>
              <a:ext cx="13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291">
              <a:extLst>
                <a:ext uri="{FF2B5EF4-FFF2-40B4-BE49-F238E27FC236}">
                  <a16:creationId xmlns:a16="http://schemas.microsoft.com/office/drawing/2014/main" id="{37C83AD3-94A5-4F85-A959-76B6587A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1441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292">
              <a:extLst>
                <a:ext uri="{FF2B5EF4-FFF2-40B4-BE49-F238E27FC236}">
                  <a16:creationId xmlns:a16="http://schemas.microsoft.com/office/drawing/2014/main" id="{C16DDD39-884E-445C-9B34-2BDD5E48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1226"/>
              <a:ext cx="13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293">
              <a:extLst>
                <a:ext uri="{FF2B5EF4-FFF2-40B4-BE49-F238E27FC236}">
                  <a16:creationId xmlns:a16="http://schemas.microsoft.com/office/drawing/2014/main" id="{9C7C6AB7-1DE5-4C69-A050-2702AF51F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297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294">
              <a:extLst>
                <a:ext uri="{FF2B5EF4-FFF2-40B4-BE49-F238E27FC236}">
                  <a16:creationId xmlns:a16="http://schemas.microsoft.com/office/drawing/2014/main" id="{8A1128AD-615A-40FC-A43B-C333D2C6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079"/>
              <a:ext cx="13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295">
              <a:extLst>
                <a:ext uri="{FF2B5EF4-FFF2-40B4-BE49-F238E27FC236}">
                  <a16:creationId xmlns:a16="http://schemas.microsoft.com/office/drawing/2014/main" id="{20880EF2-CE37-476E-B315-7B29D25BC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1151"/>
              <a:ext cx="1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Freeform 296">
              <a:extLst>
                <a:ext uri="{FF2B5EF4-FFF2-40B4-BE49-F238E27FC236}">
                  <a16:creationId xmlns:a16="http://schemas.microsoft.com/office/drawing/2014/main" id="{81A31277-8340-4F43-9E58-05D3B4A2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119"/>
              <a:ext cx="37" cy="36"/>
            </a:xfrm>
            <a:custGeom>
              <a:avLst/>
              <a:gdLst>
                <a:gd name="T0" fmla="*/ 76 w 152"/>
                <a:gd name="T1" fmla="*/ 151 h 151"/>
                <a:gd name="T2" fmla="*/ 151 w 152"/>
                <a:gd name="T3" fmla="*/ 76 h 151"/>
                <a:gd name="T4" fmla="*/ 76 w 152"/>
                <a:gd name="T5" fmla="*/ 0 h 151"/>
                <a:gd name="T6" fmla="*/ 0 w 152"/>
                <a:gd name="T7" fmla="*/ 76 h 151"/>
                <a:gd name="T8" fmla="*/ 76 w 15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76" y="151"/>
                  </a:moveTo>
                  <a:cubicBezTo>
                    <a:pt x="118" y="151"/>
                    <a:pt x="152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1"/>
                    <a:pt x="76" y="151"/>
                  </a:cubicBezTo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97">
              <a:extLst>
                <a:ext uri="{FF2B5EF4-FFF2-40B4-BE49-F238E27FC236}">
                  <a16:creationId xmlns:a16="http://schemas.microsoft.com/office/drawing/2014/main" id="{E3C4188D-F069-4616-9DE7-74FEC5AB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119"/>
              <a:ext cx="37" cy="36"/>
            </a:xfrm>
            <a:custGeom>
              <a:avLst/>
              <a:gdLst>
                <a:gd name="T0" fmla="*/ 18 w 37"/>
                <a:gd name="T1" fmla="*/ 36 h 36"/>
                <a:gd name="T2" fmla="*/ 36 w 37"/>
                <a:gd name="T3" fmla="*/ 18 h 36"/>
                <a:gd name="T4" fmla="*/ 18 w 37"/>
                <a:gd name="T5" fmla="*/ 0 h 36"/>
                <a:gd name="T6" fmla="*/ 0 w 37"/>
                <a:gd name="T7" fmla="*/ 18 h 36"/>
                <a:gd name="T8" fmla="*/ 18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8" y="36"/>
                  </a:moveTo>
                  <a:cubicBezTo>
                    <a:pt x="28" y="36"/>
                    <a:pt x="37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</a:path>
              </a:pathLst>
            </a:custGeom>
            <a:noFill/>
            <a:ln w="6350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298">
              <a:extLst>
                <a:ext uri="{FF2B5EF4-FFF2-40B4-BE49-F238E27FC236}">
                  <a16:creationId xmlns:a16="http://schemas.microsoft.com/office/drawing/2014/main" id="{C9521706-C867-40A6-A599-90E56EDA8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797"/>
              <a:ext cx="36" cy="37"/>
            </a:xfrm>
            <a:custGeom>
              <a:avLst/>
              <a:gdLst>
                <a:gd name="T0" fmla="*/ 75 w 151"/>
                <a:gd name="T1" fmla="*/ 0 h 151"/>
                <a:gd name="T2" fmla="*/ 0 w 151"/>
                <a:gd name="T3" fmla="*/ 76 h 151"/>
                <a:gd name="T4" fmla="*/ 76 w 151"/>
                <a:gd name="T5" fmla="*/ 151 h 151"/>
                <a:gd name="T6" fmla="*/ 151 w 151"/>
                <a:gd name="T7" fmla="*/ 75 h 151"/>
                <a:gd name="T8" fmla="*/ 7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5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299">
              <a:extLst>
                <a:ext uri="{FF2B5EF4-FFF2-40B4-BE49-F238E27FC236}">
                  <a16:creationId xmlns:a16="http://schemas.microsoft.com/office/drawing/2014/main" id="{FEC12EC1-6D56-47F8-B566-36748F83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797"/>
              <a:ext cx="36" cy="37"/>
            </a:xfrm>
            <a:custGeom>
              <a:avLst/>
              <a:gdLst>
                <a:gd name="T0" fmla="*/ 18 w 36"/>
                <a:gd name="T1" fmla="*/ 0 h 37"/>
                <a:gd name="T2" fmla="*/ 0 w 36"/>
                <a:gd name="T3" fmla="*/ 19 h 37"/>
                <a:gd name="T4" fmla="*/ 18 w 36"/>
                <a:gd name="T5" fmla="*/ 37 h 37"/>
                <a:gd name="T6" fmla="*/ 36 w 36"/>
                <a:gd name="T7" fmla="*/ 18 h 37"/>
                <a:gd name="T8" fmla="*/ 18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6" y="29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300">
              <a:extLst>
                <a:ext uri="{FF2B5EF4-FFF2-40B4-BE49-F238E27FC236}">
                  <a16:creationId xmlns:a16="http://schemas.microsoft.com/office/drawing/2014/main" id="{09C81719-8558-48F8-9EE2-CD77D3C6C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4" y="1123"/>
              <a:ext cx="7" cy="1134"/>
            </a:xfrm>
            <a:custGeom>
              <a:avLst/>
              <a:gdLst>
                <a:gd name="T0" fmla="*/ 16 w 32"/>
                <a:gd name="T1" fmla="*/ 5424 h 5680"/>
                <a:gd name="T2" fmla="*/ 16 w 32"/>
                <a:gd name="T3" fmla="*/ 5680 h 5680"/>
                <a:gd name="T4" fmla="*/ 0 w 32"/>
                <a:gd name="T5" fmla="*/ 5280 h 5680"/>
                <a:gd name="T6" fmla="*/ 32 w 32"/>
                <a:gd name="T7" fmla="*/ 5280 h 5680"/>
                <a:gd name="T8" fmla="*/ 0 w 32"/>
                <a:gd name="T9" fmla="*/ 5120 h 5680"/>
                <a:gd name="T10" fmla="*/ 32 w 32"/>
                <a:gd name="T11" fmla="*/ 4896 h 5680"/>
                <a:gd name="T12" fmla="*/ 0 w 32"/>
                <a:gd name="T13" fmla="*/ 5120 h 5680"/>
                <a:gd name="T14" fmla="*/ 16 w 32"/>
                <a:gd name="T15" fmla="*/ 4719 h 5680"/>
                <a:gd name="T16" fmla="*/ 16 w 32"/>
                <a:gd name="T17" fmla="*/ 4752 h 5680"/>
                <a:gd name="T18" fmla="*/ 0 w 32"/>
                <a:gd name="T19" fmla="*/ 4351 h 5680"/>
                <a:gd name="T20" fmla="*/ 32 w 32"/>
                <a:gd name="T21" fmla="*/ 4575 h 5680"/>
                <a:gd name="T22" fmla="*/ 0 w 32"/>
                <a:gd name="T23" fmla="*/ 4191 h 5680"/>
                <a:gd name="T24" fmla="*/ 32 w 32"/>
                <a:gd name="T25" fmla="*/ 4191 h 5680"/>
                <a:gd name="T26" fmla="*/ 0 w 32"/>
                <a:gd name="T27" fmla="*/ 4191 h 5680"/>
                <a:gd name="T28" fmla="*/ 16 w 32"/>
                <a:gd name="T29" fmla="*/ 3791 h 5680"/>
                <a:gd name="T30" fmla="*/ 16 w 32"/>
                <a:gd name="T31" fmla="*/ 4047 h 5680"/>
                <a:gd name="T32" fmla="*/ 0 w 32"/>
                <a:gd name="T33" fmla="*/ 3647 h 5680"/>
                <a:gd name="T34" fmla="*/ 32 w 32"/>
                <a:gd name="T35" fmla="*/ 3647 h 5680"/>
                <a:gd name="T36" fmla="*/ 0 w 32"/>
                <a:gd name="T37" fmla="*/ 3487 h 5680"/>
                <a:gd name="T38" fmla="*/ 32 w 32"/>
                <a:gd name="T39" fmla="*/ 3263 h 5680"/>
                <a:gd name="T40" fmla="*/ 0 w 32"/>
                <a:gd name="T41" fmla="*/ 3487 h 5680"/>
                <a:gd name="T42" fmla="*/ 16 w 32"/>
                <a:gd name="T43" fmla="*/ 3087 h 5680"/>
                <a:gd name="T44" fmla="*/ 16 w 32"/>
                <a:gd name="T45" fmla="*/ 3119 h 5680"/>
                <a:gd name="T46" fmla="*/ 0 w 32"/>
                <a:gd name="T47" fmla="*/ 2719 h 5680"/>
                <a:gd name="T48" fmla="*/ 32 w 32"/>
                <a:gd name="T49" fmla="*/ 2943 h 5680"/>
                <a:gd name="T50" fmla="*/ 0 w 32"/>
                <a:gd name="T51" fmla="*/ 2559 h 5680"/>
                <a:gd name="T52" fmla="*/ 32 w 32"/>
                <a:gd name="T53" fmla="*/ 2559 h 5680"/>
                <a:gd name="T54" fmla="*/ 0 w 32"/>
                <a:gd name="T55" fmla="*/ 2559 h 5680"/>
                <a:gd name="T56" fmla="*/ 16 w 32"/>
                <a:gd name="T57" fmla="*/ 2159 h 5680"/>
                <a:gd name="T58" fmla="*/ 16 w 32"/>
                <a:gd name="T59" fmla="*/ 2415 h 5680"/>
                <a:gd name="T60" fmla="*/ 0 w 32"/>
                <a:gd name="T61" fmla="*/ 2015 h 5680"/>
                <a:gd name="T62" fmla="*/ 32 w 32"/>
                <a:gd name="T63" fmla="*/ 2015 h 5680"/>
                <a:gd name="T64" fmla="*/ 0 w 32"/>
                <a:gd name="T65" fmla="*/ 1855 h 5680"/>
                <a:gd name="T66" fmla="*/ 32 w 32"/>
                <a:gd name="T67" fmla="*/ 1631 h 5680"/>
                <a:gd name="T68" fmla="*/ 0 w 32"/>
                <a:gd name="T69" fmla="*/ 1855 h 5680"/>
                <a:gd name="T70" fmla="*/ 16 w 32"/>
                <a:gd name="T71" fmla="*/ 1455 h 5680"/>
                <a:gd name="T72" fmla="*/ 16 w 32"/>
                <a:gd name="T73" fmla="*/ 1487 h 5680"/>
                <a:gd name="T74" fmla="*/ 0 w 32"/>
                <a:gd name="T75" fmla="*/ 1087 h 5680"/>
                <a:gd name="T76" fmla="*/ 32 w 32"/>
                <a:gd name="T77" fmla="*/ 1311 h 5680"/>
                <a:gd name="T78" fmla="*/ 0 w 32"/>
                <a:gd name="T79" fmla="*/ 927 h 5680"/>
                <a:gd name="T80" fmla="*/ 32 w 32"/>
                <a:gd name="T81" fmla="*/ 927 h 5680"/>
                <a:gd name="T82" fmla="*/ 0 w 32"/>
                <a:gd name="T83" fmla="*/ 927 h 5680"/>
                <a:gd name="T84" fmla="*/ 16 w 32"/>
                <a:gd name="T85" fmla="*/ 527 h 5680"/>
                <a:gd name="T86" fmla="*/ 16 w 32"/>
                <a:gd name="T87" fmla="*/ 783 h 5680"/>
                <a:gd name="T88" fmla="*/ 0 w 32"/>
                <a:gd name="T89" fmla="*/ 383 h 5680"/>
                <a:gd name="T90" fmla="*/ 32 w 32"/>
                <a:gd name="T91" fmla="*/ 383 h 5680"/>
                <a:gd name="T92" fmla="*/ 0 w 32"/>
                <a:gd name="T93" fmla="*/ 223 h 5680"/>
                <a:gd name="T94" fmla="*/ 32 w 32"/>
                <a:gd name="T95" fmla="*/ 16 h 5680"/>
                <a:gd name="T96" fmla="*/ 0 w 32"/>
                <a:gd name="T97" fmla="*/ 223 h 5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5680">
                  <a:moveTo>
                    <a:pt x="0" y="5664"/>
                  </a:moveTo>
                  <a:lnTo>
                    <a:pt x="0" y="5440"/>
                  </a:lnTo>
                  <a:cubicBezTo>
                    <a:pt x="0" y="5431"/>
                    <a:pt x="7" y="5424"/>
                    <a:pt x="16" y="5424"/>
                  </a:cubicBezTo>
                  <a:cubicBezTo>
                    <a:pt x="24" y="5424"/>
                    <a:pt x="32" y="5431"/>
                    <a:pt x="32" y="5440"/>
                  </a:cubicBezTo>
                  <a:lnTo>
                    <a:pt x="32" y="5664"/>
                  </a:lnTo>
                  <a:cubicBezTo>
                    <a:pt x="32" y="5672"/>
                    <a:pt x="24" y="5680"/>
                    <a:pt x="16" y="5680"/>
                  </a:cubicBezTo>
                  <a:cubicBezTo>
                    <a:pt x="7" y="5680"/>
                    <a:pt x="0" y="5672"/>
                    <a:pt x="0" y="5664"/>
                  </a:cubicBezTo>
                  <a:close/>
                  <a:moveTo>
                    <a:pt x="0" y="5280"/>
                  </a:moveTo>
                  <a:lnTo>
                    <a:pt x="0" y="5280"/>
                  </a:lnTo>
                  <a:cubicBezTo>
                    <a:pt x="0" y="5271"/>
                    <a:pt x="7" y="5264"/>
                    <a:pt x="16" y="5264"/>
                  </a:cubicBezTo>
                  <a:cubicBezTo>
                    <a:pt x="24" y="5264"/>
                    <a:pt x="32" y="5271"/>
                    <a:pt x="32" y="5280"/>
                  </a:cubicBezTo>
                  <a:lnTo>
                    <a:pt x="32" y="5280"/>
                  </a:lnTo>
                  <a:cubicBezTo>
                    <a:pt x="32" y="5288"/>
                    <a:pt x="24" y="5296"/>
                    <a:pt x="16" y="5296"/>
                  </a:cubicBezTo>
                  <a:cubicBezTo>
                    <a:pt x="7" y="5296"/>
                    <a:pt x="0" y="5288"/>
                    <a:pt x="0" y="5280"/>
                  </a:cubicBezTo>
                  <a:close/>
                  <a:moveTo>
                    <a:pt x="0" y="5120"/>
                  </a:moveTo>
                  <a:lnTo>
                    <a:pt x="0" y="4896"/>
                  </a:lnTo>
                  <a:cubicBezTo>
                    <a:pt x="0" y="4887"/>
                    <a:pt x="7" y="4880"/>
                    <a:pt x="16" y="4880"/>
                  </a:cubicBezTo>
                  <a:cubicBezTo>
                    <a:pt x="24" y="4880"/>
                    <a:pt x="32" y="4887"/>
                    <a:pt x="32" y="4896"/>
                  </a:cubicBezTo>
                  <a:lnTo>
                    <a:pt x="32" y="5120"/>
                  </a:lnTo>
                  <a:cubicBezTo>
                    <a:pt x="32" y="5128"/>
                    <a:pt x="24" y="5136"/>
                    <a:pt x="16" y="5136"/>
                  </a:cubicBezTo>
                  <a:cubicBezTo>
                    <a:pt x="7" y="5136"/>
                    <a:pt x="0" y="5128"/>
                    <a:pt x="0" y="5120"/>
                  </a:cubicBezTo>
                  <a:close/>
                  <a:moveTo>
                    <a:pt x="0" y="4736"/>
                  </a:moveTo>
                  <a:lnTo>
                    <a:pt x="0" y="4735"/>
                  </a:lnTo>
                  <a:cubicBezTo>
                    <a:pt x="0" y="4727"/>
                    <a:pt x="7" y="4719"/>
                    <a:pt x="16" y="4719"/>
                  </a:cubicBezTo>
                  <a:cubicBezTo>
                    <a:pt x="24" y="4719"/>
                    <a:pt x="32" y="4727"/>
                    <a:pt x="32" y="4735"/>
                  </a:cubicBezTo>
                  <a:lnTo>
                    <a:pt x="32" y="4736"/>
                  </a:lnTo>
                  <a:cubicBezTo>
                    <a:pt x="32" y="4744"/>
                    <a:pt x="24" y="4752"/>
                    <a:pt x="16" y="4752"/>
                  </a:cubicBezTo>
                  <a:cubicBezTo>
                    <a:pt x="7" y="4752"/>
                    <a:pt x="0" y="4744"/>
                    <a:pt x="0" y="4736"/>
                  </a:cubicBezTo>
                  <a:close/>
                  <a:moveTo>
                    <a:pt x="0" y="4575"/>
                  </a:moveTo>
                  <a:lnTo>
                    <a:pt x="0" y="4351"/>
                  </a:lnTo>
                  <a:cubicBezTo>
                    <a:pt x="0" y="4343"/>
                    <a:pt x="7" y="4335"/>
                    <a:pt x="16" y="4335"/>
                  </a:cubicBezTo>
                  <a:cubicBezTo>
                    <a:pt x="24" y="4335"/>
                    <a:pt x="32" y="4343"/>
                    <a:pt x="32" y="4351"/>
                  </a:cubicBezTo>
                  <a:lnTo>
                    <a:pt x="32" y="4575"/>
                  </a:lnTo>
                  <a:cubicBezTo>
                    <a:pt x="32" y="4584"/>
                    <a:pt x="24" y="4591"/>
                    <a:pt x="16" y="4591"/>
                  </a:cubicBezTo>
                  <a:cubicBezTo>
                    <a:pt x="7" y="4591"/>
                    <a:pt x="0" y="4584"/>
                    <a:pt x="0" y="4575"/>
                  </a:cubicBezTo>
                  <a:close/>
                  <a:moveTo>
                    <a:pt x="0" y="4191"/>
                  </a:moveTo>
                  <a:lnTo>
                    <a:pt x="0" y="4191"/>
                  </a:lnTo>
                  <a:cubicBezTo>
                    <a:pt x="0" y="4183"/>
                    <a:pt x="7" y="4175"/>
                    <a:pt x="16" y="4175"/>
                  </a:cubicBezTo>
                  <a:cubicBezTo>
                    <a:pt x="24" y="4175"/>
                    <a:pt x="32" y="4183"/>
                    <a:pt x="32" y="4191"/>
                  </a:cubicBezTo>
                  <a:lnTo>
                    <a:pt x="32" y="4191"/>
                  </a:lnTo>
                  <a:cubicBezTo>
                    <a:pt x="32" y="4200"/>
                    <a:pt x="24" y="4207"/>
                    <a:pt x="16" y="4207"/>
                  </a:cubicBezTo>
                  <a:cubicBezTo>
                    <a:pt x="7" y="4207"/>
                    <a:pt x="0" y="4200"/>
                    <a:pt x="0" y="4191"/>
                  </a:cubicBezTo>
                  <a:close/>
                  <a:moveTo>
                    <a:pt x="0" y="4031"/>
                  </a:moveTo>
                  <a:lnTo>
                    <a:pt x="0" y="3807"/>
                  </a:lnTo>
                  <a:cubicBezTo>
                    <a:pt x="0" y="3799"/>
                    <a:pt x="7" y="3791"/>
                    <a:pt x="16" y="3791"/>
                  </a:cubicBezTo>
                  <a:cubicBezTo>
                    <a:pt x="24" y="3791"/>
                    <a:pt x="32" y="3799"/>
                    <a:pt x="32" y="3807"/>
                  </a:cubicBezTo>
                  <a:lnTo>
                    <a:pt x="32" y="4031"/>
                  </a:lnTo>
                  <a:cubicBezTo>
                    <a:pt x="32" y="4040"/>
                    <a:pt x="24" y="4047"/>
                    <a:pt x="16" y="4047"/>
                  </a:cubicBezTo>
                  <a:cubicBezTo>
                    <a:pt x="7" y="4047"/>
                    <a:pt x="0" y="4040"/>
                    <a:pt x="0" y="4031"/>
                  </a:cubicBezTo>
                  <a:close/>
                  <a:moveTo>
                    <a:pt x="0" y="3647"/>
                  </a:moveTo>
                  <a:lnTo>
                    <a:pt x="0" y="3647"/>
                  </a:lnTo>
                  <a:cubicBezTo>
                    <a:pt x="0" y="3639"/>
                    <a:pt x="7" y="3631"/>
                    <a:pt x="16" y="3631"/>
                  </a:cubicBezTo>
                  <a:cubicBezTo>
                    <a:pt x="24" y="3631"/>
                    <a:pt x="32" y="3639"/>
                    <a:pt x="32" y="3647"/>
                  </a:cubicBezTo>
                  <a:lnTo>
                    <a:pt x="32" y="3647"/>
                  </a:lnTo>
                  <a:cubicBezTo>
                    <a:pt x="32" y="3656"/>
                    <a:pt x="24" y="3663"/>
                    <a:pt x="16" y="3663"/>
                  </a:cubicBezTo>
                  <a:cubicBezTo>
                    <a:pt x="7" y="3663"/>
                    <a:pt x="0" y="3656"/>
                    <a:pt x="0" y="3647"/>
                  </a:cubicBezTo>
                  <a:close/>
                  <a:moveTo>
                    <a:pt x="0" y="3487"/>
                  </a:moveTo>
                  <a:lnTo>
                    <a:pt x="0" y="3263"/>
                  </a:lnTo>
                  <a:cubicBezTo>
                    <a:pt x="0" y="3255"/>
                    <a:pt x="7" y="3247"/>
                    <a:pt x="16" y="3247"/>
                  </a:cubicBezTo>
                  <a:cubicBezTo>
                    <a:pt x="24" y="3247"/>
                    <a:pt x="32" y="3255"/>
                    <a:pt x="32" y="3263"/>
                  </a:cubicBezTo>
                  <a:lnTo>
                    <a:pt x="32" y="3487"/>
                  </a:lnTo>
                  <a:cubicBezTo>
                    <a:pt x="32" y="3496"/>
                    <a:pt x="24" y="3503"/>
                    <a:pt x="16" y="3503"/>
                  </a:cubicBezTo>
                  <a:cubicBezTo>
                    <a:pt x="7" y="3503"/>
                    <a:pt x="0" y="3496"/>
                    <a:pt x="0" y="3487"/>
                  </a:cubicBezTo>
                  <a:close/>
                  <a:moveTo>
                    <a:pt x="0" y="3103"/>
                  </a:moveTo>
                  <a:lnTo>
                    <a:pt x="0" y="3103"/>
                  </a:lnTo>
                  <a:cubicBezTo>
                    <a:pt x="0" y="3095"/>
                    <a:pt x="7" y="3087"/>
                    <a:pt x="16" y="3087"/>
                  </a:cubicBezTo>
                  <a:cubicBezTo>
                    <a:pt x="24" y="3087"/>
                    <a:pt x="32" y="3095"/>
                    <a:pt x="32" y="3103"/>
                  </a:cubicBezTo>
                  <a:lnTo>
                    <a:pt x="32" y="3103"/>
                  </a:lnTo>
                  <a:cubicBezTo>
                    <a:pt x="32" y="3112"/>
                    <a:pt x="24" y="3119"/>
                    <a:pt x="16" y="3119"/>
                  </a:cubicBezTo>
                  <a:cubicBezTo>
                    <a:pt x="7" y="3119"/>
                    <a:pt x="0" y="3112"/>
                    <a:pt x="0" y="3103"/>
                  </a:cubicBezTo>
                  <a:close/>
                  <a:moveTo>
                    <a:pt x="0" y="2943"/>
                  </a:moveTo>
                  <a:lnTo>
                    <a:pt x="0" y="2719"/>
                  </a:lnTo>
                  <a:cubicBezTo>
                    <a:pt x="0" y="2711"/>
                    <a:pt x="7" y="2703"/>
                    <a:pt x="16" y="2703"/>
                  </a:cubicBezTo>
                  <a:cubicBezTo>
                    <a:pt x="24" y="2703"/>
                    <a:pt x="32" y="2711"/>
                    <a:pt x="32" y="2719"/>
                  </a:cubicBezTo>
                  <a:lnTo>
                    <a:pt x="32" y="2943"/>
                  </a:lnTo>
                  <a:cubicBezTo>
                    <a:pt x="32" y="2952"/>
                    <a:pt x="24" y="2959"/>
                    <a:pt x="16" y="2959"/>
                  </a:cubicBezTo>
                  <a:cubicBezTo>
                    <a:pt x="7" y="2959"/>
                    <a:pt x="0" y="2952"/>
                    <a:pt x="0" y="2943"/>
                  </a:cubicBezTo>
                  <a:close/>
                  <a:moveTo>
                    <a:pt x="0" y="2559"/>
                  </a:moveTo>
                  <a:lnTo>
                    <a:pt x="0" y="2559"/>
                  </a:lnTo>
                  <a:cubicBezTo>
                    <a:pt x="0" y="2551"/>
                    <a:pt x="7" y="2543"/>
                    <a:pt x="16" y="2543"/>
                  </a:cubicBezTo>
                  <a:cubicBezTo>
                    <a:pt x="24" y="2543"/>
                    <a:pt x="32" y="2551"/>
                    <a:pt x="32" y="2559"/>
                  </a:cubicBezTo>
                  <a:lnTo>
                    <a:pt x="32" y="2559"/>
                  </a:lnTo>
                  <a:cubicBezTo>
                    <a:pt x="32" y="2568"/>
                    <a:pt x="24" y="2575"/>
                    <a:pt x="16" y="2575"/>
                  </a:cubicBezTo>
                  <a:cubicBezTo>
                    <a:pt x="7" y="2575"/>
                    <a:pt x="0" y="2568"/>
                    <a:pt x="0" y="2559"/>
                  </a:cubicBezTo>
                  <a:close/>
                  <a:moveTo>
                    <a:pt x="0" y="2399"/>
                  </a:moveTo>
                  <a:lnTo>
                    <a:pt x="0" y="2175"/>
                  </a:lnTo>
                  <a:cubicBezTo>
                    <a:pt x="0" y="2167"/>
                    <a:pt x="7" y="2159"/>
                    <a:pt x="16" y="2159"/>
                  </a:cubicBezTo>
                  <a:cubicBezTo>
                    <a:pt x="24" y="2159"/>
                    <a:pt x="32" y="2167"/>
                    <a:pt x="32" y="2175"/>
                  </a:cubicBezTo>
                  <a:lnTo>
                    <a:pt x="32" y="2399"/>
                  </a:lnTo>
                  <a:cubicBezTo>
                    <a:pt x="32" y="2408"/>
                    <a:pt x="24" y="2415"/>
                    <a:pt x="16" y="2415"/>
                  </a:cubicBezTo>
                  <a:cubicBezTo>
                    <a:pt x="7" y="2415"/>
                    <a:pt x="0" y="2408"/>
                    <a:pt x="0" y="2399"/>
                  </a:cubicBezTo>
                  <a:close/>
                  <a:moveTo>
                    <a:pt x="0" y="2015"/>
                  </a:moveTo>
                  <a:lnTo>
                    <a:pt x="0" y="2015"/>
                  </a:lnTo>
                  <a:cubicBezTo>
                    <a:pt x="0" y="2006"/>
                    <a:pt x="7" y="1999"/>
                    <a:pt x="16" y="1999"/>
                  </a:cubicBezTo>
                  <a:cubicBezTo>
                    <a:pt x="24" y="1999"/>
                    <a:pt x="32" y="2006"/>
                    <a:pt x="32" y="2015"/>
                  </a:cubicBezTo>
                  <a:lnTo>
                    <a:pt x="32" y="2015"/>
                  </a:lnTo>
                  <a:cubicBezTo>
                    <a:pt x="32" y="2024"/>
                    <a:pt x="24" y="2031"/>
                    <a:pt x="16" y="2031"/>
                  </a:cubicBezTo>
                  <a:cubicBezTo>
                    <a:pt x="7" y="2031"/>
                    <a:pt x="0" y="2024"/>
                    <a:pt x="0" y="2015"/>
                  </a:cubicBezTo>
                  <a:close/>
                  <a:moveTo>
                    <a:pt x="0" y="1855"/>
                  </a:moveTo>
                  <a:lnTo>
                    <a:pt x="0" y="1631"/>
                  </a:lnTo>
                  <a:cubicBezTo>
                    <a:pt x="0" y="1622"/>
                    <a:pt x="7" y="1615"/>
                    <a:pt x="16" y="1615"/>
                  </a:cubicBezTo>
                  <a:cubicBezTo>
                    <a:pt x="24" y="1615"/>
                    <a:pt x="32" y="1622"/>
                    <a:pt x="32" y="1631"/>
                  </a:cubicBezTo>
                  <a:lnTo>
                    <a:pt x="32" y="1855"/>
                  </a:lnTo>
                  <a:cubicBezTo>
                    <a:pt x="32" y="1864"/>
                    <a:pt x="24" y="1871"/>
                    <a:pt x="16" y="1871"/>
                  </a:cubicBezTo>
                  <a:cubicBezTo>
                    <a:pt x="7" y="1871"/>
                    <a:pt x="0" y="1864"/>
                    <a:pt x="0" y="1855"/>
                  </a:cubicBezTo>
                  <a:close/>
                  <a:moveTo>
                    <a:pt x="0" y="1471"/>
                  </a:moveTo>
                  <a:lnTo>
                    <a:pt x="0" y="1471"/>
                  </a:lnTo>
                  <a:cubicBezTo>
                    <a:pt x="0" y="1462"/>
                    <a:pt x="7" y="1455"/>
                    <a:pt x="16" y="1455"/>
                  </a:cubicBezTo>
                  <a:cubicBezTo>
                    <a:pt x="24" y="1455"/>
                    <a:pt x="32" y="1462"/>
                    <a:pt x="32" y="1471"/>
                  </a:cubicBezTo>
                  <a:lnTo>
                    <a:pt x="32" y="1471"/>
                  </a:lnTo>
                  <a:cubicBezTo>
                    <a:pt x="32" y="1480"/>
                    <a:pt x="24" y="1487"/>
                    <a:pt x="16" y="1487"/>
                  </a:cubicBezTo>
                  <a:cubicBezTo>
                    <a:pt x="7" y="1487"/>
                    <a:pt x="0" y="1480"/>
                    <a:pt x="0" y="1471"/>
                  </a:cubicBezTo>
                  <a:close/>
                  <a:moveTo>
                    <a:pt x="0" y="1311"/>
                  </a:moveTo>
                  <a:lnTo>
                    <a:pt x="0" y="1087"/>
                  </a:lnTo>
                  <a:cubicBezTo>
                    <a:pt x="0" y="1078"/>
                    <a:pt x="7" y="1071"/>
                    <a:pt x="16" y="1071"/>
                  </a:cubicBezTo>
                  <a:cubicBezTo>
                    <a:pt x="24" y="1071"/>
                    <a:pt x="32" y="1078"/>
                    <a:pt x="32" y="1087"/>
                  </a:cubicBezTo>
                  <a:lnTo>
                    <a:pt x="32" y="1311"/>
                  </a:lnTo>
                  <a:cubicBezTo>
                    <a:pt x="32" y="1320"/>
                    <a:pt x="24" y="1327"/>
                    <a:pt x="16" y="1327"/>
                  </a:cubicBezTo>
                  <a:cubicBezTo>
                    <a:pt x="7" y="1327"/>
                    <a:pt x="0" y="1320"/>
                    <a:pt x="0" y="1311"/>
                  </a:cubicBezTo>
                  <a:close/>
                  <a:moveTo>
                    <a:pt x="0" y="927"/>
                  </a:moveTo>
                  <a:lnTo>
                    <a:pt x="0" y="927"/>
                  </a:lnTo>
                  <a:cubicBezTo>
                    <a:pt x="0" y="918"/>
                    <a:pt x="7" y="911"/>
                    <a:pt x="16" y="911"/>
                  </a:cubicBezTo>
                  <a:cubicBezTo>
                    <a:pt x="24" y="911"/>
                    <a:pt x="32" y="918"/>
                    <a:pt x="32" y="927"/>
                  </a:cubicBezTo>
                  <a:lnTo>
                    <a:pt x="32" y="927"/>
                  </a:lnTo>
                  <a:cubicBezTo>
                    <a:pt x="32" y="936"/>
                    <a:pt x="24" y="943"/>
                    <a:pt x="16" y="943"/>
                  </a:cubicBezTo>
                  <a:cubicBezTo>
                    <a:pt x="7" y="943"/>
                    <a:pt x="0" y="936"/>
                    <a:pt x="0" y="927"/>
                  </a:cubicBezTo>
                  <a:close/>
                  <a:moveTo>
                    <a:pt x="0" y="767"/>
                  </a:moveTo>
                  <a:lnTo>
                    <a:pt x="0" y="543"/>
                  </a:lnTo>
                  <a:cubicBezTo>
                    <a:pt x="0" y="534"/>
                    <a:pt x="7" y="527"/>
                    <a:pt x="16" y="527"/>
                  </a:cubicBezTo>
                  <a:cubicBezTo>
                    <a:pt x="24" y="527"/>
                    <a:pt x="32" y="534"/>
                    <a:pt x="32" y="543"/>
                  </a:cubicBezTo>
                  <a:lnTo>
                    <a:pt x="32" y="767"/>
                  </a:lnTo>
                  <a:cubicBezTo>
                    <a:pt x="32" y="776"/>
                    <a:pt x="24" y="783"/>
                    <a:pt x="16" y="783"/>
                  </a:cubicBezTo>
                  <a:cubicBezTo>
                    <a:pt x="7" y="783"/>
                    <a:pt x="0" y="776"/>
                    <a:pt x="0" y="767"/>
                  </a:cubicBezTo>
                  <a:close/>
                  <a:moveTo>
                    <a:pt x="0" y="383"/>
                  </a:moveTo>
                  <a:lnTo>
                    <a:pt x="0" y="383"/>
                  </a:lnTo>
                  <a:cubicBezTo>
                    <a:pt x="0" y="374"/>
                    <a:pt x="7" y="367"/>
                    <a:pt x="16" y="367"/>
                  </a:cubicBezTo>
                  <a:cubicBezTo>
                    <a:pt x="24" y="367"/>
                    <a:pt x="32" y="374"/>
                    <a:pt x="32" y="383"/>
                  </a:cubicBezTo>
                  <a:lnTo>
                    <a:pt x="32" y="383"/>
                  </a:lnTo>
                  <a:cubicBezTo>
                    <a:pt x="32" y="392"/>
                    <a:pt x="24" y="399"/>
                    <a:pt x="16" y="399"/>
                  </a:cubicBezTo>
                  <a:cubicBezTo>
                    <a:pt x="7" y="399"/>
                    <a:pt x="0" y="392"/>
                    <a:pt x="0" y="383"/>
                  </a:cubicBezTo>
                  <a:close/>
                  <a:moveTo>
                    <a:pt x="0" y="223"/>
                  </a:moveTo>
                  <a:lnTo>
                    <a:pt x="0" y="16"/>
                  </a:ln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8"/>
                    <a:pt x="32" y="16"/>
                  </a:cubicBezTo>
                  <a:lnTo>
                    <a:pt x="32" y="223"/>
                  </a:lnTo>
                  <a:cubicBezTo>
                    <a:pt x="32" y="232"/>
                    <a:pt x="24" y="239"/>
                    <a:pt x="16" y="239"/>
                  </a:cubicBezTo>
                  <a:cubicBezTo>
                    <a:pt x="7" y="239"/>
                    <a:pt x="0" y="232"/>
                    <a:pt x="0" y="22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301">
              <a:extLst>
                <a:ext uri="{FF2B5EF4-FFF2-40B4-BE49-F238E27FC236}">
                  <a16:creationId xmlns:a16="http://schemas.microsoft.com/office/drawing/2014/main" id="{8B1A1C37-0ACD-4213-A6FF-54277A468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" y="2179"/>
              <a:ext cx="358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02">
              <a:extLst>
                <a:ext uri="{FF2B5EF4-FFF2-40B4-BE49-F238E27FC236}">
                  <a16:creationId xmlns:a16="http://schemas.microsoft.com/office/drawing/2014/main" id="{76947D8E-1352-40EB-9B5C-5ED9B0982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154"/>
              <a:ext cx="74" cy="50"/>
            </a:xfrm>
            <a:custGeom>
              <a:avLst/>
              <a:gdLst>
                <a:gd name="T0" fmla="*/ 74 w 74"/>
                <a:gd name="T1" fmla="*/ 50 h 50"/>
                <a:gd name="T2" fmla="*/ 0 w 74"/>
                <a:gd name="T3" fmla="*/ 25 h 50"/>
                <a:gd name="T4" fmla="*/ 74 w 74"/>
                <a:gd name="T5" fmla="*/ 0 h 50"/>
                <a:gd name="T6" fmla="*/ 74 w 7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0">
                  <a:moveTo>
                    <a:pt x="74" y="50"/>
                  </a:moveTo>
                  <a:lnTo>
                    <a:pt x="0" y="25"/>
                  </a:lnTo>
                  <a:lnTo>
                    <a:pt x="74" y="0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03">
              <a:extLst>
                <a:ext uri="{FF2B5EF4-FFF2-40B4-BE49-F238E27FC236}">
                  <a16:creationId xmlns:a16="http://schemas.microsoft.com/office/drawing/2014/main" id="{86124185-CAEF-4413-8D27-CD09AC5E8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154"/>
              <a:ext cx="74" cy="50"/>
            </a:xfrm>
            <a:custGeom>
              <a:avLst/>
              <a:gdLst>
                <a:gd name="T0" fmla="*/ 0 w 74"/>
                <a:gd name="T1" fmla="*/ 0 h 50"/>
                <a:gd name="T2" fmla="*/ 74 w 74"/>
                <a:gd name="T3" fmla="*/ 25 h 50"/>
                <a:gd name="T4" fmla="*/ 0 w 74"/>
                <a:gd name="T5" fmla="*/ 50 h 50"/>
                <a:gd name="T6" fmla="*/ 0 w 7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0">
                  <a:moveTo>
                    <a:pt x="0" y="0"/>
                  </a:moveTo>
                  <a:lnTo>
                    <a:pt x="74" y="25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304">
              <a:extLst>
                <a:ext uri="{FF2B5EF4-FFF2-40B4-BE49-F238E27FC236}">
                  <a16:creationId xmlns:a16="http://schemas.microsoft.com/office/drawing/2014/main" id="{95921AAA-9C4F-4ED2-91A7-68252CD00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9" y="2179"/>
              <a:ext cx="3600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05">
              <a:extLst>
                <a:ext uri="{FF2B5EF4-FFF2-40B4-BE49-F238E27FC236}">
                  <a16:creationId xmlns:a16="http://schemas.microsoft.com/office/drawing/2014/main" id="{5E21FCC3-36D4-4C4D-9149-ABA8ADC1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154"/>
              <a:ext cx="74" cy="50"/>
            </a:xfrm>
            <a:custGeom>
              <a:avLst/>
              <a:gdLst>
                <a:gd name="T0" fmla="*/ 74 w 74"/>
                <a:gd name="T1" fmla="*/ 50 h 50"/>
                <a:gd name="T2" fmla="*/ 0 w 74"/>
                <a:gd name="T3" fmla="*/ 25 h 50"/>
                <a:gd name="T4" fmla="*/ 74 w 74"/>
                <a:gd name="T5" fmla="*/ 0 h 50"/>
                <a:gd name="T6" fmla="*/ 74 w 7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0">
                  <a:moveTo>
                    <a:pt x="74" y="50"/>
                  </a:moveTo>
                  <a:lnTo>
                    <a:pt x="0" y="25"/>
                  </a:lnTo>
                  <a:lnTo>
                    <a:pt x="74" y="0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306">
              <a:extLst>
                <a:ext uri="{FF2B5EF4-FFF2-40B4-BE49-F238E27FC236}">
                  <a16:creationId xmlns:a16="http://schemas.microsoft.com/office/drawing/2014/main" id="{95DC5A92-B26E-44FF-96E5-1406786B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" y="2154"/>
              <a:ext cx="74" cy="50"/>
            </a:xfrm>
            <a:custGeom>
              <a:avLst/>
              <a:gdLst>
                <a:gd name="T0" fmla="*/ 0 w 74"/>
                <a:gd name="T1" fmla="*/ 0 h 50"/>
                <a:gd name="T2" fmla="*/ 74 w 74"/>
                <a:gd name="T3" fmla="*/ 25 h 50"/>
                <a:gd name="T4" fmla="*/ 0 w 74"/>
                <a:gd name="T5" fmla="*/ 50 h 50"/>
                <a:gd name="T6" fmla="*/ 0 w 7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50">
                  <a:moveTo>
                    <a:pt x="0" y="0"/>
                  </a:moveTo>
                  <a:lnTo>
                    <a:pt x="74" y="25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307">
              <a:extLst>
                <a:ext uri="{FF2B5EF4-FFF2-40B4-BE49-F238E27FC236}">
                  <a16:creationId xmlns:a16="http://schemas.microsoft.com/office/drawing/2014/main" id="{B5C2C4F3-6229-4A4B-AB11-EF3218903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2007"/>
              <a:ext cx="36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250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308">
              <a:extLst>
                <a:ext uri="{FF2B5EF4-FFF2-40B4-BE49-F238E27FC236}">
                  <a16:creationId xmlns:a16="http://schemas.microsoft.com/office/drawing/2014/main" id="{65401004-929A-4518-AFE3-B48F2CD3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" y="2007"/>
              <a:ext cx="24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mm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309">
              <a:extLst>
                <a:ext uri="{FF2B5EF4-FFF2-40B4-BE49-F238E27FC236}">
                  <a16:creationId xmlns:a16="http://schemas.microsoft.com/office/drawing/2014/main" id="{540CDDAF-C751-47CD-896E-6CF05DA4C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007"/>
              <a:ext cx="36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250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310">
              <a:extLst>
                <a:ext uri="{FF2B5EF4-FFF2-40B4-BE49-F238E27FC236}">
                  <a16:creationId xmlns:a16="http://schemas.microsoft.com/office/drawing/2014/main" id="{25C5F929-AC0D-4338-A857-777662696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2011"/>
              <a:ext cx="24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mm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Freeform 311">
              <a:extLst>
                <a:ext uri="{FF2B5EF4-FFF2-40B4-BE49-F238E27FC236}">
                  <a16:creationId xmlns:a16="http://schemas.microsoft.com/office/drawing/2014/main" id="{1EAE1CB6-BED9-4DDA-90D0-70E1BDDC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987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 h 36"/>
                <a:gd name="T4" fmla="*/ 36 w 36"/>
                <a:gd name="T5" fmla="*/ 0 h 36"/>
                <a:gd name="T6" fmla="*/ 0 w 36"/>
                <a:gd name="T7" fmla="*/ 0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48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312">
              <a:extLst>
                <a:ext uri="{FF2B5EF4-FFF2-40B4-BE49-F238E27FC236}">
                  <a16:creationId xmlns:a16="http://schemas.microsoft.com/office/drawing/2014/main" id="{034FA4A8-2D35-4D12-B205-8485E241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" y="987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 h 36"/>
                <a:gd name="T4" fmla="*/ 36 w 36"/>
                <a:gd name="T5" fmla="*/ 0 h 36"/>
                <a:gd name="T6" fmla="*/ 0 w 36"/>
                <a:gd name="T7" fmla="*/ 0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6350" cap="rnd">
              <a:solidFill>
                <a:srgbClr val="548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313">
              <a:extLst>
                <a:ext uri="{FF2B5EF4-FFF2-40B4-BE49-F238E27FC236}">
                  <a16:creationId xmlns:a16="http://schemas.microsoft.com/office/drawing/2014/main" id="{FC206BDB-B32B-41C8-A669-2F9C55C9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" y="1043"/>
              <a:ext cx="8" cy="1134"/>
            </a:xfrm>
            <a:custGeom>
              <a:avLst/>
              <a:gdLst>
                <a:gd name="T0" fmla="*/ 16 w 32"/>
                <a:gd name="T1" fmla="*/ 5282 h 5538"/>
                <a:gd name="T2" fmla="*/ 16 w 32"/>
                <a:gd name="T3" fmla="*/ 5538 h 5538"/>
                <a:gd name="T4" fmla="*/ 0 w 32"/>
                <a:gd name="T5" fmla="*/ 5138 h 5538"/>
                <a:gd name="T6" fmla="*/ 32 w 32"/>
                <a:gd name="T7" fmla="*/ 5138 h 5538"/>
                <a:gd name="T8" fmla="*/ 0 w 32"/>
                <a:gd name="T9" fmla="*/ 4978 h 5538"/>
                <a:gd name="T10" fmla="*/ 32 w 32"/>
                <a:gd name="T11" fmla="*/ 4754 h 5538"/>
                <a:gd name="T12" fmla="*/ 0 w 32"/>
                <a:gd name="T13" fmla="*/ 4978 h 5538"/>
                <a:gd name="T14" fmla="*/ 16 w 32"/>
                <a:gd name="T15" fmla="*/ 4578 h 5538"/>
                <a:gd name="T16" fmla="*/ 16 w 32"/>
                <a:gd name="T17" fmla="*/ 4610 h 5538"/>
                <a:gd name="T18" fmla="*/ 0 w 32"/>
                <a:gd name="T19" fmla="*/ 4210 h 5538"/>
                <a:gd name="T20" fmla="*/ 32 w 32"/>
                <a:gd name="T21" fmla="*/ 4434 h 5538"/>
                <a:gd name="T22" fmla="*/ 0 w 32"/>
                <a:gd name="T23" fmla="*/ 4050 h 5538"/>
                <a:gd name="T24" fmla="*/ 32 w 32"/>
                <a:gd name="T25" fmla="*/ 4050 h 5538"/>
                <a:gd name="T26" fmla="*/ 0 w 32"/>
                <a:gd name="T27" fmla="*/ 4050 h 5538"/>
                <a:gd name="T28" fmla="*/ 16 w 32"/>
                <a:gd name="T29" fmla="*/ 3650 h 5538"/>
                <a:gd name="T30" fmla="*/ 16 w 32"/>
                <a:gd name="T31" fmla="*/ 3906 h 5538"/>
                <a:gd name="T32" fmla="*/ 0 w 32"/>
                <a:gd name="T33" fmla="*/ 3506 h 5538"/>
                <a:gd name="T34" fmla="*/ 32 w 32"/>
                <a:gd name="T35" fmla="*/ 3506 h 5538"/>
                <a:gd name="T36" fmla="*/ 0 w 32"/>
                <a:gd name="T37" fmla="*/ 3346 h 5538"/>
                <a:gd name="T38" fmla="*/ 32 w 32"/>
                <a:gd name="T39" fmla="*/ 3122 h 5538"/>
                <a:gd name="T40" fmla="*/ 0 w 32"/>
                <a:gd name="T41" fmla="*/ 3346 h 5538"/>
                <a:gd name="T42" fmla="*/ 16 w 32"/>
                <a:gd name="T43" fmla="*/ 2946 h 5538"/>
                <a:gd name="T44" fmla="*/ 16 w 32"/>
                <a:gd name="T45" fmla="*/ 2978 h 5538"/>
                <a:gd name="T46" fmla="*/ 0 w 32"/>
                <a:gd name="T47" fmla="*/ 2578 h 5538"/>
                <a:gd name="T48" fmla="*/ 32 w 32"/>
                <a:gd name="T49" fmla="*/ 2802 h 5538"/>
                <a:gd name="T50" fmla="*/ 0 w 32"/>
                <a:gd name="T51" fmla="*/ 2418 h 5538"/>
                <a:gd name="T52" fmla="*/ 32 w 32"/>
                <a:gd name="T53" fmla="*/ 2418 h 5538"/>
                <a:gd name="T54" fmla="*/ 0 w 32"/>
                <a:gd name="T55" fmla="*/ 2418 h 5538"/>
                <a:gd name="T56" fmla="*/ 16 w 32"/>
                <a:gd name="T57" fmla="*/ 2018 h 5538"/>
                <a:gd name="T58" fmla="*/ 16 w 32"/>
                <a:gd name="T59" fmla="*/ 2274 h 5538"/>
                <a:gd name="T60" fmla="*/ 0 w 32"/>
                <a:gd name="T61" fmla="*/ 1874 h 5538"/>
                <a:gd name="T62" fmla="*/ 32 w 32"/>
                <a:gd name="T63" fmla="*/ 1874 h 5538"/>
                <a:gd name="T64" fmla="*/ 0 w 32"/>
                <a:gd name="T65" fmla="*/ 1714 h 5538"/>
                <a:gd name="T66" fmla="*/ 32 w 32"/>
                <a:gd name="T67" fmla="*/ 1490 h 5538"/>
                <a:gd name="T68" fmla="*/ 0 w 32"/>
                <a:gd name="T69" fmla="*/ 1714 h 5538"/>
                <a:gd name="T70" fmla="*/ 16 w 32"/>
                <a:gd name="T71" fmla="*/ 1314 h 5538"/>
                <a:gd name="T72" fmla="*/ 16 w 32"/>
                <a:gd name="T73" fmla="*/ 1346 h 5538"/>
                <a:gd name="T74" fmla="*/ 0 w 32"/>
                <a:gd name="T75" fmla="*/ 946 h 5538"/>
                <a:gd name="T76" fmla="*/ 32 w 32"/>
                <a:gd name="T77" fmla="*/ 1170 h 5538"/>
                <a:gd name="T78" fmla="*/ 0 w 32"/>
                <a:gd name="T79" fmla="*/ 786 h 5538"/>
                <a:gd name="T80" fmla="*/ 32 w 32"/>
                <a:gd name="T81" fmla="*/ 786 h 5538"/>
                <a:gd name="T82" fmla="*/ 0 w 32"/>
                <a:gd name="T83" fmla="*/ 786 h 5538"/>
                <a:gd name="T84" fmla="*/ 16 w 32"/>
                <a:gd name="T85" fmla="*/ 386 h 5538"/>
                <a:gd name="T86" fmla="*/ 16 w 32"/>
                <a:gd name="T87" fmla="*/ 642 h 5538"/>
                <a:gd name="T88" fmla="*/ 0 w 32"/>
                <a:gd name="T89" fmla="*/ 242 h 5538"/>
                <a:gd name="T90" fmla="*/ 32 w 32"/>
                <a:gd name="T91" fmla="*/ 242 h 5538"/>
                <a:gd name="T92" fmla="*/ 0 w 32"/>
                <a:gd name="T93" fmla="*/ 82 h 5538"/>
                <a:gd name="T94" fmla="*/ 32 w 32"/>
                <a:gd name="T95" fmla="*/ 16 h 5538"/>
                <a:gd name="T96" fmla="*/ 0 w 32"/>
                <a:gd name="T97" fmla="*/ 82 h 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5538">
                  <a:moveTo>
                    <a:pt x="0" y="5522"/>
                  </a:moveTo>
                  <a:lnTo>
                    <a:pt x="0" y="5298"/>
                  </a:lnTo>
                  <a:cubicBezTo>
                    <a:pt x="0" y="5289"/>
                    <a:pt x="7" y="5282"/>
                    <a:pt x="16" y="5282"/>
                  </a:cubicBezTo>
                  <a:cubicBezTo>
                    <a:pt x="25" y="5282"/>
                    <a:pt x="32" y="5289"/>
                    <a:pt x="32" y="5298"/>
                  </a:cubicBezTo>
                  <a:lnTo>
                    <a:pt x="32" y="5522"/>
                  </a:lnTo>
                  <a:cubicBezTo>
                    <a:pt x="32" y="5531"/>
                    <a:pt x="25" y="5538"/>
                    <a:pt x="16" y="5538"/>
                  </a:cubicBezTo>
                  <a:cubicBezTo>
                    <a:pt x="7" y="5538"/>
                    <a:pt x="0" y="5531"/>
                    <a:pt x="0" y="5522"/>
                  </a:cubicBezTo>
                  <a:close/>
                  <a:moveTo>
                    <a:pt x="0" y="5138"/>
                  </a:moveTo>
                  <a:lnTo>
                    <a:pt x="0" y="5138"/>
                  </a:lnTo>
                  <a:cubicBezTo>
                    <a:pt x="0" y="5129"/>
                    <a:pt x="7" y="5122"/>
                    <a:pt x="16" y="5122"/>
                  </a:cubicBezTo>
                  <a:cubicBezTo>
                    <a:pt x="25" y="5122"/>
                    <a:pt x="32" y="5129"/>
                    <a:pt x="32" y="5138"/>
                  </a:cubicBezTo>
                  <a:lnTo>
                    <a:pt x="32" y="5138"/>
                  </a:lnTo>
                  <a:cubicBezTo>
                    <a:pt x="32" y="5147"/>
                    <a:pt x="25" y="5154"/>
                    <a:pt x="16" y="5154"/>
                  </a:cubicBezTo>
                  <a:cubicBezTo>
                    <a:pt x="7" y="5154"/>
                    <a:pt x="0" y="5147"/>
                    <a:pt x="0" y="5138"/>
                  </a:cubicBezTo>
                  <a:close/>
                  <a:moveTo>
                    <a:pt x="0" y="4978"/>
                  </a:moveTo>
                  <a:lnTo>
                    <a:pt x="0" y="4754"/>
                  </a:lnTo>
                  <a:cubicBezTo>
                    <a:pt x="0" y="4745"/>
                    <a:pt x="7" y="4738"/>
                    <a:pt x="16" y="4738"/>
                  </a:cubicBezTo>
                  <a:cubicBezTo>
                    <a:pt x="25" y="4738"/>
                    <a:pt x="32" y="4745"/>
                    <a:pt x="32" y="4754"/>
                  </a:cubicBezTo>
                  <a:lnTo>
                    <a:pt x="32" y="4978"/>
                  </a:lnTo>
                  <a:cubicBezTo>
                    <a:pt x="32" y="4987"/>
                    <a:pt x="25" y="4994"/>
                    <a:pt x="16" y="4994"/>
                  </a:cubicBezTo>
                  <a:cubicBezTo>
                    <a:pt x="7" y="4994"/>
                    <a:pt x="0" y="4987"/>
                    <a:pt x="0" y="4978"/>
                  </a:cubicBezTo>
                  <a:close/>
                  <a:moveTo>
                    <a:pt x="0" y="4594"/>
                  </a:moveTo>
                  <a:lnTo>
                    <a:pt x="0" y="4594"/>
                  </a:lnTo>
                  <a:cubicBezTo>
                    <a:pt x="0" y="4585"/>
                    <a:pt x="7" y="4578"/>
                    <a:pt x="16" y="4578"/>
                  </a:cubicBezTo>
                  <a:cubicBezTo>
                    <a:pt x="25" y="4578"/>
                    <a:pt x="32" y="4585"/>
                    <a:pt x="32" y="4594"/>
                  </a:cubicBezTo>
                  <a:lnTo>
                    <a:pt x="32" y="4594"/>
                  </a:lnTo>
                  <a:cubicBezTo>
                    <a:pt x="32" y="4603"/>
                    <a:pt x="25" y="4610"/>
                    <a:pt x="16" y="4610"/>
                  </a:cubicBezTo>
                  <a:cubicBezTo>
                    <a:pt x="7" y="4610"/>
                    <a:pt x="0" y="4603"/>
                    <a:pt x="0" y="4594"/>
                  </a:cubicBezTo>
                  <a:close/>
                  <a:moveTo>
                    <a:pt x="0" y="4434"/>
                  </a:moveTo>
                  <a:lnTo>
                    <a:pt x="0" y="4210"/>
                  </a:lnTo>
                  <a:cubicBezTo>
                    <a:pt x="0" y="4201"/>
                    <a:pt x="7" y="4194"/>
                    <a:pt x="16" y="4194"/>
                  </a:cubicBezTo>
                  <a:cubicBezTo>
                    <a:pt x="25" y="4194"/>
                    <a:pt x="32" y="4201"/>
                    <a:pt x="32" y="4210"/>
                  </a:cubicBezTo>
                  <a:lnTo>
                    <a:pt x="32" y="4434"/>
                  </a:lnTo>
                  <a:cubicBezTo>
                    <a:pt x="32" y="4443"/>
                    <a:pt x="25" y="4450"/>
                    <a:pt x="16" y="4450"/>
                  </a:cubicBezTo>
                  <a:cubicBezTo>
                    <a:pt x="7" y="4450"/>
                    <a:pt x="0" y="4443"/>
                    <a:pt x="0" y="4434"/>
                  </a:cubicBezTo>
                  <a:close/>
                  <a:moveTo>
                    <a:pt x="0" y="4050"/>
                  </a:moveTo>
                  <a:lnTo>
                    <a:pt x="0" y="4050"/>
                  </a:lnTo>
                  <a:cubicBezTo>
                    <a:pt x="0" y="4041"/>
                    <a:pt x="7" y="4034"/>
                    <a:pt x="16" y="4034"/>
                  </a:cubicBezTo>
                  <a:cubicBezTo>
                    <a:pt x="25" y="4034"/>
                    <a:pt x="32" y="4041"/>
                    <a:pt x="32" y="4050"/>
                  </a:cubicBezTo>
                  <a:lnTo>
                    <a:pt x="32" y="4050"/>
                  </a:lnTo>
                  <a:cubicBezTo>
                    <a:pt x="32" y="4059"/>
                    <a:pt x="25" y="4066"/>
                    <a:pt x="16" y="4066"/>
                  </a:cubicBezTo>
                  <a:cubicBezTo>
                    <a:pt x="7" y="4066"/>
                    <a:pt x="0" y="4059"/>
                    <a:pt x="0" y="4050"/>
                  </a:cubicBezTo>
                  <a:close/>
                  <a:moveTo>
                    <a:pt x="0" y="3890"/>
                  </a:moveTo>
                  <a:lnTo>
                    <a:pt x="0" y="3666"/>
                  </a:lnTo>
                  <a:cubicBezTo>
                    <a:pt x="0" y="3657"/>
                    <a:pt x="7" y="3650"/>
                    <a:pt x="16" y="3650"/>
                  </a:cubicBezTo>
                  <a:cubicBezTo>
                    <a:pt x="25" y="3650"/>
                    <a:pt x="32" y="3657"/>
                    <a:pt x="32" y="3666"/>
                  </a:cubicBezTo>
                  <a:lnTo>
                    <a:pt x="32" y="3890"/>
                  </a:lnTo>
                  <a:cubicBezTo>
                    <a:pt x="32" y="3899"/>
                    <a:pt x="25" y="3906"/>
                    <a:pt x="16" y="3906"/>
                  </a:cubicBezTo>
                  <a:cubicBezTo>
                    <a:pt x="7" y="3906"/>
                    <a:pt x="0" y="3899"/>
                    <a:pt x="0" y="3890"/>
                  </a:cubicBezTo>
                  <a:close/>
                  <a:moveTo>
                    <a:pt x="0" y="3506"/>
                  </a:moveTo>
                  <a:lnTo>
                    <a:pt x="0" y="3506"/>
                  </a:lnTo>
                  <a:cubicBezTo>
                    <a:pt x="0" y="3497"/>
                    <a:pt x="7" y="3490"/>
                    <a:pt x="16" y="3490"/>
                  </a:cubicBezTo>
                  <a:cubicBezTo>
                    <a:pt x="25" y="3490"/>
                    <a:pt x="32" y="3497"/>
                    <a:pt x="32" y="3506"/>
                  </a:cubicBezTo>
                  <a:lnTo>
                    <a:pt x="32" y="3506"/>
                  </a:lnTo>
                  <a:cubicBezTo>
                    <a:pt x="32" y="3515"/>
                    <a:pt x="25" y="3522"/>
                    <a:pt x="16" y="3522"/>
                  </a:cubicBezTo>
                  <a:cubicBezTo>
                    <a:pt x="7" y="3522"/>
                    <a:pt x="0" y="3515"/>
                    <a:pt x="0" y="3506"/>
                  </a:cubicBezTo>
                  <a:close/>
                  <a:moveTo>
                    <a:pt x="0" y="3346"/>
                  </a:moveTo>
                  <a:lnTo>
                    <a:pt x="0" y="3122"/>
                  </a:lnTo>
                  <a:cubicBezTo>
                    <a:pt x="0" y="3113"/>
                    <a:pt x="7" y="3106"/>
                    <a:pt x="16" y="3106"/>
                  </a:cubicBezTo>
                  <a:cubicBezTo>
                    <a:pt x="25" y="3106"/>
                    <a:pt x="32" y="3113"/>
                    <a:pt x="32" y="3122"/>
                  </a:cubicBezTo>
                  <a:lnTo>
                    <a:pt x="32" y="3346"/>
                  </a:lnTo>
                  <a:cubicBezTo>
                    <a:pt x="32" y="3355"/>
                    <a:pt x="25" y="3362"/>
                    <a:pt x="16" y="3362"/>
                  </a:cubicBezTo>
                  <a:cubicBezTo>
                    <a:pt x="7" y="3362"/>
                    <a:pt x="0" y="3355"/>
                    <a:pt x="0" y="3346"/>
                  </a:cubicBezTo>
                  <a:close/>
                  <a:moveTo>
                    <a:pt x="0" y="2962"/>
                  </a:moveTo>
                  <a:lnTo>
                    <a:pt x="0" y="2962"/>
                  </a:lnTo>
                  <a:cubicBezTo>
                    <a:pt x="0" y="2953"/>
                    <a:pt x="7" y="2946"/>
                    <a:pt x="16" y="2946"/>
                  </a:cubicBezTo>
                  <a:cubicBezTo>
                    <a:pt x="25" y="2946"/>
                    <a:pt x="32" y="2953"/>
                    <a:pt x="32" y="2962"/>
                  </a:cubicBezTo>
                  <a:lnTo>
                    <a:pt x="32" y="2962"/>
                  </a:lnTo>
                  <a:cubicBezTo>
                    <a:pt x="32" y="2971"/>
                    <a:pt x="25" y="2978"/>
                    <a:pt x="16" y="2978"/>
                  </a:cubicBezTo>
                  <a:cubicBezTo>
                    <a:pt x="7" y="2978"/>
                    <a:pt x="0" y="2971"/>
                    <a:pt x="0" y="2962"/>
                  </a:cubicBezTo>
                  <a:close/>
                  <a:moveTo>
                    <a:pt x="0" y="2802"/>
                  </a:moveTo>
                  <a:lnTo>
                    <a:pt x="0" y="2578"/>
                  </a:lnTo>
                  <a:cubicBezTo>
                    <a:pt x="0" y="2569"/>
                    <a:pt x="7" y="2562"/>
                    <a:pt x="16" y="2562"/>
                  </a:cubicBezTo>
                  <a:cubicBezTo>
                    <a:pt x="25" y="2562"/>
                    <a:pt x="32" y="2569"/>
                    <a:pt x="32" y="2578"/>
                  </a:cubicBezTo>
                  <a:lnTo>
                    <a:pt x="32" y="2802"/>
                  </a:lnTo>
                  <a:cubicBezTo>
                    <a:pt x="32" y="2811"/>
                    <a:pt x="25" y="2818"/>
                    <a:pt x="16" y="2818"/>
                  </a:cubicBezTo>
                  <a:cubicBezTo>
                    <a:pt x="7" y="2818"/>
                    <a:pt x="0" y="2811"/>
                    <a:pt x="0" y="2802"/>
                  </a:cubicBezTo>
                  <a:close/>
                  <a:moveTo>
                    <a:pt x="0" y="2418"/>
                  </a:moveTo>
                  <a:lnTo>
                    <a:pt x="0" y="2418"/>
                  </a:lnTo>
                  <a:cubicBezTo>
                    <a:pt x="0" y="2409"/>
                    <a:pt x="7" y="2402"/>
                    <a:pt x="16" y="2402"/>
                  </a:cubicBezTo>
                  <a:cubicBezTo>
                    <a:pt x="25" y="2402"/>
                    <a:pt x="32" y="2409"/>
                    <a:pt x="32" y="2418"/>
                  </a:cubicBezTo>
                  <a:lnTo>
                    <a:pt x="32" y="2418"/>
                  </a:lnTo>
                  <a:cubicBezTo>
                    <a:pt x="32" y="2427"/>
                    <a:pt x="25" y="2434"/>
                    <a:pt x="16" y="2434"/>
                  </a:cubicBezTo>
                  <a:cubicBezTo>
                    <a:pt x="7" y="2434"/>
                    <a:pt x="0" y="2427"/>
                    <a:pt x="0" y="2418"/>
                  </a:cubicBezTo>
                  <a:close/>
                  <a:moveTo>
                    <a:pt x="0" y="2258"/>
                  </a:moveTo>
                  <a:lnTo>
                    <a:pt x="0" y="2034"/>
                  </a:lnTo>
                  <a:cubicBezTo>
                    <a:pt x="0" y="2025"/>
                    <a:pt x="7" y="2018"/>
                    <a:pt x="16" y="2018"/>
                  </a:cubicBezTo>
                  <a:cubicBezTo>
                    <a:pt x="25" y="2018"/>
                    <a:pt x="32" y="2025"/>
                    <a:pt x="32" y="2034"/>
                  </a:cubicBezTo>
                  <a:lnTo>
                    <a:pt x="32" y="2258"/>
                  </a:lnTo>
                  <a:cubicBezTo>
                    <a:pt x="32" y="2267"/>
                    <a:pt x="25" y="2274"/>
                    <a:pt x="16" y="2274"/>
                  </a:cubicBezTo>
                  <a:cubicBezTo>
                    <a:pt x="7" y="2274"/>
                    <a:pt x="0" y="2267"/>
                    <a:pt x="0" y="2258"/>
                  </a:cubicBezTo>
                  <a:close/>
                  <a:moveTo>
                    <a:pt x="0" y="1874"/>
                  </a:moveTo>
                  <a:lnTo>
                    <a:pt x="0" y="1874"/>
                  </a:lnTo>
                  <a:cubicBezTo>
                    <a:pt x="0" y="1865"/>
                    <a:pt x="7" y="1858"/>
                    <a:pt x="16" y="1858"/>
                  </a:cubicBezTo>
                  <a:cubicBezTo>
                    <a:pt x="25" y="1858"/>
                    <a:pt x="32" y="1865"/>
                    <a:pt x="32" y="1874"/>
                  </a:cubicBezTo>
                  <a:lnTo>
                    <a:pt x="32" y="1874"/>
                  </a:lnTo>
                  <a:cubicBezTo>
                    <a:pt x="32" y="1883"/>
                    <a:pt x="25" y="1890"/>
                    <a:pt x="16" y="1890"/>
                  </a:cubicBezTo>
                  <a:cubicBezTo>
                    <a:pt x="7" y="1890"/>
                    <a:pt x="0" y="1883"/>
                    <a:pt x="0" y="1874"/>
                  </a:cubicBezTo>
                  <a:close/>
                  <a:moveTo>
                    <a:pt x="0" y="1714"/>
                  </a:moveTo>
                  <a:lnTo>
                    <a:pt x="0" y="1490"/>
                  </a:lnTo>
                  <a:cubicBezTo>
                    <a:pt x="0" y="1481"/>
                    <a:pt x="7" y="1474"/>
                    <a:pt x="16" y="1474"/>
                  </a:cubicBezTo>
                  <a:cubicBezTo>
                    <a:pt x="25" y="1474"/>
                    <a:pt x="32" y="1481"/>
                    <a:pt x="32" y="1490"/>
                  </a:cubicBezTo>
                  <a:lnTo>
                    <a:pt x="32" y="1714"/>
                  </a:lnTo>
                  <a:cubicBezTo>
                    <a:pt x="32" y="1723"/>
                    <a:pt x="25" y="1730"/>
                    <a:pt x="16" y="1730"/>
                  </a:cubicBezTo>
                  <a:cubicBezTo>
                    <a:pt x="7" y="1730"/>
                    <a:pt x="0" y="1723"/>
                    <a:pt x="0" y="1714"/>
                  </a:cubicBezTo>
                  <a:close/>
                  <a:moveTo>
                    <a:pt x="0" y="1330"/>
                  </a:moveTo>
                  <a:lnTo>
                    <a:pt x="0" y="1330"/>
                  </a:lnTo>
                  <a:cubicBezTo>
                    <a:pt x="0" y="1321"/>
                    <a:pt x="7" y="1314"/>
                    <a:pt x="16" y="1314"/>
                  </a:cubicBezTo>
                  <a:cubicBezTo>
                    <a:pt x="25" y="1314"/>
                    <a:pt x="32" y="1321"/>
                    <a:pt x="32" y="1330"/>
                  </a:cubicBezTo>
                  <a:lnTo>
                    <a:pt x="32" y="1330"/>
                  </a:lnTo>
                  <a:cubicBezTo>
                    <a:pt x="32" y="1339"/>
                    <a:pt x="25" y="1346"/>
                    <a:pt x="16" y="1346"/>
                  </a:cubicBezTo>
                  <a:cubicBezTo>
                    <a:pt x="7" y="1346"/>
                    <a:pt x="0" y="1339"/>
                    <a:pt x="0" y="1330"/>
                  </a:cubicBezTo>
                  <a:close/>
                  <a:moveTo>
                    <a:pt x="0" y="1170"/>
                  </a:moveTo>
                  <a:lnTo>
                    <a:pt x="0" y="946"/>
                  </a:lnTo>
                  <a:cubicBezTo>
                    <a:pt x="0" y="937"/>
                    <a:pt x="7" y="930"/>
                    <a:pt x="16" y="930"/>
                  </a:cubicBezTo>
                  <a:cubicBezTo>
                    <a:pt x="25" y="930"/>
                    <a:pt x="32" y="937"/>
                    <a:pt x="32" y="946"/>
                  </a:cubicBezTo>
                  <a:lnTo>
                    <a:pt x="32" y="1170"/>
                  </a:lnTo>
                  <a:cubicBezTo>
                    <a:pt x="32" y="1179"/>
                    <a:pt x="25" y="1186"/>
                    <a:pt x="16" y="1186"/>
                  </a:cubicBezTo>
                  <a:cubicBezTo>
                    <a:pt x="7" y="1186"/>
                    <a:pt x="0" y="1179"/>
                    <a:pt x="0" y="1170"/>
                  </a:cubicBezTo>
                  <a:close/>
                  <a:moveTo>
                    <a:pt x="0" y="786"/>
                  </a:moveTo>
                  <a:lnTo>
                    <a:pt x="0" y="786"/>
                  </a:lnTo>
                  <a:cubicBezTo>
                    <a:pt x="0" y="777"/>
                    <a:pt x="7" y="770"/>
                    <a:pt x="16" y="770"/>
                  </a:cubicBezTo>
                  <a:cubicBezTo>
                    <a:pt x="25" y="770"/>
                    <a:pt x="32" y="777"/>
                    <a:pt x="32" y="786"/>
                  </a:cubicBezTo>
                  <a:lnTo>
                    <a:pt x="32" y="786"/>
                  </a:lnTo>
                  <a:cubicBezTo>
                    <a:pt x="32" y="795"/>
                    <a:pt x="25" y="802"/>
                    <a:pt x="16" y="802"/>
                  </a:cubicBezTo>
                  <a:cubicBezTo>
                    <a:pt x="7" y="802"/>
                    <a:pt x="0" y="795"/>
                    <a:pt x="0" y="786"/>
                  </a:cubicBezTo>
                  <a:close/>
                  <a:moveTo>
                    <a:pt x="0" y="626"/>
                  </a:moveTo>
                  <a:lnTo>
                    <a:pt x="0" y="402"/>
                  </a:lnTo>
                  <a:cubicBezTo>
                    <a:pt x="0" y="393"/>
                    <a:pt x="7" y="386"/>
                    <a:pt x="16" y="386"/>
                  </a:cubicBezTo>
                  <a:cubicBezTo>
                    <a:pt x="25" y="386"/>
                    <a:pt x="32" y="393"/>
                    <a:pt x="32" y="402"/>
                  </a:cubicBezTo>
                  <a:lnTo>
                    <a:pt x="32" y="626"/>
                  </a:lnTo>
                  <a:cubicBezTo>
                    <a:pt x="32" y="635"/>
                    <a:pt x="25" y="642"/>
                    <a:pt x="16" y="642"/>
                  </a:cubicBezTo>
                  <a:cubicBezTo>
                    <a:pt x="7" y="642"/>
                    <a:pt x="0" y="635"/>
                    <a:pt x="0" y="626"/>
                  </a:cubicBezTo>
                  <a:close/>
                  <a:moveTo>
                    <a:pt x="0" y="242"/>
                  </a:moveTo>
                  <a:lnTo>
                    <a:pt x="0" y="242"/>
                  </a:lnTo>
                  <a:cubicBezTo>
                    <a:pt x="0" y="233"/>
                    <a:pt x="7" y="226"/>
                    <a:pt x="16" y="226"/>
                  </a:cubicBezTo>
                  <a:cubicBezTo>
                    <a:pt x="25" y="226"/>
                    <a:pt x="32" y="233"/>
                    <a:pt x="32" y="242"/>
                  </a:cubicBezTo>
                  <a:lnTo>
                    <a:pt x="32" y="242"/>
                  </a:lnTo>
                  <a:cubicBezTo>
                    <a:pt x="32" y="251"/>
                    <a:pt x="25" y="258"/>
                    <a:pt x="16" y="258"/>
                  </a:cubicBezTo>
                  <a:cubicBezTo>
                    <a:pt x="7" y="258"/>
                    <a:pt x="0" y="251"/>
                    <a:pt x="0" y="242"/>
                  </a:cubicBezTo>
                  <a:close/>
                  <a:moveTo>
                    <a:pt x="0" y="82"/>
                  </a:move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82"/>
                  </a:lnTo>
                  <a:cubicBezTo>
                    <a:pt x="32" y="91"/>
                    <a:pt x="25" y="98"/>
                    <a:pt x="16" y="98"/>
                  </a:cubicBezTo>
                  <a:cubicBezTo>
                    <a:pt x="7" y="98"/>
                    <a:pt x="0" y="91"/>
                    <a:pt x="0" y="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314">
              <a:extLst>
                <a:ext uri="{FF2B5EF4-FFF2-40B4-BE49-F238E27FC236}">
                  <a16:creationId xmlns:a16="http://schemas.microsoft.com/office/drawing/2014/main" id="{7FC7DEFD-6C17-4002-846A-50E392BAD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918"/>
              <a:ext cx="36" cy="37"/>
            </a:xfrm>
            <a:custGeom>
              <a:avLst/>
              <a:gdLst>
                <a:gd name="T0" fmla="*/ 36 w 36"/>
                <a:gd name="T1" fmla="*/ 0 h 37"/>
                <a:gd name="T2" fmla="*/ 0 w 36"/>
                <a:gd name="T3" fmla="*/ 36 h 37"/>
                <a:gd name="T4" fmla="*/ 0 w 36"/>
                <a:gd name="T5" fmla="*/ 37 h 37"/>
                <a:gd name="T6" fmla="*/ 36 w 36"/>
                <a:gd name="T7" fmla="*/ 37 h 37"/>
                <a:gd name="T8" fmla="*/ 36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6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48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315">
              <a:extLst>
                <a:ext uri="{FF2B5EF4-FFF2-40B4-BE49-F238E27FC236}">
                  <a16:creationId xmlns:a16="http://schemas.microsoft.com/office/drawing/2014/main" id="{0A275536-1B23-4D22-9951-70AAB9273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1918"/>
              <a:ext cx="36" cy="37"/>
            </a:xfrm>
            <a:custGeom>
              <a:avLst/>
              <a:gdLst>
                <a:gd name="T0" fmla="*/ 36 w 36"/>
                <a:gd name="T1" fmla="*/ 0 h 37"/>
                <a:gd name="T2" fmla="*/ 0 w 36"/>
                <a:gd name="T3" fmla="*/ 36 h 37"/>
                <a:gd name="T4" fmla="*/ 0 w 36"/>
                <a:gd name="T5" fmla="*/ 37 h 37"/>
                <a:gd name="T6" fmla="*/ 36 w 36"/>
                <a:gd name="T7" fmla="*/ 37 h 37"/>
                <a:gd name="T8" fmla="*/ 36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6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6350" cap="rnd">
              <a:solidFill>
                <a:srgbClr val="548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316">
              <a:extLst>
                <a:ext uri="{FF2B5EF4-FFF2-40B4-BE49-F238E27FC236}">
                  <a16:creationId xmlns:a16="http://schemas.microsoft.com/office/drawing/2014/main" id="{4DD66DE6-715B-49F3-91F5-128DE8EF3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" y="1024"/>
              <a:ext cx="465" cy="9"/>
            </a:xfrm>
            <a:custGeom>
              <a:avLst/>
              <a:gdLst>
                <a:gd name="T0" fmla="*/ 120 w 1920"/>
                <a:gd name="T1" fmla="*/ 1 h 36"/>
                <a:gd name="T2" fmla="*/ 120 w 1920"/>
                <a:gd name="T3" fmla="*/ 17 h 36"/>
                <a:gd name="T4" fmla="*/ 0 w 1920"/>
                <a:gd name="T5" fmla="*/ 8 h 36"/>
                <a:gd name="T6" fmla="*/ 200 w 1920"/>
                <a:gd name="T7" fmla="*/ 2 h 36"/>
                <a:gd name="T8" fmla="*/ 208 w 1920"/>
                <a:gd name="T9" fmla="*/ 10 h 36"/>
                <a:gd name="T10" fmla="*/ 200 w 1920"/>
                <a:gd name="T11" fmla="*/ 18 h 36"/>
                <a:gd name="T12" fmla="*/ 200 w 1920"/>
                <a:gd name="T13" fmla="*/ 2 h 36"/>
                <a:gd name="T14" fmla="*/ 392 w 1920"/>
                <a:gd name="T15" fmla="*/ 4 h 36"/>
                <a:gd name="T16" fmla="*/ 392 w 1920"/>
                <a:gd name="T17" fmla="*/ 20 h 36"/>
                <a:gd name="T18" fmla="*/ 272 w 1920"/>
                <a:gd name="T19" fmla="*/ 10 h 36"/>
                <a:gd name="T20" fmla="*/ 472 w 1920"/>
                <a:gd name="T21" fmla="*/ 5 h 36"/>
                <a:gd name="T22" fmla="*/ 480 w 1920"/>
                <a:gd name="T23" fmla="*/ 13 h 36"/>
                <a:gd name="T24" fmla="*/ 472 w 1920"/>
                <a:gd name="T25" fmla="*/ 21 h 36"/>
                <a:gd name="T26" fmla="*/ 472 w 1920"/>
                <a:gd name="T27" fmla="*/ 5 h 36"/>
                <a:gd name="T28" fmla="*/ 664 w 1920"/>
                <a:gd name="T29" fmla="*/ 7 h 36"/>
                <a:gd name="T30" fmla="*/ 664 w 1920"/>
                <a:gd name="T31" fmla="*/ 23 h 36"/>
                <a:gd name="T32" fmla="*/ 544 w 1920"/>
                <a:gd name="T33" fmla="*/ 13 h 36"/>
                <a:gd name="T34" fmla="*/ 744 w 1920"/>
                <a:gd name="T35" fmla="*/ 7 h 36"/>
                <a:gd name="T36" fmla="*/ 752 w 1920"/>
                <a:gd name="T37" fmla="*/ 16 h 36"/>
                <a:gd name="T38" fmla="*/ 744 w 1920"/>
                <a:gd name="T39" fmla="*/ 23 h 36"/>
                <a:gd name="T40" fmla="*/ 744 w 1920"/>
                <a:gd name="T41" fmla="*/ 7 h 36"/>
                <a:gd name="T42" fmla="*/ 936 w 1920"/>
                <a:gd name="T43" fmla="*/ 10 h 36"/>
                <a:gd name="T44" fmla="*/ 936 w 1920"/>
                <a:gd name="T45" fmla="*/ 26 h 36"/>
                <a:gd name="T46" fmla="*/ 816 w 1920"/>
                <a:gd name="T47" fmla="*/ 16 h 36"/>
                <a:gd name="T48" fmla="*/ 1016 w 1920"/>
                <a:gd name="T49" fmla="*/ 10 h 36"/>
                <a:gd name="T50" fmla="*/ 1024 w 1920"/>
                <a:gd name="T51" fmla="*/ 18 h 36"/>
                <a:gd name="T52" fmla="*/ 1016 w 1920"/>
                <a:gd name="T53" fmla="*/ 26 h 36"/>
                <a:gd name="T54" fmla="*/ 1016 w 1920"/>
                <a:gd name="T55" fmla="*/ 10 h 36"/>
                <a:gd name="T56" fmla="*/ 1208 w 1920"/>
                <a:gd name="T57" fmla="*/ 12 h 36"/>
                <a:gd name="T58" fmla="*/ 1208 w 1920"/>
                <a:gd name="T59" fmla="*/ 28 h 36"/>
                <a:gd name="T60" fmla="*/ 1088 w 1920"/>
                <a:gd name="T61" fmla="*/ 19 h 36"/>
                <a:gd name="T62" fmla="*/ 1288 w 1920"/>
                <a:gd name="T63" fmla="*/ 13 h 36"/>
                <a:gd name="T64" fmla="*/ 1296 w 1920"/>
                <a:gd name="T65" fmla="*/ 21 h 36"/>
                <a:gd name="T66" fmla="*/ 1288 w 1920"/>
                <a:gd name="T67" fmla="*/ 29 h 36"/>
                <a:gd name="T68" fmla="*/ 1288 w 1920"/>
                <a:gd name="T69" fmla="*/ 13 h 36"/>
                <a:gd name="T70" fmla="*/ 1480 w 1920"/>
                <a:gd name="T71" fmla="*/ 15 h 36"/>
                <a:gd name="T72" fmla="*/ 1480 w 1920"/>
                <a:gd name="T73" fmla="*/ 31 h 36"/>
                <a:gd name="T74" fmla="*/ 1360 w 1920"/>
                <a:gd name="T75" fmla="*/ 22 h 36"/>
                <a:gd name="T76" fmla="*/ 1560 w 1920"/>
                <a:gd name="T77" fmla="*/ 16 h 36"/>
                <a:gd name="T78" fmla="*/ 1568 w 1920"/>
                <a:gd name="T79" fmla="*/ 24 h 36"/>
                <a:gd name="T80" fmla="*/ 1560 w 1920"/>
                <a:gd name="T81" fmla="*/ 32 h 36"/>
                <a:gd name="T82" fmla="*/ 1560 w 1920"/>
                <a:gd name="T83" fmla="*/ 16 h 36"/>
                <a:gd name="T84" fmla="*/ 1752 w 1920"/>
                <a:gd name="T85" fmla="*/ 18 h 36"/>
                <a:gd name="T86" fmla="*/ 1752 w 1920"/>
                <a:gd name="T87" fmla="*/ 34 h 36"/>
                <a:gd name="T88" fmla="*/ 1632 w 1920"/>
                <a:gd name="T89" fmla="*/ 25 h 36"/>
                <a:gd name="T90" fmla="*/ 1832 w 1920"/>
                <a:gd name="T91" fmla="*/ 19 h 36"/>
                <a:gd name="T92" fmla="*/ 1840 w 1920"/>
                <a:gd name="T93" fmla="*/ 27 h 36"/>
                <a:gd name="T94" fmla="*/ 1832 w 1920"/>
                <a:gd name="T95" fmla="*/ 35 h 36"/>
                <a:gd name="T96" fmla="*/ 1832 w 1920"/>
                <a:gd name="T97" fmla="*/ 19 h 36"/>
                <a:gd name="T98" fmla="*/ 1912 w 1920"/>
                <a:gd name="T99" fmla="*/ 20 h 36"/>
                <a:gd name="T100" fmla="*/ 1912 w 1920"/>
                <a:gd name="T101" fmla="*/ 36 h 36"/>
                <a:gd name="T102" fmla="*/ 1904 w 1920"/>
                <a:gd name="T10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0" h="36">
                  <a:moveTo>
                    <a:pt x="8" y="0"/>
                  </a:moveTo>
                  <a:lnTo>
                    <a:pt x="120" y="1"/>
                  </a:lnTo>
                  <a:cubicBezTo>
                    <a:pt x="125" y="1"/>
                    <a:pt x="128" y="4"/>
                    <a:pt x="128" y="9"/>
                  </a:cubicBezTo>
                  <a:cubicBezTo>
                    <a:pt x="128" y="13"/>
                    <a:pt x="124" y="17"/>
                    <a:pt x="120" y="17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200" y="2"/>
                  </a:moveTo>
                  <a:lnTo>
                    <a:pt x="200" y="2"/>
                  </a:lnTo>
                  <a:cubicBezTo>
                    <a:pt x="205" y="2"/>
                    <a:pt x="208" y="5"/>
                    <a:pt x="208" y="10"/>
                  </a:cubicBezTo>
                  <a:cubicBezTo>
                    <a:pt x="208" y="14"/>
                    <a:pt x="204" y="18"/>
                    <a:pt x="200" y="18"/>
                  </a:cubicBezTo>
                  <a:lnTo>
                    <a:pt x="200" y="18"/>
                  </a:lnTo>
                  <a:cubicBezTo>
                    <a:pt x="196" y="18"/>
                    <a:pt x="192" y="14"/>
                    <a:pt x="192" y="10"/>
                  </a:cubicBezTo>
                  <a:cubicBezTo>
                    <a:pt x="192" y="5"/>
                    <a:pt x="196" y="2"/>
                    <a:pt x="200" y="2"/>
                  </a:cubicBezTo>
                  <a:close/>
                  <a:moveTo>
                    <a:pt x="280" y="3"/>
                  </a:moveTo>
                  <a:lnTo>
                    <a:pt x="392" y="4"/>
                  </a:lnTo>
                  <a:cubicBezTo>
                    <a:pt x="397" y="4"/>
                    <a:pt x="400" y="7"/>
                    <a:pt x="400" y="12"/>
                  </a:cubicBezTo>
                  <a:cubicBezTo>
                    <a:pt x="400" y="16"/>
                    <a:pt x="396" y="20"/>
                    <a:pt x="392" y="20"/>
                  </a:cubicBezTo>
                  <a:lnTo>
                    <a:pt x="280" y="19"/>
                  </a:lnTo>
                  <a:cubicBezTo>
                    <a:pt x="276" y="18"/>
                    <a:pt x="272" y="15"/>
                    <a:pt x="272" y="10"/>
                  </a:cubicBezTo>
                  <a:cubicBezTo>
                    <a:pt x="272" y="6"/>
                    <a:pt x="276" y="2"/>
                    <a:pt x="280" y="3"/>
                  </a:cubicBezTo>
                  <a:close/>
                  <a:moveTo>
                    <a:pt x="472" y="5"/>
                  </a:moveTo>
                  <a:lnTo>
                    <a:pt x="472" y="5"/>
                  </a:lnTo>
                  <a:cubicBezTo>
                    <a:pt x="477" y="5"/>
                    <a:pt x="480" y="8"/>
                    <a:pt x="480" y="13"/>
                  </a:cubicBezTo>
                  <a:cubicBezTo>
                    <a:pt x="480" y="17"/>
                    <a:pt x="476" y="21"/>
                    <a:pt x="472" y="21"/>
                  </a:cubicBezTo>
                  <a:lnTo>
                    <a:pt x="472" y="21"/>
                  </a:lnTo>
                  <a:cubicBezTo>
                    <a:pt x="468" y="21"/>
                    <a:pt x="464" y="17"/>
                    <a:pt x="464" y="12"/>
                  </a:cubicBezTo>
                  <a:cubicBezTo>
                    <a:pt x="464" y="8"/>
                    <a:pt x="468" y="5"/>
                    <a:pt x="472" y="5"/>
                  </a:cubicBezTo>
                  <a:close/>
                  <a:moveTo>
                    <a:pt x="552" y="5"/>
                  </a:moveTo>
                  <a:lnTo>
                    <a:pt x="664" y="7"/>
                  </a:lnTo>
                  <a:cubicBezTo>
                    <a:pt x="669" y="7"/>
                    <a:pt x="672" y="10"/>
                    <a:pt x="672" y="15"/>
                  </a:cubicBezTo>
                  <a:cubicBezTo>
                    <a:pt x="672" y="19"/>
                    <a:pt x="668" y="23"/>
                    <a:pt x="664" y="23"/>
                  </a:cubicBezTo>
                  <a:lnTo>
                    <a:pt x="552" y="21"/>
                  </a:lnTo>
                  <a:cubicBezTo>
                    <a:pt x="548" y="21"/>
                    <a:pt x="544" y="18"/>
                    <a:pt x="544" y="13"/>
                  </a:cubicBezTo>
                  <a:cubicBezTo>
                    <a:pt x="544" y="9"/>
                    <a:pt x="548" y="5"/>
                    <a:pt x="552" y="5"/>
                  </a:cubicBezTo>
                  <a:close/>
                  <a:moveTo>
                    <a:pt x="744" y="7"/>
                  </a:moveTo>
                  <a:lnTo>
                    <a:pt x="744" y="7"/>
                  </a:lnTo>
                  <a:cubicBezTo>
                    <a:pt x="749" y="8"/>
                    <a:pt x="752" y="11"/>
                    <a:pt x="752" y="16"/>
                  </a:cubicBezTo>
                  <a:cubicBezTo>
                    <a:pt x="752" y="20"/>
                    <a:pt x="748" y="24"/>
                    <a:pt x="744" y="23"/>
                  </a:cubicBezTo>
                  <a:lnTo>
                    <a:pt x="744" y="23"/>
                  </a:lnTo>
                  <a:cubicBezTo>
                    <a:pt x="740" y="23"/>
                    <a:pt x="736" y="20"/>
                    <a:pt x="736" y="15"/>
                  </a:cubicBezTo>
                  <a:cubicBezTo>
                    <a:pt x="736" y="11"/>
                    <a:pt x="740" y="7"/>
                    <a:pt x="744" y="7"/>
                  </a:cubicBezTo>
                  <a:close/>
                  <a:moveTo>
                    <a:pt x="824" y="8"/>
                  </a:moveTo>
                  <a:lnTo>
                    <a:pt x="936" y="10"/>
                  </a:lnTo>
                  <a:cubicBezTo>
                    <a:pt x="941" y="10"/>
                    <a:pt x="944" y="13"/>
                    <a:pt x="944" y="18"/>
                  </a:cubicBezTo>
                  <a:cubicBezTo>
                    <a:pt x="944" y="22"/>
                    <a:pt x="940" y="26"/>
                    <a:pt x="936" y="26"/>
                  </a:cubicBezTo>
                  <a:lnTo>
                    <a:pt x="824" y="24"/>
                  </a:lnTo>
                  <a:cubicBezTo>
                    <a:pt x="820" y="24"/>
                    <a:pt x="816" y="21"/>
                    <a:pt x="816" y="16"/>
                  </a:cubicBezTo>
                  <a:cubicBezTo>
                    <a:pt x="816" y="12"/>
                    <a:pt x="820" y="8"/>
                    <a:pt x="824" y="8"/>
                  </a:cubicBezTo>
                  <a:close/>
                  <a:moveTo>
                    <a:pt x="1016" y="10"/>
                  </a:moveTo>
                  <a:lnTo>
                    <a:pt x="1016" y="10"/>
                  </a:lnTo>
                  <a:cubicBezTo>
                    <a:pt x="1021" y="10"/>
                    <a:pt x="1024" y="14"/>
                    <a:pt x="1024" y="18"/>
                  </a:cubicBezTo>
                  <a:cubicBezTo>
                    <a:pt x="1024" y="23"/>
                    <a:pt x="1020" y="26"/>
                    <a:pt x="1016" y="26"/>
                  </a:cubicBezTo>
                  <a:lnTo>
                    <a:pt x="1016" y="26"/>
                  </a:lnTo>
                  <a:cubicBezTo>
                    <a:pt x="1012" y="26"/>
                    <a:pt x="1008" y="23"/>
                    <a:pt x="1008" y="18"/>
                  </a:cubicBezTo>
                  <a:cubicBezTo>
                    <a:pt x="1008" y="14"/>
                    <a:pt x="1012" y="10"/>
                    <a:pt x="1016" y="10"/>
                  </a:cubicBezTo>
                  <a:close/>
                  <a:moveTo>
                    <a:pt x="1096" y="11"/>
                  </a:moveTo>
                  <a:lnTo>
                    <a:pt x="1208" y="12"/>
                  </a:lnTo>
                  <a:cubicBezTo>
                    <a:pt x="1213" y="13"/>
                    <a:pt x="1216" y="16"/>
                    <a:pt x="1216" y="21"/>
                  </a:cubicBezTo>
                  <a:cubicBezTo>
                    <a:pt x="1216" y="25"/>
                    <a:pt x="1212" y="29"/>
                    <a:pt x="1208" y="28"/>
                  </a:cubicBezTo>
                  <a:lnTo>
                    <a:pt x="1096" y="27"/>
                  </a:lnTo>
                  <a:cubicBezTo>
                    <a:pt x="1092" y="27"/>
                    <a:pt x="1088" y="24"/>
                    <a:pt x="1088" y="19"/>
                  </a:cubicBezTo>
                  <a:cubicBezTo>
                    <a:pt x="1088" y="15"/>
                    <a:pt x="1092" y="11"/>
                    <a:pt x="1096" y="11"/>
                  </a:cubicBezTo>
                  <a:close/>
                  <a:moveTo>
                    <a:pt x="1288" y="13"/>
                  </a:moveTo>
                  <a:lnTo>
                    <a:pt x="1288" y="13"/>
                  </a:lnTo>
                  <a:cubicBezTo>
                    <a:pt x="1293" y="13"/>
                    <a:pt x="1296" y="17"/>
                    <a:pt x="1296" y="21"/>
                  </a:cubicBezTo>
                  <a:cubicBezTo>
                    <a:pt x="1296" y="26"/>
                    <a:pt x="1292" y="29"/>
                    <a:pt x="1288" y="29"/>
                  </a:cubicBezTo>
                  <a:lnTo>
                    <a:pt x="1288" y="29"/>
                  </a:lnTo>
                  <a:cubicBezTo>
                    <a:pt x="1284" y="29"/>
                    <a:pt x="1280" y="26"/>
                    <a:pt x="1280" y="21"/>
                  </a:cubicBezTo>
                  <a:cubicBezTo>
                    <a:pt x="1280" y="17"/>
                    <a:pt x="1284" y="13"/>
                    <a:pt x="1288" y="13"/>
                  </a:cubicBezTo>
                  <a:close/>
                  <a:moveTo>
                    <a:pt x="1368" y="14"/>
                  </a:moveTo>
                  <a:lnTo>
                    <a:pt x="1480" y="15"/>
                  </a:lnTo>
                  <a:cubicBezTo>
                    <a:pt x="1485" y="15"/>
                    <a:pt x="1488" y="19"/>
                    <a:pt x="1488" y="23"/>
                  </a:cubicBezTo>
                  <a:cubicBezTo>
                    <a:pt x="1488" y="28"/>
                    <a:pt x="1484" y="31"/>
                    <a:pt x="1480" y="31"/>
                  </a:cubicBezTo>
                  <a:lnTo>
                    <a:pt x="1368" y="30"/>
                  </a:lnTo>
                  <a:cubicBezTo>
                    <a:pt x="1364" y="30"/>
                    <a:pt x="1360" y="27"/>
                    <a:pt x="1360" y="22"/>
                  </a:cubicBezTo>
                  <a:cubicBezTo>
                    <a:pt x="1360" y="18"/>
                    <a:pt x="1364" y="14"/>
                    <a:pt x="1368" y="14"/>
                  </a:cubicBezTo>
                  <a:close/>
                  <a:moveTo>
                    <a:pt x="1560" y="16"/>
                  </a:moveTo>
                  <a:lnTo>
                    <a:pt x="1560" y="16"/>
                  </a:lnTo>
                  <a:cubicBezTo>
                    <a:pt x="1565" y="16"/>
                    <a:pt x="1568" y="20"/>
                    <a:pt x="1568" y="24"/>
                  </a:cubicBezTo>
                  <a:cubicBezTo>
                    <a:pt x="1568" y="29"/>
                    <a:pt x="1564" y="32"/>
                    <a:pt x="1560" y="32"/>
                  </a:cubicBezTo>
                  <a:lnTo>
                    <a:pt x="1560" y="32"/>
                  </a:lnTo>
                  <a:cubicBezTo>
                    <a:pt x="1556" y="32"/>
                    <a:pt x="1552" y="29"/>
                    <a:pt x="1552" y="24"/>
                  </a:cubicBezTo>
                  <a:cubicBezTo>
                    <a:pt x="1552" y="20"/>
                    <a:pt x="1556" y="16"/>
                    <a:pt x="1560" y="16"/>
                  </a:cubicBezTo>
                  <a:close/>
                  <a:moveTo>
                    <a:pt x="1640" y="17"/>
                  </a:moveTo>
                  <a:lnTo>
                    <a:pt x="1752" y="18"/>
                  </a:lnTo>
                  <a:cubicBezTo>
                    <a:pt x="1757" y="18"/>
                    <a:pt x="1760" y="22"/>
                    <a:pt x="1760" y="26"/>
                  </a:cubicBezTo>
                  <a:cubicBezTo>
                    <a:pt x="1760" y="31"/>
                    <a:pt x="1756" y="34"/>
                    <a:pt x="1752" y="34"/>
                  </a:cubicBezTo>
                  <a:lnTo>
                    <a:pt x="1640" y="33"/>
                  </a:lnTo>
                  <a:cubicBezTo>
                    <a:pt x="1636" y="33"/>
                    <a:pt x="1632" y="29"/>
                    <a:pt x="1632" y="25"/>
                  </a:cubicBezTo>
                  <a:cubicBezTo>
                    <a:pt x="1632" y="21"/>
                    <a:pt x="1636" y="17"/>
                    <a:pt x="1640" y="17"/>
                  </a:cubicBezTo>
                  <a:close/>
                  <a:moveTo>
                    <a:pt x="1832" y="19"/>
                  </a:moveTo>
                  <a:lnTo>
                    <a:pt x="1832" y="19"/>
                  </a:lnTo>
                  <a:cubicBezTo>
                    <a:pt x="1837" y="19"/>
                    <a:pt x="1840" y="23"/>
                    <a:pt x="1840" y="27"/>
                  </a:cubicBezTo>
                  <a:cubicBezTo>
                    <a:pt x="1840" y="32"/>
                    <a:pt x="1836" y="35"/>
                    <a:pt x="1832" y="35"/>
                  </a:cubicBezTo>
                  <a:lnTo>
                    <a:pt x="1832" y="35"/>
                  </a:lnTo>
                  <a:cubicBezTo>
                    <a:pt x="1828" y="35"/>
                    <a:pt x="1824" y="31"/>
                    <a:pt x="1824" y="27"/>
                  </a:cubicBezTo>
                  <a:cubicBezTo>
                    <a:pt x="1824" y="23"/>
                    <a:pt x="1828" y="19"/>
                    <a:pt x="1832" y="19"/>
                  </a:cubicBezTo>
                  <a:close/>
                  <a:moveTo>
                    <a:pt x="1912" y="20"/>
                  </a:moveTo>
                  <a:lnTo>
                    <a:pt x="1912" y="20"/>
                  </a:lnTo>
                  <a:cubicBezTo>
                    <a:pt x="1917" y="20"/>
                    <a:pt x="1920" y="24"/>
                    <a:pt x="1920" y="28"/>
                  </a:cubicBezTo>
                  <a:cubicBezTo>
                    <a:pt x="1920" y="33"/>
                    <a:pt x="1917" y="36"/>
                    <a:pt x="1912" y="36"/>
                  </a:cubicBezTo>
                  <a:lnTo>
                    <a:pt x="1912" y="36"/>
                  </a:lnTo>
                  <a:cubicBezTo>
                    <a:pt x="1908" y="36"/>
                    <a:pt x="1904" y="32"/>
                    <a:pt x="1904" y="28"/>
                  </a:cubicBezTo>
                  <a:cubicBezTo>
                    <a:pt x="1904" y="23"/>
                    <a:pt x="1908" y="20"/>
                    <a:pt x="1912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317">
              <a:extLst>
                <a:ext uri="{FF2B5EF4-FFF2-40B4-BE49-F238E27FC236}">
                  <a16:creationId xmlns:a16="http://schemas.microsoft.com/office/drawing/2014/main" id="{9E922570-0620-4C1D-87A4-2C215438E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9" y="1907"/>
              <a:ext cx="422" cy="4"/>
            </a:xfrm>
            <a:custGeom>
              <a:avLst/>
              <a:gdLst>
                <a:gd name="T0" fmla="*/ 120 w 1742"/>
                <a:gd name="T1" fmla="*/ 0 h 16"/>
                <a:gd name="T2" fmla="*/ 120 w 1742"/>
                <a:gd name="T3" fmla="*/ 16 h 16"/>
                <a:gd name="T4" fmla="*/ 0 w 1742"/>
                <a:gd name="T5" fmla="*/ 8 h 16"/>
                <a:gd name="T6" fmla="*/ 200 w 1742"/>
                <a:gd name="T7" fmla="*/ 0 h 16"/>
                <a:gd name="T8" fmla="*/ 208 w 1742"/>
                <a:gd name="T9" fmla="*/ 8 h 16"/>
                <a:gd name="T10" fmla="*/ 200 w 1742"/>
                <a:gd name="T11" fmla="*/ 16 h 16"/>
                <a:gd name="T12" fmla="*/ 200 w 1742"/>
                <a:gd name="T13" fmla="*/ 0 h 16"/>
                <a:gd name="T14" fmla="*/ 392 w 1742"/>
                <a:gd name="T15" fmla="*/ 0 h 16"/>
                <a:gd name="T16" fmla="*/ 392 w 1742"/>
                <a:gd name="T17" fmla="*/ 16 h 16"/>
                <a:gd name="T18" fmla="*/ 272 w 1742"/>
                <a:gd name="T19" fmla="*/ 8 h 16"/>
                <a:gd name="T20" fmla="*/ 472 w 1742"/>
                <a:gd name="T21" fmla="*/ 0 h 16"/>
                <a:gd name="T22" fmla="*/ 480 w 1742"/>
                <a:gd name="T23" fmla="*/ 8 h 16"/>
                <a:gd name="T24" fmla="*/ 472 w 1742"/>
                <a:gd name="T25" fmla="*/ 16 h 16"/>
                <a:gd name="T26" fmla="*/ 472 w 1742"/>
                <a:gd name="T27" fmla="*/ 0 h 16"/>
                <a:gd name="T28" fmla="*/ 664 w 1742"/>
                <a:gd name="T29" fmla="*/ 0 h 16"/>
                <a:gd name="T30" fmla="*/ 664 w 1742"/>
                <a:gd name="T31" fmla="*/ 16 h 16"/>
                <a:gd name="T32" fmla="*/ 544 w 1742"/>
                <a:gd name="T33" fmla="*/ 8 h 16"/>
                <a:gd name="T34" fmla="*/ 744 w 1742"/>
                <a:gd name="T35" fmla="*/ 0 h 16"/>
                <a:gd name="T36" fmla="*/ 752 w 1742"/>
                <a:gd name="T37" fmla="*/ 8 h 16"/>
                <a:gd name="T38" fmla="*/ 744 w 1742"/>
                <a:gd name="T39" fmla="*/ 16 h 16"/>
                <a:gd name="T40" fmla="*/ 744 w 1742"/>
                <a:gd name="T41" fmla="*/ 0 h 16"/>
                <a:gd name="T42" fmla="*/ 936 w 1742"/>
                <a:gd name="T43" fmla="*/ 0 h 16"/>
                <a:gd name="T44" fmla="*/ 936 w 1742"/>
                <a:gd name="T45" fmla="*/ 16 h 16"/>
                <a:gd name="T46" fmla="*/ 816 w 1742"/>
                <a:gd name="T47" fmla="*/ 8 h 16"/>
                <a:gd name="T48" fmla="*/ 1016 w 1742"/>
                <a:gd name="T49" fmla="*/ 0 h 16"/>
                <a:gd name="T50" fmla="*/ 1024 w 1742"/>
                <a:gd name="T51" fmla="*/ 8 h 16"/>
                <a:gd name="T52" fmla="*/ 1016 w 1742"/>
                <a:gd name="T53" fmla="*/ 16 h 16"/>
                <a:gd name="T54" fmla="*/ 1016 w 1742"/>
                <a:gd name="T55" fmla="*/ 0 h 16"/>
                <a:gd name="T56" fmla="*/ 1208 w 1742"/>
                <a:gd name="T57" fmla="*/ 0 h 16"/>
                <a:gd name="T58" fmla="*/ 1208 w 1742"/>
                <a:gd name="T59" fmla="*/ 16 h 16"/>
                <a:gd name="T60" fmla="*/ 1088 w 1742"/>
                <a:gd name="T61" fmla="*/ 8 h 16"/>
                <a:gd name="T62" fmla="*/ 1288 w 1742"/>
                <a:gd name="T63" fmla="*/ 0 h 16"/>
                <a:gd name="T64" fmla="*/ 1296 w 1742"/>
                <a:gd name="T65" fmla="*/ 8 h 16"/>
                <a:gd name="T66" fmla="*/ 1288 w 1742"/>
                <a:gd name="T67" fmla="*/ 16 h 16"/>
                <a:gd name="T68" fmla="*/ 1288 w 1742"/>
                <a:gd name="T69" fmla="*/ 0 h 16"/>
                <a:gd name="T70" fmla="*/ 1480 w 1742"/>
                <a:gd name="T71" fmla="*/ 0 h 16"/>
                <a:gd name="T72" fmla="*/ 1480 w 1742"/>
                <a:gd name="T73" fmla="*/ 16 h 16"/>
                <a:gd name="T74" fmla="*/ 1360 w 1742"/>
                <a:gd name="T75" fmla="*/ 8 h 16"/>
                <a:gd name="T76" fmla="*/ 1560 w 1742"/>
                <a:gd name="T77" fmla="*/ 0 h 16"/>
                <a:gd name="T78" fmla="*/ 1568 w 1742"/>
                <a:gd name="T79" fmla="*/ 8 h 16"/>
                <a:gd name="T80" fmla="*/ 1560 w 1742"/>
                <a:gd name="T81" fmla="*/ 16 h 16"/>
                <a:gd name="T82" fmla="*/ 1560 w 1742"/>
                <a:gd name="T83" fmla="*/ 0 h 16"/>
                <a:gd name="T84" fmla="*/ 1734 w 1742"/>
                <a:gd name="T85" fmla="*/ 0 h 16"/>
                <a:gd name="T86" fmla="*/ 1734 w 1742"/>
                <a:gd name="T87" fmla="*/ 16 h 16"/>
                <a:gd name="T88" fmla="*/ 1632 w 1742"/>
                <a:gd name="T8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2" h="16">
                  <a:moveTo>
                    <a:pt x="8" y="0"/>
                  </a:moveTo>
                  <a:lnTo>
                    <a:pt x="120" y="0"/>
                  </a:lnTo>
                  <a:cubicBezTo>
                    <a:pt x="124" y="0"/>
                    <a:pt x="128" y="4"/>
                    <a:pt x="128" y="8"/>
                  </a:cubicBezTo>
                  <a:cubicBezTo>
                    <a:pt x="128" y="13"/>
                    <a:pt x="124" y="16"/>
                    <a:pt x="120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200" y="0"/>
                  </a:moveTo>
                  <a:lnTo>
                    <a:pt x="200" y="0"/>
                  </a:lnTo>
                  <a:cubicBezTo>
                    <a:pt x="204" y="0"/>
                    <a:pt x="208" y="4"/>
                    <a:pt x="208" y="8"/>
                  </a:cubicBezTo>
                  <a:cubicBezTo>
                    <a:pt x="208" y="13"/>
                    <a:pt x="204" y="16"/>
                    <a:pt x="200" y="16"/>
                  </a:cubicBezTo>
                  <a:lnTo>
                    <a:pt x="200" y="16"/>
                  </a:lnTo>
                  <a:cubicBezTo>
                    <a:pt x="196" y="16"/>
                    <a:pt x="192" y="13"/>
                    <a:pt x="192" y="8"/>
                  </a:cubicBezTo>
                  <a:cubicBezTo>
                    <a:pt x="192" y="4"/>
                    <a:pt x="196" y="0"/>
                    <a:pt x="200" y="0"/>
                  </a:cubicBezTo>
                  <a:close/>
                  <a:moveTo>
                    <a:pt x="280" y="0"/>
                  </a:moveTo>
                  <a:lnTo>
                    <a:pt x="392" y="0"/>
                  </a:lnTo>
                  <a:cubicBezTo>
                    <a:pt x="396" y="0"/>
                    <a:pt x="400" y="4"/>
                    <a:pt x="400" y="8"/>
                  </a:cubicBezTo>
                  <a:cubicBezTo>
                    <a:pt x="400" y="13"/>
                    <a:pt x="396" y="16"/>
                    <a:pt x="392" y="16"/>
                  </a:cubicBezTo>
                  <a:lnTo>
                    <a:pt x="280" y="16"/>
                  </a:lnTo>
                  <a:cubicBezTo>
                    <a:pt x="276" y="16"/>
                    <a:pt x="272" y="13"/>
                    <a:pt x="272" y="8"/>
                  </a:cubicBezTo>
                  <a:cubicBezTo>
                    <a:pt x="272" y="4"/>
                    <a:pt x="276" y="0"/>
                    <a:pt x="280" y="0"/>
                  </a:cubicBezTo>
                  <a:close/>
                  <a:moveTo>
                    <a:pt x="472" y="0"/>
                  </a:moveTo>
                  <a:lnTo>
                    <a:pt x="472" y="0"/>
                  </a:lnTo>
                  <a:cubicBezTo>
                    <a:pt x="476" y="0"/>
                    <a:pt x="480" y="4"/>
                    <a:pt x="480" y="8"/>
                  </a:cubicBezTo>
                  <a:cubicBezTo>
                    <a:pt x="480" y="13"/>
                    <a:pt x="476" y="16"/>
                    <a:pt x="472" y="16"/>
                  </a:cubicBezTo>
                  <a:lnTo>
                    <a:pt x="472" y="16"/>
                  </a:lnTo>
                  <a:cubicBezTo>
                    <a:pt x="468" y="16"/>
                    <a:pt x="464" y="13"/>
                    <a:pt x="464" y="8"/>
                  </a:cubicBezTo>
                  <a:cubicBezTo>
                    <a:pt x="464" y="4"/>
                    <a:pt x="468" y="0"/>
                    <a:pt x="472" y="0"/>
                  </a:cubicBezTo>
                  <a:close/>
                  <a:moveTo>
                    <a:pt x="552" y="0"/>
                  </a:moveTo>
                  <a:lnTo>
                    <a:pt x="664" y="0"/>
                  </a:lnTo>
                  <a:cubicBezTo>
                    <a:pt x="668" y="0"/>
                    <a:pt x="672" y="4"/>
                    <a:pt x="672" y="8"/>
                  </a:cubicBezTo>
                  <a:cubicBezTo>
                    <a:pt x="672" y="13"/>
                    <a:pt x="668" y="16"/>
                    <a:pt x="664" y="16"/>
                  </a:cubicBezTo>
                  <a:lnTo>
                    <a:pt x="552" y="16"/>
                  </a:lnTo>
                  <a:cubicBezTo>
                    <a:pt x="548" y="16"/>
                    <a:pt x="544" y="13"/>
                    <a:pt x="544" y="8"/>
                  </a:cubicBezTo>
                  <a:cubicBezTo>
                    <a:pt x="544" y="4"/>
                    <a:pt x="548" y="0"/>
                    <a:pt x="552" y="0"/>
                  </a:cubicBezTo>
                  <a:close/>
                  <a:moveTo>
                    <a:pt x="744" y="0"/>
                  </a:moveTo>
                  <a:lnTo>
                    <a:pt x="744" y="0"/>
                  </a:lnTo>
                  <a:cubicBezTo>
                    <a:pt x="749" y="0"/>
                    <a:pt x="752" y="4"/>
                    <a:pt x="752" y="8"/>
                  </a:cubicBezTo>
                  <a:cubicBezTo>
                    <a:pt x="752" y="13"/>
                    <a:pt x="749" y="16"/>
                    <a:pt x="744" y="16"/>
                  </a:cubicBezTo>
                  <a:lnTo>
                    <a:pt x="744" y="16"/>
                  </a:lnTo>
                  <a:cubicBezTo>
                    <a:pt x="740" y="16"/>
                    <a:pt x="736" y="13"/>
                    <a:pt x="736" y="8"/>
                  </a:cubicBezTo>
                  <a:cubicBezTo>
                    <a:pt x="736" y="4"/>
                    <a:pt x="740" y="0"/>
                    <a:pt x="744" y="0"/>
                  </a:cubicBezTo>
                  <a:close/>
                  <a:moveTo>
                    <a:pt x="824" y="0"/>
                  </a:moveTo>
                  <a:lnTo>
                    <a:pt x="936" y="0"/>
                  </a:lnTo>
                  <a:cubicBezTo>
                    <a:pt x="941" y="0"/>
                    <a:pt x="944" y="4"/>
                    <a:pt x="944" y="8"/>
                  </a:cubicBezTo>
                  <a:cubicBezTo>
                    <a:pt x="944" y="13"/>
                    <a:pt x="941" y="16"/>
                    <a:pt x="936" y="16"/>
                  </a:cubicBezTo>
                  <a:lnTo>
                    <a:pt x="824" y="16"/>
                  </a:lnTo>
                  <a:cubicBezTo>
                    <a:pt x="820" y="16"/>
                    <a:pt x="816" y="13"/>
                    <a:pt x="816" y="8"/>
                  </a:cubicBezTo>
                  <a:cubicBezTo>
                    <a:pt x="816" y="4"/>
                    <a:pt x="820" y="0"/>
                    <a:pt x="824" y="0"/>
                  </a:cubicBezTo>
                  <a:close/>
                  <a:moveTo>
                    <a:pt x="101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1016" y="16"/>
                  </a:lnTo>
                  <a:cubicBezTo>
                    <a:pt x="1012" y="16"/>
                    <a:pt x="1008" y="13"/>
                    <a:pt x="1008" y="8"/>
                  </a:cubicBezTo>
                  <a:cubicBezTo>
                    <a:pt x="1008" y="4"/>
                    <a:pt x="1012" y="0"/>
                    <a:pt x="1016" y="0"/>
                  </a:cubicBezTo>
                  <a:close/>
                  <a:moveTo>
                    <a:pt x="1096" y="0"/>
                  </a:moveTo>
                  <a:lnTo>
                    <a:pt x="1208" y="0"/>
                  </a:lnTo>
                  <a:cubicBezTo>
                    <a:pt x="1213" y="0"/>
                    <a:pt x="1216" y="4"/>
                    <a:pt x="1216" y="8"/>
                  </a:cubicBezTo>
                  <a:cubicBezTo>
                    <a:pt x="1216" y="13"/>
                    <a:pt x="1213" y="16"/>
                    <a:pt x="1208" y="16"/>
                  </a:cubicBezTo>
                  <a:lnTo>
                    <a:pt x="1096" y="16"/>
                  </a:lnTo>
                  <a:cubicBezTo>
                    <a:pt x="1092" y="16"/>
                    <a:pt x="1088" y="13"/>
                    <a:pt x="1088" y="8"/>
                  </a:cubicBezTo>
                  <a:cubicBezTo>
                    <a:pt x="1088" y="4"/>
                    <a:pt x="1092" y="0"/>
                    <a:pt x="1096" y="0"/>
                  </a:cubicBezTo>
                  <a:close/>
                  <a:moveTo>
                    <a:pt x="1288" y="0"/>
                  </a:moveTo>
                  <a:lnTo>
                    <a:pt x="1288" y="0"/>
                  </a:lnTo>
                  <a:cubicBezTo>
                    <a:pt x="1293" y="0"/>
                    <a:pt x="1296" y="4"/>
                    <a:pt x="1296" y="8"/>
                  </a:cubicBezTo>
                  <a:cubicBezTo>
                    <a:pt x="1296" y="13"/>
                    <a:pt x="1293" y="16"/>
                    <a:pt x="1288" y="16"/>
                  </a:cubicBezTo>
                  <a:lnTo>
                    <a:pt x="1288" y="16"/>
                  </a:lnTo>
                  <a:cubicBezTo>
                    <a:pt x="1284" y="16"/>
                    <a:pt x="1280" y="13"/>
                    <a:pt x="1280" y="8"/>
                  </a:cubicBezTo>
                  <a:cubicBezTo>
                    <a:pt x="1280" y="4"/>
                    <a:pt x="1284" y="0"/>
                    <a:pt x="1288" y="0"/>
                  </a:cubicBezTo>
                  <a:close/>
                  <a:moveTo>
                    <a:pt x="1368" y="0"/>
                  </a:moveTo>
                  <a:lnTo>
                    <a:pt x="1480" y="0"/>
                  </a:lnTo>
                  <a:cubicBezTo>
                    <a:pt x="1485" y="0"/>
                    <a:pt x="1488" y="4"/>
                    <a:pt x="1488" y="8"/>
                  </a:cubicBezTo>
                  <a:cubicBezTo>
                    <a:pt x="1488" y="13"/>
                    <a:pt x="1485" y="16"/>
                    <a:pt x="1480" y="16"/>
                  </a:cubicBezTo>
                  <a:lnTo>
                    <a:pt x="1368" y="16"/>
                  </a:lnTo>
                  <a:cubicBezTo>
                    <a:pt x="1364" y="16"/>
                    <a:pt x="1360" y="13"/>
                    <a:pt x="1360" y="8"/>
                  </a:cubicBezTo>
                  <a:cubicBezTo>
                    <a:pt x="1360" y="4"/>
                    <a:pt x="1364" y="0"/>
                    <a:pt x="1368" y="0"/>
                  </a:cubicBezTo>
                  <a:close/>
                  <a:moveTo>
                    <a:pt x="1560" y="0"/>
                  </a:moveTo>
                  <a:lnTo>
                    <a:pt x="1560" y="0"/>
                  </a:lnTo>
                  <a:cubicBezTo>
                    <a:pt x="1565" y="0"/>
                    <a:pt x="1568" y="4"/>
                    <a:pt x="1568" y="8"/>
                  </a:cubicBezTo>
                  <a:cubicBezTo>
                    <a:pt x="1568" y="13"/>
                    <a:pt x="1565" y="16"/>
                    <a:pt x="1560" y="16"/>
                  </a:cubicBezTo>
                  <a:lnTo>
                    <a:pt x="1560" y="16"/>
                  </a:lnTo>
                  <a:cubicBezTo>
                    <a:pt x="1556" y="16"/>
                    <a:pt x="1552" y="13"/>
                    <a:pt x="1552" y="8"/>
                  </a:cubicBezTo>
                  <a:cubicBezTo>
                    <a:pt x="1552" y="4"/>
                    <a:pt x="1556" y="0"/>
                    <a:pt x="1560" y="0"/>
                  </a:cubicBezTo>
                  <a:close/>
                  <a:moveTo>
                    <a:pt x="1640" y="0"/>
                  </a:moveTo>
                  <a:lnTo>
                    <a:pt x="1734" y="0"/>
                  </a:lnTo>
                  <a:cubicBezTo>
                    <a:pt x="1738" y="0"/>
                    <a:pt x="1742" y="4"/>
                    <a:pt x="1742" y="8"/>
                  </a:cubicBezTo>
                  <a:cubicBezTo>
                    <a:pt x="1742" y="13"/>
                    <a:pt x="1738" y="16"/>
                    <a:pt x="1734" y="16"/>
                  </a:cubicBezTo>
                  <a:lnTo>
                    <a:pt x="1640" y="16"/>
                  </a:lnTo>
                  <a:cubicBezTo>
                    <a:pt x="1636" y="16"/>
                    <a:pt x="1632" y="13"/>
                    <a:pt x="1632" y="8"/>
                  </a:cubicBezTo>
                  <a:cubicBezTo>
                    <a:pt x="1632" y="4"/>
                    <a:pt x="1636" y="0"/>
                    <a:pt x="164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318">
              <a:extLst>
                <a:ext uri="{FF2B5EF4-FFF2-40B4-BE49-F238E27FC236}">
                  <a16:creationId xmlns:a16="http://schemas.microsoft.com/office/drawing/2014/main" id="{A3C1CC69-01DF-4197-8F15-F5BCA75FD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7" y="1078"/>
              <a:ext cx="0" cy="79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319">
              <a:extLst>
                <a:ext uri="{FF2B5EF4-FFF2-40B4-BE49-F238E27FC236}">
                  <a16:creationId xmlns:a16="http://schemas.microsoft.com/office/drawing/2014/main" id="{F9D42EE9-57EB-469D-8C6A-5BCBFDAD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" y="1031"/>
              <a:ext cx="34" cy="51"/>
            </a:xfrm>
            <a:custGeom>
              <a:avLst/>
              <a:gdLst>
                <a:gd name="T0" fmla="*/ 0 w 34"/>
                <a:gd name="T1" fmla="*/ 51 h 51"/>
                <a:gd name="T2" fmla="*/ 17 w 34"/>
                <a:gd name="T3" fmla="*/ 0 h 51"/>
                <a:gd name="T4" fmla="*/ 34 w 34"/>
                <a:gd name="T5" fmla="*/ 51 h 51"/>
                <a:gd name="T6" fmla="*/ 0 w 3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1">
                  <a:moveTo>
                    <a:pt x="0" y="51"/>
                  </a:moveTo>
                  <a:lnTo>
                    <a:pt x="17" y="0"/>
                  </a:lnTo>
                  <a:lnTo>
                    <a:pt x="3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320">
              <a:extLst>
                <a:ext uri="{FF2B5EF4-FFF2-40B4-BE49-F238E27FC236}">
                  <a16:creationId xmlns:a16="http://schemas.microsoft.com/office/drawing/2014/main" id="{981D1C4E-BF6B-4598-B9DC-21FCF156B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" y="1864"/>
              <a:ext cx="34" cy="50"/>
            </a:xfrm>
            <a:custGeom>
              <a:avLst/>
              <a:gdLst>
                <a:gd name="T0" fmla="*/ 34 w 34"/>
                <a:gd name="T1" fmla="*/ 0 h 50"/>
                <a:gd name="T2" fmla="*/ 17 w 34"/>
                <a:gd name="T3" fmla="*/ 50 h 50"/>
                <a:gd name="T4" fmla="*/ 0 w 34"/>
                <a:gd name="T5" fmla="*/ 0 h 50"/>
                <a:gd name="T6" fmla="*/ 34 w 3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0">
                  <a:moveTo>
                    <a:pt x="34" y="0"/>
                  </a:moveTo>
                  <a:lnTo>
                    <a:pt x="17" y="5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Rectangle 321">
              <a:extLst>
                <a:ext uri="{FF2B5EF4-FFF2-40B4-BE49-F238E27FC236}">
                  <a16:creationId xmlns:a16="http://schemas.microsoft.com/office/drawing/2014/main" id="{9799A353-C440-4FA9-B303-4AA3338E0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" y="16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322">
              <a:extLst>
                <a:ext uri="{FF2B5EF4-FFF2-40B4-BE49-F238E27FC236}">
                  <a16:creationId xmlns:a16="http://schemas.microsoft.com/office/drawing/2014/main" id="{31F13388-1770-4F4B-8385-F4C129FE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" y="1559"/>
              <a:ext cx="3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323">
              <a:extLst>
                <a:ext uri="{FF2B5EF4-FFF2-40B4-BE49-F238E27FC236}">
                  <a16:creationId xmlns:a16="http://schemas.microsoft.com/office/drawing/2014/main" id="{67AA9D6B-3C01-4C80-8659-E2D52A42B0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94" y="1389"/>
              <a:ext cx="4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 </a:t>
              </a:r>
              <a:r>
                <a:rPr lang="en-US" alt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mm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324">
              <a:extLst>
                <a:ext uri="{FF2B5EF4-FFF2-40B4-BE49-F238E27FC236}">
                  <a16:creationId xmlns:a16="http://schemas.microsoft.com/office/drawing/2014/main" id="{FFA14312-A5F6-40EE-ACE5-8FAC0D6AB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410"/>
              <a:ext cx="1978" cy="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325">
              <a:extLst>
                <a:ext uri="{FF2B5EF4-FFF2-40B4-BE49-F238E27FC236}">
                  <a16:creationId xmlns:a16="http://schemas.microsoft.com/office/drawing/2014/main" id="{9A5437E4-2A83-4ACA-AD89-DEE1E85E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410"/>
              <a:ext cx="1978" cy="58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326">
              <a:extLst>
                <a:ext uri="{FF2B5EF4-FFF2-40B4-BE49-F238E27FC236}">
                  <a16:creationId xmlns:a16="http://schemas.microsoft.com/office/drawing/2014/main" id="{8273C9E3-6721-4987-A137-6082B2CE9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" y="2403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327">
              <a:extLst>
                <a:ext uri="{FF2B5EF4-FFF2-40B4-BE49-F238E27FC236}">
                  <a16:creationId xmlns:a16="http://schemas.microsoft.com/office/drawing/2014/main" id="{0C38B490-C844-4756-A9D1-0AA756201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2403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328">
              <a:extLst>
                <a:ext uri="{FF2B5EF4-FFF2-40B4-BE49-F238E27FC236}">
                  <a16:creationId xmlns:a16="http://schemas.microsoft.com/office/drawing/2014/main" id="{872F996C-269F-46D9-B31F-5420578F1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" y="2403"/>
              <a:ext cx="10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field-forming wires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329">
              <a:extLst>
                <a:ext uri="{FF2B5EF4-FFF2-40B4-BE49-F238E27FC236}">
                  <a16:creationId xmlns:a16="http://schemas.microsoft.com/office/drawing/2014/main" id="{66CE3CD9-1C4D-4F18-8883-ADB341A43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" y="2552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330">
              <a:extLst>
                <a:ext uri="{FF2B5EF4-FFF2-40B4-BE49-F238E27FC236}">
                  <a16:creationId xmlns:a16="http://schemas.microsoft.com/office/drawing/2014/main" id="{0DBE620E-E0F2-4CEF-892D-A52A5AE6C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2552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331">
              <a:extLst>
                <a:ext uri="{FF2B5EF4-FFF2-40B4-BE49-F238E27FC236}">
                  <a16:creationId xmlns:a16="http://schemas.microsoft.com/office/drawing/2014/main" id="{FF6CCBE9-A6C0-4177-BDA0-509CFE99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" y="2552"/>
              <a:ext cx="7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signal wires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332">
              <a:extLst>
                <a:ext uri="{FF2B5EF4-FFF2-40B4-BE49-F238E27FC236}">
                  <a16:creationId xmlns:a16="http://schemas.microsoft.com/office/drawing/2014/main" id="{6183476A-708F-4B8F-9A52-5D0E22556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" y="2701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333">
              <a:extLst>
                <a:ext uri="{FF2B5EF4-FFF2-40B4-BE49-F238E27FC236}">
                  <a16:creationId xmlns:a16="http://schemas.microsoft.com/office/drawing/2014/main" id="{E50C1E0A-165C-41C9-9A80-61EE2187A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2701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334">
              <a:extLst>
                <a:ext uri="{FF2B5EF4-FFF2-40B4-BE49-F238E27FC236}">
                  <a16:creationId xmlns:a16="http://schemas.microsoft.com/office/drawing/2014/main" id="{C575D017-CB1A-4203-925A-A1B9C1FF0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" y="2701"/>
              <a:ext cx="7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cathode wires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335">
              <a:extLst>
                <a:ext uri="{FF2B5EF4-FFF2-40B4-BE49-F238E27FC236}">
                  <a16:creationId xmlns:a16="http://schemas.microsoft.com/office/drawing/2014/main" id="{4AB7E193-E3CE-4427-BA48-E835E8189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" y="2850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–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336">
              <a:extLst>
                <a:ext uri="{FF2B5EF4-FFF2-40B4-BE49-F238E27FC236}">
                  <a16:creationId xmlns:a16="http://schemas.microsoft.com/office/drawing/2014/main" id="{D8643078-644A-4B39-A3C2-FA3A7710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2850"/>
              <a:ext cx="1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337">
              <a:extLst>
                <a:ext uri="{FF2B5EF4-FFF2-40B4-BE49-F238E27FC236}">
                  <a16:creationId xmlns:a16="http://schemas.microsoft.com/office/drawing/2014/main" id="{898F77D1-B675-4DE9-BC29-BE529AB57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" y="2850"/>
              <a:ext cx="6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guard</a:t>
              </a:r>
              <a:r>
                <a:rPr kumimoji="0" lang="en-US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wires</a:t>
              </a: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338">
              <a:extLst>
                <a:ext uri="{FF2B5EF4-FFF2-40B4-BE49-F238E27FC236}">
                  <a16:creationId xmlns:a16="http://schemas.microsoft.com/office/drawing/2014/main" id="{910BB00D-CDB2-4808-9FAA-C95AEB47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2456"/>
              <a:ext cx="54" cy="53"/>
            </a:xfrm>
            <a:custGeom>
              <a:avLst/>
              <a:gdLst>
                <a:gd name="T0" fmla="*/ 111 w 222"/>
                <a:gd name="T1" fmla="*/ 0 h 221"/>
                <a:gd name="T2" fmla="*/ 0 w 222"/>
                <a:gd name="T3" fmla="*/ 111 h 221"/>
                <a:gd name="T4" fmla="*/ 111 w 222"/>
                <a:gd name="T5" fmla="*/ 221 h 221"/>
                <a:gd name="T6" fmla="*/ 222 w 222"/>
                <a:gd name="T7" fmla="*/ 110 h 221"/>
                <a:gd name="T8" fmla="*/ 111 w 222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1"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cubicBezTo>
                    <a:pt x="0" y="172"/>
                    <a:pt x="50" y="221"/>
                    <a:pt x="111" y="221"/>
                  </a:cubicBezTo>
                  <a:cubicBezTo>
                    <a:pt x="172" y="221"/>
                    <a:pt x="222" y="171"/>
                    <a:pt x="222" y="110"/>
                  </a:cubicBezTo>
                  <a:cubicBezTo>
                    <a:pt x="222" y="49"/>
                    <a:pt x="172" y="0"/>
                    <a:pt x="111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Oval 339">
              <a:extLst>
                <a:ext uri="{FF2B5EF4-FFF2-40B4-BE49-F238E27FC236}">
                  <a16:creationId xmlns:a16="http://schemas.microsoft.com/office/drawing/2014/main" id="{076E8161-28BF-4BDD-BDF6-411A5B6C6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2605"/>
              <a:ext cx="54" cy="54"/>
            </a:xfrm>
            <a:prstGeom prst="ellipse">
              <a:avLst/>
            </a:prstGeom>
            <a:solidFill>
              <a:srgbClr val="4E75D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Oval 340">
              <a:extLst>
                <a:ext uri="{FF2B5EF4-FFF2-40B4-BE49-F238E27FC236}">
                  <a16:creationId xmlns:a16="http://schemas.microsoft.com/office/drawing/2014/main" id="{5AD7A6A7-083C-49DC-912B-F023E7C4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2605"/>
              <a:ext cx="54" cy="54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341">
              <a:extLst>
                <a:ext uri="{FF2B5EF4-FFF2-40B4-BE49-F238E27FC236}">
                  <a16:creationId xmlns:a16="http://schemas.microsoft.com/office/drawing/2014/main" id="{B53B5C03-E34A-4ABC-B723-0AAA31B2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" y="2899"/>
              <a:ext cx="54" cy="53"/>
            </a:xfrm>
            <a:custGeom>
              <a:avLst/>
              <a:gdLst>
                <a:gd name="T0" fmla="*/ 111 w 222"/>
                <a:gd name="T1" fmla="*/ 0 h 221"/>
                <a:gd name="T2" fmla="*/ 0 w 222"/>
                <a:gd name="T3" fmla="*/ 111 h 221"/>
                <a:gd name="T4" fmla="*/ 111 w 222"/>
                <a:gd name="T5" fmla="*/ 221 h 221"/>
                <a:gd name="T6" fmla="*/ 222 w 222"/>
                <a:gd name="T7" fmla="*/ 110 h 221"/>
                <a:gd name="T8" fmla="*/ 111 w 222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1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1"/>
                    <a:pt x="111" y="221"/>
                  </a:cubicBezTo>
                  <a:cubicBezTo>
                    <a:pt x="172" y="221"/>
                    <a:pt x="222" y="171"/>
                    <a:pt x="222" y="110"/>
                  </a:cubicBezTo>
                  <a:cubicBezTo>
                    <a:pt x="222" y="49"/>
                    <a:pt x="172" y="0"/>
                    <a:pt x="111" y="0"/>
                  </a:cubicBezTo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342">
              <a:extLst>
                <a:ext uri="{FF2B5EF4-FFF2-40B4-BE49-F238E27FC236}">
                  <a16:creationId xmlns:a16="http://schemas.microsoft.com/office/drawing/2014/main" id="{FD3CEDA6-83F4-4B7D-8040-58FB6C03F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" y="2899"/>
              <a:ext cx="54" cy="53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</a:path>
              </a:pathLst>
            </a:custGeom>
            <a:noFill/>
            <a:ln w="6350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343">
              <a:extLst>
                <a:ext uri="{FF2B5EF4-FFF2-40B4-BE49-F238E27FC236}">
                  <a16:creationId xmlns:a16="http://schemas.microsoft.com/office/drawing/2014/main" id="{BFACAE12-F645-4B47-993C-8D9B195F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" y="2752"/>
              <a:ext cx="54" cy="54"/>
            </a:xfrm>
            <a:custGeom>
              <a:avLst/>
              <a:gdLst>
                <a:gd name="T0" fmla="*/ 0 w 222"/>
                <a:gd name="T1" fmla="*/ 111 h 222"/>
                <a:gd name="T2" fmla="*/ 111 w 222"/>
                <a:gd name="T3" fmla="*/ 221 h 222"/>
                <a:gd name="T4" fmla="*/ 222 w 222"/>
                <a:gd name="T5" fmla="*/ 110 h 222"/>
                <a:gd name="T6" fmla="*/ 111 w 222"/>
                <a:gd name="T7" fmla="*/ 0 h 222"/>
                <a:gd name="T8" fmla="*/ 0 w 222"/>
                <a:gd name="T9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0" y="111"/>
                  </a:moveTo>
                  <a:cubicBezTo>
                    <a:pt x="0" y="172"/>
                    <a:pt x="50" y="222"/>
                    <a:pt x="111" y="221"/>
                  </a:cubicBezTo>
                  <a:cubicBezTo>
                    <a:pt x="172" y="221"/>
                    <a:pt x="222" y="172"/>
                    <a:pt x="222" y="110"/>
                  </a:cubicBezTo>
                  <a:cubicBezTo>
                    <a:pt x="222" y="49"/>
                    <a:pt x="172" y="0"/>
                    <a:pt x="111" y="0"/>
                  </a:cubicBezTo>
                  <a:cubicBezTo>
                    <a:pt x="50" y="0"/>
                    <a:pt x="0" y="50"/>
                    <a:pt x="0" y="111"/>
                  </a:cubicBezTo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Oval 344">
              <a:extLst>
                <a:ext uri="{FF2B5EF4-FFF2-40B4-BE49-F238E27FC236}">
                  <a16:creationId xmlns:a16="http://schemas.microsoft.com/office/drawing/2014/main" id="{2E5A2405-0664-4596-93DF-D5DDB529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2752"/>
              <a:ext cx="54" cy="54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Rectangle 347">
              <a:extLst>
                <a:ext uri="{FF2B5EF4-FFF2-40B4-BE49-F238E27FC236}">
                  <a16:creationId xmlns:a16="http://schemas.microsoft.com/office/drawing/2014/main" id="{02C533AE-45C0-4DE2-8041-F1C3AAEC1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981"/>
              <a:ext cx="11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350">
              <a:extLst>
                <a:ext uri="{FF2B5EF4-FFF2-40B4-BE49-F238E27FC236}">
                  <a16:creationId xmlns:a16="http://schemas.microsoft.com/office/drawing/2014/main" id="{33268324-BA45-4965-8C1B-6CCCCBB9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9" y="1981"/>
              <a:ext cx="11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70990"/>
            <a:ext cx="2743200" cy="365125"/>
          </a:xfrm>
        </p:spPr>
        <p:txBody>
          <a:bodyPr/>
          <a:lstStyle/>
          <a:p>
            <a:fld id="{BF102E14-0B81-426F-91CB-6D1E0145FB51}" type="slidenum">
              <a:rPr lang="ru-RU" sz="3200" smtClean="0"/>
              <a:t>3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04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Sequence of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4</a:t>
            </a:fld>
            <a:endParaRPr lang="en-US" sz="3200" dirty="0"/>
          </a:p>
        </p:txBody>
      </p:sp>
      <p:pic>
        <p:nvPicPr>
          <p:cNvPr id="5" name="Picture 18" descr="Geant4 Advanced Course 2024 @ CERN (14-18 October 2024): Overview · Ind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4"/>
          <a:stretch/>
        </p:blipFill>
        <p:spPr bwMode="auto">
          <a:xfrm>
            <a:off x="606526" y="6190269"/>
            <a:ext cx="2329057" cy="6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rcRect l="6270" b="16342"/>
          <a:stretch/>
        </p:blipFill>
        <p:spPr>
          <a:xfrm>
            <a:off x="4822310" y="6091504"/>
            <a:ext cx="3375991" cy="768558"/>
          </a:xfrm>
          <a:prstGeom prst="rect">
            <a:avLst/>
          </a:prstGeom>
        </p:spPr>
      </p:pic>
      <p:pic>
        <p:nvPicPr>
          <p:cNvPr id="14" name="Picture 14" descr="LTspi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/>
        </p:blipFill>
        <p:spPr bwMode="auto">
          <a:xfrm>
            <a:off x="10301120" y="6167558"/>
            <a:ext cx="736457" cy="6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0977" y="1357313"/>
            <a:ext cx="360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interactions with the chassis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4343" y="1357313"/>
            <a:ext cx="149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chamber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451" y="1357313"/>
            <a:ext cx="120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b="4696"/>
          <a:stretch/>
        </p:blipFill>
        <p:spPr>
          <a:xfrm>
            <a:off x="221242" y="1873313"/>
            <a:ext cx="3083476" cy="231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2505A-FA03-4D90-AC11-2C0D56A60B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78" b="1954"/>
          <a:stretch/>
        </p:blipFill>
        <p:spPr>
          <a:xfrm>
            <a:off x="9443836" y="2285573"/>
            <a:ext cx="2451026" cy="154474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487719" y="2924326"/>
            <a:ext cx="334425" cy="2723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793868" y="2893172"/>
            <a:ext cx="334425" cy="2723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697" y="4419679"/>
            <a:ext cx="4040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Aluminum casing 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Polyethylene separating the casing and the gas volume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Plexiglass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blocks for fastening wires and electronics board</a:t>
            </a:r>
          </a:p>
          <a:p>
            <a:pPr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Wires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862" y="4419679"/>
            <a:ext cx="484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Uniform and constant gradient electric field </a:t>
            </a:r>
          </a:p>
          <a:p>
            <a:r>
              <a:rPr lang="en-US" altLang="en-US" dirty="0"/>
              <a:t>Gas mixture characteristics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73415" y="4414067"/>
            <a:ext cx="2798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Model of shaper amplifier producing a pair of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time-based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differential signals as output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565" y="1804370"/>
            <a:ext cx="4806780" cy="22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7213"/>
              </p:ext>
            </p:extLst>
          </p:nvPr>
        </p:nvGraphicFramePr>
        <p:xfrm>
          <a:off x="5746098" y="1023507"/>
          <a:ext cx="5912502" cy="4524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098" y="1023507"/>
                        <a:ext cx="5912502" cy="4524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053"/>
            <a:ext cx="12192000" cy="737378"/>
          </a:xfrm>
        </p:spPr>
        <p:txBody>
          <a:bodyPr/>
          <a:lstStyle/>
          <a:p>
            <a:r>
              <a:rPr lang="en-US" dirty="0"/>
              <a:t>                 Results of simulation in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3363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5</a:t>
            </a:fld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l="6270"/>
          <a:stretch/>
        </p:blipFill>
        <p:spPr>
          <a:xfrm>
            <a:off x="7407484" y="292458"/>
            <a:ext cx="2802294" cy="762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9934" y="5859376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velocity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417401" y="5678843"/>
            <a:ext cx="5548247" cy="10077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ts val="1600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Operation characteristics of drift chamber for the given gas mixture and electric field</a:t>
            </a:r>
          </a:p>
          <a:p>
            <a:pPr>
              <a:spcBef>
                <a:spcPts val="600"/>
              </a:spcBef>
              <a:buSzPts val="1600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Time based current signal at anode</a:t>
            </a: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7602613" y="5210254"/>
            <a:ext cx="2412035" cy="51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Output current signal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11" y="1180298"/>
            <a:ext cx="5528673" cy="45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51780"/>
              </p:ext>
            </p:extLst>
          </p:nvPr>
        </p:nvGraphicFramePr>
        <p:xfrm>
          <a:off x="43032" y="699982"/>
          <a:ext cx="8631784" cy="498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Visio" r:id="rId3" imgW="7153329" imgH="4133786" progId="Visio.Drawing.15">
                  <p:embed/>
                </p:oleObj>
              </mc:Choice>
              <mc:Fallback>
                <p:oleObj name="Visio" r:id="rId3" imgW="7153329" imgH="413378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32" y="699982"/>
                        <a:ext cx="8631784" cy="498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972" y="71358"/>
            <a:ext cx="4450996" cy="265809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1F1F1F"/>
                </a:solidFill>
              </a:rPr>
              <a:t>Result of model of                                 </a:t>
            </a:r>
            <a:br>
              <a:rPr lang="en-US" altLang="en-US" dirty="0">
                <a:solidFill>
                  <a:srgbClr val="1F1F1F"/>
                </a:solidFill>
              </a:rPr>
            </a:br>
            <a:r>
              <a:rPr lang="en-US" altLang="en-US" dirty="0">
                <a:solidFill>
                  <a:srgbClr val="1F1F1F"/>
                </a:solidFill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in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1" y="6481391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pPr/>
              <a:t>6</a:t>
            </a:fld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C2505A-FA03-4D90-AC11-2C0D56A60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78" b="1954"/>
          <a:stretch/>
        </p:blipFill>
        <p:spPr>
          <a:xfrm>
            <a:off x="8478276" y="1072579"/>
            <a:ext cx="1252633" cy="789461"/>
          </a:xfrm>
          <a:prstGeom prst="rect">
            <a:avLst/>
          </a:prstGeom>
        </p:spPr>
      </p:pic>
      <p:pic>
        <p:nvPicPr>
          <p:cNvPr id="11" name="Picture 14" descr="LTspice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760" y="964974"/>
            <a:ext cx="1004673" cy="10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0028" y="4060689"/>
            <a:ext cx="285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Low Voltage Differential Signals (LVDS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02809"/>
              </p:ext>
            </p:extLst>
          </p:nvPr>
        </p:nvGraphicFramePr>
        <p:xfrm>
          <a:off x="3400673" y="2050777"/>
          <a:ext cx="6845299" cy="480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Graph" r:id="rId7" imgW="4132440" imgH="2901600" progId="Origin50.Graph">
                  <p:embed/>
                </p:oleObj>
              </mc:Choice>
              <mc:Fallback>
                <p:oleObj name="Graph" r:id="rId7" imgW="41324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673" y="2050777"/>
                        <a:ext cx="6845299" cy="4807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7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-0.24907 L -1.875E-6 -7.40741E-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44" t="1960" b="2133"/>
          <a:stretch/>
        </p:blipFill>
        <p:spPr>
          <a:xfrm>
            <a:off x="6330140" y="3214926"/>
            <a:ext cx="5166536" cy="3574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74194" y="6541828"/>
            <a:ext cx="2417806" cy="311752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7</a:t>
            </a:fld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4" t="2235" b="1186"/>
          <a:stretch/>
        </p:blipFill>
        <p:spPr>
          <a:xfrm>
            <a:off x="638360" y="3234239"/>
            <a:ext cx="5098334" cy="353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0217" y="1823926"/>
                <a:ext cx="4474619" cy="1214782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7200" dirty="0">
                    <a:latin typeface="CMR12"/>
                  </a:rPr>
                  <a:t>1. </a:t>
                </a:r>
                <a:r>
                  <a:rPr lang="en-US" sz="6800" b="1" dirty="0">
                    <a:latin typeface="CMMI12"/>
                  </a:rPr>
                  <a:t>Signal duration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sz="6800" dirty="0" smtClean="0">
                    <a:latin typeface="CMR12"/>
                  </a:rPr>
                  <a:t>Simulation:    </a:t>
                </a:r>
                <a:r>
                  <a:rPr lang="en-US" sz="3600" dirty="0" smtClean="0">
                    <a:latin typeface="CMR12"/>
                  </a:rPr>
                  <a:t>                                                                                      </a:t>
                </a:r>
                <a:endParaRPr lang="en-US" sz="3600" dirty="0">
                  <a:latin typeface="CMR12"/>
                </a:endParaRPr>
              </a:p>
              <a:p>
                <a:pPr lvl="1"/>
                <a:r>
                  <a:rPr lang="en-US" altLang="en-US" sz="7600" dirty="0">
                    <a:solidFill>
                      <a:srgbClr val="1F1F1F"/>
                    </a:solidFill>
                    <a:latin typeface="inherit"/>
                  </a:rPr>
                  <a:t>Without correction RSS = </a:t>
                </a:r>
                <a:r>
                  <a:rPr lang="en-US" altLang="en-US" sz="7600" dirty="0" smtClean="0">
                    <a:solidFill>
                      <a:srgbClr val="1F1F1F"/>
                    </a:solidFill>
                    <a:latin typeface="inherit"/>
                  </a:rPr>
                  <a:t>0.93</a:t>
                </a:r>
                <a:endParaRPr lang="en-US" altLang="en-US" sz="7600" dirty="0">
                  <a:solidFill>
                    <a:srgbClr val="1F1F1F"/>
                  </a:solidFill>
                  <a:latin typeface="inherit"/>
                </a:endParaRPr>
              </a:p>
              <a:p>
                <a:pPr lvl="1"/>
                <a:r>
                  <a:rPr lang="en-US" altLang="en-US" sz="7600" dirty="0">
                    <a:solidFill>
                      <a:srgbClr val="1F1F1F"/>
                    </a:solidFill>
                    <a:latin typeface="inherit"/>
                  </a:rPr>
                  <a:t>With correction </a:t>
                </a:r>
                <a:r>
                  <a:rPr lang="en-US" altLang="en-US" sz="7600" dirty="0" smtClean="0">
                    <a:solidFill>
                      <a:srgbClr val="1F1F1F"/>
                    </a:solidFill>
                    <a:latin typeface="inherit"/>
                  </a:rPr>
                  <a:t>RSS = 0.012</a:t>
                </a:r>
                <a:endParaRPr lang="en-US" altLang="en-US" sz="7600" dirty="0">
                  <a:solidFill>
                    <a:srgbClr val="1F1F1F"/>
                  </a:solidFill>
                  <a:latin typeface="inherit"/>
                </a:endParaRPr>
              </a:p>
              <a:p>
                <a:pPr marL="457200" lvl="1" indent="0">
                  <a:buNone/>
                </a:pPr>
                <a:r>
                  <a:rPr lang="en-US" altLang="en-US" sz="7600" dirty="0">
                    <a:solidFill>
                      <a:srgbClr val="1F1F1F"/>
                    </a:solidFill>
                    <a:latin typeface="inheri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760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sz="7600">
                        <a:solidFill>
                          <a:srgbClr val="1F1F1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7600" dirty="0" smtClean="0">
                    <a:solidFill>
                      <a:srgbClr val="1F1F1F"/>
                    </a:solidFill>
                    <a:latin typeface="inherit"/>
                  </a:rPr>
                  <a:t>of </a:t>
                </a:r>
                <a:r>
                  <a:rPr lang="en-US" altLang="en-US" sz="7600" dirty="0">
                    <a:solidFill>
                      <a:srgbClr val="1F1F1F"/>
                    </a:solidFill>
                    <a:latin typeface="inherit"/>
                  </a:rPr>
                  <a:t>error = 13 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0217" y="1823926"/>
                <a:ext cx="4474619" cy="1214782"/>
              </a:xfrm>
              <a:blipFill>
                <a:blip r:embed="rId4"/>
                <a:stretch>
                  <a:fillRect l="-1226" t="-8543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9525" y="-119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    Results of comparison of experiment and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sdfsdfsd</a:t>
            </a:r>
            <a:r>
              <a:rPr lang="en-US" dirty="0" smtClean="0"/>
              <a:t>+                        +       model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923" y="468086"/>
            <a:ext cx="6648328" cy="835101"/>
            <a:chOff x="1828923" y="468086"/>
            <a:chExt cx="6648328" cy="835101"/>
          </a:xfrm>
        </p:grpSpPr>
        <p:pic>
          <p:nvPicPr>
            <p:cNvPr id="10" name="Picture 18" descr="Geant4 Advanced Course 2024 @ CERN (14-18 October 2024): Overview · Indic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54"/>
            <a:stretch/>
          </p:blipFill>
          <p:spPr bwMode="auto">
            <a:xfrm>
              <a:off x="1828923" y="468086"/>
              <a:ext cx="2329057" cy="6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LTspic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61" b="7184"/>
            <a:stretch/>
          </p:blipFill>
          <p:spPr bwMode="auto">
            <a:xfrm>
              <a:off x="7730297" y="561975"/>
              <a:ext cx="746954" cy="61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6270" t="12384"/>
            <a:stretch/>
          </p:blipFill>
          <p:spPr>
            <a:xfrm>
              <a:off x="4311548" y="571500"/>
              <a:ext cx="3068843" cy="73168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658871" y="1823926"/>
                <a:ext cx="4837805" cy="1522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MR12"/>
                  </a:rPr>
                  <a:t>2.</a:t>
                </a:r>
                <a:r>
                  <a:rPr lang="en-US" sz="1800" b="1" dirty="0" smtClean="0">
                    <a:latin typeface="CMR12"/>
                  </a:rPr>
                  <a:t> </a:t>
                </a:r>
                <a:r>
                  <a:rPr lang="en-US" sz="2000" b="1" dirty="0">
                    <a:latin typeface="CMMI12"/>
                  </a:rPr>
                  <a:t>K</a:t>
                </a:r>
                <a:r>
                  <a:rPr lang="en-US" sz="2000" b="1" baseline="-25000" dirty="0">
                    <a:latin typeface="CMMI12"/>
                  </a:rPr>
                  <a:t>1</a:t>
                </a:r>
                <a:r>
                  <a:rPr lang="en-US" sz="2000" b="1" dirty="0">
                    <a:latin typeface="CMMI12"/>
                  </a:rPr>
                  <a:t> = t</a:t>
                </a:r>
                <a:r>
                  <a:rPr lang="en-US" sz="2000" b="1" baseline="-25000" dirty="0">
                    <a:latin typeface="CMMI12"/>
                  </a:rPr>
                  <a:t>1</a:t>
                </a:r>
                <a:r>
                  <a:rPr lang="en-US" sz="2000" b="1" dirty="0">
                    <a:latin typeface="CMMI12"/>
                  </a:rPr>
                  <a:t> − t</a:t>
                </a:r>
                <a:r>
                  <a:rPr lang="en-US" sz="2000" b="1" baseline="-25000" dirty="0">
                    <a:latin typeface="CMMI12"/>
                  </a:rPr>
                  <a:t>2</a:t>
                </a:r>
                <a:r>
                  <a:rPr lang="en-US" sz="2000" b="1" dirty="0">
                    <a:latin typeface="CMMI12"/>
                  </a:rPr>
                  <a:t> − t</a:t>
                </a:r>
                <a:r>
                  <a:rPr lang="en-US" sz="2000" b="1" baseline="-25000" dirty="0">
                    <a:latin typeface="CMMI12"/>
                  </a:rPr>
                  <a:t>3</a:t>
                </a:r>
                <a:r>
                  <a:rPr lang="en-US" sz="2000" b="1" dirty="0">
                    <a:latin typeface="CMMI12"/>
                  </a:rPr>
                  <a:t> + t</a:t>
                </a:r>
                <a:r>
                  <a:rPr lang="en-US" sz="2000" b="1" baseline="-25000" dirty="0">
                    <a:latin typeface="CMMI12"/>
                  </a:rPr>
                  <a:t>4</a:t>
                </a:r>
                <a:r>
                  <a:rPr lang="en-US" sz="2000" b="1" dirty="0">
                    <a:latin typeface="CMMI12"/>
                  </a:rPr>
                  <a:t>  </a:t>
                </a:r>
                <a:r>
                  <a:rPr lang="en-US" sz="2000" b="1" dirty="0" smtClean="0">
                    <a:latin typeface="CMMI12"/>
                  </a:rPr>
                  <a:t>  </a:t>
                </a:r>
              </a:p>
              <a:p>
                <a:pPr marL="457200" lvl="2" indent="0">
                  <a:buFont typeface="Arial" panose="020B0604020202020204" pitchFamily="34" charset="0"/>
                  <a:buNone/>
                </a:pPr>
                <a:r>
                  <a:rPr lang="en-US" sz="1700" dirty="0">
                    <a:latin typeface="CMR12"/>
                  </a:rPr>
                  <a:t>Simulation:</a:t>
                </a:r>
                <a:r>
                  <a:rPr lang="en-US" sz="1400" dirty="0">
                    <a:latin typeface="CMR12"/>
                  </a:rPr>
                  <a:t>     </a:t>
                </a:r>
              </a:p>
              <a:p>
                <a:pPr lvl="1"/>
                <a:r>
                  <a:rPr lang="en-US" altLang="en-US" sz="1800" dirty="0">
                    <a:latin typeface="CMR12"/>
                  </a:rPr>
                  <a:t>Without correction RSS = 0.59 </a:t>
                </a:r>
              </a:p>
              <a:p>
                <a:pPr lvl="1"/>
                <a:r>
                  <a:rPr lang="en-US" altLang="en-US" sz="1800" dirty="0">
                    <a:latin typeface="CMR12"/>
                  </a:rPr>
                  <a:t>With correction RSS = 0.18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en-US" sz="1800" dirty="0">
                    <a:latin typeface="CMR12"/>
                  </a:rPr>
                  <a:t> of error = 10 ns</a:t>
                </a:r>
              </a:p>
              <a:p>
                <a:pPr marL="742950" lvl="1" indent="-285750"/>
                <a:endParaRPr lang="en-US" sz="1800" dirty="0"/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71" y="1823926"/>
                <a:ext cx="4837805" cy="1522882"/>
              </a:xfrm>
              <a:prstGeom prst="rect">
                <a:avLst/>
              </a:prstGeom>
              <a:blipFill>
                <a:blip r:embed="rId9"/>
                <a:stretch>
                  <a:fillRect l="-1008" t="-56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981154" y="1763602"/>
            <a:ext cx="2245240" cy="353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774194" y="1759950"/>
                <a:ext cx="2316207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MR1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MR10"/>
                  </a:rPr>
                  <a:t>- </a:t>
                </a:r>
                <a:r>
                  <a:rPr lang="en-US" altLang="en-US" dirty="0">
                    <a:solidFill>
                      <a:srgbClr val="FF0000"/>
                    </a:solidFill>
                    <a:latin typeface="inherit"/>
                  </a:rPr>
                  <a:t>drift time </a:t>
                </a:r>
                <a:r>
                  <a:rPr lang="en-US" altLang="en-US" dirty="0">
                    <a:solidFill>
                      <a:srgbClr val="1F1F1F"/>
                    </a:solidFill>
                    <a:latin typeface="inherit"/>
                  </a:rPr>
                  <a:t>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rgbClr val="1F1F1F"/>
                    </a:solidFill>
                    <a:latin typeface="inherit"/>
                  </a:rPr>
                  <a:t> </a:t>
                </a:r>
                <a:r>
                  <a:rPr lang="en-US" altLang="en-US" dirty="0" smtClean="0">
                    <a:solidFill>
                      <a:srgbClr val="1F1F1F"/>
                    </a:solidFill>
                    <a:latin typeface="inherit"/>
                  </a:rPr>
                  <a:t>channel)</a:t>
                </a:r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194" y="1759950"/>
                <a:ext cx="2316207" cy="651269"/>
              </a:xfrm>
              <a:prstGeom prst="rect">
                <a:avLst/>
              </a:prstGeom>
              <a:blipFill>
                <a:blip r:embed="rId10"/>
                <a:stretch>
                  <a:fillRect l="-2105" t="-5607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259959" y="1767710"/>
            <a:ext cx="1676671" cy="3072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25" y="-119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     Results of comparison of experiment and </a:t>
            </a:r>
            <a:r>
              <a:rPr lang="en-US" dirty="0">
                <a:solidFill>
                  <a:schemeClr val="bg1"/>
                </a:solidFill>
              </a:rPr>
              <a:t>sdfsdfsd</a:t>
            </a:r>
            <a:r>
              <a:rPr lang="en-US" dirty="0"/>
              <a:t>+                        +       model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8923" y="468086"/>
            <a:ext cx="6648328" cy="835101"/>
            <a:chOff x="1828923" y="468086"/>
            <a:chExt cx="6648328" cy="8351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6270" t="14664"/>
            <a:stretch/>
          </p:blipFill>
          <p:spPr>
            <a:xfrm>
              <a:off x="4311548" y="590550"/>
              <a:ext cx="3068843" cy="712637"/>
            </a:xfrm>
            <a:prstGeom prst="rect">
              <a:avLst/>
            </a:prstGeom>
          </p:spPr>
        </p:pic>
        <p:pic>
          <p:nvPicPr>
            <p:cNvPr id="7" name="Picture 18" descr="Geant4 Advanced Course 2024 @ CERN (14-18 October 2024): Overview · Indic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54"/>
            <a:stretch/>
          </p:blipFill>
          <p:spPr bwMode="auto">
            <a:xfrm>
              <a:off x="1828923" y="468086"/>
              <a:ext cx="2329057" cy="6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LTspic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0" b="7184"/>
            <a:stretch/>
          </p:blipFill>
          <p:spPr bwMode="auto">
            <a:xfrm>
              <a:off x="7730297" y="542925"/>
              <a:ext cx="746954" cy="63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0158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pPr/>
              <a:t>8</a:t>
            </a:fld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48966" y="1890474"/>
                <a:ext cx="4923153" cy="4969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latin typeface="CMR12"/>
                  </a:rPr>
                  <a:t>3.</a:t>
                </a:r>
                <a:r>
                  <a:rPr lang="en-US" altLang="en-US" dirty="0" smtClean="0"/>
                  <a:t> </a:t>
                </a:r>
                <a:r>
                  <a:rPr lang="en-US" altLang="en-US" b="1" dirty="0"/>
                  <a:t>Efficiency of single channel: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Experiment: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97.9 ± 1.1%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Simulation: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98.6 ± 0.2%</a:t>
                </a:r>
              </a:p>
              <a:p>
                <a:endParaRPr lang="en-US" dirty="0" smtClean="0">
                  <a:latin typeface="CMR12"/>
                </a:endParaRPr>
              </a:p>
              <a:p>
                <a:endParaRPr lang="en-US" dirty="0">
                  <a:latin typeface="CMR12"/>
                </a:endParaRPr>
              </a:p>
              <a:p>
                <a:endParaRPr lang="en-US" dirty="0" smtClean="0">
                  <a:latin typeface="CMR12"/>
                </a:endParaRPr>
              </a:p>
              <a:p>
                <a:endParaRPr lang="en-US" dirty="0" smtClean="0">
                  <a:latin typeface="CMR12"/>
                </a:endParaRPr>
              </a:p>
              <a:p>
                <a:endParaRPr lang="en-US" dirty="0">
                  <a:latin typeface="CMR12"/>
                </a:endParaRPr>
              </a:p>
              <a:p>
                <a:endParaRPr lang="en-US" dirty="0" smtClean="0">
                  <a:latin typeface="CMR12"/>
                </a:endParaRPr>
              </a:p>
              <a:p>
                <a:endParaRPr lang="en-US" dirty="0">
                  <a:latin typeface="CMR12"/>
                </a:endParaRPr>
              </a:p>
              <a:p>
                <a:endParaRPr lang="en-US" dirty="0" smtClean="0">
                  <a:latin typeface="CMR12"/>
                </a:endParaRPr>
              </a:p>
              <a:p>
                <a:r>
                  <a:rPr lang="en-US" dirty="0">
                    <a:latin typeface="CMR12"/>
                  </a:rPr>
                  <a:t>4.</a:t>
                </a:r>
                <a:r>
                  <a:rPr lang="en-US" b="1" dirty="0" smtClean="0">
                    <a:latin typeface="CMR12"/>
                  </a:rPr>
                  <a:t> </a:t>
                </a:r>
                <a:r>
                  <a:rPr lang="en-US" dirty="0">
                    <a:latin typeface="CMR12"/>
                  </a:rPr>
                  <a:t>Experiment:</a:t>
                </a:r>
                <a:r>
                  <a:rPr lang="en-US" b="1" dirty="0">
                    <a:latin typeface="CMR12"/>
                  </a:rPr>
                  <a:t> Signal counting rate</a:t>
                </a:r>
              </a:p>
              <a:p>
                <a:r>
                  <a:rPr lang="en-US" b="1" dirty="0">
                    <a:latin typeface="CMR12"/>
                  </a:rPr>
                  <a:t>    </a:t>
                </a:r>
                <a:r>
                  <a:rPr lang="en-US" dirty="0">
                    <a:latin typeface="CMR12"/>
                  </a:rPr>
                  <a:t>Simulation: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 smtClean="0"/>
                          <m:t>number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signals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number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tracks</m:t>
                        </m:r>
                      </m:den>
                    </m:f>
                  </m:oMath>
                </a14:m>
                <a:endParaRPr lang="en-US" b="1" dirty="0" smtClean="0">
                  <a:latin typeface="CMR12"/>
                </a:endParaRPr>
              </a:p>
              <a:p>
                <a:endParaRPr lang="en-US" b="1" dirty="0">
                  <a:latin typeface="CMR12"/>
                </a:endParaRPr>
              </a:p>
              <a:p>
                <a:endParaRPr lang="en-US" b="1" dirty="0" smtClean="0">
                  <a:latin typeface="CMR12"/>
                </a:endParaRPr>
              </a:p>
              <a:p>
                <a:endParaRPr lang="en-US" b="1" dirty="0" smtClean="0">
                  <a:latin typeface="CMR1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" y="1890474"/>
                <a:ext cx="4923153" cy="4969822"/>
              </a:xfrm>
              <a:prstGeom prst="rect">
                <a:avLst/>
              </a:prstGeom>
              <a:blipFill>
                <a:blip r:embed="rId6"/>
                <a:stretch>
                  <a:fillRect l="-990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50839" y="1920606"/>
            <a:ext cx="3014354" cy="909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813" y="1839199"/>
            <a:ext cx="6262713" cy="4728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8138" y="4911674"/>
            <a:ext cx="3674753" cy="8816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525" y="-1198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    Results of comparison of experiment and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sdfsdfsdf</a:t>
            </a:r>
            <a:r>
              <a:rPr lang="en-US" dirty="0" smtClean="0"/>
              <a:t>+                        </a:t>
            </a:r>
            <a:r>
              <a:rPr lang="en-US" dirty="0"/>
              <a:t>+       models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8923" y="468086"/>
            <a:ext cx="6648328" cy="835101"/>
            <a:chOff x="1828923" y="468086"/>
            <a:chExt cx="6648328" cy="835101"/>
          </a:xfrm>
        </p:grpSpPr>
        <p:pic>
          <p:nvPicPr>
            <p:cNvPr id="9" name="Picture 18" descr="Geant4 Advanced Course 2024 @ CERN (14-18 October 2024): Overview · Indic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54"/>
            <a:stretch/>
          </p:blipFill>
          <p:spPr bwMode="auto">
            <a:xfrm>
              <a:off x="1828923" y="468086"/>
              <a:ext cx="2329057" cy="6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LTspic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61" b="7184"/>
            <a:stretch/>
          </p:blipFill>
          <p:spPr bwMode="auto">
            <a:xfrm>
              <a:off x="7730297" y="561975"/>
              <a:ext cx="746954" cy="61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rcRect l="6270" t="12384"/>
            <a:stretch/>
          </p:blipFill>
          <p:spPr>
            <a:xfrm>
              <a:off x="4311548" y="571500"/>
              <a:ext cx="3068843" cy="731687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4" y="1932405"/>
            <a:ext cx="10515600" cy="41164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MR12"/>
              </a:rPr>
              <a:t>5.</a:t>
            </a:r>
            <a:r>
              <a:rPr lang="en-US" sz="1800" b="1" dirty="0">
                <a:latin typeface="CMR12"/>
              </a:rPr>
              <a:t> After pulses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CC76636-2CBE-493B-8121-AB5AE2AFB3AE}" type="slidenum">
              <a:rPr lang="en-US" sz="3200" smtClean="0"/>
              <a:t>9</a:t>
            </a:fld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151212" y="1915298"/>
            <a:ext cx="1390590" cy="397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51081" y="6138970"/>
            <a:ext cx="52101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 of tracks with after pulses depending on the projection angle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31" y="2414172"/>
            <a:ext cx="5287433" cy="4147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625"/>
          <a:stretch/>
        </p:blipFill>
        <p:spPr>
          <a:xfrm>
            <a:off x="5605764" y="1725593"/>
            <a:ext cx="6335564" cy="44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698</Words>
  <Application>Microsoft Office PowerPoint</Application>
  <PresentationFormat>Widescreen</PresentationFormat>
  <Paragraphs>154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CMMI12</vt:lpstr>
      <vt:lpstr>CMR10</vt:lpstr>
      <vt:lpstr>CMR12</vt:lpstr>
      <vt:lpstr>inherit</vt:lpstr>
      <vt:lpstr>Symbol</vt:lpstr>
      <vt:lpstr>Office Theme</vt:lpstr>
      <vt:lpstr>Graph</vt:lpstr>
      <vt:lpstr>Visio</vt:lpstr>
      <vt:lpstr>Results of modeling of multi-wire drift chamber used in TREK detector</vt:lpstr>
      <vt:lpstr>Detector TREK</vt:lpstr>
      <vt:lpstr>Drift chamber configuration</vt:lpstr>
      <vt:lpstr>Sequence of simulations</vt:lpstr>
      <vt:lpstr>                 Results of simulation in    </vt:lpstr>
      <vt:lpstr>Result of model of                                                  in  </vt:lpstr>
      <vt:lpstr>PowerPoint Presentation</vt:lpstr>
      <vt:lpstr>PowerPoint Presentation</vt:lpstr>
      <vt:lpstr>PowerPoint Presentation</vt:lpstr>
      <vt:lpstr>Problem with δ-electrons</vt:lpstr>
      <vt:lpstr>Response from a muon and a δ-electron 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Uruj Abroo</dc:creator>
  <cp:lastModifiedBy>Uruj Abroo</cp:lastModifiedBy>
  <cp:revision>171</cp:revision>
  <dcterms:created xsi:type="dcterms:W3CDTF">2024-10-16T16:50:09Z</dcterms:created>
  <dcterms:modified xsi:type="dcterms:W3CDTF">2024-10-24T09:31:17Z</dcterms:modified>
</cp:coreProperties>
</file>