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69" r:id="rId2"/>
    <p:sldId id="274" r:id="rId3"/>
    <p:sldId id="271" r:id="rId4"/>
    <p:sldId id="273" r:id="rId5"/>
    <p:sldId id="270" r:id="rId6"/>
    <p:sldId id="27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5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6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4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2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D771-783E-49C9-B0F4-C21AD05D066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A5B08-0653-4D3B-969F-C5BE0632B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of 5 ton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Large Neutrino Telescope prototype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15449" y="4554538"/>
            <a:ext cx="2486025" cy="46513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Lukanov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Arslan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6271" y="5800725"/>
            <a:ext cx="12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ICPPA,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Times New Roman"/>
              </a:rPr>
              <a:t>Chromatografic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 purification using non-activated Al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spc="-1" dirty="0">
              <a:solidFill>
                <a:srgbClr val="000000"/>
              </a:solidFill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838080" y="1825560"/>
            <a:ext cx="73530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Sorption purification was performed with column with diameter of 3 cm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The volume of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Al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was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50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ml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LAB was passed in 100 ml portions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Measurements were performed by spectrophotometer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Perkin Elmer Lambda-35.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Рисунок 5"/>
          <p:cNvPicPr/>
          <p:nvPr/>
        </p:nvPicPr>
        <p:blipFill>
          <a:blip r:embed="rId2"/>
          <a:stretch/>
        </p:blipFill>
        <p:spPr>
          <a:xfrm rot="5400000">
            <a:off x="7740720" y="2419200"/>
            <a:ext cx="4749480" cy="3561840"/>
          </a:xfrm>
          <a:prstGeom prst="rect">
            <a:avLst/>
          </a:prstGeom>
          <a:ln>
            <a:noFill/>
          </a:ln>
        </p:spPr>
      </p:pic>
      <p:graphicFrame>
        <p:nvGraphicFramePr>
          <p:cNvPr id="197" name="Table 3"/>
          <p:cNvGraphicFramePr/>
          <p:nvPr>
            <p:extLst>
              <p:ext uri="{D42A27DB-BD31-4B8C-83A1-F6EECF244321}">
                <p14:modId xmlns:p14="http://schemas.microsoft.com/office/powerpoint/2010/main" val="3685257127"/>
              </p:ext>
            </p:extLst>
          </p:nvPr>
        </p:nvGraphicFramePr>
        <p:xfrm>
          <a:off x="838080" y="4588998"/>
          <a:ext cx="6027120" cy="1642494"/>
        </p:xfrm>
        <a:graphic>
          <a:graphicData uri="http://schemas.openxmlformats.org/drawingml/2006/table">
            <a:tbl>
              <a:tblPr/>
              <a:tblGrid>
                <a:gridCol w="4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№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Sample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</a:t>
                      </a: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min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_420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_430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_440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_420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_430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_440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1-2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0,0028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0,0249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0,021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0,0181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3-4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-0,0023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0,0275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0,0225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0,0194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5-6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0,0636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0,0578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0,0522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7-8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-0,0282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0,0114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0,0048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-0,002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Initial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0,0134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0,1431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0,1192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0,1008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080" y="6311880"/>
            <a:ext cx="505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length L is measured in meters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Times New Roman"/>
              </a:rPr>
              <a:t>Chromatografic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 purification using activated Al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spc="-1" dirty="0">
              <a:solidFill>
                <a:srgbClr val="000000"/>
              </a:solidFill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838080" y="1825560"/>
            <a:ext cx="73530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Annealing took place at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t =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250°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C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8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hours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Sorption purification was performed with column with diameter of 3 cm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The volume of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Al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was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50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ml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LAB was passed in 100 ml, 200 ml portions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Рисунок 5"/>
          <p:cNvPicPr/>
          <p:nvPr/>
        </p:nvPicPr>
        <p:blipFill>
          <a:blip r:embed="rId2"/>
          <a:stretch/>
        </p:blipFill>
        <p:spPr>
          <a:xfrm rot="5400000">
            <a:off x="7740720" y="2419200"/>
            <a:ext cx="4749480" cy="3561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4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Times New Roman"/>
              </a:rPr>
              <a:t>Chromatografic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 purification using activated Al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spc="-1" dirty="0">
              <a:solidFill>
                <a:srgbClr val="000000"/>
              </a:solidFill>
            </a:endParaRPr>
          </a:p>
        </p:txBody>
      </p:sp>
      <p:pic>
        <p:nvPicPr>
          <p:cNvPr id="202" name="Объект 3"/>
          <p:cNvPicPr/>
          <p:nvPr/>
        </p:nvPicPr>
        <p:blipFill>
          <a:blip r:embed="rId2"/>
          <a:stretch/>
        </p:blipFill>
        <p:spPr>
          <a:xfrm>
            <a:off x="412200" y="1690560"/>
            <a:ext cx="5683680" cy="435096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4"/>
          <p:cNvPicPr/>
          <p:nvPr/>
        </p:nvPicPr>
        <p:blipFill>
          <a:blip r:embed="rId3"/>
          <a:stretch/>
        </p:blipFill>
        <p:spPr>
          <a:xfrm>
            <a:off x="6219720" y="1666800"/>
            <a:ext cx="5714640" cy="43747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09850" y="5629275"/>
            <a:ext cx="15275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Wavelength, nm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0575" y="5627102"/>
            <a:ext cx="15275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Wavelength, nm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97626" y="3560871"/>
            <a:ext cx="147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033887" y="3560871"/>
            <a:ext cx="147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Times New Roman"/>
              </a:rPr>
              <a:t>Chromatografic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 purification using activated Al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spc="-1" dirty="0">
              <a:solidFill>
                <a:srgbClr val="000000"/>
              </a:solidFill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38080" y="1825560"/>
            <a:ext cx="73530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Annealing took place at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t =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250°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C for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8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hours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Sorption purification was performed with column with diameter of 3 cm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 smtClean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The volume of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Al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was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50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ml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 smtClean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LAB was passed in 100 ml, 200 ml portions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Рисунок 5"/>
          <p:cNvPicPr/>
          <p:nvPr/>
        </p:nvPicPr>
        <p:blipFill>
          <a:blip r:embed="rId2"/>
          <a:stretch/>
        </p:blipFill>
        <p:spPr>
          <a:xfrm rot="5400000">
            <a:off x="7740720" y="2419200"/>
            <a:ext cx="4749480" cy="3561840"/>
          </a:xfrm>
          <a:prstGeom prst="rect">
            <a:avLst/>
          </a:prstGeom>
          <a:ln>
            <a:noFill/>
          </a:ln>
        </p:spPr>
      </p:pic>
      <p:graphicFrame>
        <p:nvGraphicFramePr>
          <p:cNvPr id="207" name="Table 3"/>
          <p:cNvGraphicFramePr/>
          <p:nvPr>
            <p:extLst>
              <p:ext uri="{D42A27DB-BD31-4B8C-83A1-F6EECF244321}">
                <p14:modId xmlns:p14="http://schemas.microsoft.com/office/powerpoint/2010/main" val="1371180786"/>
              </p:ext>
            </p:extLst>
          </p:nvPr>
        </p:nvGraphicFramePr>
        <p:xfrm>
          <a:off x="838080" y="4571345"/>
          <a:ext cx="5932080" cy="1435735"/>
        </p:xfrm>
        <a:graphic>
          <a:graphicData uri="http://schemas.openxmlformats.org/drawingml/2006/table">
            <a:tbl>
              <a:tblPr/>
              <a:tblGrid>
                <a:gridCol w="53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№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Sample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</a:t>
                      </a: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min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_420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_430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_440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_420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_430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_440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1-2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-0,0194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-0,0058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-0,0081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-0,0104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3,19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3,85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4,83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3-6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-0,0234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-0,0129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-0,0153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3,24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4,14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5,37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7-8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-0,0254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-0,0115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-0,0149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-0,0177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3,12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4,14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5,65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-0,0187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0,0978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0,0762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0,0606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0,37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0,46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0,55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080" y="6176520"/>
            <a:ext cx="505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length L is measured in meters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Times New Roman"/>
              </a:rPr>
              <a:t>System of LAB chromatographic purification for 5-ton </a:t>
            </a:r>
            <a:r>
              <a:rPr lang="en-US" sz="4000" b="0" strike="noStrike" spc="-1" dirty="0" err="1" smtClean="0">
                <a:solidFill>
                  <a:srgbClr val="000000"/>
                </a:solidFill>
                <a:latin typeface="Times New Roman"/>
              </a:rPr>
              <a:t>Baksan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Times New Roman"/>
              </a:rPr>
              <a:t> Large Neutrino Telescope prototype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171449" y="1825560"/>
            <a:ext cx="6753225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8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The s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ystem is a set of 6 columns filled with aluminum oxide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Diameter of column </a:t>
            </a:r>
            <a:r>
              <a:rPr lang="en-US" sz="28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10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cm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height -</a:t>
            </a:r>
            <a:r>
              <a:rPr lang="en-US" sz="28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1.5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Device efficiency </a:t>
            </a: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50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l/h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The system is located in the underground infrastructure of the BNO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Рисунок 3"/>
          <p:cNvPicPr/>
          <p:nvPr/>
        </p:nvPicPr>
        <p:blipFill>
          <a:blip r:embed="rId2"/>
          <a:stretch/>
        </p:blipFill>
        <p:spPr>
          <a:xfrm>
            <a:off x="7005960" y="1825560"/>
            <a:ext cx="4347720" cy="4060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9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Times New Roman"/>
              </a:rPr>
              <a:t>System of LAB chromatographic purification for 5-ton </a:t>
            </a:r>
            <a:r>
              <a:rPr lang="en-US" sz="4000" b="0" strike="noStrike" spc="-1" dirty="0" err="1" smtClean="0">
                <a:solidFill>
                  <a:srgbClr val="000000"/>
                </a:solidFill>
                <a:latin typeface="Times New Roman"/>
              </a:rPr>
              <a:t>Baksan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Times New Roman"/>
              </a:rPr>
              <a:t> Large Neutrino Telescope prototype</a:t>
            </a:r>
            <a:endParaRPr lang="ru-RU" sz="4000" spc="-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1655064"/>
            <a:ext cx="6937248" cy="52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Vacuum distillation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838080" y="1825560"/>
            <a:ext cx="6743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Distillation was performed on rotary evaporator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Times New Roman"/>
              </a:rPr>
              <a:t>Heidolph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Silicon oil PMS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-20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Oil heating temperature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180°С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Samples were taken in 50 ml.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Рисунок 3"/>
          <p:cNvPicPr/>
          <p:nvPr/>
        </p:nvPicPr>
        <p:blipFill>
          <a:blip r:embed="rId2"/>
          <a:stretch/>
        </p:blipFill>
        <p:spPr>
          <a:xfrm>
            <a:off x="7763040" y="1549440"/>
            <a:ext cx="3409560" cy="4546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5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Vacuum distillation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Объект 3"/>
          <p:cNvPicPr/>
          <p:nvPr/>
        </p:nvPicPr>
        <p:blipFill>
          <a:blip r:embed="rId2"/>
          <a:stretch/>
        </p:blipFill>
        <p:spPr>
          <a:xfrm>
            <a:off x="412200" y="1690560"/>
            <a:ext cx="5683680" cy="435096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4"/>
          <p:cNvPicPr/>
          <p:nvPr/>
        </p:nvPicPr>
        <p:blipFill>
          <a:blip r:embed="rId3"/>
          <a:stretch/>
        </p:blipFill>
        <p:spPr>
          <a:xfrm>
            <a:off x="6219720" y="1666800"/>
            <a:ext cx="5714640" cy="437472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09850" y="5629275"/>
            <a:ext cx="15275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Wavelength, nm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0575" y="5627102"/>
            <a:ext cx="15275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Wavelength, nm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97626" y="3560871"/>
            <a:ext cx="147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919588" y="3560870"/>
            <a:ext cx="147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Vacuum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distillation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838080" y="1339785"/>
            <a:ext cx="6743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Distillation was performed on rotary evaporator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Times New Roman"/>
              </a:rPr>
              <a:t>Heidolph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Silicon oil PMS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-20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Oil heating temperature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180°С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Samples were taken in 50 ml.</a:t>
            </a:r>
            <a:endParaRPr lang="ru-RU" sz="28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Рисунок 3"/>
          <p:cNvPicPr/>
          <p:nvPr/>
        </p:nvPicPr>
        <p:blipFill>
          <a:blip r:embed="rId2"/>
          <a:stretch/>
        </p:blipFill>
        <p:spPr>
          <a:xfrm>
            <a:off x="7763040" y="1549440"/>
            <a:ext cx="3409560" cy="4546080"/>
          </a:xfrm>
          <a:prstGeom prst="rect">
            <a:avLst/>
          </a:prstGeom>
          <a:ln>
            <a:noFill/>
          </a:ln>
        </p:spPr>
      </p:pic>
      <p:graphicFrame>
        <p:nvGraphicFramePr>
          <p:cNvPr id="220" name="Table 3"/>
          <p:cNvGraphicFramePr/>
          <p:nvPr>
            <p:extLst>
              <p:ext uri="{D42A27DB-BD31-4B8C-83A1-F6EECF244321}">
                <p14:modId xmlns:p14="http://schemas.microsoft.com/office/powerpoint/2010/main" val="126871271"/>
              </p:ext>
            </p:extLst>
          </p:nvPr>
        </p:nvGraphicFramePr>
        <p:xfrm>
          <a:off x="838080" y="3708765"/>
          <a:ext cx="5932080" cy="2342325"/>
        </p:xfrm>
        <a:graphic>
          <a:graphicData uri="http://schemas.openxmlformats.org/drawingml/2006/table">
            <a:tbl>
              <a:tblPr/>
              <a:tblGrid>
                <a:gridCol w="84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Sample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_420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_430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_440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_420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_430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L</a:t>
                      </a: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_440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Initial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0.0195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0.0134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0.0066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1.78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2.59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5.27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0.0038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0.0026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0.0014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9.15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13.38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24.8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0.0043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0.0031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0.0018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8.09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11.22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19.32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0.0053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0.0035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0.0018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6.56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9.94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19.32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0.0065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0.0041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0.0019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5.35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8.48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18.3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0.0085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0.0054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0.0028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4.09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6.44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12.42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0.0126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0.0043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2.76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4.35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8.09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0.1525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0.106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0.0698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0.23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0.33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0.49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080" y="6372225"/>
            <a:ext cx="505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поглощения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метрах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spc="-1" dirty="0" smtClean="0">
                <a:solidFill>
                  <a:srgbClr val="000000"/>
                </a:solidFill>
                <a:latin typeface="Times New Roman"/>
              </a:rPr>
              <a:t>Conclusions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838079" y="1906713"/>
            <a:ext cx="10515241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Methods of magnetic field compensation were considered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Geomagnetic field and its elements were considered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Active method is cheap, easy to construct and to use. Helmholtz coils produce homogenous field in the volume between them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Methods of liquid scintillator purification was considered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Chromatographic purification removes organic impurities and improves optical properties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Vacuum distillation</a:t>
            </a:r>
            <a:r>
              <a:rPr lang="en-US" sz="2800" spc="-1" dirty="0">
                <a:solidFill>
                  <a:srgbClr val="000000"/>
                </a:solidFill>
                <a:latin typeface="Times New Roman"/>
              </a:rPr>
              <a:t> removes </a:t>
            </a: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organic and radioactive </a:t>
            </a:r>
            <a:r>
              <a:rPr lang="en-US" sz="2800" spc="-1" dirty="0">
                <a:solidFill>
                  <a:srgbClr val="000000"/>
                </a:solidFill>
                <a:latin typeface="Times New Roman"/>
              </a:rPr>
              <a:t>impurities and improves optical properties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8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compensation system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Geomagnetic field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 and calibration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compensation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scintillator purification methods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Chromatografic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purification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distillation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Geomagnetic field and its elements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390" y="1825625"/>
            <a:ext cx="741341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any point on the Earth’s surface there is a natural magnetic field, which can be represented by a three-dimensional vector.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0.17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825625"/>
            <a:ext cx="3273640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 and calibration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00900" cy="4351338"/>
              </a:xfrm>
            </p:spPr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field in the place of prototype location was measured by magnetometer based on HMC5883L sensor.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achieve correct data, HMC5883L sensor needs calibration.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𝑚𝑒𝑎𝑠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Calibration coefficients were calculated by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Magneto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program.</a:t>
                </a:r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00900" cy="4351338"/>
              </a:xfrm>
              <a:blipFill>
                <a:blip r:embed="rId2"/>
                <a:stretch>
                  <a:fillRect l="-1524" t="-2381" r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043" y="2243138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compensation system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725" y="1825625"/>
            <a:ext cx="4162426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method – use of magnetic screens, materials with high magnetic permeability.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method – use Helmholtz coils.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C91AB-C738-4E1A-AA4B-63416D8A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3049"/>
            <a:ext cx="3493966" cy="5101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10" y="2220506"/>
            <a:ext cx="2809875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4" y="1455585"/>
            <a:ext cx="3842596" cy="385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838" y="1455585"/>
            <a:ext cx="3885200" cy="385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640" y="1455585"/>
            <a:ext cx="3885198" cy="385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326610" y="5364635"/>
            <a:ext cx="929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values of magnetic field in prototype location: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orizontal component – 0.265 G, vertical – 0.25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0840" y="5364635"/>
            <a:ext cx="430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component: Number of coils 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Turns 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0840" y="5952502"/>
            <a:ext cx="423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component: Number of coils 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Turns = 10</a:t>
            </a:r>
          </a:p>
        </p:txBody>
      </p:sp>
      <p:sp>
        <p:nvSpPr>
          <p:cNvPr id="12" name="Нижний колонтитул 3"/>
          <p:cNvSpPr txBox="1">
            <a:spLocks/>
          </p:cNvSpPr>
          <p:nvPr/>
        </p:nvSpPr>
        <p:spPr>
          <a:xfrm>
            <a:off x="3720548" y="6549141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ICPPA, 2022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9309654" y="654914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compensation system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Liquid scintillator purification methods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38080" y="1825560"/>
            <a:ext cx="10162152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Chromatografic purification with columns filled with aluminum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 (</a:t>
            </a:r>
            <a:r>
              <a:rPr lang="en-US" sz="2800" spc="-1" dirty="0" smtClean="0">
                <a:latin typeface="Times New Roman"/>
              </a:rPr>
              <a:t>Al</a:t>
            </a:r>
            <a:r>
              <a:rPr lang="en-US" sz="2800" spc="-1" baseline="-25000" dirty="0" smtClean="0">
                <a:latin typeface="Times New Roman"/>
              </a:rPr>
              <a:t>2</a:t>
            </a:r>
            <a:r>
              <a:rPr lang="en-US" sz="2800" spc="-1" dirty="0" smtClean="0">
                <a:latin typeface="Times New Roman"/>
              </a:rPr>
              <a:t>O</a:t>
            </a:r>
            <a:r>
              <a:rPr lang="en-US" sz="2800" spc="-1" baseline="-25000" dirty="0" smtClean="0">
                <a:latin typeface="Times New Roman"/>
              </a:rPr>
              <a:t>3</a:t>
            </a:r>
            <a:r>
              <a:rPr lang="en-US" sz="2800" spc="-1" dirty="0" smtClean="0">
                <a:latin typeface="Times New Roman"/>
              </a:rPr>
              <a:t>) removes organic impurities and improves optical properties.</a:t>
            </a:r>
            <a:endParaRPr lang="en-US" sz="2800" spc="-1" dirty="0">
              <a:latin typeface="Times New Roman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latin typeface="Times New Roman"/>
                <a:cs typeface="Times New Roman" panose="02020603050405020304" pitchFamily="18" charset="0"/>
              </a:rPr>
              <a:t>Vacuum </a:t>
            </a:r>
            <a:r>
              <a:rPr lang="en-US" sz="2800" spc="-1" dirty="0" smtClean="0">
                <a:latin typeface="Times New Roman"/>
                <a:cs typeface="Times New Roman" panose="02020603050405020304" pitchFamily="18" charset="0"/>
              </a:rPr>
              <a:t>distillation </a:t>
            </a:r>
            <a:r>
              <a:rPr lang="en-US" sz="2800" spc="-1" dirty="0">
                <a:latin typeface="Times New Roman"/>
              </a:rPr>
              <a:t>removes </a:t>
            </a:r>
            <a:r>
              <a:rPr lang="en-US" sz="2800" spc="-1" dirty="0" smtClean="0">
                <a:latin typeface="Times New Roman"/>
              </a:rPr>
              <a:t>organic and radioactive impurities and </a:t>
            </a:r>
            <a:r>
              <a:rPr lang="en-US" sz="2800" spc="-1" dirty="0">
                <a:latin typeface="Times New Roman"/>
              </a:rPr>
              <a:t>improves optical </a:t>
            </a:r>
            <a:r>
              <a:rPr lang="en-US" sz="2800" spc="-1" dirty="0" smtClean="0">
                <a:latin typeface="Times New Roman"/>
              </a:rPr>
              <a:t>properties.</a:t>
            </a:r>
            <a:endParaRPr lang="ru-RU" sz="2800" spc="-1" dirty="0">
              <a:latin typeface="Times New Roman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latin typeface="Times New Roman"/>
                <a:cs typeface="Times New Roman" panose="02020603050405020304" pitchFamily="18" charset="0"/>
              </a:rPr>
              <a:t>Water </a:t>
            </a:r>
            <a:r>
              <a:rPr lang="en-US" sz="2800" spc="-1" dirty="0" smtClean="0">
                <a:latin typeface="Times New Roman"/>
                <a:cs typeface="Times New Roman" panose="02020603050405020304" pitchFamily="18" charset="0"/>
              </a:rPr>
              <a:t>extraction removes </a:t>
            </a:r>
            <a:r>
              <a:rPr lang="en-US" sz="2800" spc="-1" dirty="0">
                <a:latin typeface="Times New Roman"/>
              </a:rPr>
              <a:t>radioactive </a:t>
            </a:r>
            <a:r>
              <a:rPr lang="en-US" sz="2800" spc="-1" dirty="0" smtClean="0">
                <a:latin typeface="Times New Roman"/>
              </a:rPr>
              <a:t>impurities. </a:t>
            </a:r>
            <a:endParaRPr lang="ru-RU" sz="2800" spc="-1" dirty="0">
              <a:latin typeface="Times New Roman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7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Times New Roman"/>
              </a:rPr>
              <a:t>Chromatografic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 purification using non-activated Al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38080" y="1825560"/>
            <a:ext cx="73530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Sorption purification was performed with column with diameter of 3 cm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The volume of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Al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was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50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ml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LAB was passed in 100 ml portions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</a:rPr>
              <a:t>Measurements were performed by spectrophotometer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Perkin Elmer Lambda-35.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Рисунок 5"/>
          <p:cNvPicPr/>
          <p:nvPr/>
        </p:nvPicPr>
        <p:blipFill>
          <a:blip r:embed="rId2"/>
          <a:stretch/>
        </p:blipFill>
        <p:spPr>
          <a:xfrm rot="5400000">
            <a:off x="7740720" y="2419200"/>
            <a:ext cx="4749480" cy="3561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Times New Roman"/>
              </a:rPr>
              <a:t>Chromatografic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 purification using non-activated Al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sz="4400" b="0" strike="noStrike" spc="-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spc="-1" dirty="0">
              <a:solidFill>
                <a:srgbClr val="000000"/>
              </a:solidFill>
            </a:endParaRPr>
          </a:p>
        </p:txBody>
      </p:sp>
      <p:pic>
        <p:nvPicPr>
          <p:cNvPr id="190" name="Объект 3"/>
          <p:cNvPicPr/>
          <p:nvPr/>
        </p:nvPicPr>
        <p:blipFill>
          <a:blip r:embed="rId2"/>
          <a:stretch/>
        </p:blipFill>
        <p:spPr>
          <a:xfrm>
            <a:off x="412200" y="1690560"/>
            <a:ext cx="5683680" cy="435096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4"/>
          <p:cNvPicPr/>
          <p:nvPr/>
        </p:nvPicPr>
        <p:blipFill>
          <a:blip r:embed="rId3"/>
          <a:stretch/>
        </p:blipFill>
        <p:spPr>
          <a:xfrm>
            <a:off x="6219720" y="1666800"/>
            <a:ext cx="5714640" cy="437472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192972" y="3564343"/>
            <a:ext cx="147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056044" y="3560870"/>
            <a:ext cx="147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835</Words>
  <Application>Microsoft Office PowerPoint</Application>
  <PresentationFormat>Широкоэкранный</PresentationFormat>
  <Paragraphs>259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Infrastructure of 5 ton Baksan Large Neutrino Telescope prototype</vt:lpstr>
      <vt:lpstr>Introduction</vt:lpstr>
      <vt:lpstr>Geomagnetic field and its elements</vt:lpstr>
      <vt:lpstr>Magnetometer and calibration</vt:lpstr>
      <vt:lpstr>Magnetic field compensation system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Арслан</cp:lastModifiedBy>
  <cp:revision>39</cp:revision>
  <dcterms:created xsi:type="dcterms:W3CDTF">2024-10-23T17:52:45Z</dcterms:created>
  <dcterms:modified xsi:type="dcterms:W3CDTF">2024-10-24T19:56:06Z</dcterms:modified>
</cp:coreProperties>
</file>