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7" r:id="rId13"/>
    <p:sldId id="272" r:id="rId14"/>
    <p:sldId id="270" r:id="rId15"/>
    <p:sldId id="273" r:id="rId16"/>
    <p:sldId id="269" r:id="rId17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3F824-649D-4EF2-BA05-DD8828163F53}" type="datetime1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60B0-FC1B-4DC6-A10D-78C55115D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4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F2504-DE43-432D-B671-E87F1C9A8B0B}" type="datetime1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956E6-E3A5-413A-A926-826F595BD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42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AE364F-3C04-4928-A839-D6C28D1F7FD9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4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757C-6E40-4400-AEBD-726AAD5B9A7E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96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100E-CD89-499B-B0BE-3122591A0825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89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629400"/>
            <a:ext cx="2329074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61DD31-67F8-40BF-BF90-9634523BF89D}" type="datetime1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629400"/>
            <a:ext cx="4717774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629400"/>
            <a:ext cx="1706217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26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2B46-2FCF-4B98-9F96-59D868375F3D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31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E8EE-2DDF-43E9-AB57-8601A9989027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4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CB03-247D-4FC7-BC97-B8711B1E5BC9}" type="datetime1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54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8233-1B63-44C7-B3C3-EE49F8D1A430}" type="datetime1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27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8-C6E1-470F-A040-B1FA478C42E5}" type="datetime1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35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25A3-86B0-4C5C-9051-06755626E770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1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1CA-60A2-4EEA-941A-11BE8EBA2221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46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AEB8C3-BC0D-4366-8362-C294D8C70552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88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6517" y="591572"/>
            <a:ext cx="8498966" cy="1692771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065" marR="5080" indent="-3175" algn="ctr">
              <a:lnSpc>
                <a:spcPct val="85000"/>
              </a:lnSpc>
              <a:spcBef>
                <a:spcPts val="960"/>
              </a:spcBef>
            </a:pPr>
            <a:r>
              <a:rPr lang="en-US" sz="40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OF SINGLE-PHOTOELECTRON RESPONSE OF 20-INCH NNVT MCP-PMT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4723" y="339852"/>
            <a:ext cx="1507235" cy="15605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5675" y="2590800"/>
            <a:ext cx="1047623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15" dirty="0">
                <a:solidFill>
                  <a:srgbClr val="FFFFFF"/>
                </a:solidFill>
                <a:latin typeface="Arial"/>
                <a:cs typeface="Arial"/>
              </a:rPr>
              <a:t>Ushakov 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*,</a:t>
            </a:r>
            <a:endParaRPr lang="en-US" sz="2000" b="1" spc="-15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15" dirty="0" err="1">
                <a:solidFill>
                  <a:srgbClr val="FFFFFF"/>
                </a:solidFill>
                <a:latin typeface="Arial"/>
                <a:cs typeface="Arial"/>
              </a:rPr>
              <a:t>Lubsandorzhiev</a:t>
            </a:r>
            <a:r>
              <a:rPr lang="en-US" sz="2000" b="1" spc="-15" dirty="0">
                <a:solidFill>
                  <a:srgbClr val="FFFFFF"/>
                </a:solidFill>
                <a:latin typeface="Arial"/>
                <a:cs typeface="Arial"/>
              </a:rPr>
              <a:t> B.K.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447" y="5912944"/>
            <a:ext cx="10584686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1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7th International Conference on Particle Physics and Astrophysics (ICPPA-2024)</a:t>
            </a:r>
            <a:r>
              <a:rPr sz="14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400" spc="-5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Moscow</a:t>
            </a:r>
            <a:r>
              <a:rPr sz="1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" algn="ctr">
              <a:lnSpc>
                <a:spcPct val="100000"/>
              </a:lnSpc>
            </a:pPr>
            <a:r>
              <a:rPr lang="en-US" sz="1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sz="14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1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0961F8-8241-4632-B4F3-3BA28995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6497BA-C23B-412D-9CA2-887B06E3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10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86D1EBC-52FF-4891-B21A-78027F23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04800"/>
            <a:ext cx="11582400" cy="9525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Effect of magnetic compensation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(under the same illumination)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CA9DC1-5623-4D2C-926F-BA9C6241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7778" r="11738" b="4444"/>
          <a:stretch/>
        </p:blipFill>
        <p:spPr>
          <a:xfrm>
            <a:off x="2514600" y="1130839"/>
            <a:ext cx="6451923" cy="54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6A8F75-AB6B-41CA-B89D-FB0B6F9B2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52189">
            <a:off x="8364080" y="772806"/>
            <a:ext cx="2853269" cy="3147243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631F0EDF-8A6D-4A81-B487-94C3C0B2F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9434" r="10607" b="5661"/>
          <a:stretch/>
        </p:blipFill>
        <p:spPr>
          <a:xfrm>
            <a:off x="304800" y="682041"/>
            <a:ext cx="6844748" cy="5493918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1819E9-3B21-4A56-8FE2-40D358BD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8A221D-2998-437C-A009-ACFF7016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11</a:t>
            </a:fld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2B9D6E0-A220-4F7E-A6E2-59608CDCCC6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7823632" y="788826"/>
            <a:ext cx="756200" cy="57817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027381-F643-4C50-97CF-C5AABD902F24}"/>
              </a:ext>
            </a:extLst>
          </p:cNvPr>
          <p:cNvSpPr txBox="1"/>
          <p:nvPr/>
        </p:nvSpPr>
        <p:spPr>
          <a:xfrm>
            <a:off x="7526756" y="604160"/>
            <a:ext cx="29687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l-GR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γ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7A275A-6DE4-4DFD-B60A-BC4B471302D6}"/>
              </a:ext>
            </a:extLst>
          </p:cNvPr>
          <p:cNvSpPr txBox="1"/>
          <p:nvPr/>
        </p:nvSpPr>
        <p:spPr>
          <a:xfrm>
            <a:off x="8140415" y="126768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λ'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3E34AA-4F8D-405F-8C96-E2759FCF22EE}"/>
              </a:ext>
            </a:extLst>
          </p:cNvPr>
          <p:cNvSpPr txBox="1"/>
          <p:nvPr/>
        </p:nvSpPr>
        <p:spPr>
          <a:xfrm>
            <a:off x="9222479" y="24822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E42E89-FA18-43A4-8753-CD3C5A464019}"/>
              </a:ext>
            </a:extLst>
          </p:cNvPr>
          <p:cNvSpPr txBox="1"/>
          <p:nvPr/>
        </p:nvSpPr>
        <p:spPr>
          <a:xfrm>
            <a:off x="6948620" y="3542715"/>
            <a:ext cx="50529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 = λ’ * CE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standard Dynode-PMT CE ≈ 1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 normal conditions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NNVT MCP-PMT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</a:p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due to the strong influence of</a:t>
            </a:r>
          </a:p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external magnetic field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0092E5-D6CC-42D7-A104-AFC1721E9AE3}"/>
                  </a:ext>
                </a:extLst>
              </p:cNvPr>
              <p:cNvSpPr txBox="1"/>
              <p:nvPr/>
            </p:nvSpPr>
            <p:spPr>
              <a:xfrm>
                <a:off x="9196378" y="1452346"/>
                <a:ext cx="2327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0092E5-D6CC-42D7-A104-AFC1721E9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78" y="1452346"/>
                <a:ext cx="232735" cy="276999"/>
              </a:xfrm>
              <a:prstGeom prst="rect">
                <a:avLst/>
              </a:prstGeom>
              <a:blipFill>
                <a:blip r:embed="rId4"/>
                <a:stretch>
                  <a:fillRect l="-34211" r="-2105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F4A23A-95CC-4EB5-AC69-8E3D8123D648}"/>
                  </a:ext>
                </a:extLst>
              </p:cNvPr>
              <p:cNvSpPr txBox="1"/>
              <p:nvPr/>
            </p:nvSpPr>
            <p:spPr>
              <a:xfrm>
                <a:off x="8914761" y="1885489"/>
                <a:ext cx="38664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F4A23A-95CC-4EB5-AC69-8E3D8123D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761" y="1885489"/>
                <a:ext cx="386644" cy="402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>
            <a:extLst>
              <a:ext uri="{FF2B5EF4-FFF2-40B4-BE49-F238E27FC236}">
                <a16:creationId xmlns:a16="http://schemas.microsoft.com/office/drawing/2014/main" id="{BC211878-83EA-4ECC-B392-B82710013437}"/>
              </a:ext>
            </a:extLst>
          </p:cNvPr>
          <p:cNvSpPr/>
          <p:nvPr/>
        </p:nvSpPr>
        <p:spPr>
          <a:xfrm>
            <a:off x="9196378" y="1789327"/>
            <a:ext cx="248461" cy="23235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1568635-2E3C-49C3-852F-3618B5BD09DC}"/>
              </a:ext>
            </a:extLst>
          </p:cNvPr>
          <p:cNvSpPr/>
          <p:nvPr/>
        </p:nvSpPr>
        <p:spPr>
          <a:xfrm>
            <a:off x="9281305" y="1870638"/>
            <a:ext cx="78608" cy="697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5B1552FE-724C-4F30-9D4A-75DECB752EF8}"/>
              </a:ext>
            </a:extLst>
          </p:cNvPr>
          <p:cNvSpPr/>
          <p:nvPr/>
        </p:nvSpPr>
        <p:spPr>
          <a:xfrm rot="18352189">
            <a:off x="9017680" y="1144283"/>
            <a:ext cx="222112" cy="1473205"/>
          </a:xfrm>
          <a:custGeom>
            <a:avLst/>
            <a:gdLst>
              <a:gd name="connsiteX0" fmla="*/ 248920 w 276839"/>
              <a:gd name="connsiteY0" fmla="*/ 0 h 1696720"/>
              <a:gd name="connsiteX1" fmla="*/ 254000 w 276839"/>
              <a:gd name="connsiteY1" fmla="*/ 1066800 h 1696720"/>
              <a:gd name="connsiteX2" fmla="*/ 0 w 276839"/>
              <a:gd name="connsiteY2" fmla="*/ 1696720 h 1696720"/>
              <a:gd name="connsiteX3" fmla="*/ 0 w 276839"/>
              <a:gd name="connsiteY3" fmla="*/ 1696720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39" h="1696720">
                <a:moveTo>
                  <a:pt x="248920" y="0"/>
                </a:moveTo>
                <a:cubicBezTo>
                  <a:pt x="272203" y="392007"/>
                  <a:pt x="295487" y="784014"/>
                  <a:pt x="254000" y="1066800"/>
                </a:cubicBezTo>
                <a:cubicBezTo>
                  <a:pt x="212513" y="1349586"/>
                  <a:pt x="0" y="1696720"/>
                  <a:pt x="0" y="1696720"/>
                </a:cubicBezTo>
                <a:lnTo>
                  <a:pt x="0" y="1696720"/>
                </a:lnTo>
              </a:path>
            </a:pathLst>
          </a:cu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2B85D4-46CB-4AC8-B5A7-F2E16941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769622-7415-45E8-BD47-F8850E32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12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010A24-C49C-477C-84D3-33DEE976C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8889" r="11738" b="4445"/>
          <a:stretch/>
        </p:blipFill>
        <p:spPr>
          <a:xfrm>
            <a:off x="2286000" y="457200"/>
            <a:ext cx="7239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04B98-737D-4C6B-9BE8-543C6F6A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27" y="476250"/>
            <a:ext cx="987552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Lotus-like NNVT MCP-PMT for LHAASO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(N6202)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157B75-70CC-4889-BE1C-029DAAFD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D1B3CB-F893-4F96-85AD-CEC39503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13</a:t>
            </a:fld>
            <a:endParaRPr lang="ru-RU" dirty="0"/>
          </a:p>
        </p:txBody>
      </p:sp>
      <p:pic>
        <p:nvPicPr>
          <p:cNvPr id="2050" name="Picture 2" descr="Refer to caption">
            <a:extLst>
              <a:ext uri="{FF2B5EF4-FFF2-40B4-BE49-F238E27FC236}">
                <a16:creationId xmlns:a16="http://schemas.microsoft.com/office/drawing/2014/main" id="{C7DE9541-F6F6-410E-BDE5-12ECE9306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47434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44E5B-4D10-462A-8F0B-30E77C82E645}"/>
              </a:ext>
            </a:extLst>
          </p:cNvPr>
          <p:cNvSpPr txBox="1"/>
          <p:nvPr/>
        </p:nvSpPr>
        <p:spPr>
          <a:xfrm>
            <a:off x="6248400" y="2461647"/>
            <a:ext cx="55611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"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petals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bend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LHAASO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7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B6F26-BB54-468B-BD74-2DAD57D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28" y="333732"/>
            <a:ext cx="9875520" cy="97399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complex nature of MCP-PMT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CCE72B-4D7C-4516-922F-E10AB52E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5CEE2D-EB2A-42E9-A3B6-8EAD08DB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14</a:t>
            </a:fld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37CAA3-DB2B-441A-9680-2E1B9CE4A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078" y="3429000"/>
            <a:ext cx="6516996" cy="2981897"/>
          </a:xfrm>
          <a:prstGeom prst="rect">
            <a:avLst/>
          </a:prstGeom>
        </p:spPr>
      </p:pic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4AE3050-0DC8-4EB3-92F9-2879410D1AB2}"/>
              </a:ext>
            </a:extLst>
          </p:cNvPr>
          <p:cNvCxnSpPr>
            <a:cxnSpLocks/>
          </p:cNvCxnSpPr>
          <p:nvPr/>
        </p:nvCxnSpPr>
        <p:spPr>
          <a:xfrm>
            <a:off x="5450151" y="3513826"/>
            <a:ext cx="424348" cy="1887361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039343-B7E1-4399-BB98-F9E884DF5FDC}"/>
                  </a:ext>
                </a:extLst>
              </p:cNvPr>
              <p:cNvSpPr txBox="1"/>
              <p:nvPr/>
            </p:nvSpPr>
            <p:spPr>
              <a:xfrm>
                <a:off x="5226033" y="2971975"/>
                <a:ext cx="3048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039343-B7E1-4399-BB98-F9E884DF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033" y="2971975"/>
                <a:ext cx="304800" cy="584775"/>
              </a:xfrm>
              <a:prstGeom prst="rect">
                <a:avLst/>
              </a:prstGeom>
              <a:blipFill>
                <a:blip r:embed="rId3"/>
                <a:stretch>
                  <a:fillRect r="-6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207116FB-A894-485F-8933-2A0730848E3A}"/>
              </a:ext>
            </a:extLst>
          </p:cNvPr>
          <p:cNvCxnSpPr>
            <a:cxnSpLocks/>
          </p:cNvCxnSpPr>
          <p:nvPr/>
        </p:nvCxnSpPr>
        <p:spPr>
          <a:xfrm flipH="1">
            <a:off x="9343195" y="2548710"/>
            <a:ext cx="685800" cy="162135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CB2A03CB-4F46-4728-9666-A32C6A1EEDAC}"/>
              </a:ext>
            </a:extLst>
          </p:cNvPr>
          <p:cNvSpPr/>
          <p:nvPr/>
        </p:nvSpPr>
        <p:spPr>
          <a:xfrm>
            <a:off x="8956277" y="2913810"/>
            <a:ext cx="390617" cy="1200033"/>
          </a:xfrm>
          <a:custGeom>
            <a:avLst/>
            <a:gdLst>
              <a:gd name="connsiteX0" fmla="*/ 390617 w 390617"/>
              <a:gd name="connsiteY0" fmla="*/ 1200033 h 1200033"/>
              <a:gd name="connsiteX1" fmla="*/ 266330 w 390617"/>
              <a:gd name="connsiteY1" fmla="*/ 19303 h 1200033"/>
              <a:gd name="connsiteX2" fmla="*/ 0 w 390617"/>
              <a:gd name="connsiteY2" fmla="*/ 578596 h 120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617" h="1200033">
                <a:moveTo>
                  <a:pt x="390617" y="1200033"/>
                </a:moveTo>
                <a:cubicBezTo>
                  <a:pt x="361025" y="661454"/>
                  <a:pt x="331433" y="122876"/>
                  <a:pt x="266330" y="19303"/>
                </a:cubicBezTo>
                <a:cubicBezTo>
                  <a:pt x="201227" y="-84270"/>
                  <a:pt x="100613" y="247163"/>
                  <a:pt x="0" y="578596"/>
                </a:cubicBezTo>
              </a:path>
            </a:pathLst>
          </a:custGeom>
          <a:ln w="38100">
            <a:prstDash val="dash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3C78419-62EA-4739-A712-7737744DB752}"/>
                  </a:ext>
                </a:extLst>
              </p:cNvPr>
              <p:cNvSpPr txBox="1"/>
              <p:nvPr/>
            </p:nvSpPr>
            <p:spPr>
              <a:xfrm>
                <a:off x="10028995" y="2068782"/>
                <a:ext cx="3048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3C78419-62EA-4739-A712-7737744DB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995" y="2068782"/>
                <a:ext cx="304800" cy="584775"/>
              </a:xfrm>
              <a:prstGeom prst="rect">
                <a:avLst/>
              </a:prstGeom>
              <a:blipFill>
                <a:blip r:embed="rId4"/>
                <a:stretch>
                  <a:fillRect r="-6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8064C9D-F27E-4CE8-A72E-BD57C8247493}"/>
              </a:ext>
            </a:extLst>
          </p:cNvPr>
          <p:cNvSpPr txBox="1"/>
          <p:nvPr/>
        </p:nvSpPr>
        <p:spPr>
          <a:xfrm>
            <a:off x="9737249" y="1527615"/>
            <a:ext cx="178157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Reflection</a:t>
            </a:r>
            <a:endParaRPr lang="ru-RU" b="1" dirty="0">
              <a:solidFill>
                <a:schemeClr val="accent1"/>
              </a:solidFill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(</a:t>
            </a:r>
            <a:r>
              <a:rPr lang="en-US" b="1" dirty="0">
                <a:solidFill>
                  <a:schemeClr val="accent1"/>
                </a:solidFill>
              </a:rPr>
              <a:t>delayed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pulses</a:t>
            </a:r>
            <a:r>
              <a:rPr lang="ru-RU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716BAC-1A2D-4C58-A84C-588A9A68C662}"/>
              </a:ext>
            </a:extLst>
          </p:cNvPr>
          <p:cNvSpPr txBox="1"/>
          <p:nvPr/>
        </p:nvSpPr>
        <p:spPr>
          <a:xfrm>
            <a:off x="4515279" y="2715998"/>
            <a:ext cx="9348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Normal</a:t>
            </a:r>
            <a:endParaRPr lang="ru-RU" b="1" dirty="0">
              <a:solidFill>
                <a:schemeClr val="accent1"/>
              </a:solidFill>
            </a:endParaRP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2E093F0C-6ADC-4B98-A569-881A4A08701D}"/>
              </a:ext>
            </a:extLst>
          </p:cNvPr>
          <p:cNvCxnSpPr>
            <a:cxnSpLocks/>
          </p:cNvCxnSpPr>
          <p:nvPr/>
        </p:nvCxnSpPr>
        <p:spPr>
          <a:xfrm>
            <a:off x="7098468" y="2897982"/>
            <a:ext cx="568737" cy="1329613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3486DCB-1ED3-465D-B83D-724A32CE3249}"/>
                  </a:ext>
                </a:extLst>
              </p:cNvPr>
              <p:cNvSpPr txBox="1"/>
              <p:nvPr/>
            </p:nvSpPr>
            <p:spPr>
              <a:xfrm>
                <a:off x="6728364" y="2418054"/>
                <a:ext cx="3048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3486DCB-1ED3-465D-B83D-724A32CE3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364" y="2418054"/>
                <a:ext cx="304800" cy="584775"/>
              </a:xfrm>
              <a:prstGeom prst="rect">
                <a:avLst/>
              </a:prstGeom>
              <a:blipFill>
                <a:blip r:embed="rId5"/>
                <a:stretch>
                  <a:fillRect r="-6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олилиния: фигура 59">
            <a:extLst>
              <a:ext uri="{FF2B5EF4-FFF2-40B4-BE49-F238E27FC236}">
                <a16:creationId xmlns:a16="http://schemas.microsoft.com/office/drawing/2014/main" id="{8040BE68-5E02-47D1-A5B9-3B351F05EE72}"/>
              </a:ext>
            </a:extLst>
          </p:cNvPr>
          <p:cNvSpPr/>
          <p:nvPr/>
        </p:nvSpPr>
        <p:spPr>
          <a:xfrm>
            <a:off x="7530609" y="2910262"/>
            <a:ext cx="356461" cy="1285657"/>
          </a:xfrm>
          <a:custGeom>
            <a:avLst/>
            <a:gdLst>
              <a:gd name="connsiteX0" fmla="*/ 125641 w 356461"/>
              <a:gd name="connsiteY0" fmla="*/ 1285657 h 1285657"/>
              <a:gd name="connsiteX1" fmla="*/ 10232 w 356461"/>
              <a:gd name="connsiteY1" fmla="*/ 69416 h 1285657"/>
              <a:gd name="connsiteX2" fmla="*/ 356461 w 356461"/>
              <a:gd name="connsiteY2" fmla="*/ 255847 h 128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461" h="1285657">
                <a:moveTo>
                  <a:pt x="125641" y="1285657"/>
                </a:moveTo>
                <a:cubicBezTo>
                  <a:pt x="48701" y="763354"/>
                  <a:pt x="-28238" y="241051"/>
                  <a:pt x="10232" y="69416"/>
                </a:cubicBezTo>
                <a:cubicBezTo>
                  <a:pt x="48702" y="-102219"/>
                  <a:pt x="202581" y="76814"/>
                  <a:pt x="356461" y="255847"/>
                </a:cubicBezTo>
              </a:path>
            </a:pathLst>
          </a:custGeom>
          <a:ln w="381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id="{B2EAC74B-8B13-4FE4-8626-F7B6B8A59F89}"/>
              </a:ext>
            </a:extLst>
          </p:cNvPr>
          <p:cNvSpPr/>
          <p:nvPr/>
        </p:nvSpPr>
        <p:spPr>
          <a:xfrm>
            <a:off x="6644196" y="3290801"/>
            <a:ext cx="985421" cy="878485"/>
          </a:xfrm>
          <a:custGeom>
            <a:avLst/>
            <a:gdLst>
              <a:gd name="connsiteX0" fmla="*/ 985421 w 985421"/>
              <a:gd name="connsiteY0" fmla="*/ 878485 h 878485"/>
              <a:gd name="connsiteX1" fmla="*/ 399495 w 985421"/>
              <a:gd name="connsiteY1" fmla="*/ 26228 h 878485"/>
              <a:gd name="connsiteX2" fmla="*/ 0 w 985421"/>
              <a:gd name="connsiteY2" fmla="*/ 301436 h 87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5421" h="878485">
                <a:moveTo>
                  <a:pt x="985421" y="878485"/>
                </a:moveTo>
                <a:cubicBezTo>
                  <a:pt x="774576" y="500444"/>
                  <a:pt x="563732" y="122403"/>
                  <a:pt x="399495" y="26228"/>
                </a:cubicBezTo>
                <a:cubicBezTo>
                  <a:pt x="235258" y="-69947"/>
                  <a:pt x="117629" y="115744"/>
                  <a:pt x="0" y="301436"/>
                </a:cubicBezTo>
              </a:path>
            </a:pathLst>
          </a:custGeom>
          <a:ln w="381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13FDD6DE-C128-4EFF-BFD4-03F88FC52A71}"/>
              </a:ext>
            </a:extLst>
          </p:cNvPr>
          <p:cNvSpPr/>
          <p:nvPr/>
        </p:nvSpPr>
        <p:spPr>
          <a:xfrm>
            <a:off x="6803994" y="3792653"/>
            <a:ext cx="825623" cy="412143"/>
          </a:xfrm>
          <a:custGeom>
            <a:avLst/>
            <a:gdLst>
              <a:gd name="connsiteX0" fmla="*/ 825623 w 825623"/>
              <a:gd name="connsiteY0" fmla="*/ 412143 h 412143"/>
              <a:gd name="connsiteX1" fmla="*/ 310719 w 825623"/>
              <a:gd name="connsiteY1" fmla="*/ 3771 h 412143"/>
              <a:gd name="connsiteX2" fmla="*/ 0 w 825623"/>
              <a:gd name="connsiteY2" fmla="*/ 243468 h 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623" h="412143">
                <a:moveTo>
                  <a:pt x="825623" y="412143"/>
                </a:moveTo>
                <a:cubicBezTo>
                  <a:pt x="636973" y="222013"/>
                  <a:pt x="448323" y="31883"/>
                  <a:pt x="310719" y="3771"/>
                </a:cubicBezTo>
                <a:cubicBezTo>
                  <a:pt x="173115" y="-24342"/>
                  <a:pt x="86557" y="109563"/>
                  <a:pt x="0" y="243468"/>
                </a:cubicBezTo>
              </a:path>
            </a:pathLst>
          </a:custGeom>
          <a:ln w="381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CB8D47C0-7557-46F9-91EE-08078D3DE9ED}"/>
              </a:ext>
            </a:extLst>
          </p:cNvPr>
          <p:cNvSpPr/>
          <p:nvPr/>
        </p:nvSpPr>
        <p:spPr>
          <a:xfrm>
            <a:off x="7656250" y="3488890"/>
            <a:ext cx="523783" cy="680396"/>
          </a:xfrm>
          <a:custGeom>
            <a:avLst/>
            <a:gdLst>
              <a:gd name="connsiteX0" fmla="*/ 0 w 523783"/>
              <a:gd name="connsiteY0" fmla="*/ 680396 h 680396"/>
              <a:gd name="connsiteX1" fmla="*/ 239698 w 523783"/>
              <a:gd name="connsiteY1" fmla="*/ 32326 h 680396"/>
              <a:gd name="connsiteX2" fmla="*/ 523783 w 523783"/>
              <a:gd name="connsiteY2" fmla="*/ 156613 h 68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783" h="680396">
                <a:moveTo>
                  <a:pt x="0" y="680396"/>
                </a:moveTo>
                <a:cubicBezTo>
                  <a:pt x="76200" y="400009"/>
                  <a:pt x="152401" y="119623"/>
                  <a:pt x="239698" y="32326"/>
                </a:cubicBezTo>
                <a:cubicBezTo>
                  <a:pt x="326995" y="-54971"/>
                  <a:pt x="425389" y="50821"/>
                  <a:pt x="523783" y="156613"/>
                </a:cubicBezTo>
              </a:path>
            </a:pathLst>
          </a:custGeom>
          <a:ln w="381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D441509-F96C-419C-82B5-0AF043AC9915}"/>
              </a:ext>
            </a:extLst>
          </p:cNvPr>
          <p:cNvSpPr txBox="1"/>
          <p:nvPr/>
        </p:nvSpPr>
        <p:spPr>
          <a:xfrm>
            <a:off x="6152188" y="2141465"/>
            <a:ext cx="160172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Pre-multiplied</a:t>
            </a:r>
            <a:endParaRPr lang="ru-RU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8C73744-23F5-4785-A96C-29908362CA8B}"/>
                  </a:ext>
                </a:extLst>
              </p:cNvPr>
              <p:cNvSpPr txBox="1"/>
              <p:nvPr/>
            </p:nvSpPr>
            <p:spPr>
              <a:xfrm>
                <a:off x="6182357" y="3156527"/>
                <a:ext cx="304800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8C73744-23F5-4785-A96C-29908362C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357" y="3156527"/>
                <a:ext cx="304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C4E2C2-431A-47B9-9B54-807CF7DF77F0}"/>
                  </a:ext>
                </a:extLst>
              </p:cNvPr>
              <p:cNvSpPr txBox="1"/>
              <p:nvPr/>
            </p:nvSpPr>
            <p:spPr>
              <a:xfrm>
                <a:off x="6496117" y="3929816"/>
                <a:ext cx="304800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C4E2C2-431A-47B9-9B54-807CF7DF7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117" y="3929816"/>
                <a:ext cx="304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8660E2F-61D1-415C-BFD5-76263D6A6B3F}"/>
                  </a:ext>
                </a:extLst>
              </p:cNvPr>
              <p:cNvSpPr txBox="1"/>
              <p:nvPr/>
            </p:nvSpPr>
            <p:spPr>
              <a:xfrm>
                <a:off x="7762776" y="2605588"/>
                <a:ext cx="304800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8660E2F-61D1-415C-BFD5-76263D6A6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776" y="2605588"/>
                <a:ext cx="3048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010C80-ACAA-4855-9D4E-B677AA6452DE}"/>
                  </a:ext>
                </a:extLst>
              </p:cNvPr>
              <p:cNvSpPr txBox="1"/>
              <p:nvPr/>
            </p:nvSpPr>
            <p:spPr>
              <a:xfrm>
                <a:off x="8110955" y="3127403"/>
                <a:ext cx="304800" cy="5847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010C80-ACAA-4855-9D4E-B677AA645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955" y="3127403"/>
                <a:ext cx="3048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927A2A1A-8227-4D7A-B431-D87B48D1061B}"/>
              </a:ext>
            </a:extLst>
          </p:cNvPr>
          <p:cNvSpPr txBox="1"/>
          <p:nvPr/>
        </p:nvSpPr>
        <p:spPr>
          <a:xfrm>
            <a:off x="293612" y="1925460"/>
            <a:ext cx="4268067" cy="470898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 glass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coated with </a:t>
            </a: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SEY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 (secondary emission yield) using </a:t>
            </a: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ALD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technology (atomic layer deposition)</a:t>
            </a:r>
          </a:p>
          <a:p>
            <a:pPr algn="ctr"/>
            <a:endParaRPr lang="en-US" sz="2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Opening ratio ~70-80%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due to the </a:t>
            </a: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SEY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 the CE is 100% </a:t>
            </a:r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(without external magnetic field)</a:t>
            </a:r>
          </a:p>
          <a:p>
            <a:pPr algn="ctr"/>
            <a:endParaRPr lang="en-US" sz="2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SEY material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≈ 1-3,</a:t>
            </a:r>
          </a:p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l-GR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≈ 5-7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higher gain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gain and CE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SPE spectrum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obviously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worse the time characteristics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8834C906-B4B9-4294-8569-834DDCC68E43}"/>
              </a:ext>
            </a:extLst>
          </p:cNvPr>
          <p:cNvCxnSpPr>
            <a:cxnSpLocks/>
          </p:cNvCxnSpPr>
          <p:nvPr/>
        </p:nvCxnSpPr>
        <p:spPr>
          <a:xfrm>
            <a:off x="5626404" y="2225928"/>
            <a:ext cx="1099366" cy="32600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47ED5298-088E-4FD4-9F0B-6F782F333515}"/>
              </a:ext>
            </a:extLst>
          </p:cNvPr>
          <p:cNvSpPr txBox="1"/>
          <p:nvPr/>
        </p:nvSpPr>
        <p:spPr>
          <a:xfrm>
            <a:off x="5278932" y="1632788"/>
            <a:ext cx="38343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l-GR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γ</a:t>
            </a:r>
            <a:endParaRPr 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DBE1363-50A8-47E3-B514-626B08A5BE95}"/>
              </a:ext>
            </a:extLst>
          </p:cNvPr>
          <p:cNvSpPr txBox="1"/>
          <p:nvPr/>
        </p:nvSpPr>
        <p:spPr>
          <a:xfrm>
            <a:off x="4334287" y="1396576"/>
            <a:ext cx="182614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Classic pre-pulse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D2960EBA-E849-4F79-AB6E-22307A665974}"/>
              </a:ext>
            </a:extLst>
          </p:cNvPr>
          <p:cNvCxnSpPr>
            <a:cxnSpLocks/>
          </p:cNvCxnSpPr>
          <p:nvPr/>
        </p:nvCxnSpPr>
        <p:spPr>
          <a:xfrm flipH="1">
            <a:off x="10529136" y="3277769"/>
            <a:ext cx="549106" cy="13040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8432CD6-AD7A-4BD6-B03E-C2F009D25D60}"/>
              </a:ext>
            </a:extLst>
          </p:cNvPr>
          <p:cNvSpPr txBox="1"/>
          <p:nvPr/>
        </p:nvSpPr>
        <p:spPr>
          <a:xfrm>
            <a:off x="11078242" y="2653557"/>
            <a:ext cx="38343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l-GR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γ</a:t>
            </a:r>
            <a:endParaRPr 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1E898740-FFC1-4785-997E-37CC993D5A78}"/>
              </a:ext>
            </a:extLst>
          </p:cNvPr>
          <p:cNvSpPr/>
          <p:nvPr/>
        </p:nvSpPr>
        <p:spPr>
          <a:xfrm>
            <a:off x="10138486" y="3385383"/>
            <a:ext cx="390617" cy="1200033"/>
          </a:xfrm>
          <a:custGeom>
            <a:avLst/>
            <a:gdLst>
              <a:gd name="connsiteX0" fmla="*/ 390617 w 390617"/>
              <a:gd name="connsiteY0" fmla="*/ 1200033 h 1200033"/>
              <a:gd name="connsiteX1" fmla="*/ 266330 w 390617"/>
              <a:gd name="connsiteY1" fmla="*/ 19303 h 1200033"/>
              <a:gd name="connsiteX2" fmla="*/ 0 w 390617"/>
              <a:gd name="connsiteY2" fmla="*/ 578596 h 120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617" h="1200033">
                <a:moveTo>
                  <a:pt x="390617" y="1200033"/>
                </a:moveTo>
                <a:cubicBezTo>
                  <a:pt x="361025" y="661454"/>
                  <a:pt x="331433" y="122876"/>
                  <a:pt x="266330" y="19303"/>
                </a:cubicBezTo>
                <a:cubicBezTo>
                  <a:pt x="201227" y="-84270"/>
                  <a:pt x="100613" y="247163"/>
                  <a:pt x="0" y="578596"/>
                </a:cubicBezTo>
              </a:path>
            </a:pathLst>
          </a:custGeom>
          <a:ln w="38100">
            <a:prstDash val="dash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E434DAC-1B36-40BC-9FD7-7296268D1974}"/>
                  </a:ext>
                </a:extLst>
              </p:cNvPr>
              <p:cNvSpPr txBox="1"/>
              <p:nvPr/>
            </p:nvSpPr>
            <p:spPr>
              <a:xfrm>
                <a:off x="9818338" y="3189196"/>
                <a:ext cx="3048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200" b="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E434DAC-1B36-40BC-9FD7-7296268D1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338" y="3189196"/>
                <a:ext cx="304800" cy="584775"/>
              </a:xfrm>
              <a:prstGeom prst="rect">
                <a:avLst/>
              </a:prstGeom>
              <a:blipFill>
                <a:blip r:embed="rId10"/>
                <a:stretch>
                  <a:fillRect r="-6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12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E3B0C-2DB4-41EA-A9EF-941D3190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4340"/>
            <a:ext cx="11125200" cy="135636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2A100-492B-46E9-9EA1-3AAA502B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90700"/>
            <a:ext cx="11125200" cy="4632960"/>
          </a:xfrm>
        </p:spPr>
        <p:txBody>
          <a:bodyPr>
            <a:noAutofit/>
          </a:bodyPr>
          <a:lstStyle/>
          <a:p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Tails in the SPE spectrum of NNVT MCP-PMT have two components</a:t>
            </a:r>
            <a:endParaRPr 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Tails due to the influence of external magnetic fields are eliminated by magnetic shielding, thanks to additional dynodes the disadvantage is minimized in the N6202 modification (lotus-like)</a:t>
            </a:r>
            <a:endParaRPr 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coating of the MCP with high SEY material increases the gain, collection</a:t>
            </a:r>
            <a:r>
              <a:rPr lang="ru-R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lifetime of the PMT, but adds irremovable tails to the single-electron spectrum and worsens the timing characteristics.</a:t>
            </a:r>
            <a:endParaRPr 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necessary to introduce corrections when calculating the number of photoelectrons</a:t>
            </a:r>
            <a:endParaRPr lang="ru-RU" sz="240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necessary to improve the opening ration of the MCP</a:t>
            </a:r>
            <a:endParaRPr 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 continues…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F984D2-6FE6-4326-9A3D-29D8479A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B3C1EB-B850-47F8-8B10-01EDE8FF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49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F8E92-97A0-482A-88DD-AEFF8837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144" y="2750820"/>
            <a:ext cx="7511713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Thanks for your attention</a:t>
            </a:r>
            <a:r>
              <a:rPr lang="ru-RU" sz="5400" b="1" dirty="0"/>
              <a:t>!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37A749-15D4-4666-8BDB-81D489C1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C409CC-6B39-41E6-9491-7D154130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73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30A0-962D-4085-BA52-23429EDD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987552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Large photocathode area PMTs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710BCB-E2E7-4161-B086-F3533A47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93317B-F863-4622-9D09-C8574E1E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E18BA7-1D7D-47A5-ABE0-64EA4F3AD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92" y="1134924"/>
            <a:ext cx="7031935" cy="5273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953171-161A-49F7-A4AB-F82474D1924F}"/>
              </a:ext>
            </a:extLst>
          </p:cNvPr>
          <p:cNvSpPr txBox="1"/>
          <p:nvPr/>
        </p:nvSpPr>
        <p:spPr>
          <a:xfrm>
            <a:off x="9751281" y="2090172"/>
            <a:ext cx="213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HAMAMATSU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R12860</a:t>
            </a:r>
          </a:p>
          <a:p>
            <a:pPr algn="ctr"/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QE ~28%</a:t>
            </a:r>
          </a:p>
          <a:p>
            <a:pPr algn="ctr"/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expensive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Currently not supplied to Russia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D9415-2BB7-4A80-A216-81F4365A0D8C}"/>
              </a:ext>
            </a:extLst>
          </p:cNvPr>
          <p:cNvSpPr txBox="1"/>
          <p:nvPr/>
        </p:nvSpPr>
        <p:spPr>
          <a:xfrm>
            <a:off x="355157" y="2209800"/>
            <a:ext cx="20550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NNVT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MCP-PMT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(N6201)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QE ~35%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MCP are less susceptible to the influence of external magnetic fields than the dynode system.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899B3A7-97C9-426B-8F98-690DB77E45DC}"/>
              </a:ext>
            </a:extLst>
          </p:cNvPr>
          <p:cNvCxnSpPr/>
          <p:nvPr/>
        </p:nvCxnSpPr>
        <p:spPr>
          <a:xfrm>
            <a:off x="2057400" y="3048000"/>
            <a:ext cx="1600200" cy="734943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0E0BF0E-4D92-4C4D-B2B4-80A59750703C}"/>
              </a:ext>
            </a:extLst>
          </p:cNvPr>
          <p:cNvCxnSpPr>
            <a:cxnSpLocks/>
          </p:cNvCxnSpPr>
          <p:nvPr/>
        </p:nvCxnSpPr>
        <p:spPr>
          <a:xfrm flipH="1">
            <a:off x="8458200" y="2895600"/>
            <a:ext cx="1724438" cy="876299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6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A2F32D-B437-452A-A71A-351E5221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BE55CA-070F-4D86-AC02-96FE19F4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3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7E2347-D7E9-4ABF-AF0B-781F45F3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39" y="295372"/>
            <a:ext cx="4171361" cy="278090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C2777FF-2857-4A47-8C20-F4C600D3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2" y="3102173"/>
            <a:ext cx="4173970" cy="27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BE66C7-C68C-4C1C-AEE5-0E5609F1D1F7}"/>
              </a:ext>
            </a:extLst>
          </p:cNvPr>
          <p:cNvSpPr txBox="1"/>
          <p:nvPr/>
        </p:nvSpPr>
        <p:spPr>
          <a:xfrm>
            <a:off x="5166691" y="917014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NNVT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MCP-PMT</a:t>
            </a:r>
            <a:endParaRPr lang="ru-RU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94F96F-F1B8-453A-88CA-93E5B9ADB954}"/>
              </a:ext>
            </a:extLst>
          </p:cNvPr>
          <p:cNvSpPr/>
          <p:nvPr/>
        </p:nvSpPr>
        <p:spPr>
          <a:xfrm>
            <a:off x="3824798" y="2721334"/>
            <a:ext cx="1368526" cy="58607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JUNO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1FAC406-90E9-4F76-9A33-1661D14D8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r="2798"/>
          <a:stretch/>
        </p:blipFill>
        <p:spPr bwMode="auto">
          <a:xfrm>
            <a:off x="7573756" y="295373"/>
            <a:ext cx="4269212" cy="267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606ACE-A035-4CC7-9008-5BF84E08C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965" y="3018416"/>
            <a:ext cx="4269211" cy="28646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D3666B-AB07-4004-B31D-437C14009961}"/>
              </a:ext>
            </a:extLst>
          </p:cNvPr>
          <p:cNvSpPr/>
          <p:nvPr/>
        </p:nvSpPr>
        <p:spPr>
          <a:xfrm>
            <a:off x="6656102" y="2721334"/>
            <a:ext cx="1825726" cy="58607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LHAASO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34141-C50D-42DE-AF7B-F597E9E38CC8}"/>
              </a:ext>
            </a:extLst>
          </p:cNvPr>
          <p:cNvSpPr txBox="1"/>
          <p:nvPr/>
        </p:nvSpPr>
        <p:spPr>
          <a:xfrm>
            <a:off x="609600" y="6050563"/>
            <a:ext cx="203805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Energy of events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60B84-0151-4A57-A3A5-D42708C0ABA1}"/>
              </a:ext>
            </a:extLst>
          </p:cNvPr>
          <p:cNvSpPr txBox="1"/>
          <p:nvPr/>
        </p:nvSpPr>
        <p:spPr>
          <a:xfrm>
            <a:off x="3848820" y="6061807"/>
            <a:ext cx="300755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Number of photoelectron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895E1D-7773-43E5-9D9B-3F6772790167}"/>
              </a:ext>
            </a:extLst>
          </p:cNvPr>
          <p:cNvSpPr txBox="1"/>
          <p:nvPr/>
        </p:nvSpPr>
        <p:spPr>
          <a:xfrm>
            <a:off x="8042514" y="6050563"/>
            <a:ext cx="356059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Single photoelectron response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AA172F1-9FA0-4B80-8484-54D577589694}"/>
              </a:ext>
            </a:extLst>
          </p:cNvPr>
          <p:cNvCxnSpPr/>
          <p:nvPr/>
        </p:nvCxnSpPr>
        <p:spPr>
          <a:xfrm flipH="1">
            <a:off x="7050289" y="6286421"/>
            <a:ext cx="798311" cy="0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32A824E-EDCC-42EC-8B19-CDE6AF4F5588}"/>
              </a:ext>
            </a:extLst>
          </p:cNvPr>
          <p:cNvCxnSpPr/>
          <p:nvPr/>
        </p:nvCxnSpPr>
        <p:spPr>
          <a:xfrm flipH="1">
            <a:off x="2819400" y="6284052"/>
            <a:ext cx="798311" cy="0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1E66018-656A-419D-B252-DEEFD464D018}"/>
              </a:ext>
            </a:extLst>
          </p:cNvPr>
          <p:cNvCxnSpPr>
            <a:cxnSpLocks/>
          </p:cNvCxnSpPr>
          <p:nvPr/>
        </p:nvCxnSpPr>
        <p:spPr>
          <a:xfrm flipH="1">
            <a:off x="4953000" y="1974488"/>
            <a:ext cx="612854" cy="540112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33CE4CF-B38E-4811-9C18-D03249878B44}"/>
              </a:ext>
            </a:extLst>
          </p:cNvPr>
          <p:cNvCxnSpPr>
            <a:cxnSpLocks/>
          </p:cNvCxnSpPr>
          <p:nvPr/>
        </p:nvCxnSpPr>
        <p:spPr>
          <a:xfrm>
            <a:off x="6626148" y="1965779"/>
            <a:ext cx="612854" cy="540112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3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1B420C-607F-4B17-A42A-509E47D7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86E7CA-BBD9-411E-8E0C-BD24E7B3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4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1EE28A-149E-485D-9D35-406B2D7CC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" y="1255238"/>
            <a:ext cx="4419600" cy="5261924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79DF8417-71C5-4C48-87DB-80D69F22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5791200" cy="8382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n-US" sz="4800" b="1" dirty="0"/>
              <a:t> setup</a:t>
            </a:r>
            <a:endParaRPr lang="ru-RU" sz="4800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90996E-FCD8-4250-8A39-A9727F141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5" y="533400"/>
            <a:ext cx="3228814" cy="266930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8FCA8A-12D5-4FC8-A67C-23F2B2BF8082}"/>
              </a:ext>
            </a:extLst>
          </p:cNvPr>
          <p:cNvSpPr/>
          <p:nvPr/>
        </p:nvSpPr>
        <p:spPr>
          <a:xfrm>
            <a:off x="3949148" y="2209800"/>
            <a:ext cx="1600200" cy="18288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442B1F2-F986-487E-A670-D2D5DC70BFF9}"/>
              </a:ext>
            </a:extLst>
          </p:cNvPr>
          <p:cNvCxnSpPr>
            <a:cxnSpLocks/>
          </p:cNvCxnSpPr>
          <p:nvPr/>
        </p:nvCxnSpPr>
        <p:spPr>
          <a:xfrm flipH="1">
            <a:off x="5547692" y="2812530"/>
            <a:ext cx="762000" cy="390179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A75220-C470-4726-BEB0-8BFF78892942}"/>
              </a:ext>
            </a:extLst>
          </p:cNvPr>
          <p:cNvSpPr txBox="1"/>
          <p:nvPr/>
        </p:nvSpPr>
        <p:spPr>
          <a:xfrm>
            <a:off x="6433696" y="4392349"/>
            <a:ext cx="48155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Helmholtz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coils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compensate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AF5259-A47B-4199-8110-0F1E5B96B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4" t="1112" r="2593" b="7778"/>
          <a:stretch/>
        </p:blipFill>
        <p:spPr>
          <a:xfrm>
            <a:off x="9658829" y="533400"/>
            <a:ext cx="2057178" cy="2669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B82CB8-CF83-4F10-8855-4A6352CF4D61}"/>
              </a:ext>
            </a:extLst>
          </p:cNvPr>
          <p:cNvSpPr txBox="1"/>
          <p:nvPr/>
        </p:nvSpPr>
        <p:spPr>
          <a:xfrm>
            <a:off x="8523621" y="289737"/>
            <a:ext cx="21637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 on Arduino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E2DE11-346A-4276-939F-1CA364D5B01B}"/>
              </a:ext>
            </a:extLst>
          </p:cNvPr>
          <p:cNvSpPr txBox="1"/>
          <p:nvPr/>
        </p:nvSpPr>
        <p:spPr>
          <a:xfrm>
            <a:off x="9788551" y="3260496"/>
            <a:ext cx="1927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Magnetometer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8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00FAA53-A90F-4ADA-BA8B-B1D6D7316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8889" r="12589" b="6111"/>
          <a:stretch/>
        </p:blipFill>
        <p:spPr>
          <a:xfrm>
            <a:off x="800100" y="1044062"/>
            <a:ext cx="6743700" cy="5547237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C7D12E-A441-4E12-9B72-BC7DA135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958F3C-EA6F-4BEC-B1DD-682B6855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5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7B93C9A-B996-4DC0-839D-C99ECD3D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09" y="419100"/>
            <a:ext cx="987583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Charge distribution of SPE pulse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4705DB-0400-419F-8B42-4CA789C8490F}"/>
                  </a:ext>
                </a:extLst>
              </p:cNvPr>
              <p:cNvSpPr txBox="1"/>
              <p:nvPr/>
            </p:nvSpPr>
            <p:spPr>
              <a:xfrm>
                <a:off x="8574727" y="4933993"/>
                <a:ext cx="2205347" cy="797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P(n)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ru-RU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4705DB-0400-419F-8B42-4CA789C84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727" y="4933993"/>
                <a:ext cx="2205347" cy="797782"/>
              </a:xfrm>
              <a:prstGeom prst="rect">
                <a:avLst/>
              </a:prstGeom>
              <a:blipFill>
                <a:blip r:embed="rId3"/>
                <a:stretch>
                  <a:fillRect l="-11357" b="-160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C275568E-96D1-4E4D-AB44-3065D1A1D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25988"/>
              </p:ext>
            </p:extLst>
          </p:nvPr>
        </p:nvGraphicFramePr>
        <p:xfrm>
          <a:off x="8153400" y="1828800"/>
          <a:ext cx="3048000" cy="25958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423279764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9608453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91996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6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3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115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88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10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081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48823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68630BA-28F6-49A8-882D-1A0F75BA83EB}"/>
              </a:ext>
            </a:extLst>
          </p:cNvPr>
          <p:cNvSpPr txBox="1"/>
          <p:nvPr/>
        </p:nvSpPr>
        <p:spPr>
          <a:xfrm>
            <a:off x="4572000" y="1406696"/>
            <a:ext cx="268072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HAMAMATSU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R12860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(Poisson ~ 0.1)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6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C556E0-107D-4394-97F3-08845E2E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8889" r="10887" b="5556"/>
          <a:stretch/>
        </p:blipFill>
        <p:spPr>
          <a:xfrm>
            <a:off x="2552700" y="495300"/>
            <a:ext cx="7086600" cy="586740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25508B-3944-4AB2-A9FA-6B45352A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5ADAB1-A749-4DFD-BC16-59D01D63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6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22006C-E0C4-4BA8-99F2-5022696F2D23}"/>
              </a:ext>
            </a:extLst>
          </p:cNvPr>
          <p:cNvSpPr txBox="1"/>
          <p:nvPr/>
        </p:nvSpPr>
        <p:spPr>
          <a:xfrm>
            <a:off x="6628826" y="914400"/>
            <a:ext cx="268072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NNVT MCP-PMT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(Poisson ~ 0.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7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2C75DB4-C342-4D96-997A-7AEC7B2A6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 r="11459" b="6075"/>
          <a:stretch/>
        </p:blipFill>
        <p:spPr>
          <a:xfrm>
            <a:off x="1371600" y="294490"/>
            <a:ext cx="8458200" cy="6269019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62083A-ED09-4E73-A361-A6AEC891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B7FC72-CA2F-4519-9180-76F5943D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52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56F4D3-6D95-4C98-9465-2347B503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692B73-9267-40A2-9073-1F6C6C84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8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B978D5-1FFD-4391-84DA-00C70CB8D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>
            <a:off x="2066601" y="1182678"/>
            <a:ext cx="8058797" cy="536894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959DA07-8716-41B8-BDDE-AFF4F867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44478"/>
            <a:ext cx="11582400" cy="79852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Delay-charge distribution of SPE pulse NNVTMCP-PMT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1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963F32-BF8B-4944-A7E9-E6E59D8B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spcBef>
                <a:spcPts val="40"/>
              </a:spcBef>
            </a:pPr>
            <a:r>
              <a:rPr lang="en-US" spc="-15"/>
              <a:t>Ushakov N.A., 25.10.2024</a:t>
            </a:r>
            <a:endParaRPr lang="ru-RU" spc="-5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836677-942E-4395-84ED-C92ED779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40"/>
              </a:spcBef>
            </a:pPr>
            <a:fld id="{81D60167-4931-47E6-BA6A-407CBD079E47}" type="slidenum">
              <a:rPr lang="ru-RU" smtClean="0"/>
              <a:pPr marL="38100">
                <a:spcBef>
                  <a:spcPts val="40"/>
                </a:spcBef>
              </a:pPr>
              <a:t>9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97A703-67C1-4A99-BFF0-0EF9B8EAF8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7778" r="12589" b="5556"/>
          <a:stretch/>
        </p:blipFill>
        <p:spPr>
          <a:xfrm>
            <a:off x="2847974" y="1088624"/>
            <a:ext cx="6496050" cy="54483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BEE14FA-E54B-49B4-8359-1D6BAC69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19100"/>
            <a:ext cx="11582400" cy="685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Effect of wavelength on SPE spectrum tails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7159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1051</TotalTime>
  <Words>589</Words>
  <Application>Microsoft Office PowerPoint</Application>
  <PresentationFormat>Широкоэкранный</PresentationFormat>
  <Paragraphs>140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Corbel</vt:lpstr>
      <vt:lpstr>Базис</vt:lpstr>
      <vt:lpstr>STUDIES OF SINGLE-PHOTOELECTRON RESPONSE OF 20-INCH NNVT MCP-PMT</vt:lpstr>
      <vt:lpstr>Large photocathode area PMTs</vt:lpstr>
      <vt:lpstr>Презентация PowerPoint</vt:lpstr>
      <vt:lpstr>Measurement setup</vt:lpstr>
      <vt:lpstr>Charge distribution of SPE pulse</vt:lpstr>
      <vt:lpstr>Презентация PowerPoint</vt:lpstr>
      <vt:lpstr>Презентация PowerPoint</vt:lpstr>
      <vt:lpstr>Delay-charge distribution of SPE pulse NNVTMCP-PMT</vt:lpstr>
      <vt:lpstr>Effect of wavelength on SPE spectrum tails</vt:lpstr>
      <vt:lpstr>Effect of magnetic compensation (under the same illumination)</vt:lpstr>
      <vt:lpstr>Презентация PowerPoint</vt:lpstr>
      <vt:lpstr>Презентация PowerPoint</vt:lpstr>
      <vt:lpstr>Lotus-like NNVT MCP-PMT for LHAASO (N6202)</vt:lpstr>
      <vt:lpstr>The complex nature of MCP-PMT</vt:lpstr>
      <vt:lpstr>Conclusion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фотоумножителей большой площади для использования в проекте нового Баксанского Большого Нейтринного Телескопа</dc:title>
  <dc:creator>Пользователь Windows</dc:creator>
  <cp:lastModifiedBy>Никита Ушаков</cp:lastModifiedBy>
  <cp:revision>29</cp:revision>
  <dcterms:created xsi:type="dcterms:W3CDTF">2023-04-11T08:15:23Z</dcterms:created>
  <dcterms:modified xsi:type="dcterms:W3CDTF">2024-10-25T05:59:09Z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2023-04-11T00:00:00Z</vt:filetime>
  </property>
</Properties>
</file>