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75" r:id="rId3"/>
    <p:sldId id="362" r:id="rId4"/>
    <p:sldId id="399" r:id="rId5"/>
    <p:sldId id="385" r:id="rId6"/>
    <p:sldId id="388" r:id="rId7"/>
    <p:sldId id="403" r:id="rId8"/>
    <p:sldId id="372" r:id="rId9"/>
    <p:sldId id="379" r:id="rId10"/>
    <p:sldId id="400" r:id="rId11"/>
    <p:sldId id="383" r:id="rId12"/>
    <p:sldId id="386" r:id="rId13"/>
    <p:sldId id="378" r:id="rId14"/>
    <p:sldId id="340" r:id="rId15"/>
    <p:sldId id="394" r:id="rId16"/>
    <p:sldId id="395" r:id="rId17"/>
    <p:sldId id="393" r:id="rId1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925" cy="496811"/>
          </a:xfrm>
          <a:prstGeom prst="rect">
            <a:avLst/>
          </a:prstGeom>
        </p:spPr>
        <p:txBody>
          <a:bodyPr vert="horz" lIns="92007" tIns="46004" rIns="92007" bIns="4600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152" y="1"/>
            <a:ext cx="2945925" cy="496811"/>
          </a:xfrm>
          <a:prstGeom prst="rect">
            <a:avLst/>
          </a:prstGeom>
        </p:spPr>
        <p:txBody>
          <a:bodyPr vert="horz" lIns="92007" tIns="46004" rIns="92007" bIns="46004" rtlCol="0"/>
          <a:lstStyle>
            <a:lvl1pPr algn="r">
              <a:defRPr sz="1300"/>
            </a:lvl1pPr>
          </a:lstStyle>
          <a:p>
            <a:fld id="{3EEEC752-937F-4205-B833-EB8181823A12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4" rIns="92007" bIns="4600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6" y="4715707"/>
            <a:ext cx="5438140" cy="4468101"/>
          </a:xfrm>
          <a:prstGeom prst="rect">
            <a:avLst/>
          </a:prstGeom>
        </p:spPr>
        <p:txBody>
          <a:bodyPr vert="horz" lIns="92007" tIns="46004" rIns="92007" bIns="460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5925" cy="496810"/>
          </a:xfrm>
          <a:prstGeom prst="rect">
            <a:avLst/>
          </a:prstGeom>
        </p:spPr>
        <p:txBody>
          <a:bodyPr vert="horz" lIns="92007" tIns="46004" rIns="92007" bIns="4600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152" y="9429817"/>
            <a:ext cx="2945925" cy="496810"/>
          </a:xfrm>
          <a:prstGeom prst="rect">
            <a:avLst/>
          </a:prstGeom>
        </p:spPr>
        <p:txBody>
          <a:bodyPr vert="horz" lIns="92007" tIns="46004" rIns="92007" bIns="46004" rtlCol="0" anchor="b"/>
          <a:lstStyle>
            <a:lvl1pPr algn="r">
              <a:defRPr sz="1300"/>
            </a:lvl1pPr>
          </a:lstStyle>
          <a:p>
            <a:fld id="{D4E739DD-F789-4593-B237-5E413192F1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739DD-F789-4593-B237-5E413192F1A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1D719-AA0C-47D5-AA79-C93A7A547A14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1D719-AA0C-47D5-AA79-C93A7A547A14}" type="datetimeFigureOut">
              <a:rPr lang="ru-RU" smtClean="0"/>
              <a:pPr/>
              <a:t>20.10.2024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CD673-E7BF-49DF-BB42-10FEBCCF4A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8" y="58747"/>
            <a:ext cx="8858280" cy="1298551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DSSD based detection system of the DGFRS-2 setup: design, results, developments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1600" b="1" i="1" u="sng" dirty="0" smtClean="0"/>
              <a:t>Yu.S.Tsyganov</a:t>
            </a:r>
            <a:r>
              <a:rPr lang="en-US" sz="1600" b="1" i="1" baseline="30000" dirty="0" smtClean="0"/>
              <a:t>1</a:t>
            </a:r>
            <a:r>
              <a:rPr lang="en-US" sz="1600" b="1" i="1" dirty="0" smtClean="0"/>
              <a:t>, D.Ibadullaev</a:t>
            </a:r>
            <a:r>
              <a:rPr lang="en-US" sz="1600" b="1" i="1" baseline="30000" dirty="0" smtClean="0"/>
              <a:t>1,2</a:t>
            </a:r>
            <a:r>
              <a:rPr lang="en-US" sz="1600" b="1" i="1" dirty="0" smtClean="0"/>
              <a:t>, A.N.Polyakov</a:t>
            </a:r>
            <a:r>
              <a:rPr lang="en-US" sz="1600" b="1" i="1" baseline="30000" dirty="0" smtClean="0"/>
              <a:t>1</a:t>
            </a:r>
            <a:r>
              <a:rPr lang="en-US" sz="1600" b="1" i="1" dirty="0" smtClean="0"/>
              <a:t>, A.A.Voinov</a:t>
            </a:r>
            <a:r>
              <a:rPr lang="en-US" sz="1600" b="1" i="1" baseline="30000" dirty="0" smtClean="0"/>
              <a:t>1</a:t>
            </a:r>
            <a:r>
              <a:rPr lang="en-US" sz="1600" b="1" i="1" dirty="0" smtClean="0"/>
              <a:t>, M.V.Shumeiko</a:t>
            </a:r>
            <a:r>
              <a:rPr lang="en-US" sz="1600" b="1" i="1" baseline="30000" dirty="0" smtClean="0"/>
              <a:t>1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1600" i="1" baseline="30000" dirty="0" smtClean="0"/>
              <a:t>1</a:t>
            </a:r>
            <a:r>
              <a:rPr lang="en-US" sz="1600" i="1" dirty="0" smtClean="0"/>
              <a:t>-JINR(</a:t>
            </a:r>
            <a:r>
              <a:rPr lang="en-US" sz="1600" i="1" dirty="0" err="1" smtClean="0"/>
              <a:t>Dubna</a:t>
            </a:r>
            <a:r>
              <a:rPr lang="en-US" sz="1600" i="1" dirty="0" smtClean="0"/>
              <a:t>), </a:t>
            </a:r>
            <a:r>
              <a:rPr lang="en-US" sz="1600" i="1" baseline="30000" dirty="0" smtClean="0"/>
              <a:t>2</a:t>
            </a:r>
            <a:r>
              <a:rPr lang="en-US" sz="1600" i="1" dirty="0" smtClean="0"/>
              <a:t>-INP(</a:t>
            </a:r>
            <a:r>
              <a:rPr lang="en-US" sz="1600" i="1" dirty="0" err="1" smtClean="0"/>
              <a:t>Almaaty</a:t>
            </a:r>
            <a:r>
              <a:rPr lang="en-US" sz="1600" i="1" dirty="0" smtClean="0"/>
              <a:t>)</a:t>
            </a:r>
            <a:r>
              <a:rPr lang="en-US" sz="1600" i="1" dirty="0" smtClean="0">
                <a:solidFill>
                  <a:schemeClr val="bg1">
                    <a:lumMod val="95000"/>
                  </a:schemeClr>
                </a:solidFill>
              </a:rPr>
              <a:t>1</a:t>
            </a:r>
            <a:endParaRPr lang="ru-RU" sz="16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6" y="1357298"/>
            <a:ext cx="3929058" cy="464347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342900" indent="-342900" algn="l">
              <a:buAutoNum type="arabicPeriod"/>
            </a:pPr>
            <a:r>
              <a:rPr lang="en-US" sz="1200" b="1" i="1" dirty="0" smtClean="0">
                <a:solidFill>
                  <a:srgbClr val="7030A0"/>
                </a:solidFill>
              </a:rPr>
              <a:t>Introduction: </a:t>
            </a:r>
          </a:p>
          <a:p>
            <a:pPr marL="342900" indent="-342900" algn="l"/>
            <a:r>
              <a:rPr lang="en-US" sz="1200" b="1" i="1" dirty="0" smtClean="0">
                <a:solidFill>
                  <a:srgbClr val="7030A0"/>
                </a:solidFill>
              </a:rPr>
              <a:t>            </a:t>
            </a:r>
            <a:r>
              <a:rPr lang="en-US" sz="1200" b="1" dirty="0" smtClean="0">
                <a:solidFill>
                  <a:schemeClr val="tx1"/>
                </a:solidFill>
              </a:rPr>
              <a:t>Synthesis of SHE at the </a:t>
            </a:r>
            <a:r>
              <a:rPr lang="en-US" sz="1200" b="1" dirty="0" err="1" smtClean="0">
                <a:solidFill>
                  <a:schemeClr val="tx1"/>
                </a:solidFill>
              </a:rPr>
              <a:t>Dubna</a:t>
            </a:r>
            <a:r>
              <a:rPr lang="en-US" sz="1200" b="1" dirty="0" smtClean="0">
                <a:solidFill>
                  <a:schemeClr val="tx1"/>
                </a:solidFill>
              </a:rPr>
              <a:t> Gas-Filled Recoil   Separator , ICPPA-2022 (SUMMARY)</a:t>
            </a:r>
          </a:p>
          <a:p>
            <a:pPr marL="342900" indent="-342900" algn="l"/>
            <a:endParaRPr lang="ru-RU" sz="1200" b="1" dirty="0" smtClean="0">
              <a:solidFill>
                <a:schemeClr val="tx1"/>
              </a:solidFill>
            </a:endParaRPr>
          </a:p>
          <a:p>
            <a:pPr marL="342900" indent="-342900" algn="l"/>
            <a:endParaRPr lang="en-US" sz="1200" b="1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lain" startAt="2"/>
            </a:pPr>
            <a:r>
              <a:rPr lang="en-US" sz="1200" b="1" dirty="0" smtClean="0">
                <a:solidFill>
                  <a:schemeClr val="tx1"/>
                </a:solidFill>
              </a:rPr>
              <a:t>New gas-filled separator      (DGFRS-2), it’s DSSD based detection system </a:t>
            </a:r>
            <a:r>
              <a:rPr lang="ru-RU" sz="1200" b="1" dirty="0" smtClean="0">
                <a:solidFill>
                  <a:schemeClr val="tx1"/>
                </a:solidFill>
              </a:rPr>
              <a:t>: </a:t>
            </a:r>
            <a:r>
              <a:rPr lang="en-US" sz="1200" b="1" dirty="0" smtClean="0">
                <a:solidFill>
                  <a:schemeClr val="tx1"/>
                </a:solidFill>
              </a:rPr>
              <a:t>present </a:t>
            </a:r>
            <a:r>
              <a:rPr lang="en-US" sz="1200" b="1" dirty="0" smtClean="0">
                <a:solidFill>
                  <a:schemeClr val="tx1"/>
                </a:solidFill>
              </a:rPr>
              <a:t> status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342900" indent="-342900" algn="l"/>
            <a:endParaRPr lang="ru-RU" sz="1200" b="1" dirty="0" smtClean="0">
              <a:solidFill>
                <a:schemeClr val="tx1"/>
              </a:solidFill>
            </a:endParaRPr>
          </a:p>
          <a:p>
            <a:pPr marL="342900" indent="-342900" algn="l"/>
            <a:endParaRPr lang="en-US" sz="1200" b="1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3"/>
            </a:pPr>
            <a:r>
              <a:rPr lang="en-US" sz="1200" b="1" dirty="0" smtClean="0">
                <a:solidFill>
                  <a:schemeClr val="tx1"/>
                </a:solidFill>
              </a:rPr>
              <a:t>Applications in long-term experiments  with DC-280 HI beams;  .., two last years  new experiments:  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48</a:t>
            </a:r>
            <a:r>
              <a:rPr lang="en-US" sz="1200" b="1" dirty="0" smtClean="0">
                <a:solidFill>
                  <a:schemeClr val="tx1"/>
                </a:solidFill>
              </a:rPr>
              <a:t>Ca+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232</a:t>
            </a:r>
            <a:r>
              <a:rPr lang="en-US" sz="1200" b="1" dirty="0" smtClean="0">
                <a:solidFill>
                  <a:schemeClr val="tx1"/>
                </a:solidFill>
              </a:rPr>
              <a:t>Th, 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238</a:t>
            </a:r>
            <a:r>
              <a:rPr lang="en-US" sz="1200" b="1" dirty="0" smtClean="0">
                <a:solidFill>
                  <a:schemeClr val="tx1"/>
                </a:solidFill>
              </a:rPr>
              <a:t>U+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40</a:t>
            </a:r>
            <a:r>
              <a:rPr lang="en-US" sz="1200" b="1" dirty="0" smtClean="0">
                <a:solidFill>
                  <a:schemeClr val="tx1"/>
                </a:solidFill>
              </a:rPr>
              <a:t>Ar, 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242</a:t>
            </a:r>
            <a:r>
              <a:rPr lang="en-US" sz="1200" b="1" dirty="0" smtClean="0">
                <a:solidFill>
                  <a:schemeClr val="tx1"/>
                </a:solidFill>
              </a:rPr>
              <a:t>Pu+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50</a:t>
            </a:r>
            <a:r>
              <a:rPr lang="en-US" sz="1200" b="1" dirty="0" smtClean="0">
                <a:solidFill>
                  <a:schemeClr val="tx1"/>
                </a:solidFill>
              </a:rPr>
              <a:t>Ti (preliminary), 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 242</a:t>
            </a:r>
            <a:r>
              <a:rPr lang="en-US" sz="1200" b="1" dirty="0" smtClean="0">
                <a:solidFill>
                  <a:schemeClr val="tx1"/>
                </a:solidFill>
              </a:rPr>
              <a:t>Pu+</a:t>
            </a:r>
            <a:r>
              <a:rPr lang="en-US" sz="1200" b="1" baseline="30000" dirty="0" smtClean="0">
                <a:solidFill>
                  <a:schemeClr val="tx1"/>
                </a:solidFill>
              </a:rPr>
              <a:t>54</a:t>
            </a:r>
            <a:r>
              <a:rPr lang="en-US" sz="1200" b="1" dirty="0" smtClean="0">
                <a:solidFill>
                  <a:schemeClr val="tx1"/>
                </a:solidFill>
              </a:rPr>
              <a:t>Cr </a:t>
            </a:r>
            <a:r>
              <a:rPr lang="en-US" sz="1200" b="1" dirty="0" smtClean="0">
                <a:solidFill>
                  <a:schemeClr val="tx1"/>
                </a:solidFill>
              </a:rPr>
              <a:t>, ..</a:t>
            </a:r>
            <a:r>
              <a:rPr lang="en-US" sz="1200" b="1" dirty="0" smtClean="0">
                <a:solidFill>
                  <a:schemeClr val="accent3">
                    <a:lumMod val="50000"/>
                  </a:schemeClr>
                </a:solidFill>
              </a:rPr>
              <a:t>some problems</a:t>
            </a:r>
            <a:endParaRPr lang="en-US" sz="12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 algn="l"/>
            <a:endParaRPr lang="ru-RU" sz="1200" b="1" dirty="0" smtClean="0">
              <a:solidFill>
                <a:schemeClr val="tx1"/>
              </a:solidFill>
            </a:endParaRPr>
          </a:p>
          <a:p>
            <a:pPr marL="342900" indent="-342900" algn="l">
              <a:buAutoNum type="arabicPeriod" startAt="4"/>
            </a:pPr>
            <a:r>
              <a:rPr lang="en-US" sz="1200" b="1" dirty="0" smtClean="0">
                <a:solidFill>
                  <a:schemeClr val="tx1"/>
                </a:solidFill>
              </a:rPr>
              <a:t>SUMMARY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marL="342900" indent="-342900" algn="l"/>
            <a:endParaRPr lang="ru-RU" sz="1200" b="1" dirty="0" smtClean="0">
              <a:solidFill>
                <a:schemeClr val="tx1"/>
              </a:solidFill>
            </a:endParaRPr>
          </a:p>
          <a:p>
            <a:pPr marL="342900" indent="-342900" algn="l"/>
            <a:endParaRPr lang="ru-RU" sz="1200" b="1" dirty="0" smtClean="0">
              <a:solidFill>
                <a:schemeClr val="tx1"/>
              </a:solidFill>
            </a:endParaRPr>
          </a:p>
          <a:p>
            <a:pPr marL="342900" indent="-342900" algn="l"/>
            <a:endParaRPr lang="ru-RU" sz="12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r>
              <a:rPr lang="en-US" sz="1100" b="1" dirty="0" smtClean="0">
                <a:solidFill>
                  <a:srgbClr val="00B050"/>
                </a:solidFill>
              </a:rPr>
              <a:t>SUMMARY  p. 3)  from </a:t>
            </a:r>
            <a:r>
              <a:rPr lang="ru-RU" sz="1100" b="1" dirty="0" smtClean="0">
                <a:solidFill>
                  <a:srgbClr val="00B050"/>
                </a:solidFill>
              </a:rPr>
              <a:t> </a:t>
            </a:r>
            <a:r>
              <a:rPr lang="en-US" sz="1100" b="1" dirty="0" smtClean="0">
                <a:solidFill>
                  <a:srgbClr val="00B050"/>
                </a:solidFill>
              </a:rPr>
              <a:t>me </a:t>
            </a:r>
            <a:r>
              <a:rPr lang="en-US" sz="1100" b="1" dirty="0" smtClean="0">
                <a:solidFill>
                  <a:srgbClr val="00B050"/>
                </a:solidFill>
              </a:rPr>
              <a:t>ICPPA </a:t>
            </a:r>
            <a:r>
              <a:rPr lang="en-US" sz="1100" b="1" dirty="0" smtClean="0">
                <a:solidFill>
                  <a:srgbClr val="00B050"/>
                </a:solidFill>
              </a:rPr>
              <a:t>2022</a:t>
            </a:r>
          </a:p>
          <a:p>
            <a:pPr marL="342900" indent="-342900"/>
            <a:r>
              <a:rPr lang="en-US" sz="1100" b="1" dirty="0" smtClean="0">
                <a:solidFill>
                  <a:srgbClr val="00B050"/>
                </a:solidFill>
              </a:rPr>
              <a:t>3) System is </a:t>
            </a:r>
            <a:r>
              <a:rPr lang="en-US" sz="1100" b="1" i="1" dirty="0" smtClean="0">
                <a:solidFill>
                  <a:srgbClr val="00B050"/>
                </a:solidFill>
              </a:rPr>
              <a:t>ready</a:t>
            </a:r>
            <a:r>
              <a:rPr lang="en-US" sz="1100" dirty="0" smtClean="0">
                <a:solidFill>
                  <a:srgbClr val="00B050"/>
                </a:solidFill>
              </a:rPr>
              <a:t> for nearest future experiments</a:t>
            </a:r>
            <a:endParaRPr lang="ru-RU" sz="1100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en-US" sz="1100" dirty="0" smtClean="0">
                <a:solidFill>
                  <a:srgbClr val="00B050"/>
                </a:solidFill>
              </a:rPr>
              <a:t> with </a:t>
            </a:r>
            <a:r>
              <a:rPr lang="en-US" sz="1100" baseline="30000" dirty="0" smtClean="0">
                <a:solidFill>
                  <a:srgbClr val="00B050"/>
                </a:solidFill>
              </a:rPr>
              <a:t>48</a:t>
            </a:r>
            <a:r>
              <a:rPr lang="en-US" sz="1100" dirty="0" smtClean="0">
                <a:solidFill>
                  <a:srgbClr val="00B050"/>
                </a:solidFill>
              </a:rPr>
              <a:t>Ca, </a:t>
            </a:r>
            <a:r>
              <a:rPr lang="en-US" sz="1100" b="1" baseline="30000" dirty="0" smtClean="0">
                <a:solidFill>
                  <a:srgbClr val="FF0000"/>
                </a:solidFill>
              </a:rPr>
              <a:t>50</a:t>
            </a:r>
            <a:r>
              <a:rPr lang="en-US" sz="1100" b="1" dirty="0" smtClean="0">
                <a:solidFill>
                  <a:srgbClr val="FF0000"/>
                </a:solidFill>
              </a:rPr>
              <a:t>Ti,</a:t>
            </a:r>
            <a:r>
              <a:rPr lang="en-US" sz="1100" b="1" baseline="30000" dirty="0" smtClean="0">
                <a:solidFill>
                  <a:srgbClr val="FF0000"/>
                </a:solidFill>
              </a:rPr>
              <a:t>54</a:t>
            </a:r>
            <a:r>
              <a:rPr lang="en-US" sz="1100" b="1" dirty="0" smtClean="0">
                <a:solidFill>
                  <a:srgbClr val="FF0000"/>
                </a:solidFill>
              </a:rPr>
              <a:t>Cr</a:t>
            </a:r>
            <a:r>
              <a:rPr lang="en-US" sz="1100" dirty="0" smtClean="0">
                <a:solidFill>
                  <a:srgbClr val="FF0000"/>
                </a:solidFill>
              </a:rPr>
              <a:t> projectile.</a:t>
            </a:r>
            <a:r>
              <a:rPr lang="en-US" sz="1100" dirty="0" smtClean="0">
                <a:solidFill>
                  <a:srgbClr val="FF0000"/>
                </a:solidFill>
                <a:sym typeface="Wingdings" pitchFamily="2" charset="2"/>
              </a:rPr>
              <a:t> ICPPA 2024..</a:t>
            </a:r>
            <a:endParaRPr lang="en-US" sz="1100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Arial" charset="0"/>
              <a:buChar char="•"/>
            </a:pPr>
            <a:endParaRPr lang="en-US" sz="1000" b="1" dirty="0" smtClean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03475" y="742874"/>
            <a:ext cx="1026243" cy="4001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</a:t>
            </a:r>
            <a:r>
              <a:rPr lang="en-US" sz="10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CPPA 2024</a:t>
            </a:r>
            <a:r>
              <a:rPr lang="ru-RU" sz="1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,</a:t>
            </a:r>
          </a:p>
          <a:p>
            <a:pPr algn="ctr"/>
            <a:r>
              <a:rPr lang="en-US" sz="1000" b="1" cap="all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October 22-25</a:t>
            </a:r>
            <a:endParaRPr lang="ru-RU" sz="10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4810" y="1571612"/>
            <a:ext cx="478634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00B050"/>
                </a:solidFill>
              </a:rPr>
              <a:t>Field of interest:</a:t>
            </a:r>
            <a:endParaRPr lang="ru-RU" sz="1600" i="1" dirty="0" smtClean="0">
              <a:solidFill>
                <a:srgbClr val="00B050"/>
              </a:solidFill>
            </a:endParaRPr>
          </a:p>
          <a:p>
            <a:endParaRPr lang="ru-RU" sz="1200" i="1" dirty="0" smtClean="0"/>
          </a:p>
          <a:p>
            <a:endParaRPr lang="ru-RU" sz="1200" i="1" dirty="0" smtClean="0"/>
          </a:p>
          <a:p>
            <a:r>
              <a:rPr lang="en-US" sz="1100" i="1" dirty="0" smtClean="0"/>
              <a:t> </a:t>
            </a:r>
            <a:r>
              <a:rPr lang="en-US" sz="1100" i="1" dirty="0" err="1" smtClean="0"/>
              <a:t>Nucl</a:t>
            </a:r>
            <a:r>
              <a:rPr lang="en-US" sz="1100" i="1" dirty="0" smtClean="0"/>
              <a:t>. Phys.</a:t>
            </a:r>
            <a:r>
              <a:rPr lang="en-US" sz="1100" i="1" dirty="0" smtClean="0">
                <a:sym typeface="Wingdings" pitchFamily="2" charset="2"/>
              </a:rPr>
              <a:t> heavy ion</a:t>
            </a:r>
            <a:r>
              <a:rPr lang="en-US" sz="1100" b="1" i="1" dirty="0" smtClean="0">
                <a:sym typeface="Wingdings" pitchFamily="2" charset="2"/>
              </a:rPr>
              <a:t>-&gt;</a:t>
            </a:r>
            <a:r>
              <a:rPr lang="ru-RU" sz="1100" b="1" i="1" dirty="0" smtClean="0">
                <a:sym typeface="Wingdings" pitchFamily="2" charset="2"/>
              </a:rPr>
              <a:t> </a:t>
            </a:r>
            <a:r>
              <a:rPr lang="en-US" sz="1100" i="1" dirty="0" smtClean="0">
                <a:sym typeface="Wingdings" pitchFamily="2" charset="2"/>
              </a:rPr>
              <a:t>synthesis/properties SHE</a:t>
            </a:r>
            <a:endParaRPr lang="ru-RU" sz="1100" i="1" dirty="0" smtClean="0">
              <a:sym typeface="Wingdings" pitchFamily="2" charset="2"/>
            </a:endParaRPr>
          </a:p>
          <a:p>
            <a:endParaRPr lang="en-US" sz="1100" i="1" dirty="0" smtClean="0">
              <a:sym typeface="Wingdings" pitchFamily="2" charset="2"/>
            </a:endParaRPr>
          </a:p>
          <a:p>
            <a:r>
              <a:rPr lang="en-US" sz="1100" i="1" dirty="0" smtClean="0">
                <a:sym typeface="Wingdings" pitchFamily="2" charset="2"/>
              </a:rPr>
              <a:t>detection system  Real -Time algorithm of background</a:t>
            </a:r>
          </a:p>
          <a:p>
            <a:endParaRPr lang="en-US" sz="1100" i="1" dirty="0" smtClean="0">
              <a:sym typeface="Wingdings" pitchFamily="2" charset="2"/>
            </a:endParaRPr>
          </a:p>
          <a:p>
            <a:r>
              <a:rPr lang="en-US" sz="1100" i="1" dirty="0" smtClean="0">
                <a:sym typeface="Wingdings" pitchFamily="2" charset="2"/>
              </a:rPr>
              <a:t> signals suppression</a:t>
            </a:r>
            <a:endParaRPr lang="ru-RU" sz="1100" i="1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500298" y="357166"/>
            <a:ext cx="639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 l="12795" t="6999" r="13287" b="3937"/>
          <a:stretch>
            <a:fillRect/>
          </a:stretch>
        </p:blipFill>
        <p:spPr bwMode="auto">
          <a:xfrm>
            <a:off x="4143372" y="3432427"/>
            <a:ext cx="4948392" cy="335415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5429264"/>
            <a:ext cx="1054824" cy="8572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7858148" y="4214818"/>
            <a:ext cx="1196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FF00"/>
                </a:solidFill>
              </a:rPr>
              <a:t>Z=114-118</a:t>
            </a:r>
          </a:p>
          <a:p>
            <a:r>
              <a:rPr lang="en-US" sz="900" b="1" dirty="0" smtClean="0">
                <a:solidFill>
                  <a:schemeClr val="bg1"/>
                </a:solidFill>
              </a:rPr>
              <a:t>The </a:t>
            </a:r>
            <a:r>
              <a:rPr lang="en-US" sz="900" b="1" dirty="0" err="1" smtClean="0">
                <a:solidFill>
                  <a:schemeClr val="bg1"/>
                </a:solidFill>
              </a:rPr>
              <a:t>Dubna</a:t>
            </a:r>
            <a:r>
              <a:rPr lang="en-US" sz="900" b="1" dirty="0" smtClean="0">
                <a:solidFill>
                  <a:schemeClr val="bg1"/>
                </a:solidFill>
              </a:rPr>
              <a:t> Gas-Filled Recoil Separator,</a:t>
            </a:r>
          </a:p>
          <a:p>
            <a:r>
              <a:rPr lang="en-US" sz="900" b="1" dirty="0" smtClean="0">
                <a:solidFill>
                  <a:schemeClr val="bg1"/>
                </a:solidFill>
              </a:rPr>
              <a:t>FLNR(JINR)</a:t>
            </a:r>
            <a:endParaRPr lang="ru-RU" sz="900" b="1" dirty="0">
              <a:solidFill>
                <a:schemeClr val="bg1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 flipH="1" flipV="1">
            <a:off x="7500958" y="4000504"/>
            <a:ext cx="71438" cy="7143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Problems, questions…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1)  Rotating target D/24 cm now,  j~2 -2.5 </a:t>
            </a:r>
            <a:r>
              <a:rPr lang="en-US" sz="2000" dirty="0" err="1" smtClean="0"/>
              <a:t>pµA</a:t>
            </a:r>
            <a:r>
              <a:rPr lang="en-US" sz="2000" dirty="0" smtClean="0"/>
              <a:t> both for  </a:t>
            </a:r>
            <a:r>
              <a:rPr lang="en-US" sz="2000" baseline="30000" dirty="0" smtClean="0"/>
              <a:t>50</a:t>
            </a:r>
            <a:r>
              <a:rPr lang="en-US" sz="2000" dirty="0" smtClean="0"/>
              <a:t>Ti and </a:t>
            </a:r>
            <a:r>
              <a:rPr lang="en-US" sz="2000" baseline="30000" dirty="0" smtClean="0"/>
              <a:t>54</a:t>
            </a:r>
            <a:r>
              <a:rPr lang="en-US" sz="2000" dirty="0" smtClean="0"/>
              <a:t>Cr projectiles from  DC-280.  This design for </a:t>
            </a:r>
            <a:r>
              <a:rPr lang="en-US" sz="2000" baseline="30000" dirty="0" smtClean="0"/>
              <a:t>48</a:t>
            </a:r>
            <a:r>
              <a:rPr lang="en-US" sz="2000" dirty="0" smtClean="0"/>
              <a:t>Ca  ~ one week up to 7 </a:t>
            </a:r>
            <a:r>
              <a:rPr lang="en-US" sz="2000" dirty="0" err="1" smtClean="0"/>
              <a:t>pµA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</a:t>
            </a:r>
            <a:r>
              <a:rPr lang="en-US" sz="2000" dirty="0" smtClean="0">
                <a:solidFill>
                  <a:srgbClr val="00B0F0"/>
                </a:solidFill>
              </a:rPr>
              <a:t>Status</a:t>
            </a:r>
            <a:r>
              <a:rPr lang="en-US" sz="2000" dirty="0" smtClean="0"/>
              <a:t>: in progress now D/48 cm manufacturing and tests (DGFRS-3)</a:t>
            </a:r>
          </a:p>
          <a:p>
            <a:r>
              <a:rPr lang="en-US" sz="2000" dirty="0" smtClean="0"/>
              <a:t>2)  non stable </a:t>
            </a:r>
            <a:r>
              <a:rPr lang="el-GR" sz="2000" dirty="0" smtClean="0"/>
              <a:t>Δ</a:t>
            </a:r>
            <a:r>
              <a:rPr lang="en-US" sz="2000" dirty="0" smtClean="0"/>
              <a:t>E chamber operation under rate greater ~4-6E+03 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, drop of efficiency etc…</a:t>
            </a:r>
          </a:p>
          <a:p>
            <a:pPr>
              <a:buNone/>
            </a:pPr>
            <a:r>
              <a:rPr lang="en-US" sz="2000" dirty="0" smtClean="0"/>
              <a:t>  </a:t>
            </a:r>
            <a:r>
              <a:rPr lang="en-US" sz="2000" dirty="0" smtClean="0">
                <a:solidFill>
                  <a:srgbClr val="00B0F0"/>
                </a:solidFill>
              </a:rPr>
              <a:t>Status</a:t>
            </a:r>
            <a:r>
              <a:rPr lang="en-US" sz="2000" dirty="0" smtClean="0"/>
              <a:t>: solved by using additional </a:t>
            </a:r>
          </a:p>
          <a:p>
            <a:pPr>
              <a:buNone/>
            </a:pPr>
            <a:r>
              <a:rPr lang="en-US" sz="2000" dirty="0" smtClean="0"/>
              <a:t>negatively biased plane (~ -200 Volts)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</a:t>
            </a:r>
          </a:p>
          <a:p>
            <a:pPr>
              <a:buNone/>
            </a:pPr>
            <a:r>
              <a:rPr lang="en-US" sz="2000" dirty="0" smtClean="0"/>
              <a:t> 3) </a:t>
            </a:r>
            <a:r>
              <a:rPr lang="en-US" sz="2000" dirty="0" smtClean="0">
                <a:solidFill>
                  <a:srgbClr val="FF0000"/>
                </a:solidFill>
              </a:rPr>
              <a:t>Radiation DSSD instability</a:t>
            </a:r>
            <a:r>
              <a:rPr lang="en-US" sz="2000" dirty="0" smtClean="0"/>
              <a:t>. (see below.., as far as I can see –main problem)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Рисунок 3" descr="dE_0_10_100_50_250_V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314" y="2857496"/>
            <a:ext cx="3571900" cy="2168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 the DSSD radiation damages (</a:t>
            </a:r>
            <a:r>
              <a:rPr lang="en-US" sz="13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three DSSD since ~2020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ок утечки.bmp"/>
          <p:cNvPicPr/>
          <p:nvPr/>
        </p:nvPicPr>
        <p:blipFill>
          <a:blip r:embed="rId2"/>
          <a:srcRect l="6978" t="4799" r="5509" b="5759"/>
          <a:stretch>
            <a:fillRect/>
          </a:stretch>
        </p:blipFill>
        <p:spPr>
          <a:xfrm>
            <a:off x="71406" y="642918"/>
            <a:ext cx="3857652" cy="3286148"/>
          </a:xfrm>
          <a:prstGeom prst="rect">
            <a:avLst/>
          </a:prstGeom>
        </p:spPr>
      </p:pic>
      <p:pic>
        <p:nvPicPr>
          <p:cNvPr id="6" name="Рисунок 5" descr="Ток утечки_ Det_2_finish.bmp"/>
          <p:cNvPicPr/>
          <p:nvPr/>
        </p:nvPicPr>
        <p:blipFill>
          <a:blip r:embed="rId3"/>
          <a:srcRect l="7345" t="6719" r="9916" b="5279"/>
          <a:stretch>
            <a:fillRect/>
          </a:stretch>
        </p:blipFill>
        <p:spPr>
          <a:xfrm>
            <a:off x="4049683" y="714356"/>
            <a:ext cx="4094217" cy="32955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57224" y="1000108"/>
            <a:ext cx="1044709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Detector #1</a:t>
            </a:r>
            <a:endParaRPr lang="ru-RU" sz="1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8" name="Рисунок 7" descr="Radiat2.bmp"/>
          <p:cNvPicPr/>
          <p:nvPr/>
        </p:nvPicPr>
        <p:blipFill rotWithShape="1">
          <a:blip r:embed="rId4"/>
          <a:srcRect l="6978" t="8283" r="12824" b="4498"/>
          <a:stretch/>
        </p:blipFill>
        <p:spPr bwMode="auto">
          <a:xfrm>
            <a:off x="71406" y="4094919"/>
            <a:ext cx="4286280" cy="2263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0" name="Рисунок 9" descr="i_vs_dose2.bmp"/>
          <p:cNvPicPr/>
          <p:nvPr/>
        </p:nvPicPr>
        <p:blipFill>
          <a:blip r:embed="rId5"/>
          <a:srcRect l="8447" t="7199" r="12487" b="3839"/>
          <a:stretch>
            <a:fillRect/>
          </a:stretch>
        </p:blipFill>
        <p:spPr>
          <a:xfrm>
            <a:off x="5318484" y="3820252"/>
            <a:ext cx="3611234" cy="296633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572000" y="928670"/>
            <a:ext cx="118320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Detector #2</a:t>
            </a:r>
            <a:endParaRPr lang="ru-RU" sz="1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28604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Reaction  </a:t>
            </a:r>
            <a:r>
              <a:rPr lang="en-US" baseline="30000" dirty="0" smtClean="0"/>
              <a:t>242</a:t>
            </a:r>
            <a:r>
              <a:rPr lang="en-US" dirty="0" smtClean="0"/>
              <a:t>Pu+</a:t>
            </a:r>
            <a:r>
              <a:rPr lang="en-US" baseline="30000" dirty="0" smtClean="0"/>
              <a:t>50</a:t>
            </a:r>
            <a:r>
              <a:rPr lang="en-US" dirty="0" smtClean="0"/>
              <a:t>Ti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Lv</a:t>
            </a:r>
            <a:r>
              <a:rPr lang="en-US" dirty="0" smtClean="0">
                <a:sym typeface="Wingdings" pitchFamily="2" charset="2"/>
              </a:rPr>
              <a:t>*   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May 22.. June 24 / 2024 </a:t>
            </a:r>
            <a:r>
              <a:rPr lang="ru-RU" b="1" dirty="0" smtClean="0">
                <a:solidFill>
                  <a:srgbClr val="00B050"/>
                </a:solidFill>
                <a:sym typeface="Wingdings" pitchFamily="2" charset="2"/>
              </a:rPr>
              <a:t>+</a:t>
            </a:r>
            <a:r>
              <a:rPr lang="en-US" b="1" dirty="0" smtClean="0">
                <a:solidFill>
                  <a:srgbClr val="00B050"/>
                </a:solidFill>
                <a:sym typeface="Wingdings" pitchFamily="2" charset="2"/>
              </a:rPr>
              <a:t> September 09 -October 28/2024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Ток утечки_ Det_2_PuTi (2)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7" y="3643315"/>
            <a:ext cx="3920874" cy="300039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 rot="19949474">
            <a:off x="1358680" y="4251328"/>
            <a:ext cx="16099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Detector #3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Альфа ист_back_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571" y="1142985"/>
            <a:ext cx="3267396" cy="25003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15206" y="2500306"/>
            <a:ext cx="1891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It was before std=14.1 </a:t>
            </a:r>
            <a:r>
              <a:rPr lang="en-US" sz="1100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keV</a:t>
            </a:r>
            <a:r>
              <a:rPr lang="en-US" sz="11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644" y="1857364"/>
            <a:ext cx="8899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Strip back #2</a:t>
            </a:r>
            <a:endParaRPr lang="ru-RU" sz="105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071802" y="4714884"/>
            <a:ext cx="500066" cy="42862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2864968">
            <a:off x="2797767" y="4687050"/>
            <a:ext cx="1391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B050"/>
                </a:solidFill>
              </a:rPr>
              <a:t>Beam was switch off</a:t>
            </a:r>
            <a:endParaRPr lang="ru-RU" sz="1100" b="1" dirty="0">
              <a:solidFill>
                <a:srgbClr val="00B050"/>
              </a:solidFill>
            </a:endParaRPr>
          </a:p>
        </p:txBody>
      </p:sp>
      <p:pic>
        <p:nvPicPr>
          <p:cNvPr id="11" name="Рисунок 10" descr="Ток утечки Детктор 4 (3)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500437"/>
            <a:ext cx="4140847" cy="316872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913330" y="3907041"/>
            <a:ext cx="25877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sym typeface="Wingdings" pitchFamily="2" charset="2"/>
              </a:rPr>
              <a:t>September 09 -October 28/2024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 rot="20398427">
            <a:off x="6748718" y="4319909"/>
            <a:ext cx="146662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Detector #4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Summary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The DGFRS-2 Detection system has been designed and successfully applied in long term HI experiments</a:t>
            </a:r>
            <a:endParaRPr lang="ru-RU" sz="14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1400" dirty="0" smtClean="0"/>
          </a:p>
          <a:p>
            <a:r>
              <a:rPr lang="en-US" sz="1400" dirty="0" smtClean="0"/>
              <a:t>Reactions: new </a:t>
            </a:r>
            <a:r>
              <a:rPr lang="en-US" sz="1400" dirty="0" err="1" smtClean="0"/>
              <a:t>superheavy</a:t>
            </a:r>
            <a:r>
              <a:rPr lang="en-US" sz="1400" dirty="0" smtClean="0"/>
              <a:t> isotopes were discovered, new decay modes</a:t>
            </a:r>
            <a:r>
              <a:rPr lang="ru-RU" sz="1400" dirty="0" smtClean="0"/>
              <a:t>:</a:t>
            </a:r>
          </a:p>
          <a:p>
            <a:pPr>
              <a:buNone/>
            </a:pPr>
            <a:endParaRPr lang="ru-RU" sz="1400" dirty="0" smtClean="0"/>
          </a:p>
          <a:p>
            <a:r>
              <a:rPr lang="en-US" sz="1400" baseline="30000" dirty="0" smtClean="0">
                <a:solidFill>
                  <a:srgbClr val="0070C0"/>
                </a:solidFill>
              </a:rPr>
              <a:t>243</a:t>
            </a:r>
            <a:r>
              <a:rPr lang="en-US" sz="1400" dirty="0" smtClean="0">
                <a:solidFill>
                  <a:srgbClr val="0070C0"/>
                </a:solidFill>
              </a:rPr>
              <a:t>Am + </a:t>
            </a:r>
            <a:r>
              <a:rPr lang="en-US" sz="1400" baseline="30000" dirty="0" smtClean="0">
                <a:solidFill>
                  <a:srgbClr val="0070C0"/>
                </a:solidFill>
              </a:rPr>
              <a:t>48</a:t>
            </a:r>
            <a:r>
              <a:rPr lang="en-US" sz="1400" dirty="0" smtClean="0">
                <a:solidFill>
                  <a:srgbClr val="0070C0"/>
                </a:solidFill>
              </a:rPr>
              <a:t>Ca  </a:t>
            </a:r>
            <a:r>
              <a:rPr lang="en-US" sz="1400" dirty="0" smtClean="0"/>
              <a:t>,   </a:t>
            </a:r>
            <a:r>
              <a:rPr lang="en-US" sz="1400" baseline="30000" dirty="0" smtClean="0"/>
              <a:t>286</a:t>
            </a:r>
            <a:r>
              <a:rPr lang="en-US" sz="1400" dirty="0" smtClean="0"/>
              <a:t>Mc, </a:t>
            </a:r>
            <a:r>
              <a:rPr lang="en-US" sz="1400" baseline="30000" dirty="0" smtClean="0"/>
              <a:t>264</a:t>
            </a:r>
            <a:r>
              <a:rPr lang="en-US" sz="1400" dirty="0" smtClean="0"/>
              <a:t>Lr, α-decay of </a:t>
            </a:r>
            <a:r>
              <a:rPr lang="en-US" sz="1400" baseline="30000" dirty="0" smtClean="0"/>
              <a:t>268</a:t>
            </a:r>
            <a:r>
              <a:rPr lang="en-US" sz="1400" dirty="0" smtClean="0"/>
              <a:t>Db, SF </a:t>
            </a:r>
            <a:r>
              <a:rPr lang="en-US" sz="1400" baseline="30000" dirty="0" smtClean="0"/>
              <a:t>279</a:t>
            </a:r>
            <a:r>
              <a:rPr lang="en-US" sz="1400" dirty="0" smtClean="0"/>
              <a:t>Rg, </a:t>
            </a:r>
            <a:endParaRPr lang="ru-RU" sz="1400" dirty="0" smtClean="0"/>
          </a:p>
          <a:p>
            <a:r>
              <a:rPr lang="en-US" sz="1400" baseline="30000" dirty="0" smtClean="0">
                <a:solidFill>
                  <a:srgbClr val="0070C0"/>
                </a:solidFill>
              </a:rPr>
              <a:t>232</a:t>
            </a:r>
            <a:r>
              <a:rPr lang="en-US" sz="1400" dirty="0" smtClean="0">
                <a:solidFill>
                  <a:srgbClr val="0070C0"/>
                </a:solidFill>
              </a:rPr>
              <a:t>Th + </a:t>
            </a:r>
            <a:r>
              <a:rPr lang="en-US" sz="1400" baseline="30000" dirty="0" smtClean="0">
                <a:solidFill>
                  <a:srgbClr val="0070C0"/>
                </a:solidFill>
              </a:rPr>
              <a:t>48</a:t>
            </a:r>
            <a:r>
              <a:rPr lang="en-US" sz="1400" dirty="0" smtClean="0">
                <a:solidFill>
                  <a:srgbClr val="0070C0"/>
                </a:solidFill>
              </a:rPr>
              <a:t>Ca   </a:t>
            </a:r>
            <a:r>
              <a:rPr lang="en-US" sz="1400" dirty="0" smtClean="0"/>
              <a:t>,    </a:t>
            </a:r>
            <a:r>
              <a:rPr lang="ru-RU" sz="1400" baseline="30000" dirty="0" smtClean="0"/>
              <a:t>268</a:t>
            </a:r>
            <a:r>
              <a:rPr lang="en-US" sz="1400" dirty="0" err="1" smtClean="0"/>
              <a:t>Sg</a:t>
            </a:r>
            <a:r>
              <a:rPr lang="ru-RU" sz="1400" dirty="0" smtClean="0"/>
              <a:t>, </a:t>
            </a:r>
            <a:r>
              <a:rPr lang="ru-RU" sz="1400" baseline="30000" dirty="0" smtClean="0"/>
              <a:t>272</a:t>
            </a:r>
            <a:r>
              <a:rPr lang="en-US" sz="1400" dirty="0" smtClean="0"/>
              <a:t>Hs</a:t>
            </a:r>
            <a:r>
              <a:rPr lang="ru-RU" sz="1400" dirty="0" smtClean="0"/>
              <a:t>, </a:t>
            </a:r>
            <a:r>
              <a:rPr lang="ru-RU" sz="1400" baseline="30000" dirty="0" smtClean="0"/>
              <a:t>276</a:t>
            </a:r>
            <a:r>
              <a:rPr lang="en-US" sz="1400" dirty="0" smtClean="0"/>
              <a:t>Ds, </a:t>
            </a:r>
            <a:r>
              <a:rPr lang="en-US" sz="1400" baseline="30000" dirty="0" smtClean="0"/>
              <a:t>275</a:t>
            </a:r>
            <a:r>
              <a:rPr lang="en-US" sz="1400" dirty="0" smtClean="0"/>
              <a:t>Ds</a:t>
            </a:r>
            <a:endParaRPr lang="ru-RU" sz="1400" dirty="0" smtClean="0"/>
          </a:p>
          <a:p>
            <a:r>
              <a:rPr lang="en-US" sz="1400" baseline="30000" dirty="0" smtClean="0">
                <a:solidFill>
                  <a:srgbClr val="0070C0"/>
                </a:solidFill>
              </a:rPr>
              <a:t>238</a:t>
            </a:r>
            <a:r>
              <a:rPr lang="en-US" sz="1400" dirty="0" smtClean="0">
                <a:solidFill>
                  <a:srgbClr val="0070C0"/>
                </a:solidFill>
              </a:rPr>
              <a:t>U + </a:t>
            </a:r>
            <a:r>
              <a:rPr lang="en-US" sz="1400" baseline="30000" dirty="0" smtClean="0">
                <a:solidFill>
                  <a:srgbClr val="0070C0"/>
                </a:solidFill>
              </a:rPr>
              <a:t>54</a:t>
            </a:r>
            <a:r>
              <a:rPr lang="en-US" sz="1400" dirty="0" smtClean="0">
                <a:solidFill>
                  <a:srgbClr val="0070C0"/>
                </a:solidFill>
              </a:rPr>
              <a:t>Cr     </a:t>
            </a:r>
            <a:r>
              <a:rPr lang="en-US" sz="1400" dirty="0" smtClean="0"/>
              <a:t>,    </a:t>
            </a:r>
            <a:r>
              <a:rPr lang="en-US" sz="1400" baseline="30000" dirty="0" smtClean="0"/>
              <a:t>288</a:t>
            </a:r>
            <a:r>
              <a:rPr lang="en-US" sz="1400" dirty="0" smtClean="0"/>
              <a:t>Lv</a:t>
            </a:r>
            <a:endParaRPr lang="ru-RU" sz="1400" dirty="0" smtClean="0"/>
          </a:p>
          <a:p>
            <a:r>
              <a:rPr lang="en-US" sz="1400" baseline="30000" dirty="0" smtClean="0">
                <a:solidFill>
                  <a:srgbClr val="0070C0"/>
                </a:solidFill>
              </a:rPr>
              <a:t>242</a:t>
            </a:r>
            <a:r>
              <a:rPr lang="en-US" sz="1400" dirty="0" smtClean="0">
                <a:solidFill>
                  <a:srgbClr val="0070C0"/>
                </a:solidFill>
              </a:rPr>
              <a:t>Pu + </a:t>
            </a:r>
            <a:r>
              <a:rPr lang="en-US" sz="1400" baseline="30000" dirty="0" smtClean="0">
                <a:solidFill>
                  <a:srgbClr val="0070C0"/>
                </a:solidFill>
              </a:rPr>
              <a:t>50</a:t>
            </a:r>
            <a:r>
              <a:rPr lang="en-US" sz="1400" dirty="0" smtClean="0">
                <a:solidFill>
                  <a:srgbClr val="0070C0"/>
                </a:solidFill>
              </a:rPr>
              <a:t>Ti    </a:t>
            </a:r>
            <a:r>
              <a:rPr lang="en-US" sz="1400" dirty="0" smtClean="0"/>
              <a:t>,    </a:t>
            </a:r>
            <a:r>
              <a:rPr lang="en-US" sz="1400" baseline="30000" dirty="0" smtClean="0"/>
              <a:t>289</a:t>
            </a:r>
            <a:r>
              <a:rPr lang="en-US" sz="1400" dirty="0" smtClean="0"/>
              <a:t>Lv, </a:t>
            </a:r>
            <a:r>
              <a:rPr lang="en-US" sz="1400" baseline="30000" dirty="0" smtClean="0"/>
              <a:t>280</a:t>
            </a:r>
            <a:r>
              <a:rPr lang="en-US" sz="1400" dirty="0" smtClean="0"/>
              <a:t>Cn</a:t>
            </a:r>
          </a:p>
          <a:p>
            <a:endParaRPr lang="en-US" sz="1200" dirty="0" smtClean="0"/>
          </a:p>
          <a:p>
            <a:r>
              <a:rPr lang="en-US" sz="1400" dirty="0" smtClean="0">
                <a:solidFill>
                  <a:srgbClr val="7030A0"/>
                </a:solidFill>
              </a:rPr>
              <a:t>// problems  with DSSD radiation stability &amp; </a:t>
            </a:r>
            <a:r>
              <a:rPr lang="el-GR" sz="1400" dirty="0" smtClean="0">
                <a:solidFill>
                  <a:srgbClr val="7030A0"/>
                </a:solidFill>
              </a:rPr>
              <a:t>Δ</a:t>
            </a:r>
            <a:r>
              <a:rPr lang="en-US" sz="1400" dirty="0" smtClean="0">
                <a:solidFill>
                  <a:srgbClr val="7030A0"/>
                </a:solidFill>
              </a:rPr>
              <a:t>E gaseous detector  at J &gt;~ 3..5  p</a:t>
            </a:r>
            <a:r>
              <a:rPr lang="el-GR" sz="1400" dirty="0" smtClean="0">
                <a:solidFill>
                  <a:srgbClr val="7030A0"/>
                </a:solidFill>
              </a:rPr>
              <a:t>μ</a:t>
            </a:r>
            <a:r>
              <a:rPr lang="en-US" sz="1400" dirty="0" smtClean="0">
                <a:solidFill>
                  <a:srgbClr val="7030A0"/>
                </a:solidFill>
              </a:rPr>
              <a:t>A from DC-280 cyclotron/</a:t>
            </a:r>
            <a:endParaRPr lang="ru-RU" sz="1400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sz="1400" dirty="0" smtClean="0">
              <a:solidFill>
                <a:srgbClr val="7030A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With </a:t>
            </a:r>
            <a:r>
              <a:rPr lang="el-GR" sz="1400" dirty="0" smtClean="0">
                <a:solidFill>
                  <a:srgbClr val="0070C0"/>
                </a:solidFill>
              </a:rPr>
              <a:t>Δ</a:t>
            </a:r>
            <a:r>
              <a:rPr lang="en-US" sz="1400" dirty="0" smtClean="0">
                <a:solidFill>
                  <a:srgbClr val="0070C0"/>
                </a:solidFill>
              </a:rPr>
              <a:t>E ~ solved with applying additional negative ~ -200..220 V </a:t>
            </a:r>
            <a:r>
              <a:rPr lang="en-US" sz="1400" dirty="0" smtClean="0">
                <a:solidFill>
                  <a:srgbClr val="0070C0"/>
                </a:solidFill>
              </a:rPr>
              <a:t>electrode </a:t>
            </a:r>
            <a:endParaRPr lang="ru-RU" sz="1400" dirty="0" smtClean="0">
              <a:solidFill>
                <a:srgbClr val="0070C0"/>
              </a:solidFill>
            </a:endParaRPr>
          </a:p>
          <a:p>
            <a:endParaRPr lang="en-US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There are problems with DSSD at J 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~10</a:t>
            </a:r>
            <a:r>
              <a:rPr lang="en-US" sz="1400" baseline="30000" dirty="0" smtClean="0">
                <a:solidFill>
                  <a:srgbClr val="0070C0"/>
                </a:solidFill>
              </a:rPr>
              <a:t>8</a:t>
            </a:r>
            <a:r>
              <a:rPr lang="en-US" sz="1400" dirty="0" smtClean="0">
                <a:solidFill>
                  <a:srgbClr val="0070C0"/>
                </a:solidFill>
              </a:rPr>
              <a:t>  ions/ cm</a:t>
            </a:r>
            <a:r>
              <a:rPr lang="en-US" sz="1400" baseline="30000" dirty="0" smtClean="0">
                <a:solidFill>
                  <a:srgbClr val="0070C0"/>
                </a:solidFill>
              </a:rPr>
              <a:t>2</a:t>
            </a:r>
            <a:r>
              <a:rPr lang="ru-RU" sz="1400" baseline="30000" dirty="0" smtClean="0">
                <a:solidFill>
                  <a:srgbClr val="0070C0"/>
                </a:solidFill>
              </a:rPr>
              <a:t> 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in progress now </a:t>
            </a:r>
            <a:r>
              <a:rPr lang="en-US" sz="1400" dirty="0" smtClean="0">
                <a:solidFill>
                  <a:srgbClr val="0070C0"/>
                </a:solidFill>
              </a:rPr>
              <a:t>)(~ there are trivial solutions..</a:t>
            </a:r>
            <a:r>
              <a:rPr lang="en-US" sz="1400" dirty="0" smtClean="0">
                <a:solidFill>
                  <a:srgbClr val="0070C0"/>
                </a:solidFill>
                <a:sym typeface="Wingdings" pitchFamily="2" charset="2"/>
              </a:rPr>
              <a:t> not good, as far as I can see</a:t>
            </a:r>
            <a:r>
              <a:rPr lang="en-US" sz="1400" dirty="0" smtClean="0">
                <a:solidFill>
                  <a:srgbClr val="0070C0"/>
                </a:solidFill>
              </a:rPr>
              <a:t>)</a:t>
            </a:r>
          </a:p>
          <a:p>
            <a:endParaRPr lang="en-US" sz="1200" dirty="0" smtClean="0"/>
          </a:p>
          <a:p>
            <a:endParaRPr lang="ru-RU" sz="1200" dirty="0" smtClean="0"/>
          </a:p>
          <a:p>
            <a:endParaRPr lang="en-US" sz="2400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805090"/>
            <a:ext cx="657229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Nearest future general conclusions  (</a:t>
            </a:r>
            <a:r>
              <a:rPr lang="en-US" sz="11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a reasonable scenario for Z=119 synthesis</a:t>
            </a:r>
            <a:r>
              <a:rPr lang="en-US" sz="16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algn="ctr"/>
            <a:endParaRPr lang="en-US" sz="16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Font typeface="Wingdings"/>
              <a:buChar char="à"/>
            </a:pPr>
            <a:r>
              <a:rPr lang="en-US" sz="1600" b="1" strike="sngStrike" cap="none" spc="0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54</a:t>
            </a:r>
            <a:r>
              <a:rPr lang="en-US" sz="1600" b="1" strike="sngStrike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Cr </a:t>
            </a:r>
            <a:r>
              <a:rPr lang="en-US" sz="1600" b="1" strike="sngStrik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~ closed ;    </a:t>
            </a:r>
            <a:r>
              <a:rPr lang="en-US" sz="1600" b="1" baseline="30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50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Ti = open.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96136" y="332656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60432" y="6303802"/>
            <a:ext cx="467544" cy="375763"/>
          </a:xfrm>
        </p:spPr>
        <p:txBody>
          <a:bodyPr/>
          <a:lstStyle/>
          <a:p>
            <a:pPr>
              <a:defRPr/>
            </a:pPr>
            <a:fld id="{13818234-1F14-4FCC-93A4-3C7784A039CF}" type="slidenum">
              <a:rPr lang="ru-RU" smtClean="0">
                <a:solidFill>
                  <a:srgbClr val="FFC000"/>
                </a:solidFill>
              </a:rPr>
              <a:pPr>
                <a:defRPr/>
              </a:pPr>
              <a:t>14</a:t>
            </a:fld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" name="Рисунок 8" descr="DGFRS2_staff.bmp"/>
          <p:cNvPicPr>
            <a:picLocks noChangeAspect="1"/>
          </p:cNvPicPr>
          <p:nvPr/>
        </p:nvPicPr>
        <p:blipFill>
          <a:blip r:embed="rId2"/>
          <a:srcRect l="17013" t="19177" r="982" b="11767"/>
          <a:stretch>
            <a:fillRect/>
          </a:stretch>
        </p:blipFill>
        <p:spPr>
          <a:xfrm>
            <a:off x="73034" y="0"/>
            <a:ext cx="8928122" cy="5643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29256" y="142852"/>
            <a:ext cx="2011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DGFRS-2 team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9624" y="6039169"/>
            <a:ext cx="62679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Thank you for </a:t>
            </a:r>
            <a:r>
              <a:rPr lang="en-US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YOUR attention</a:t>
            </a:r>
            <a:r>
              <a:rPr lang="en-US" sz="32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!</a:t>
            </a:r>
            <a:endParaRPr lang="ru-RU" sz="32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34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94" y="1299542"/>
            <a:ext cx="7053086" cy="4937770"/>
          </a:xfrm>
          <a:prstGeom prst="rect">
            <a:avLst/>
          </a:prstGeom>
        </p:spPr>
      </p:pic>
      <p:pic>
        <p:nvPicPr>
          <p:cNvPr id="5" name="Рисунок 4" descr="z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94" y="1299542"/>
            <a:ext cx="7053086" cy="4937770"/>
          </a:xfrm>
          <a:prstGeom prst="rect">
            <a:avLst/>
          </a:prstGeom>
        </p:spPr>
      </p:pic>
      <p:grpSp>
        <p:nvGrpSpPr>
          <p:cNvPr id="2" name="Группа 30"/>
          <p:cNvGrpSpPr/>
          <p:nvPr/>
        </p:nvGrpSpPr>
        <p:grpSpPr>
          <a:xfrm>
            <a:off x="899592" y="306522"/>
            <a:ext cx="2573012" cy="1754326"/>
            <a:chOff x="5967442" y="332656"/>
            <a:chExt cx="2573012" cy="1754326"/>
          </a:xfrm>
        </p:grpSpPr>
        <p:sp>
          <p:nvSpPr>
            <p:cNvPr id="19" name="TextBox 18"/>
            <p:cNvSpPr txBox="1"/>
            <p:nvPr/>
          </p:nvSpPr>
          <p:spPr>
            <a:xfrm>
              <a:off x="5967442" y="332656"/>
              <a:ext cx="257301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baseline="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48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Ca  </a:t>
              </a: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  </a:t>
              </a:r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  </a:t>
              </a:r>
              <a:r>
                <a:rPr lang="en-US" sz="2400" b="1" baseline="25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50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Ti       </a:t>
              </a:r>
              <a:r>
                <a:rPr lang="en-US" sz="2000" b="1" baseline="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54</a:t>
              </a:r>
              <a:r>
                <a:rPr 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Calibri" pitchFamily="34" charset="0"/>
                </a:rPr>
                <a:t>Cr</a:t>
              </a:r>
              <a:endParaRPr lang="ru-RU" sz="20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endParaRPr>
            </a:p>
            <a:p>
              <a:endParaRPr lang="en-US" sz="800" b="1" dirty="0">
                <a:latin typeface="Calibri" pitchFamily="34" charset="0"/>
                <a:cs typeface="Calibri" pitchFamily="34" charset="0"/>
              </a:endParaRPr>
            </a:p>
            <a:p>
              <a:r>
                <a:rPr lang="en-US" sz="2000" b="1" baseline="25000" dirty="0">
                  <a:latin typeface="+mn-lt"/>
                  <a:cs typeface="Calibri" pitchFamily="34" charset="0"/>
                </a:rPr>
                <a:t>2</a:t>
              </a:r>
              <a:r>
                <a:rPr lang="ru-RU" sz="2000" b="1" baseline="25000" dirty="0">
                  <a:latin typeface="+mn-lt"/>
                  <a:cs typeface="Calibri" pitchFamily="34" charset="0"/>
                </a:rPr>
                <a:t>4</a:t>
              </a:r>
              <a:r>
                <a:rPr lang="en-US" sz="2000" b="1" baseline="25000" dirty="0">
                  <a:latin typeface="+mn-lt"/>
                  <a:cs typeface="Calibri" pitchFamily="34" charset="0"/>
                </a:rPr>
                <a:t>5</a:t>
              </a:r>
              <a:r>
                <a:rPr lang="en-US" b="1" dirty="0">
                  <a:latin typeface="+mn-lt"/>
                  <a:cs typeface="Calibri" pitchFamily="34" charset="0"/>
                </a:rPr>
                <a:t>Cm + </a:t>
              </a:r>
              <a:r>
                <a:rPr lang="en-US" sz="2000" b="1" baseline="25000" dirty="0">
                  <a:latin typeface="+mn-lt"/>
                  <a:cs typeface="Calibri" pitchFamily="34" charset="0"/>
                </a:rPr>
                <a:t>48</a:t>
              </a:r>
              <a:r>
                <a:rPr lang="en-US" b="1" dirty="0">
                  <a:latin typeface="+mn-lt"/>
                  <a:cs typeface="Calibri" pitchFamily="34" charset="0"/>
                </a:rPr>
                <a:t>Ca</a:t>
              </a:r>
              <a:r>
                <a:rPr lang="ru-RU" sz="2000" b="1" dirty="0">
                  <a:latin typeface="+mn-lt"/>
                  <a:cs typeface="Calibri" pitchFamily="34" charset="0"/>
                </a:rPr>
                <a:t>      </a:t>
              </a:r>
              <a:r>
                <a:rPr lang="en-US" sz="2000" b="1" baseline="25000" dirty="0">
                  <a:latin typeface="+mn-lt"/>
                  <a:cs typeface="Calibri" pitchFamily="34" charset="0"/>
                </a:rPr>
                <a:t>293</a:t>
              </a:r>
              <a:r>
                <a:rPr lang="en-US" b="1" dirty="0">
                  <a:latin typeface="+mn-lt"/>
                  <a:cs typeface="Calibri" pitchFamily="34" charset="0"/>
                </a:rPr>
                <a:t>Lv*</a:t>
              </a:r>
            </a:p>
            <a:p>
              <a:r>
                <a:rPr lang="en-US" sz="2400" b="1" baseline="25000" dirty="0">
                  <a:solidFill>
                    <a:srgbClr val="006600"/>
                  </a:solidFill>
                  <a:latin typeface="+mn-lt"/>
                  <a:cs typeface="Calibri" pitchFamily="34" charset="0"/>
                </a:rPr>
                <a:t>  </a:t>
              </a:r>
              <a:r>
                <a:rPr lang="en-US" sz="2000" b="1" baseline="25000" dirty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2</a:t>
              </a:r>
              <a:r>
                <a:rPr lang="ru-RU" sz="2000" b="1" baseline="25000" dirty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4</a:t>
              </a:r>
              <a:r>
                <a:rPr lang="en-US" sz="2000" b="1" baseline="25000" dirty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2</a:t>
              </a:r>
              <a:r>
                <a:rPr lang="en-US" b="1" dirty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Pu + </a:t>
              </a:r>
              <a:r>
                <a:rPr lang="en-US" sz="2000" b="1" baseline="25000" dirty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50</a:t>
              </a:r>
              <a:r>
                <a:rPr lang="en-US" b="1" dirty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Ti</a:t>
              </a:r>
              <a:r>
                <a:rPr lang="ru-RU" b="1" dirty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   </a:t>
              </a:r>
              <a:r>
                <a:rPr lang="en-US" b="1" dirty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 </a:t>
              </a:r>
              <a:r>
                <a:rPr lang="ru-RU" b="1" dirty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   </a:t>
              </a:r>
              <a:r>
                <a:rPr lang="en-US" sz="2000" b="1" baseline="25000" dirty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292</a:t>
              </a:r>
              <a:r>
                <a:rPr lang="en-US" b="1" dirty="0">
                  <a:solidFill>
                    <a:srgbClr val="FF0000"/>
                  </a:solidFill>
                  <a:latin typeface="+mn-lt"/>
                  <a:cs typeface="Calibri" pitchFamily="34" charset="0"/>
                </a:rPr>
                <a:t>Lv*</a:t>
              </a:r>
              <a:endParaRPr lang="ru-RU" b="1" dirty="0">
                <a:solidFill>
                  <a:srgbClr val="FF0000"/>
                </a:solidFill>
                <a:latin typeface="+mn-lt"/>
                <a:cs typeface="Calibri" pitchFamily="34" charset="0"/>
              </a:endParaRPr>
            </a:p>
            <a:p>
              <a:r>
                <a:rPr lang="en-US" sz="2400" b="1" baseline="25000" dirty="0">
                  <a:solidFill>
                    <a:srgbClr val="006600"/>
                  </a:solidFill>
                  <a:latin typeface="+mn-lt"/>
                  <a:cs typeface="Calibri" pitchFamily="34" charset="0"/>
                </a:rPr>
                <a:t>    </a:t>
              </a:r>
              <a:r>
                <a:rPr lang="en-US" sz="2000" b="1" baseline="25000" dirty="0">
                  <a:solidFill>
                    <a:srgbClr val="0000FF"/>
                  </a:solidFill>
                  <a:latin typeface="+mn-lt"/>
                  <a:cs typeface="Calibri" pitchFamily="34" charset="0"/>
                </a:rPr>
                <a:t>238</a:t>
              </a:r>
              <a:r>
                <a:rPr lang="en-US" b="1" dirty="0">
                  <a:solidFill>
                    <a:srgbClr val="0000FF"/>
                  </a:solidFill>
                  <a:latin typeface="+mn-lt"/>
                  <a:cs typeface="Calibri" pitchFamily="34" charset="0"/>
                </a:rPr>
                <a:t>U + </a:t>
              </a:r>
              <a:r>
                <a:rPr lang="en-US" sz="2000" b="1" baseline="25000" dirty="0">
                  <a:solidFill>
                    <a:srgbClr val="0000FF"/>
                  </a:solidFill>
                  <a:latin typeface="+mn-lt"/>
                  <a:cs typeface="Calibri" pitchFamily="34" charset="0"/>
                </a:rPr>
                <a:t>54</a:t>
              </a:r>
              <a:r>
                <a:rPr lang="en-US" b="1" dirty="0">
                  <a:solidFill>
                    <a:srgbClr val="0000FF"/>
                  </a:solidFill>
                  <a:latin typeface="+mn-lt"/>
                  <a:cs typeface="Calibri" pitchFamily="34" charset="0"/>
                </a:rPr>
                <a:t>Cr</a:t>
              </a:r>
              <a:r>
                <a:rPr lang="ru-RU" b="1" dirty="0">
                  <a:solidFill>
                    <a:srgbClr val="0000FF"/>
                  </a:solidFill>
                  <a:latin typeface="+mn-lt"/>
                  <a:cs typeface="Calibri" pitchFamily="34" charset="0"/>
                </a:rPr>
                <a:t>      </a:t>
              </a:r>
              <a:r>
                <a:rPr lang="en-US" sz="2000" b="1" baseline="25000" dirty="0">
                  <a:solidFill>
                    <a:srgbClr val="0000FF"/>
                  </a:solidFill>
                  <a:latin typeface="+mn-lt"/>
                  <a:cs typeface="Calibri" pitchFamily="34" charset="0"/>
                </a:rPr>
                <a:t>292</a:t>
              </a:r>
              <a:r>
                <a:rPr lang="en-US" b="1" dirty="0">
                  <a:solidFill>
                    <a:srgbClr val="0000FF"/>
                  </a:solidFill>
                  <a:latin typeface="+mn-lt"/>
                  <a:cs typeface="Calibri" pitchFamily="34" charset="0"/>
                </a:rPr>
                <a:t>Lv*</a:t>
              </a:r>
              <a:endParaRPr lang="ru-RU" b="1" dirty="0">
                <a:solidFill>
                  <a:srgbClr val="0000FF"/>
                </a:solidFill>
                <a:latin typeface="+mn-lt"/>
                <a:cs typeface="Calibri" pitchFamily="34" charset="0"/>
              </a:endParaRPr>
            </a:p>
            <a:p>
              <a:endParaRPr lang="ru-RU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Группа 18"/>
            <p:cNvGrpSpPr/>
            <p:nvPr/>
          </p:nvGrpSpPr>
          <p:grpSpPr>
            <a:xfrm>
              <a:off x="6636541" y="547092"/>
              <a:ext cx="975019" cy="967365"/>
              <a:chOff x="6636541" y="547092"/>
              <a:chExt cx="975019" cy="967365"/>
            </a:xfrm>
          </p:grpSpPr>
          <p:cxnSp>
            <p:nvCxnSpPr>
              <p:cNvPr id="21" name="Прямая со стрелкой 20"/>
              <p:cNvCxnSpPr/>
              <p:nvPr/>
            </p:nvCxnSpPr>
            <p:spPr>
              <a:xfrm>
                <a:off x="7352528" y="1512869"/>
                <a:ext cx="214314" cy="1588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 стрелкой 21"/>
              <p:cNvCxnSpPr/>
              <p:nvPr/>
            </p:nvCxnSpPr>
            <p:spPr>
              <a:xfrm>
                <a:off x="6636541" y="547092"/>
                <a:ext cx="21431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 стрелкой 22"/>
              <p:cNvCxnSpPr/>
              <p:nvPr/>
            </p:nvCxnSpPr>
            <p:spPr>
              <a:xfrm>
                <a:off x="7337304" y="1245966"/>
                <a:ext cx="214314" cy="15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 стрелкой 23"/>
              <p:cNvCxnSpPr/>
              <p:nvPr/>
            </p:nvCxnSpPr>
            <p:spPr>
              <a:xfrm>
                <a:off x="7397246" y="548680"/>
                <a:ext cx="21431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 стрелкой 24"/>
              <p:cNvCxnSpPr/>
              <p:nvPr/>
            </p:nvCxnSpPr>
            <p:spPr>
              <a:xfrm>
                <a:off x="7337304" y="974868"/>
                <a:ext cx="214314" cy="15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TextBox 13"/>
          <p:cNvSpPr txBox="1"/>
          <p:nvPr/>
        </p:nvSpPr>
        <p:spPr>
          <a:xfrm>
            <a:off x="4427984" y="69269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Synthesis of the same nucleus in different reaction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5508104" y="3356992"/>
            <a:ext cx="34563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Decrease of cross section in transition from</a:t>
            </a:r>
            <a:r>
              <a:rPr kumimoji="0" lang="ru-RU" altLang="ja-JP" sz="2400" b="1" i="0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n-US" altLang="ja-JP" sz="2800" b="1" i="0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48</a:t>
            </a:r>
            <a:r>
              <a:rPr kumimoji="0" lang="en-US" altLang="ja-JP" sz="2400" b="1" i="0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Ca</a:t>
            </a:r>
            <a:r>
              <a:rPr kumimoji="0" lang="ru-RU" altLang="ja-JP" sz="2400" b="1" i="0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kumimoji="0" lang="en-US" altLang="ja-JP" sz="2400" b="1" i="0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to</a:t>
            </a:r>
            <a:endParaRPr kumimoji="0" lang="ru-RU" altLang="ja-JP" sz="2400" b="1" i="0" strike="noStrike" kern="0" cap="none" spc="0" normalizeH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  <a:p>
            <a:pPr lvl="0">
              <a:defRPr/>
            </a:pPr>
            <a:r>
              <a:rPr lang="ru-RU" altLang="ja-JP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rPr>
              <a:t>    </a:t>
            </a:r>
            <a:r>
              <a:rPr kumimoji="0" lang="en-US" altLang="ja-JP" sz="2400" b="1" i="0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en-US" altLang="ja-JP" sz="2800" b="1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50</a:t>
            </a:r>
            <a:r>
              <a:rPr lang="en-US" altLang="ja-JP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</a:t>
            </a:r>
            <a:r>
              <a:rPr lang="ru-RU" altLang="ja-JP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ja-JP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~10</a:t>
            </a:r>
            <a:endParaRPr lang="ru-RU" altLang="ja-JP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lvl="0">
              <a:defRPr/>
            </a:pPr>
            <a:r>
              <a:rPr lang="ru-RU" altLang="ja-JP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</a:t>
            </a:r>
            <a:r>
              <a:rPr lang="en-US" altLang="ja-JP" sz="2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b="1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54</a:t>
            </a:r>
            <a:r>
              <a:rPr lang="en-US" altLang="ja-JP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</a:t>
            </a:r>
            <a:r>
              <a:rPr lang="ru-RU" altLang="ja-JP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~</a:t>
            </a:r>
            <a:r>
              <a:rPr lang="ru-RU" altLang="ja-JP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(+)</a:t>
            </a:r>
            <a:r>
              <a:rPr lang="en-US" altLang="ja-JP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</a:t>
            </a:r>
            <a:r>
              <a:rPr lang="ru-RU" altLang="ja-JP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50</a:t>
            </a:r>
            <a:endParaRPr kumimoji="0" lang="en-US" altLang="ja-JP" sz="2400" b="1" i="0" strike="noStrike" kern="0" cap="none" spc="0" normalizeH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776838" y="142852"/>
            <a:ext cx="11528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Help #1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3352" y="6357958"/>
            <a:ext cx="3374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B050"/>
                </a:solidFill>
              </a:rPr>
              <a:t>From presentation by </a:t>
            </a:r>
            <a:r>
              <a:rPr lang="en-US" sz="1400" i="1" dirty="0" err="1" smtClean="0">
                <a:solidFill>
                  <a:srgbClr val="00B050"/>
                </a:solidFill>
              </a:rPr>
              <a:t>N.Kovrizhnykh</a:t>
            </a:r>
            <a:r>
              <a:rPr lang="en-US" sz="1400" i="1" dirty="0" smtClean="0">
                <a:solidFill>
                  <a:srgbClr val="00B050"/>
                </a:solidFill>
              </a:rPr>
              <a:t> 01 July</a:t>
            </a:r>
            <a:endParaRPr lang="ru-RU" sz="1400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435201" cy="4392488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771800" y="116632"/>
            <a:ext cx="612068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Synthesis of new element  119</a:t>
            </a:r>
          </a:p>
          <a:p>
            <a:pPr lvl="0">
              <a:defRPr/>
            </a:pPr>
            <a:endParaRPr kumimoji="0" lang="ru-RU" altLang="ja-JP" sz="800" b="1" i="0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  <a:p>
            <a:pPr lvl="0">
              <a:defRPr/>
            </a:pPr>
            <a:r>
              <a:rPr kumimoji="0" lang="en-US" altLang="ja-JP" sz="2400" b="1" i="0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243</a:t>
            </a:r>
            <a:r>
              <a:rPr kumimoji="0" lang="en-US" altLang="ja-JP" sz="20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Am</a:t>
            </a:r>
            <a:r>
              <a:rPr kumimoji="0" lang="ru-RU" altLang="ja-JP" sz="20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(</a:t>
            </a:r>
            <a:r>
              <a:rPr kumimoji="0" lang="en-US" altLang="ja-JP" sz="2400" b="1" i="0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54</a:t>
            </a:r>
            <a:r>
              <a:rPr kumimoji="0" lang="en-US" altLang="ja-JP" sz="20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Cr,3-4</a:t>
            </a:r>
            <a:r>
              <a:rPr kumimoji="0" lang="en-US" altLang="ja-JP" sz="2000" b="1" i="1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n</a:t>
            </a:r>
            <a:r>
              <a:rPr kumimoji="0" lang="en-US" altLang="ja-JP" sz="20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)</a:t>
            </a:r>
            <a:r>
              <a:rPr lang="en-US" altLang="ja-JP" sz="2400" b="1" kern="0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293,294</a:t>
            </a:r>
            <a:r>
              <a:rPr lang="en-US" altLang="ja-JP" sz="20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119</a:t>
            </a:r>
            <a:r>
              <a:rPr kumimoji="0" lang="ru-RU" altLang="ja-JP" sz="20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 </a:t>
            </a:r>
            <a:r>
              <a:rPr kumimoji="0" lang="en-US" altLang="ja-JP" sz="20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  </a:t>
            </a:r>
            <a:r>
              <a:rPr lang="en-US" altLang="ja-JP" sz="2400" b="1" kern="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249</a:t>
            </a:r>
            <a:r>
              <a:rPr lang="en-US" altLang="ja-JP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Bk(</a:t>
            </a:r>
            <a:r>
              <a:rPr lang="en-US" altLang="ja-JP" sz="2400" b="1" kern="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50</a:t>
            </a:r>
            <a:r>
              <a:rPr lang="en-US" altLang="ja-JP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Ti,3-4</a:t>
            </a:r>
            <a:r>
              <a:rPr lang="en-US" altLang="ja-JP" sz="20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</a:t>
            </a:r>
            <a:r>
              <a:rPr lang="en-US" altLang="ja-JP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)</a:t>
            </a:r>
            <a:r>
              <a:rPr lang="en-US" altLang="ja-JP" sz="2400" b="1" kern="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295,296</a:t>
            </a:r>
            <a:r>
              <a:rPr lang="en-US" altLang="ja-JP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119</a:t>
            </a:r>
            <a:endParaRPr kumimoji="0" lang="ru-RU" sz="2000" b="1" i="0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07504" y="188640"/>
            <a:ext cx="223224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kumimoji="0" lang="en-US" altLang="ja-JP" sz="2400" b="1" i="0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Perspectives</a:t>
            </a:r>
            <a:endParaRPr kumimoji="0" lang="ru-RU" sz="2000" b="1" i="0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1124083" y="2893341"/>
            <a:ext cx="7840405" cy="2679287"/>
            <a:chOff x="1124083" y="2893341"/>
            <a:chExt cx="7840405" cy="2679287"/>
          </a:xfrm>
        </p:grpSpPr>
        <p:grpSp>
          <p:nvGrpSpPr>
            <p:cNvPr id="4" name="Группа 11"/>
            <p:cNvGrpSpPr/>
            <p:nvPr/>
          </p:nvGrpSpPr>
          <p:grpSpPr>
            <a:xfrm>
              <a:off x="1124083" y="2893341"/>
              <a:ext cx="7840405" cy="2679287"/>
              <a:chOff x="7028739" y="2893341"/>
              <a:chExt cx="7840405" cy="2679287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1919298" y="2893341"/>
                <a:ext cx="2949846" cy="40011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b="1" kern="0" baseline="30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237</a:t>
                </a:r>
                <a:r>
                  <a:rPr lang="en-US" altLang="ja-JP" sz="2000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Np</a:t>
                </a:r>
                <a:r>
                  <a:rPr lang="ru-RU" altLang="ja-JP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altLang="ja-JP" sz="2400" b="1" kern="0" baseline="30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48</a:t>
                </a:r>
                <a:r>
                  <a:rPr lang="en-US" altLang="ja-JP" sz="2000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Ca,3-4</a:t>
                </a:r>
                <a:r>
                  <a:rPr lang="en-US" altLang="ja-JP" sz="2000" b="1" i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altLang="ja-JP" sz="2000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altLang="ja-JP" sz="2400" b="1" kern="0" baseline="30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281,282</a:t>
                </a:r>
                <a:r>
                  <a:rPr lang="en-US" altLang="ja-JP" sz="2000" b="1" kern="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itchFamily="34" charset="0"/>
                    <a:cs typeface="Calibri" pitchFamily="34" charset="0"/>
                  </a:rPr>
                  <a:t>Nh</a:t>
                </a:r>
                <a:endParaRPr lang="ru-RU" sz="2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9252520" y="2900026"/>
                <a:ext cx="828000" cy="41979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8687151" y="3459504"/>
                <a:ext cx="828000" cy="41979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8136709" y="4026834"/>
                <a:ext cx="828000" cy="41979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7584377" y="4592013"/>
                <a:ext cx="828000" cy="41979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7028739" y="5152838"/>
                <a:ext cx="828000" cy="419790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 w="5715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5940152" y="4149080"/>
              <a:ext cx="27363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Identification by correlation method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14282" y="928670"/>
            <a:ext cx="11528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Help #2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428604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Help#3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53620"/>
            <a:ext cx="7358114" cy="5518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324"/>
            <a:ext cx="5400684" cy="368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DGFRS-2 setup…</a:t>
            </a:r>
            <a:endParaRPr lang="ru-RU" sz="1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3643338" cy="1643074"/>
          </a:xfrm>
        </p:spPr>
        <p:txBody>
          <a:bodyPr>
            <a:normAutofit fontScale="92500" lnSpcReduction="10000"/>
          </a:bodyPr>
          <a:lstStyle/>
          <a:p>
            <a:r>
              <a:rPr lang="en-US" sz="900" b="1" dirty="0" smtClean="0"/>
              <a:t>Cyclotron  ~ 1 </a:t>
            </a:r>
            <a:r>
              <a:rPr lang="en-US" sz="900" b="1" dirty="0" err="1" smtClean="0"/>
              <a:t>pµA</a:t>
            </a:r>
            <a:r>
              <a:rPr lang="en-US" sz="900" b="1" dirty="0" smtClean="0"/>
              <a:t>…10   (</a:t>
            </a:r>
            <a:r>
              <a:rPr lang="en-US" sz="900" b="1" i="1" baseline="30000" dirty="0" smtClean="0"/>
              <a:t>48</a:t>
            </a:r>
            <a:r>
              <a:rPr lang="en-US" sz="900" b="1" i="1" dirty="0" smtClean="0"/>
              <a:t>Ca</a:t>
            </a:r>
            <a:r>
              <a:rPr lang="en-US" sz="900" b="1" dirty="0" smtClean="0"/>
              <a:t> beam, </a:t>
            </a:r>
            <a:r>
              <a:rPr lang="en-US" sz="900" b="1" i="1" baseline="30000" dirty="0" smtClean="0">
                <a:solidFill>
                  <a:srgbClr val="FF0000"/>
                </a:solidFill>
              </a:rPr>
              <a:t>50</a:t>
            </a:r>
            <a:r>
              <a:rPr lang="en-US" sz="900" b="1" i="1" dirty="0" smtClean="0">
                <a:solidFill>
                  <a:srgbClr val="FF0000"/>
                </a:solidFill>
              </a:rPr>
              <a:t>Ti,</a:t>
            </a:r>
            <a:r>
              <a:rPr lang="en-US" sz="900" b="1" i="1" baseline="30000" dirty="0" smtClean="0">
                <a:solidFill>
                  <a:srgbClr val="FF0000"/>
                </a:solidFill>
              </a:rPr>
              <a:t>58</a:t>
            </a:r>
            <a:r>
              <a:rPr lang="en-US" sz="900" b="1" i="1" dirty="0" smtClean="0">
                <a:solidFill>
                  <a:srgbClr val="FF0000"/>
                </a:solidFill>
              </a:rPr>
              <a:t>Fe, </a:t>
            </a:r>
            <a:r>
              <a:rPr lang="en-US" sz="900" b="1" i="1" baseline="30000" dirty="0" smtClean="0">
                <a:solidFill>
                  <a:srgbClr val="FF0000"/>
                </a:solidFill>
              </a:rPr>
              <a:t>54</a:t>
            </a:r>
            <a:r>
              <a:rPr lang="en-US" sz="900" b="1" i="1" dirty="0" smtClean="0">
                <a:solidFill>
                  <a:srgbClr val="FF0000"/>
                </a:solidFill>
              </a:rPr>
              <a:t>Cr in a nearest future &gt;5 </a:t>
            </a:r>
            <a:r>
              <a:rPr lang="en-US" sz="900" b="1" i="1" dirty="0" err="1" smtClean="0">
                <a:solidFill>
                  <a:srgbClr val="FF0000"/>
                </a:solidFill>
              </a:rPr>
              <a:t>pµA</a:t>
            </a:r>
            <a:r>
              <a:rPr lang="en-US" sz="900" b="1" dirty="0" smtClean="0"/>
              <a:t>)</a:t>
            </a:r>
          </a:p>
          <a:p>
            <a:endParaRPr lang="en-US" sz="900" b="1" dirty="0" smtClean="0"/>
          </a:p>
          <a:p>
            <a:r>
              <a:rPr lang="en-US" sz="900" b="1" dirty="0" smtClean="0"/>
              <a:t>Actinide target (rotating) to apply high intensity for a long time</a:t>
            </a:r>
          </a:p>
          <a:p>
            <a:endParaRPr lang="en-US" sz="900" b="1" dirty="0" smtClean="0"/>
          </a:p>
          <a:p>
            <a:r>
              <a:rPr lang="en-US" sz="900" b="1" dirty="0" smtClean="0"/>
              <a:t> differential pumping system</a:t>
            </a:r>
          </a:p>
          <a:p>
            <a:endParaRPr lang="en-US" sz="900" b="1" dirty="0" smtClean="0"/>
          </a:p>
          <a:p>
            <a:r>
              <a:rPr lang="en-US" sz="900" b="1" dirty="0" smtClean="0"/>
              <a:t>Gas –</a:t>
            </a:r>
            <a:r>
              <a:rPr lang="en-US" sz="900" b="1" i="1" dirty="0" smtClean="0"/>
              <a:t>Filled Separator </a:t>
            </a:r>
            <a:r>
              <a:rPr lang="en-US" sz="900" b="1" dirty="0" smtClean="0"/>
              <a:t>( to suppress primary beam and other backgrounds )</a:t>
            </a:r>
          </a:p>
          <a:p>
            <a:pPr>
              <a:buNone/>
            </a:pPr>
            <a:endParaRPr lang="en-US" sz="900" b="1" dirty="0" smtClean="0"/>
          </a:p>
          <a:p>
            <a:r>
              <a:rPr lang="en-US" sz="900" b="1" dirty="0" smtClean="0">
                <a:solidFill>
                  <a:srgbClr val="C00000"/>
                </a:solidFill>
              </a:rPr>
              <a:t>Detection system </a:t>
            </a:r>
            <a:r>
              <a:rPr lang="en-US" sz="900" b="1" dirty="0" smtClean="0"/>
              <a:t>(  DSSD+</a:t>
            </a:r>
            <a:r>
              <a:rPr lang="el-GR" sz="900" b="1" dirty="0" smtClean="0"/>
              <a:t>Δ</a:t>
            </a:r>
            <a:r>
              <a:rPr lang="en-US" sz="900" b="1" dirty="0" smtClean="0"/>
              <a:t>E(gaseous)+electronics + software(Builder C++) )</a:t>
            </a:r>
            <a:endParaRPr lang="ru-RU" sz="900" b="1" dirty="0"/>
          </a:p>
        </p:txBody>
      </p:sp>
      <p:pic>
        <p:nvPicPr>
          <p:cNvPr id="6" name="Рисунок 5" descr="Graphic PbCa anlg-digi.bmp"/>
          <p:cNvPicPr/>
          <p:nvPr/>
        </p:nvPicPr>
        <p:blipFill>
          <a:blip r:embed="rId2" cstate="print"/>
          <a:srcRect t="7655" r="24006"/>
          <a:stretch>
            <a:fillRect/>
          </a:stretch>
        </p:blipFill>
        <p:spPr>
          <a:xfrm>
            <a:off x="214282" y="5286388"/>
            <a:ext cx="4286280" cy="14287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4786322"/>
            <a:ext cx="228601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DGFRS-2 </a:t>
            </a:r>
          </a:p>
          <a:p>
            <a:pPr algn="ctr"/>
            <a:r>
              <a:rPr lang="en-US" sz="1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new </a:t>
            </a:r>
            <a:r>
              <a:rPr lang="en-US" sz="1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Dubna</a:t>
            </a:r>
            <a:r>
              <a:rPr lang="en-US" sz="1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Gas-Filled Recoil Separator</a:t>
            </a:r>
          </a:p>
          <a:p>
            <a:pPr algn="ctr"/>
            <a:r>
              <a:rPr lang="en-US" sz="1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(since 2020)</a:t>
            </a:r>
            <a:endParaRPr lang="ru-RU" sz="1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Picture 3" descr="g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041" y="857233"/>
            <a:ext cx="3659919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180795" y="500042"/>
            <a:ext cx="74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1994-2017</a:t>
            </a:r>
            <a:endParaRPr lang="ru-RU" sz="1000" b="1" dirty="0"/>
          </a:p>
        </p:txBody>
      </p:sp>
      <p:pic>
        <p:nvPicPr>
          <p:cNvPr id="13" name="Рисунок 12" descr="Figure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8" y="2798854"/>
            <a:ext cx="4572000" cy="2074120"/>
          </a:xfrm>
          <a:prstGeom prst="rect">
            <a:avLst/>
          </a:prstGeom>
        </p:spPr>
      </p:pic>
      <p:pic>
        <p:nvPicPr>
          <p:cNvPr id="10" name="Рисунок 9" descr="IMG_3099.JPG"/>
          <p:cNvPicPr>
            <a:picLocks noChangeAspect="1"/>
          </p:cNvPicPr>
          <p:nvPr/>
        </p:nvPicPr>
        <p:blipFill>
          <a:blip r:embed="rId5" cstate="print"/>
          <a:srcRect l="15030" r="7672"/>
          <a:stretch>
            <a:fillRect/>
          </a:stretch>
        </p:blipFill>
        <p:spPr>
          <a:xfrm>
            <a:off x="1142976" y="1955295"/>
            <a:ext cx="928694" cy="9022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43108" y="2000241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accent1"/>
                </a:solidFill>
                <a:latin typeface="Arial Narrow" pitchFamily="34" charset="0"/>
              </a:rPr>
              <a:t>24-cm target,</a:t>
            </a:r>
          </a:p>
          <a:p>
            <a:r>
              <a:rPr lang="en-US" sz="1000" b="1" dirty="0" smtClean="0">
                <a:solidFill>
                  <a:schemeClr val="accent1"/>
                </a:solidFill>
                <a:latin typeface="Arial Narrow" pitchFamily="34" charset="0"/>
              </a:rPr>
              <a:t> 12 sectors</a:t>
            </a:r>
          </a:p>
          <a:p>
            <a:r>
              <a:rPr lang="en-US" sz="1000" b="1" dirty="0" smtClean="0">
                <a:solidFill>
                  <a:schemeClr val="accent1"/>
                </a:solidFill>
                <a:latin typeface="Arial Narrow" pitchFamily="34" charset="0"/>
              </a:rPr>
              <a:t>/present status/</a:t>
            </a:r>
            <a:endParaRPr lang="ru-RU" sz="1000" b="1" dirty="0" smtClean="0">
              <a:solidFill>
                <a:schemeClr val="accent1"/>
              </a:solidFill>
              <a:latin typeface="Arial Narrow" pitchFamily="34" charset="0"/>
            </a:endParaRPr>
          </a:p>
          <a:p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6200000" flipH="1">
            <a:off x="1250133" y="2964653"/>
            <a:ext cx="214314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Eff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24923" y="3937860"/>
            <a:ext cx="3476233" cy="284872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62588" y="357166"/>
            <a:ext cx="128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DGFRS-1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90688" y="2857496"/>
            <a:ext cx="12813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/>
                <a:solidFill>
                  <a:schemeClr val="accent3"/>
                </a:solidFill>
                <a:effectLst/>
              </a:rPr>
              <a:t>DGFRS-2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5008" y="3714752"/>
            <a:ext cx="3223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err="1" smtClean="0"/>
              <a:t>Yu.Ts.Oganessian</a:t>
            </a:r>
            <a:r>
              <a:rPr lang="en-US" sz="1100" b="1" i="1" dirty="0" smtClean="0"/>
              <a:t> et al. NIM A 1033(2022) 0166640</a:t>
            </a:r>
            <a:endParaRPr lang="ru-RU" sz="11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95213" y="2071678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Manufacturing of higher diameter</a:t>
            </a:r>
          </a:p>
          <a:p>
            <a:r>
              <a:rPr lang="en-US" sz="900" dirty="0" smtClean="0"/>
              <a:t>(48 cm) rotating target is in progress now..</a:t>
            </a:r>
            <a:endParaRPr lang="ru-RU" sz="900" dirty="0"/>
          </a:p>
        </p:txBody>
      </p:sp>
      <p:sp>
        <p:nvSpPr>
          <p:cNvPr id="24" name="Стрелка вправо 23"/>
          <p:cNvSpPr/>
          <p:nvPr/>
        </p:nvSpPr>
        <p:spPr>
          <a:xfrm>
            <a:off x="3000364" y="2285992"/>
            <a:ext cx="357190" cy="45719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1285852" y="6000768"/>
            <a:ext cx="214314" cy="14287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5472122" cy="439718"/>
          </a:xfrm>
        </p:spPr>
        <p:txBody>
          <a:bodyPr>
            <a:normAutofit/>
          </a:bodyPr>
          <a:lstStyle/>
          <a:p>
            <a:r>
              <a:rPr lang="el-GR" sz="1600" b="1" i="1" dirty="0" smtClean="0">
                <a:solidFill>
                  <a:schemeClr val="accent1"/>
                </a:solidFill>
              </a:rPr>
              <a:t>Δ</a:t>
            </a:r>
            <a:r>
              <a:rPr lang="en-US" sz="1600" b="1" i="1" dirty="0" smtClean="0">
                <a:solidFill>
                  <a:schemeClr val="accent1"/>
                </a:solidFill>
              </a:rPr>
              <a:t>E low pressure pentane-filled  DGFRS#2 detector</a:t>
            </a:r>
            <a:endParaRPr lang="ru-RU" sz="1600" b="1" i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 descr="dE-861&amp;dE-Recoil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4601042"/>
            <a:ext cx="2286016" cy="2042668"/>
          </a:xfrm>
          <a:prstGeom prst="rect">
            <a:avLst/>
          </a:prstGeom>
        </p:spPr>
      </p:pic>
      <p:pic>
        <p:nvPicPr>
          <p:cNvPr id="5" name="Рисунок 4" descr="dE_735.jpg"/>
          <p:cNvPicPr>
            <a:picLocks noChangeAspect="1"/>
          </p:cNvPicPr>
          <p:nvPr/>
        </p:nvPicPr>
        <p:blipFill>
          <a:blip r:embed="rId3" cstate="print"/>
          <a:srcRect l="8447" t="17757" r="42602" b="9599"/>
          <a:stretch>
            <a:fillRect/>
          </a:stretch>
        </p:blipFill>
        <p:spPr>
          <a:xfrm>
            <a:off x="7442403" y="3757594"/>
            <a:ext cx="1201563" cy="1100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11657" y="3671832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Alpha 5.4</a:t>
            </a:r>
          </a:p>
          <a:p>
            <a:r>
              <a:rPr lang="en-US" sz="1000" dirty="0" smtClean="0">
                <a:solidFill>
                  <a:srgbClr val="FF0000"/>
                </a:solidFill>
              </a:rPr>
              <a:t>~8.2 </a:t>
            </a:r>
            <a:r>
              <a:rPr lang="en-US" sz="1000" dirty="0" err="1" smtClean="0">
                <a:solidFill>
                  <a:srgbClr val="FF0000"/>
                </a:solidFill>
              </a:rPr>
              <a:t>ch</a:t>
            </a:r>
            <a:endParaRPr lang="ru-RU" sz="1000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169487" y="5143512"/>
            <a:ext cx="45719" cy="2857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033466" y="4572008"/>
            <a:ext cx="5389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Z=114</a:t>
            </a:r>
          </a:p>
          <a:p>
            <a:r>
              <a:rPr lang="en-US" sz="1100" b="1" dirty="0" smtClean="0">
                <a:solidFill>
                  <a:srgbClr val="FF0000"/>
                </a:solidFill>
              </a:rPr>
              <a:t>EVR</a:t>
            </a:r>
            <a:endParaRPr lang="ru-RU" sz="1100" b="1" dirty="0">
              <a:solidFill>
                <a:srgbClr val="FF0000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786578" y="4786322"/>
            <a:ext cx="71438" cy="142876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260889" y="4540101"/>
            <a:ext cx="8114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92D050"/>
                </a:solidFill>
              </a:rPr>
              <a:t>background</a:t>
            </a:r>
            <a:endParaRPr lang="ru-RU" sz="1000" b="1" dirty="0">
              <a:solidFill>
                <a:srgbClr val="92D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08" y="3095952"/>
            <a:ext cx="11031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240 m  x 60 mm</a:t>
            </a:r>
            <a:endParaRPr lang="ru-RU" sz="1050" dirty="0"/>
          </a:p>
        </p:txBody>
      </p:sp>
      <p:sp>
        <p:nvSpPr>
          <p:cNvPr id="24" name="TextBox 23"/>
          <p:cNvSpPr txBox="1"/>
          <p:nvPr/>
        </p:nvSpPr>
        <p:spPr>
          <a:xfrm>
            <a:off x="6144355" y="6357958"/>
            <a:ext cx="2393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 smtClean="0"/>
              <a:t>242</a:t>
            </a:r>
            <a:r>
              <a:rPr lang="en-US" sz="1400" dirty="0" smtClean="0"/>
              <a:t>Pu+</a:t>
            </a:r>
            <a:r>
              <a:rPr lang="en-US" sz="1400" baseline="30000" dirty="0" smtClean="0"/>
              <a:t>48</a:t>
            </a:r>
            <a:r>
              <a:rPr lang="en-US" sz="1400" dirty="0" smtClean="0"/>
              <a:t>Ca</a:t>
            </a:r>
            <a:r>
              <a:rPr lang="en-US" sz="1400" dirty="0" smtClean="0">
                <a:sym typeface="Wingdings" pitchFamily="2" charset="2"/>
              </a:rPr>
              <a:t></a:t>
            </a:r>
            <a:r>
              <a:rPr lang="en-US" sz="1400" baseline="30000" dirty="0" smtClean="0">
                <a:sym typeface="Wingdings" pitchFamily="2" charset="2"/>
              </a:rPr>
              <a:t>287</a:t>
            </a:r>
            <a:r>
              <a:rPr lang="en-US" sz="1400" dirty="0" smtClean="0">
                <a:sym typeface="Wingdings" pitchFamily="2" charset="2"/>
              </a:rPr>
              <a:t>Fl+3n </a:t>
            </a:r>
            <a:r>
              <a:rPr lang="en-US" sz="1000" b="1" i="1" dirty="0" smtClean="0">
                <a:solidFill>
                  <a:srgbClr val="C00000"/>
                </a:solidFill>
                <a:sym typeface="Wingdings" pitchFamily="2" charset="2"/>
              </a:rPr>
              <a:t>(~2..4  </a:t>
            </a:r>
            <a:r>
              <a:rPr lang="en-US" sz="1000" b="1" i="1" dirty="0" err="1" smtClean="0">
                <a:solidFill>
                  <a:srgbClr val="C00000"/>
                </a:solidFill>
                <a:sym typeface="Wingdings" pitchFamily="2" charset="2"/>
              </a:rPr>
              <a:t>pµA</a:t>
            </a:r>
            <a:r>
              <a:rPr lang="en-US" dirty="0" smtClean="0">
                <a:sym typeface="Wingdings" pitchFamily="2" charset="2"/>
              </a:rPr>
              <a:t>)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428860" y="857232"/>
            <a:ext cx="2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`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359090" y="3143248"/>
            <a:ext cx="22130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err="1" smtClean="0"/>
              <a:t>V</a:t>
            </a:r>
            <a:r>
              <a:rPr lang="en-US" sz="1200" b="1" i="1" baseline="-25000" dirty="0" err="1" smtClean="0"/>
              <a:t>c</a:t>
            </a:r>
            <a:r>
              <a:rPr lang="en-US" sz="1200" b="1" i="1" dirty="0" smtClean="0"/>
              <a:t>=-100, </a:t>
            </a:r>
            <a:r>
              <a:rPr lang="en-US" sz="1200" b="1" i="1" dirty="0" err="1" smtClean="0"/>
              <a:t>V</a:t>
            </a:r>
            <a:r>
              <a:rPr lang="en-US" sz="1200" b="1" i="1" baseline="-25000" dirty="0" err="1" smtClean="0"/>
              <a:t>a</a:t>
            </a:r>
            <a:r>
              <a:rPr lang="en-US" sz="1200" b="1" i="1" dirty="0" smtClean="0"/>
              <a:t>=+310 ,  V</a:t>
            </a:r>
            <a:r>
              <a:rPr lang="en-US" sz="1200" b="1" i="1" baseline="-25000" dirty="0" smtClean="0"/>
              <a:t>ADD</a:t>
            </a:r>
            <a:r>
              <a:rPr lang="en-US" sz="1200" b="1" i="1" dirty="0" smtClean="0"/>
              <a:t> =-200 V</a:t>
            </a:r>
            <a:endParaRPr lang="ru-RU" sz="1200" b="1" i="1" baseline="-25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57224" y="500042"/>
            <a:ext cx="1266693" cy="2462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Cathode 20µ-1mm…</a:t>
            </a:r>
            <a:endParaRPr lang="ru-RU" sz="1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71670" y="487900"/>
            <a:ext cx="23920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W(</a:t>
            </a:r>
            <a:r>
              <a:rPr lang="en-US" sz="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Au</a:t>
            </a:r>
            <a:r>
              <a:rPr lang="en-US" sz="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) wire @ </a:t>
            </a:r>
            <a:r>
              <a:rPr lang="en-US" sz="1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expense ~1L/month liquid</a:t>
            </a:r>
            <a:endParaRPr lang="ru-RU" sz="1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844" y="3498179"/>
            <a:ext cx="21307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tx2"/>
                </a:solidFill>
              </a:rPr>
              <a:t>D(a-c)~ 6 mm; h</a:t>
            </a:r>
            <a:r>
              <a:rPr lang="en-US" sz="1100" baseline="-25000" dirty="0" smtClean="0">
                <a:solidFill>
                  <a:schemeClr val="tx2"/>
                </a:solidFill>
              </a:rPr>
              <a:t>a</a:t>
            </a:r>
            <a:r>
              <a:rPr lang="en-US" sz="1100" dirty="0" smtClean="0">
                <a:solidFill>
                  <a:schemeClr val="tx2"/>
                </a:solidFill>
              </a:rPr>
              <a:t> =2 mm; </a:t>
            </a:r>
            <a:r>
              <a:rPr lang="en-US" sz="1100" dirty="0" err="1" smtClean="0">
                <a:solidFill>
                  <a:schemeClr val="tx2"/>
                </a:solidFill>
              </a:rPr>
              <a:t>h</a:t>
            </a:r>
            <a:r>
              <a:rPr lang="en-US" sz="1100" baseline="-25000" dirty="0" err="1" smtClean="0">
                <a:solidFill>
                  <a:schemeClr val="tx2"/>
                </a:solidFill>
              </a:rPr>
              <a:t>c</a:t>
            </a:r>
            <a:r>
              <a:rPr lang="en-US" sz="1100" dirty="0" smtClean="0">
                <a:solidFill>
                  <a:schemeClr val="tx2"/>
                </a:solidFill>
              </a:rPr>
              <a:t>=1mm</a:t>
            </a:r>
          </a:p>
          <a:p>
            <a:r>
              <a:rPr lang="en-US" sz="1100" dirty="0" smtClean="0">
                <a:solidFill>
                  <a:schemeClr val="tx2"/>
                </a:solidFill>
              </a:rPr>
              <a:t>W(a)=20 µ;  W(c) =10 µ.   </a:t>
            </a:r>
            <a:endParaRPr lang="ru-RU" sz="1100" dirty="0">
              <a:solidFill>
                <a:schemeClr val="tx2"/>
              </a:solidFill>
            </a:endParaRPr>
          </a:p>
        </p:txBody>
      </p:sp>
      <p:pic>
        <p:nvPicPr>
          <p:cNvPr id="29" name="Рисунок 28" descr="Figure 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161" y="785794"/>
            <a:ext cx="3752938" cy="2786082"/>
          </a:xfrm>
          <a:prstGeom prst="rect">
            <a:avLst/>
          </a:prstGeom>
        </p:spPr>
      </p:pic>
      <p:pic>
        <p:nvPicPr>
          <p:cNvPr id="40" name="Рисунок 39" descr="Figure 2b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785794"/>
            <a:ext cx="4786346" cy="2931582"/>
          </a:xfrm>
          <a:prstGeom prst="rect">
            <a:avLst/>
          </a:prstGeom>
        </p:spPr>
      </p:pic>
      <p:pic>
        <p:nvPicPr>
          <p:cNvPr id="23" name="Рисунок 22" descr="Back_Str_2_ErTi PeakSigma (1)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31" y="4357694"/>
            <a:ext cx="3195085" cy="228599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14348" y="4057917"/>
            <a:ext cx="1571636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170</a:t>
            </a:r>
            <a:r>
              <a:rPr lang="en-US" sz="1400" dirty="0" smtClean="0"/>
              <a:t>Er+</a:t>
            </a:r>
            <a:r>
              <a:rPr lang="en-US" sz="1400" baseline="30000" dirty="0" smtClean="0"/>
              <a:t>50</a:t>
            </a:r>
            <a:r>
              <a:rPr lang="en-US" sz="1400" dirty="0" smtClean="0"/>
              <a:t>Ti</a:t>
            </a:r>
          </a:p>
          <a:p>
            <a:r>
              <a:rPr lang="en-US" sz="1400" baseline="30000" dirty="0" smtClean="0"/>
              <a:t>Calibration reaction</a:t>
            </a:r>
            <a:endParaRPr lang="ru-RU" sz="1400" baseline="30000" dirty="0" smtClean="0"/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1857356" y="5000636"/>
            <a:ext cx="7232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Digi</a:t>
            </a:r>
            <a:r>
              <a:rPr lang="en-US" sz="800" dirty="0" smtClean="0"/>
              <a:t> 14.5 </a:t>
            </a:r>
            <a:r>
              <a:rPr lang="en-US" sz="800" dirty="0" err="1" smtClean="0"/>
              <a:t>keV</a:t>
            </a:r>
            <a:endParaRPr lang="ru-RU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2822457" y="4357694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0070C0"/>
                </a:solidFill>
              </a:rPr>
              <a:t>Front strip </a:t>
            </a:r>
          </a:p>
          <a:p>
            <a:r>
              <a:rPr lang="en-US" sz="900" dirty="0" smtClean="0">
                <a:solidFill>
                  <a:srgbClr val="0070C0"/>
                </a:solidFill>
              </a:rPr>
              <a:t>~  45 </a:t>
            </a:r>
            <a:r>
              <a:rPr lang="en-US" sz="900" dirty="0" err="1" smtClean="0">
                <a:solidFill>
                  <a:srgbClr val="0070C0"/>
                </a:solidFill>
              </a:rPr>
              <a:t>keV</a:t>
            </a:r>
            <a:r>
              <a:rPr lang="en-US" sz="900" dirty="0" smtClean="0">
                <a:solidFill>
                  <a:srgbClr val="0070C0"/>
                </a:solidFill>
              </a:rPr>
              <a:t> FWHM</a:t>
            </a:r>
            <a:endParaRPr lang="ru-RU" sz="9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57356" y="4572008"/>
            <a:ext cx="93807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~ 33 </a:t>
            </a:r>
            <a:r>
              <a:rPr lang="en-US" sz="900" dirty="0" err="1" smtClean="0">
                <a:solidFill>
                  <a:srgbClr val="FF0000"/>
                </a:solidFill>
              </a:rPr>
              <a:t>keV</a:t>
            </a:r>
            <a:r>
              <a:rPr lang="en-US" sz="900" dirty="0" smtClean="0">
                <a:solidFill>
                  <a:srgbClr val="FF0000"/>
                </a:solidFill>
              </a:rPr>
              <a:t> FWHM</a:t>
            </a:r>
            <a:endParaRPr lang="ru-RU" sz="9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28794" y="4357694"/>
            <a:ext cx="915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Back strip #2</a:t>
            </a: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28" name="Рисунок 27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500958" y="-24"/>
            <a:ext cx="1643074" cy="92869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NEW DSSD from Micron </a:t>
            </a:r>
            <a:r>
              <a:rPr lang="en-US" sz="2400" dirty="0" err="1" smtClean="0"/>
              <a:t>Scd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  <a:r>
              <a:rPr lang="en-US" sz="2400" dirty="0" smtClean="0"/>
              <a:t>( since September 2024) </a:t>
            </a:r>
            <a:br>
              <a:rPr lang="en-US" sz="2400" dirty="0" smtClean="0"/>
            </a:br>
            <a:r>
              <a:rPr lang="en-US" sz="1800" dirty="0" smtClean="0"/>
              <a:t>strips: 48 /front,  96/ back,   80 /side</a:t>
            </a:r>
            <a:endParaRPr lang="ru-RU" sz="1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915" t="11811" r="20915" b="16185"/>
          <a:stretch>
            <a:fillRect/>
          </a:stretch>
        </p:blipFill>
        <p:spPr bwMode="auto">
          <a:xfrm>
            <a:off x="1012372" y="1357298"/>
            <a:ext cx="6669306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lock_Diagram.bmp"/>
          <p:cNvPicPr/>
          <p:nvPr/>
        </p:nvPicPr>
        <p:blipFill>
          <a:blip r:embed="rId2"/>
          <a:srcRect r="46326" b="26812"/>
          <a:stretch>
            <a:fillRect/>
          </a:stretch>
        </p:blipFill>
        <p:spPr>
          <a:xfrm>
            <a:off x="857224" y="928670"/>
            <a:ext cx="7358114" cy="5286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7290" y="357166"/>
            <a:ext cx="72484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Block-diagram of THE DGFRS#2 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b="1" i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two branch </a:t>
            </a:r>
            <a:r>
              <a:rPr lang="en-U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spectrometer</a:t>
            </a:r>
            <a:endParaRPr lang="ru-RU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00042" y="6429396"/>
            <a:ext cx="5209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One horizontal and one vertical strip channels are shown (+ one </a:t>
            </a:r>
            <a:r>
              <a:rPr lang="el-GR" sz="1400" dirty="0" smtClean="0"/>
              <a:t>Δ</a:t>
            </a:r>
            <a:r>
              <a:rPr lang="en-US" sz="1400" dirty="0" smtClean="0"/>
              <a:t>E)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2214554"/>
            <a:ext cx="4929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48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Ca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</a:t>
            </a:r>
            <a:r>
              <a:rPr lang="en-US" sz="3600" b="1" baseline="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50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Ti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en-US" sz="3600" b="1" baseline="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54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Cr</a:t>
            </a:r>
            <a:endParaRPr lang="ru-RU" sz="3600" b="1" dirty="0" smtClean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36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3600" b="1" baseline="25000" dirty="0" smtClean="0">
                <a:solidFill>
                  <a:srgbClr val="FF0000"/>
                </a:solidFill>
                <a:cs typeface="Calibri" pitchFamily="34" charset="0"/>
              </a:rPr>
              <a:t>2</a:t>
            </a:r>
            <a:r>
              <a:rPr lang="ru-RU" sz="3600" b="1" baseline="25000" dirty="0" smtClean="0">
                <a:solidFill>
                  <a:srgbClr val="FF0000"/>
                </a:solidFill>
                <a:cs typeface="Calibri" pitchFamily="34" charset="0"/>
              </a:rPr>
              <a:t>4</a:t>
            </a:r>
            <a:r>
              <a:rPr lang="en-US" sz="3600" b="1" baseline="25000" dirty="0" smtClean="0">
                <a:solidFill>
                  <a:srgbClr val="FF0000"/>
                </a:solidFill>
                <a:cs typeface="Calibri" pitchFamily="34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cs typeface="Calibri" pitchFamily="34" charset="0"/>
              </a:rPr>
              <a:t>Pu + </a:t>
            </a:r>
            <a:r>
              <a:rPr lang="en-US" sz="3600" b="1" baseline="25000" dirty="0" smtClean="0">
                <a:solidFill>
                  <a:srgbClr val="FF0000"/>
                </a:solidFill>
                <a:cs typeface="Calibri" pitchFamily="34" charset="0"/>
              </a:rPr>
              <a:t>50</a:t>
            </a:r>
            <a:r>
              <a:rPr lang="en-US" sz="3600" b="1" dirty="0" smtClean="0">
                <a:solidFill>
                  <a:srgbClr val="FF0000"/>
                </a:solidFill>
                <a:cs typeface="Calibri" pitchFamily="34" charset="0"/>
              </a:rPr>
              <a:t>Ti</a:t>
            </a:r>
            <a:r>
              <a:rPr lang="ru-RU" sz="3600" b="1" dirty="0" smtClean="0">
                <a:solidFill>
                  <a:srgbClr val="FF0000"/>
                </a:solidFill>
                <a:cs typeface="Calibri" pitchFamily="34" charset="0"/>
              </a:rPr>
              <a:t>   </a:t>
            </a:r>
            <a:r>
              <a:rPr lang="en-US" sz="3600" b="1" dirty="0" smtClean="0">
                <a:solidFill>
                  <a:srgbClr val="FF0000"/>
                </a:solidFill>
                <a:cs typeface="Calibri" pitchFamily="34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cs typeface="Calibri" pitchFamily="34" charset="0"/>
              </a:rPr>
              <a:t>   </a:t>
            </a:r>
            <a:r>
              <a:rPr lang="en-US" sz="3600" b="1" baseline="25000" dirty="0" smtClean="0">
                <a:solidFill>
                  <a:srgbClr val="FF0000"/>
                </a:solidFill>
                <a:cs typeface="Calibri" pitchFamily="34" charset="0"/>
              </a:rPr>
              <a:t>292</a:t>
            </a:r>
            <a:r>
              <a:rPr lang="en-US" sz="3600" b="1" dirty="0" smtClean="0">
                <a:solidFill>
                  <a:srgbClr val="FF0000"/>
                </a:solidFill>
                <a:cs typeface="Calibri" pitchFamily="34" charset="0"/>
              </a:rPr>
              <a:t>Lv*</a:t>
            </a:r>
            <a:endParaRPr lang="ru-RU" sz="3600" b="1" dirty="0" smtClean="0">
              <a:solidFill>
                <a:srgbClr val="FF0000"/>
              </a:solidFill>
              <a:cs typeface="Calibri" pitchFamily="34" charset="0"/>
            </a:endParaRPr>
          </a:p>
          <a:p>
            <a:r>
              <a:rPr lang="en-US" sz="3600" b="1" baseline="25000" dirty="0" smtClean="0">
                <a:solidFill>
                  <a:srgbClr val="006600"/>
                </a:solidFill>
                <a:cs typeface="Calibri" pitchFamily="34" charset="0"/>
              </a:rPr>
              <a:t>    </a:t>
            </a:r>
            <a:r>
              <a:rPr lang="en-US" sz="3600" b="1" baseline="25000" dirty="0" smtClean="0">
                <a:solidFill>
                  <a:srgbClr val="0000FF"/>
                </a:solidFill>
                <a:cs typeface="Calibri" pitchFamily="34" charset="0"/>
              </a:rPr>
              <a:t>238</a:t>
            </a:r>
            <a:r>
              <a:rPr lang="en-US" sz="3600" b="1" dirty="0" smtClean="0">
                <a:solidFill>
                  <a:srgbClr val="0000FF"/>
                </a:solidFill>
                <a:cs typeface="Calibri" pitchFamily="34" charset="0"/>
              </a:rPr>
              <a:t>U + </a:t>
            </a:r>
            <a:r>
              <a:rPr lang="en-US" sz="3600" b="1" baseline="25000" dirty="0" smtClean="0">
                <a:solidFill>
                  <a:srgbClr val="0000FF"/>
                </a:solidFill>
                <a:cs typeface="Calibri" pitchFamily="34" charset="0"/>
              </a:rPr>
              <a:t>54</a:t>
            </a:r>
            <a:r>
              <a:rPr lang="en-US" sz="3600" b="1" dirty="0" smtClean="0">
                <a:solidFill>
                  <a:srgbClr val="0000FF"/>
                </a:solidFill>
                <a:cs typeface="Calibri" pitchFamily="34" charset="0"/>
              </a:rPr>
              <a:t>Cr</a:t>
            </a:r>
            <a:r>
              <a:rPr lang="ru-RU" sz="3600" b="1" dirty="0" smtClean="0">
                <a:solidFill>
                  <a:srgbClr val="0000FF"/>
                </a:solidFill>
                <a:cs typeface="Calibri" pitchFamily="34" charset="0"/>
              </a:rPr>
              <a:t>      </a:t>
            </a:r>
            <a:r>
              <a:rPr lang="en-US" sz="3600" b="1" baseline="25000" dirty="0" smtClean="0">
                <a:solidFill>
                  <a:srgbClr val="0000FF"/>
                </a:solidFill>
                <a:cs typeface="Calibri" pitchFamily="34" charset="0"/>
              </a:rPr>
              <a:t>292</a:t>
            </a:r>
            <a:r>
              <a:rPr lang="en-US" sz="3600" b="1" dirty="0" smtClean="0">
                <a:solidFill>
                  <a:srgbClr val="0000FF"/>
                </a:solidFill>
                <a:cs typeface="Calibri" pitchFamily="34" charset="0"/>
              </a:rPr>
              <a:t>Lv*</a:t>
            </a:r>
            <a:endParaRPr lang="ru-RU" sz="3600" b="1" dirty="0">
              <a:solidFill>
                <a:srgbClr val="0000FF"/>
              </a:solidFill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00042"/>
            <a:ext cx="79296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2022 to 2024 experiments: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3429000"/>
            <a:ext cx="2522870" cy="23698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}</a:t>
            </a:r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Cross</a:t>
            </a:r>
            <a:r>
              <a:rPr lang="ru-RU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en-US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</a:t>
            </a:r>
            <a:r>
              <a:rPr lang="en-US" sz="2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ection? </a:t>
            </a:r>
            <a:endParaRPr lang="en-US" sz="2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en-US" sz="24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// instrumentation</a:t>
            </a:r>
          </a:p>
          <a:p>
            <a:pPr algn="ctr"/>
            <a:r>
              <a:rPr lang="en-US" sz="1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tests too…</a:t>
            </a:r>
            <a:endParaRPr lang="en-US" sz="16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85512" y="2967335"/>
            <a:ext cx="110126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imperative</a:t>
            </a:r>
            <a:endParaRPr lang="ru-RU" sz="1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cxnSp>
        <p:nvCxnSpPr>
          <p:cNvPr id="9" name="Прямая со стрелкой 8"/>
          <p:cNvCxnSpPr>
            <a:stCxn id="6" idx="0"/>
          </p:cNvCxnSpPr>
          <p:nvPr/>
        </p:nvCxnSpPr>
        <p:spPr>
          <a:xfrm rot="16200000" flipH="1">
            <a:off x="7345857" y="3773966"/>
            <a:ext cx="714380" cy="2444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2357422" y="2214554"/>
            <a:ext cx="857256" cy="7143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36828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View of Control system #1</a:t>
            </a:r>
            <a:endParaRPr lang="ru-RU" sz="1600" dirty="0"/>
          </a:p>
        </p:txBody>
      </p:sp>
      <p:pic>
        <p:nvPicPr>
          <p:cNvPr id="4" name="Содержимое 3" descr="WhatsApp Image 2024-10-17 at 08.04.19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011" y="539874"/>
            <a:ext cx="7423641" cy="558629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86116" y="107154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</a:t>
            </a:r>
          </a:p>
          <a:p>
            <a:endParaRPr lang="ru-RU" dirty="0"/>
          </a:p>
        </p:txBody>
      </p:sp>
      <p:pic>
        <p:nvPicPr>
          <p:cNvPr id="11" name="Рисунок 10" descr="Energy_116_final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353234"/>
            <a:ext cx="4071966" cy="311601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43702" y="3988362"/>
            <a:ext cx="149220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PC simulation</a:t>
            </a:r>
            <a:endParaRPr lang="ru-RU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90876" y="3500438"/>
            <a:ext cx="142699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EVR , Z=116</a:t>
            </a:r>
            <a:endParaRPr lang="ru-RU" sz="2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Блок-схема: объединение 15"/>
          <p:cNvSpPr/>
          <p:nvPr/>
        </p:nvSpPr>
        <p:spPr>
          <a:xfrm>
            <a:off x="6357950" y="5786454"/>
            <a:ext cx="142876" cy="142876"/>
          </a:xfrm>
          <a:prstGeom prst="flowChartMerg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4888928" y="6389794"/>
            <a:ext cx="23262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First event of  </a:t>
            </a:r>
            <a:r>
              <a:rPr lang="en-US" sz="1050" dirty="0" err="1" smtClean="0"/>
              <a:t>Lv</a:t>
            </a:r>
            <a:r>
              <a:rPr lang="en-US" sz="1050" dirty="0" smtClean="0"/>
              <a:t> EVR registered energy</a:t>
            </a:r>
            <a:endParaRPr lang="ru-RU" sz="1050" dirty="0"/>
          </a:p>
        </p:txBody>
      </p:sp>
      <p:pic>
        <p:nvPicPr>
          <p:cNvPr id="22" name="Рисунок 21" descr="z1.bmp"/>
          <p:cNvPicPr>
            <a:picLocks noChangeAspect="1"/>
          </p:cNvPicPr>
          <p:nvPr/>
        </p:nvPicPr>
        <p:blipFill>
          <a:blip r:embed="rId3" cstate="print"/>
          <a:srcRect r="50568"/>
          <a:stretch>
            <a:fillRect/>
          </a:stretch>
        </p:blipFill>
        <p:spPr>
          <a:xfrm>
            <a:off x="2557840" y="857232"/>
            <a:ext cx="5070913" cy="228601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57290" y="428604"/>
            <a:ext cx="21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FF0000"/>
                </a:solidFill>
              </a:rPr>
              <a:t>238</a:t>
            </a:r>
            <a:r>
              <a:rPr lang="en-US" sz="2400" dirty="0" smtClean="0">
                <a:solidFill>
                  <a:srgbClr val="FF0000"/>
                </a:solidFill>
              </a:rPr>
              <a:t>U+</a:t>
            </a:r>
            <a:r>
              <a:rPr lang="en-US" sz="2400" baseline="30000" dirty="0" smtClean="0">
                <a:solidFill>
                  <a:srgbClr val="FF0000"/>
                </a:solidFill>
              </a:rPr>
              <a:t>54</a:t>
            </a:r>
            <a:r>
              <a:rPr lang="en-US" sz="2400" dirty="0" smtClean="0">
                <a:solidFill>
                  <a:srgbClr val="FF0000"/>
                </a:solidFill>
              </a:rPr>
              <a:t>Cr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FF0000"/>
                </a:solidFill>
                <a:sym typeface="Wingdings" pitchFamily="2" charset="2"/>
              </a:rPr>
              <a:t>Lv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*</a:t>
            </a:r>
            <a:endParaRPr lang="ru-RU" sz="2400" baseline="30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1571" y="5406110"/>
            <a:ext cx="2757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/>
              <a:t>D.Ibadullayev</a:t>
            </a:r>
            <a:r>
              <a:rPr lang="en-US" sz="1400" i="1" dirty="0" smtClean="0"/>
              <a:t>, </a:t>
            </a:r>
            <a:r>
              <a:rPr lang="en-US" sz="1400" i="1" dirty="0" err="1" smtClean="0"/>
              <a:t>Yu.Tsyganow</a:t>
            </a:r>
            <a:r>
              <a:rPr lang="en-US" sz="1400" i="1" dirty="0" smtClean="0"/>
              <a:t> et al.</a:t>
            </a:r>
          </a:p>
          <a:p>
            <a:r>
              <a:rPr lang="en-US" sz="1400" i="1" dirty="0" smtClean="0"/>
              <a:t>TechRxiv.20108918.v1, IEEE, 2022</a:t>
            </a:r>
            <a:endParaRPr lang="ru-RU" sz="14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19135" y="7736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,</a:t>
            </a:r>
            <a:r>
              <a:rPr lang="en-US" b="1" dirty="0" smtClean="0"/>
              <a:t>2023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6" name="Acrobat Document" r:id="rId3" imgW="0" imgH="0" progId="AcroExch.Document.DC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7" name="Acrobat Document" r:id="rId4" imgW="0" imgH="0" progId="AcroExch.Document.DC">
              <p:embed/>
            </p:oleObj>
          </a:graphicData>
        </a:graphic>
      </p:graphicFrame>
      <p:pic>
        <p:nvPicPr>
          <p:cNvPr id="7" name="Рисунок 6" descr="PUTI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1480" y="509953"/>
            <a:ext cx="8200613" cy="627663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 l="24729" t="19248" r="25652" b="7437"/>
          <a:stretch>
            <a:fillRect/>
          </a:stretch>
        </p:blipFill>
        <p:spPr bwMode="auto">
          <a:xfrm>
            <a:off x="71405" y="213562"/>
            <a:ext cx="4929223" cy="307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5400000">
            <a:off x="6715140" y="5714222"/>
            <a:ext cx="285752" cy="15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143504" y="142852"/>
            <a:ext cx="33200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May-</a:t>
            </a:r>
            <a:r>
              <a:rPr lang="en-US" sz="2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june</a:t>
            </a:r>
            <a:r>
              <a:rPr lang="en-US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2024 experiment</a:t>
            </a:r>
            <a:endParaRPr lang="ru-RU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29256" y="5080827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3n+4n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6286512" y="4857760"/>
            <a:ext cx="45719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429388" y="4572008"/>
            <a:ext cx="18126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+1 </a:t>
            </a:r>
            <a:r>
              <a:rPr lang="en-US" dirty="0" smtClean="0"/>
              <a:t>October 2024,</a:t>
            </a:r>
          </a:p>
          <a:p>
            <a:r>
              <a:rPr lang="en-US" dirty="0" smtClean="0"/>
              <a:t>..preliminary</a:t>
            </a:r>
            <a:endParaRPr lang="ru-RU" dirty="0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7"/>
          <a:srcRect l="21161" t="17935" r="54626" b="49431"/>
          <a:stretch>
            <a:fillRect/>
          </a:stretch>
        </p:blipFill>
        <p:spPr bwMode="auto">
          <a:xfrm>
            <a:off x="6400078" y="3158909"/>
            <a:ext cx="1958136" cy="14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Прямая со стрелкой 15"/>
          <p:cNvCxnSpPr/>
          <p:nvPr/>
        </p:nvCxnSpPr>
        <p:spPr>
          <a:xfrm flipV="1">
            <a:off x="6357950" y="4429132"/>
            <a:ext cx="571504" cy="357190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4851</TotalTime>
  <Words>892</Words>
  <Application>Microsoft Office PowerPoint</Application>
  <PresentationFormat>Экран (4:3)</PresentationFormat>
  <Paragraphs>167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Acrobat Document</vt:lpstr>
      <vt:lpstr>  DSSD based detection system of the DGFRS-2 setup: design, results, developments   Yu.S.Tsyganov1, D.Ibadullaev1,2, A.N.Polyakov1, A.A.Voinov1, M.V.Shumeiko1   1-JINR(Dubna), 2-INP(Almaaty)1</vt:lpstr>
      <vt:lpstr> The DGFRS-2 setup…</vt:lpstr>
      <vt:lpstr>ΔE low pressure pentane-filled  DGFRS#2 detector</vt:lpstr>
      <vt:lpstr>NEW DSSD from Micron Scd. ( since September 2024)  strips: 48 /front,  96/ back,   80 /side</vt:lpstr>
      <vt:lpstr>Слайд 5</vt:lpstr>
      <vt:lpstr>Слайд 6</vt:lpstr>
      <vt:lpstr>View of Control system #1</vt:lpstr>
      <vt:lpstr>Слайд 8</vt:lpstr>
      <vt:lpstr>Слайд 9</vt:lpstr>
      <vt:lpstr>Problems, questions…</vt:lpstr>
      <vt:lpstr>On the DSSD radiation damages (three DSSD since ~2020)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метода «активных корреляций»</dc:title>
  <dc:creator>User34535</dc:creator>
  <cp:lastModifiedBy>Пользователь Windows</cp:lastModifiedBy>
  <cp:revision>1379</cp:revision>
  <dcterms:created xsi:type="dcterms:W3CDTF">2015-03-29T06:29:49Z</dcterms:created>
  <dcterms:modified xsi:type="dcterms:W3CDTF">2024-10-20T09:22:33Z</dcterms:modified>
</cp:coreProperties>
</file>