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
  </p:notesMasterIdLst>
  <p:sldIdLst>
    <p:sldId id="256" r:id="rId2"/>
  </p:sldIdLst>
  <p:sldSz cx="21240750" cy="302402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4660"/>
  </p:normalViewPr>
  <p:slideViewPr>
    <p:cSldViewPr snapToGrid="0">
      <p:cViewPr>
        <p:scale>
          <a:sx n="66" d="100"/>
          <a:sy n="66" d="100"/>
        </p:scale>
        <p:origin x="720" y="-5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4FD43-DF73-4448-816E-B8EE562EB723}" type="datetimeFigureOut">
              <a:rPr lang="ru-RU" smtClean="0"/>
              <a:t>18.10.2024</a:t>
            </a:fld>
            <a:endParaRPr lang="ru-RU"/>
          </a:p>
        </p:txBody>
      </p:sp>
      <p:sp>
        <p:nvSpPr>
          <p:cNvPr id="4" name="Образ слайда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ACCF7-59D0-48FD-AB1C-CEBD486CEA49}" type="slidenum">
              <a:rPr lang="ru-RU" smtClean="0"/>
              <a:t>‹#›</a:t>
            </a:fld>
            <a:endParaRPr lang="ru-RU"/>
          </a:p>
        </p:txBody>
      </p:sp>
    </p:spTree>
    <p:extLst>
      <p:ext uri="{BB962C8B-B14F-4D97-AF65-F5344CB8AC3E}">
        <p14:creationId xmlns:p14="http://schemas.microsoft.com/office/powerpoint/2010/main" val="1693234315"/>
      </p:ext>
    </p:extLst>
  </p:cSld>
  <p:clrMap bg1="lt1" tx1="dk1" bg2="lt2" tx2="dk2" accent1="accent1" accent2="accent2" accent3="accent3" accent4="accent4" accent5="accent5" accent6="accent6" hlink="hlink" folHlink="folHlink"/>
  <p:notesStyle>
    <a:lvl1pPr marL="0" algn="l" defTabSz="1289371" rtl="0" eaLnBrk="1" latinLnBrk="0" hangingPunct="1">
      <a:defRPr sz="1692" kern="1200">
        <a:solidFill>
          <a:schemeClr val="tx1"/>
        </a:solidFill>
        <a:latin typeface="+mn-lt"/>
        <a:ea typeface="+mn-ea"/>
        <a:cs typeface="+mn-cs"/>
      </a:defRPr>
    </a:lvl1pPr>
    <a:lvl2pPr marL="644685" algn="l" defTabSz="1289371" rtl="0" eaLnBrk="1" latinLnBrk="0" hangingPunct="1">
      <a:defRPr sz="1692" kern="1200">
        <a:solidFill>
          <a:schemeClr val="tx1"/>
        </a:solidFill>
        <a:latin typeface="+mn-lt"/>
        <a:ea typeface="+mn-ea"/>
        <a:cs typeface="+mn-cs"/>
      </a:defRPr>
    </a:lvl2pPr>
    <a:lvl3pPr marL="1289371" algn="l" defTabSz="1289371" rtl="0" eaLnBrk="1" latinLnBrk="0" hangingPunct="1">
      <a:defRPr sz="1692" kern="1200">
        <a:solidFill>
          <a:schemeClr val="tx1"/>
        </a:solidFill>
        <a:latin typeface="+mn-lt"/>
        <a:ea typeface="+mn-ea"/>
        <a:cs typeface="+mn-cs"/>
      </a:defRPr>
    </a:lvl3pPr>
    <a:lvl4pPr marL="1934057" algn="l" defTabSz="1289371" rtl="0" eaLnBrk="1" latinLnBrk="0" hangingPunct="1">
      <a:defRPr sz="1692" kern="1200">
        <a:solidFill>
          <a:schemeClr val="tx1"/>
        </a:solidFill>
        <a:latin typeface="+mn-lt"/>
        <a:ea typeface="+mn-ea"/>
        <a:cs typeface="+mn-cs"/>
      </a:defRPr>
    </a:lvl4pPr>
    <a:lvl5pPr marL="2578742" algn="l" defTabSz="1289371" rtl="0" eaLnBrk="1" latinLnBrk="0" hangingPunct="1">
      <a:defRPr sz="1692" kern="1200">
        <a:solidFill>
          <a:schemeClr val="tx1"/>
        </a:solidFill>
        <a:latin typeface="+mn-lt"/>
        <a:ea typeface="+mn-ea"/>
        <a:cs typeface="+mn-cs"/>
      </a:defRPr>
    </a:lvl5pPr>
    <a:lvl6pPr marL="3223428" algn="l" defTabSz="1289371" rtl="0" eaLnBrk="1" latinLnBrk="0" hangingPunct="1">
      <a:defRPr sz="1692" kern="1200">
        <a:solidFill>
          <a:schemeClr val="tx1"/>
        </a:solidFill>
        <a:latin typeface="+mn-lt"/>
        <a:ea typeface="+mn-ea"/>
        <a:cs typeface="+mn-cs"/>
      </a:defRPr>
    </a:lvl6pPr>
    <a:lvl7pPr marL="3868113" algn="l" defTabSz="1289371" rtl="0" eaLnBrk="1" latinLnBrk="0" hangingPunct="1">
      <a:defRPr sz="1692" kern="1200">
        <a:solidFill>
          <a:schemeClr val="tx1"/>
        </a:solidFill>
        <a:latin typeface="+mn-lt"/>
        <a:ea typeface="+mn-ea"/>
        <a:cs typeface="+mn-cs"/>
      </a:defRPr>
    </a:lvl7pPr>
    <a:lvl8pPr marL="4512799" algn="l" defTabSz="1289371" rtl="0" eaLnBrk="1" latinLnBrk="0" hangingPunct="1">
      <a:defRPr sz="1692" kern="1200">
        <a:solidFill>
          <a:schemeClr val="tx1"/>
        </a:solidFill>
        <a:latin typeface="+mn-lt"/>
        <a:ea typeface="+mn-ea"/>
        <a:cs typeface="+mn-cs"/>
      </a:defRPr>
    </a:lvl8pPr>
    <a:lvl9pPr marL="5157485" algn="l" defTabSz="1289371" rtl="0" eaLnBrk="1" latinLnBrk="0" hangingPunct="1">
      <a:defRPr sz="16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B6ACCF7-59D0-48FD-AB1C-CEBD486CEA49}" type="slidenum">
              <a:rPr lang="ru-RU" smtClean="0"/>
              <a:t>1</a:t>
            </a:fld>
            <a:endParaRPr lang="ru-RU"/>
          </a:p>
        </p:txBody>
      </p:sp>
    </p:spTree>
    <p:extLst>
      <p:ext uri="{BB962C8B-B14F-4D97-AF65-F5344CB8AC3E}">
        <p14:creationId xmlns:p14="http://schemas.microsoft.com/office/powerpoint/2010/main" val="270275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4949049"/>
            <a:ext cx="18054638" cy="10528100"/>
          </a:xfrm>
        </p:spPr>
        <p:txBody>
          <a:bodyPr anchor="b"/>
          <a:lstStyle>
            <a:lvl1pPr algn="ctr">
              <a:defRPr sz="13937"/>
            </a:lvl1pPr>
          </a:lstStyle>
          <a:p>
            <a:r>
              <a:rPr lang="ru-RU"/>
              <a:t>Образец заголовка</a:t>
            </a:r>
            <a:endParaRPr lang="en-US" dirty="0"/>
          </a:p>
        </p:txBody>
      </p:sp>
      <p:sp>
        <p:nvSpPr>
          <p:cNvPr id="3" name="Subtitle 2"/>
          <p:cNvSpPr>
            <a:spLocks noGrp="1"/>
          </p:cNvSpPr>
          <p:nvPr>
            <p:ph type="subTitle" idx="1"/>
          </p:nvPr>
        </p:nvSpPr>
        <p:spPr>
          <a:xfrm>
            <a:off x="2655094" y="15883154"/>
            <a:ext cx="15930563" cy="7301067"/>
          </a:xfrm>
        </p:spPr>
        <p:txBody>
          <a:bodyPr/>
          <a:lstStyle>
            <a:lvl1pPr marL="0" indent="0" algn="ctr">
              <a:buNone/>
              <a:defRPr sz="5575"/>
            </a:lvl1pPr>
            <a:lvl2pPr marL="1062030" indent="0" algn="ctr">
              <a:buNone/>
              <a:defRPr sz="4646"/>
            </a:lvl2pPr>
            <a:lvl3pPr marL="2124060" indent="0" algn="ctr">
              <a:buNone/>
              <a:defRPr sz="4181"/>
            </a:lvl3pPr>
            <a:lvl4pPr marL="3186090" indent="0" algn="ctr">
              <a:buNone/>
              <a:defRPr sz="3717"/>
            </a:lvl4pPr>
            <a:lvl5pPr marL="4248120" indent="0" algn="ctr">
              <a:buNone/>
              <a:defRPr sz="3717"/>
            </a:lvl5pPr>
            <a:lvl6pPr marL="5310149" indent="0" algn="ctr">
              <a:buNone/>
              <a:defRPr sz="3717"/>
            </a:lvl6pPr>
            <a:lvl7pPr marL="6372179" indent="0" algn="ctr">
              <a:buNone/>
              <a:defRPr sz="3717"/>
            </a:lvl7pPr>
            <a:lvl8pPr marL="7434209" indent="0" algn="ctr">
              <a:buNone/>
              <a:defRPr sz="3717"/>
            </a:lvl8pPr>
            <a:lvl9pPr marL="8496239" indent="0" algn="ctr">
              <a:buNone/>
              <a:defRPr sz="3717"/>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4F2E929-726B-4BA0-84BA-C3D59458F2F5}" type="datetimeFigureOut">
              <a:rPr lang="ru-RU" smtClean="0"/>
              <a:t>18.10.2024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51443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F2E929-726B-4BA0-84BA-C3D59458F2F5}" type="datetimeFigureOut">
              <a:rPr lang="ru-RU" smtClean="0"/>
              <a:t>18.10.2024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196151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00415" y="1610015"/>
            <a:ext cx="4580037" cy="25627246"/>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60305" y="1610015"/>
            <a:ext cx="13474601" cy="2562724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F2E929-726B-4BA0-84BA-C3D59458F2F5}" type="datetimeFigureOut">
              <a:rPr lang="ru-RU" smtClean="0"/>
              <a:t>18.10.2024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246570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F2E929-726B-4BA0-84BA-C3D59458F2F5}" type="datetimeFigureOut">
              <a:rPr lang="ru-RU" smtClean="0"/>
              <a:t>18.10.2024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27295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9240" y="7539089"/>
            <a:ext cx="18320147" cy="12579118"/>
          </a:xfrm>
        </p:spPr>
        <p:txBody>
          <a:bodyPr anchor="b"/>
          <a:lstStyle>
            <a:lvl1pPr>
              <a:defRPr sz="13937"/>
            </a:lvl1pPr>
          </a:lstStyle>
          <a:p>
            <a:r>
              <a:rPr lang="ru-RU"/>
              <a:t>Образец заголовка</a:t>
            </a:r>
            <a:endParaRPr lang="en-US" dirty="0"/>
          </a:p>
        </p:txBody>
      </p:sp>
      <p:sp>
        <p:nvSpPr>
          <p:cNvPr id="3" name="Text Placeholder 2"/>
          <p:cNvSpPr>
            <a:spLocks noGrp="1"/>
          </p:cNvSpPr>
          <p:nvPr>
            <p:ph type="body" idx="1"/>
          </p:nvPr>
        </p:nvSpPr>
        <p:spPr>
          <a:xfrm>
            <a:off x="1449240" y="20237210"/>
            <a:ext cx="18320147" cy="6615061"/>
          </a:xfrm>
        </p:spPr>
        <p:txBody>
          <a:bodyPr/>
          <a:lstStyle>
            <a:lvl1pPr marL="0" indent="0">
              <a:buNone/>
              <a:defRPr sz="5575">
                <a:solidFill>
                  <a:schemeClr val="tx1"/>
                </a:solidFill>
              </a:defRPr>
            </a:lvl1pPr>
            <a:lvl2pPr marL="1062030" indent="0">
              <a:buNone/>
              <a:defRPr sz="4646">
                <a:solidFill>
                  <a:schemeClr val="tx1">
                    <a:tint val="75000"/>
                  </a:schemeClr>
                </a:solidFill>
              </a:defRPr>
            </a:lvl2pPr>
            <a:lvl3pPr marL="2124060" indent="0">
              <a:buNone/>
              <a:defRPr sz="4181">
                <a:solidFill>
                  <a:schemeClr val="tx1">
                    <a:tint val="75000"/>
                  </a:schemeClr>
                </a:solidFill>
              </a:defRPr>
            </a:lvl3pPr>
            <a:lvl4pPr marL="3186090" indent="0">
              <a:buNone/>
              <a:defRPr sz="3717">
                <a:solidFill>
                  <a:schemeClr val="tx1">
                    <a:tint val="75000"/>
                  </a:schemeClr>
                </a:solidFill>
              </a:defRPr>
            </a:lvl4pPr>
            <a:lvl5pPr marL="4248120" indent="0">
              <a:buNone/>
              <a:defRPr sz="3717">
                <a:solidFill>
                  <a:schemeClr val="tx1">
                    <a:tint val="75000"/>
                  </a:schemeClr>
                </a:solidFill>
              </a:defRPr>
            </a:lvl5pPr>
            <a:lvl6pPr marL="5310149" indent="0">
              <a:buNone/>
              <a:defRPr sz="3717">
                <a:solidFill>
                  <a:schemeClr val="tx1">
                    <a:tint val="75000"/>
                  </a:schemeClr>
                </a:solidFill>
              </a:defRPr>
            </a:lvl6pPr>
            <a:lvl7pPr marL="6372179" indent="0">
              <a:buNone/>
              <a:defRPr sz="3717">
                <a:solidFill>
                  <a:schemeClr val="tx1">
                    <a:tint val="75000"/>
                  </a:schemeClr>
                </a:solidFill>
              </a:defRPr>
            </a:lvl7pPr>
            <a:lvl8pPr marL="7434209" indent="0">
              <a:buNone/>
              <a:defRPr sz="3717">
                <a:solidFill>
                  <a:schemeClr val="tx1">
                    <a:tint val="75000"/>
                  </a:schemeClr>
                </a:solidFill>
              </a:defRPr>
            </a:lvl8pPr>
            <a:lvl9pPr marL="8496239" indent="0">
              <a:buNone/>
              <a:defRPr sz="371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F2E929-726B-4BA0-84BA-C3D59458F2F5}" type="datetimeFigureOut">
              <a:rPr lang="ru-RU" smtClean="0"/>
              <a:t>18.10.2024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248983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60301" y="8050077"/>
            <a:ext cx="9027319" cy="191871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753130" y="8050077"/>
            <a:ext cx="9027319" cy="191871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4F2E929-726B-4BA0-84BA-C3D59458F2F5}" type="datetimeFigureOut">
              <a:rPr lang="ru-RU" smtClean="0"/>
              <a:t>18.10.2024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110536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63068" y="1610031"/>
            <a:ext cx="18320147" cy="584505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63071" y="7413073"/>
            <a:ext cx="8985831" cy="3633032"/>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ru-RU"/>
              <a:t>Образец текста</a:t>
            </a:r>
          </a:p>
        </p:txBody>
      </p:sp>
      <p:sp>
        <p:nvSpPr>
          <p:cNvPr id="4" name="Content Placeholder 3"/>
          <p:cNvSpPr>
            <a:spLocks noGrp="1"/>
          </p:cNvSpPr>
          <p:nvPr>
            <p:ph sz="half" idx="2"/>
          </p:nvPr>
        </p:nvSpPr>
        <p:spPr>
          <a:xfrm>
            <a:off x="1463071" y="11046105"/>
            <a:ext cx="8985831" cy="162471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753133" y="7413073"/>
            <a:ext cx="9030085" cy="3633032"/>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ru-RU"/>
              <a:t>Образец текста</a:t>
            </a:r>
          </a:p>
        </p:txBody>
      </p:sp>
      <p:sp>
        <p:nvSpPr>
          <p:cNvPr id="6" name="Content Placeholder 5"/>
          <p:cNvSpPr>
            <a:spLocks noGrp="1"/>
          </p:cNvSpPr>
          <p:nvPr>
            <p:ph sz="quarter" idx="4"/>
          </p:nvPr>
        </p:nvSpPr>
        <p:spPr>
          <a:xfrm>
            <a:off x="10753133" y="11046105"/>
            <a:ext cx="9030085" cy="162471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4F2E929-726B-4BA0-84BA-C3D59458F2F5}" type="datetimeFigureOut">
              <a:rPr lang="ru-RU" smtClean="0"/>
              <a:t>18.10.2024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20604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4F2E929-726B-4BA0-84BA-C3D59458F2F5}" type="datetimeFigureOut">
              <a:rPr lang="ru-RU" smtClean="0"/>
              <a:t>18.10.2024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186627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2E929-726B-4BA0-84BA-C3D59458F2F5}" type="datetimeFigureOut">
              <a:rPr lang="ru-RU" smtClean="0"/>
              <a:t>18.10.2024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61193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63068" y="2016019"/>
            <a:ext cx="6850695" cy="7056067"/>
          </a:xfrm>
        </p:spPr>
        <p:txBody>
          <a:bodyPr anchor="b"/>
          <a:lstStyle>
            <a:lvl1pPr>
              <a:defRPr sz="7433"/>
            </a:lvl1pPr>
          </a:lstStyle>
          <a:p>
            <a:r>
              <a:rPr lang="ru-RU"/>
              <a:t>Образец заголовка</a:t>
            </a:r>
            <a:endParaRPr lang="en-US" dirty="0"/>
          </a:p>
        </p:txBody>
      </p:sp>
      <p:sp>
        <p:nvSpPr>
          <p:cNvPr id="3" name="Content Placeholder 2"/>
          <p:cNvSpPr>
            <a:spLocks noGrp="1"/>
          </p:cNvSpPr>
          <p:nvPr>
            <p:ph idx="1"/>
          </p:nvPr>
        </p:nvSpPr>
        <p:spPr>
          <a:xfrm>
            <a:off x="9030085" y="4354057"/>
            <a:ext cx="10753130" cy="21490205"/>
          </a:xfrm>
        </p:spPr>
        <p:txBody>
          <a:bodyPr/>
          <a:lstStyle>
            <a:lvl1pPr>
              <a:defRPr sz="7433"/>
            </a:lvl1pPr>
            <a:lvl2pPr>
              <a:defRPr sz="6504"/>
            </a:lvl2pPr>
            <a:lvl3pPr>
              <a:defRPr sz="5575"/>
            </a:lvl3pPr>
            <a:lvl4pPr>
              <a:defRPr sz="4646"/>
            </a:lvl4pPr>
            <a:lvl5pPr>
              <a:defRPr sz="4646"/>
            </a:lvl5pPr>
            <a:lvl6pPr>
              <a:defRPr sz="4646"/>
            </a:lvl6pPr>
            <a:lvl7pPr>
              <a:defRPr sz="4646"/>
            </a:lvl7pPr>
            <a:lvl8pPr>
              <a:defRPr sz="4646"/>
            </a:lvl8pPr>
            <a:lvl9pPr>
              <a:defRPr sz="464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63068" y="9072087"/>
            <a:ext cx="6850695" cy="16807162"/>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ru-RU"/>
              <a:t>Образец текста</a:t>
            </a:r>
          </a:p>
        </p:txBody>
      </p:sp>
      <p:sp>
        <p:nvSpPr>
          <p:cNvPr id="5" name="Date Placeholder 4"/>
          <p:cNvSpPr>
            <a:spLocks noGrp="1"/>
          </p:cNvSpPr>
          <p:nvPr>
            <p:ph type="dt" sz="half" idx="10"/>
          </p:nvPr>
        </p:nvSpPr>
        <p:spPr/>
        <p:txBody>
          <a:bodyPr/>
          <a:lstStyle/>
          <a:p>
            <a:fld id="{D4F2E929-726B-4BA0-84BA-C3D59458F2F5}" type="datetimeFigureOut">
              <a:rPr lang="ru-RU" smtClean="0"/>
              <a:t>18.10.2024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208115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63068" y="2016019"/>
            <a:ext cx="6850695" cy="7056067"/>
          </a:xfrm>
        </p:spPr>
        <p:txBody>
          <a:bodyPr anchor="b"/>
          <a:lstStyle>
            <a:lvl1pPr>
              <a:defRPr sz="7433"/>
            </a:lvl1pPr>
          </a:lstStyle>
          <a:p>
            <a:r>
              <a:rPr lang="ru-RU"/>
              <a:t>Образец заголовка</a:t>
            </a:r>
            <a:endParaRPr lang="en-US" dirty="0"/>
          </a:p>
        </p:txBody>
      </p:sp>
      <p:sp>
        <p:nvSpPr>
          <p:cNvPr id="3" name="Picture Placeholder 2"/>
          <p:cNvSpPr>
            <a:spLocks noGrp="1" noChangeAspect="1"/>
          </p:cNvSpPr>
          <p:nvPr>
            <p:ph type="pic" idx="1"/>
          </p:nvPr>
        </p:nvSpPr>
        <p:spPr>
          <a:xfrm>
            <a:off x="9030085" y="4354057"/>
            <a:ext cx="10753130" cy="21490205"/>
          </a:xfrm>
        </p:spPr>
        <p:txBody>
          <a:bodyPr anchor="t"/>
          <a:lstStyle>
            <a:lvl1pPr marL="0" indent="0">
              <a:buNone/>
              <a:defRPr sz="7433"/>
            </a:lvl1pPr>
            <a:lvl2pPr marL="1062030" indent="0">
              <a:buNone/>
              <a:defRPr sz="6504"/>
            </a:lvl2pPr>
            <a:lvl3pPr marL="2124060" indent="0">
              <a:buNone/>
              <a:defRPr sz="5575"/>
            </a:lvl3pPr>
            <a:lvl4pPr marL="3186090" indent="0">
              <a:buNone/>
              <a:defRPr sz="4646"/>
            </a:lvl4pPr>
            <a:lvl5pPr marL="4248120" indent="0">
              <a:buNone/>
              <a:defRPr sz="4646"/>
            </a:lvl5pPr>
            <a:lvl6pPr marL="5310149" indent="0">
              <a:buNone/>
              <a:defRPr sz="4646"/>
            </a:lvl6pPr>
            <a:lvl7pPr marL="6372179" indent="0">
              <a:buNone/>
              <a:defRPr sz="4646"/>
            </a:lvl7pPr>
            <a:lvl8pPr marL="7434209" indent="0">
              <a:buNone/>
              <a:defRPr sz="4646"/>
            </a:lvl8pPr>
            <a:lvl9pPr marL="8496239" indent="0">
              <a:buNone/>
              <a:defRPr sz="4646"/>
            </a:lvl9pPr>
          </a:lstStyle>
          <a:p>
            <a:r>
              <a:rPr lang="ru-RU"/>
              <a:t>Вставка рисунка</a:t>
            </a:r>
            <a:endParaRPr lang="en-US" dirty="0"/>
          </a:p>
        </p:txBody>
      </p:sp>
      <p:sp>
        <p:nvSpPr>
          <p:cNvPr id="4" name="Text Placeholder 3"/>
          <p:cNvSpPr>
            <a:spLocks noGrp="1"/>
          </p:cNvSpPr>
          <p:nvPr>
            <p:ph type="body" sz="half" idx="2"/>
          </p:nvPr>
        </p:nvSpPr>
        <p:spPr>
          <a:xfrm>
            <a:off x="1463068" y="9072087"/>
            <a:ext cx="6850695" cy="16807162"/>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ru-RU"/>
              <a:t>Образец текста</a:t>
            </a:r>
          </a:p>
        </p:txBody>
      </p:sp>
      <p:sp>
        <p:nvSpPr>
          <p:cNvPr id="5" name="Date Placeholder 4"/>
          <p:cNvSpPr>
            <a:spLocks noGrp="1"/>
          </p:cNvSpPr>
          <p:nvPr>
            <p:ph type="dt" sz="half" idx="10"/>
          </p:nvPr>
        </p:nvSpPr>
        <p:spPr/>
        <p:txBody>
          <a:bodyPr/>
          <a:lstStyle/>
          <a:p>
            <a:fld id="{D4F2E929-726B-4BA0-84BA-C3D59458F2F5}" type="datetimeFigureOut">
              <a:rPr lang="ru-RU" smtClean="0"/>
              <a:t>18.10.2024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179BC-A2AB-49EB-857A-5105F7080094}" type="slidenum">
              <a:rPr lang="ru-RU" smtClean="0"/>
              <a:t>‹#›</a:t>
            </a:fld>
            <a:endParaRPr lang="ru-RU"/>
          </a:p>
        </p:txBody>
      </p:sp>
    </p:spTree>
    <p:extLst>
      <p:ext uri="{BB962C8B-B14F-4D97-AF65-F5344CB8AC3E}">
        <p14:creationId xmlns:p14="http://schemas.microsoft.com/office/powerpoint/2010/main" val="213989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21240750" cy="30240288"/>
          </a:xfrm>
          <a:prstGeom prst="rect">
            <a:avLst/>
          </a:prstGeom>
        </p:spPr>
      </p:pic>
      <p:sp>
        <p:nvSpPr>
          <p:cNvPr id="3" name="Text Placeholder 2"/>
          <p:cNvSpPr>
            <a:spLocks noGrp="1"/>
          </p:cNvSpPr>
          <p:nvPr>
            <p:ph type="body" idx="1"/>
          </p:nvPr>
        </p:nvSpPr>
        <p:spPr>
          <a:xfrm>
            <a:off x="1499349" y="6463119"/>
            <a:ext cx="18281101" cy="2077414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460301" y="28028283"/>
            <a:ext cx="4779169" cy="1610015"/>
          </a:xfrm>
          <a:prstGeom prst="rect">
            <a:avLst/>
          </a:prstGeom>
        </p:spPr>
        <p:txBody>
          <a:bodyPr vert="horz" lIns="91440" tIns="45720" rIns="91440" bIns="45720" rtlCol="0" anchor="ctr"/>
          <a:lstStyle>
            <a:lvl1pPr algn="l">
              <a:defRPr sz="2787">
                <a:solidFill>
                  <a:schemeClr val="tx1">
                    <a:tint val="75000"/>
                  </a:schemeClr>
                </a:solidFill>
              </a:defRPr>
            </a:lvl1pPr>
          </a:lstStyle>
          <a:p>
            <a:fld id="{D4F2E929-726B-4BA0-84BA-C3D59458F2F5}" type="datetimeFigureOut">
              <a:rPr lang="ru-RU" smtClean="0"/>
              <a:t>18.10.2024</a:t>
            </a:fld>
            <a:endParaRPr lang="ru-RU"/>
          </a:p>
        </p:txBody>
      </p:sp>
      <p:sp>
        <p:nvSpPr>
          <p:cNvPr id="5" name="Footer Placeholder 4"/>
          <p:cNvSpPr>
            <a:spLocks noGrp="1"/>
          </p:cNvSpPr>
          <p:nvPr>
            <p:ph type="ftr" sz="quarter" idx="3"/>
          </p:nvPr>
        </p:nvSpPr>
        <p:spPr>
          <a:xfrm>
            <a:off x="7035999" y="28028283"/>
            <a:ext cx="7168753" cy="1610015"/>
          </a:xfrm>
          <a:prstGeom prst="rect">
            <a:avLst/>
          </a:prstGeom>
        </p:spPr>
        <p:txBody>
          <a:bodyPr vert="horz" lIns="91440" tIns="45720" rIns="91440" bIns="45720" rtlCol="0" anchor="ctr"/>
          <a:lstStyle>
            <a:lvl1pPr algn="ctr">
              <a:defRPr sz="2787">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5001280" y="28028283"/>
            <a:ext cx="4779169" cy="1610015"/>
          </a:xfrm>
          <a:prstGeom prst="rect">
            <a:avLst/>
          </a:prstGeom>
        </p:spPr>
        <p:txBody>
          <a:bodyPr vert="horz" lIns="91440" tIns="45720" rIns="91440" bIns="45720" rtlCol="0" anchor="ctr"/>
          <a:lstStyle>
            <a:lvl1pPr algn="r">
              <a:defRPr sz="2787">
                <a:solidFill>
                  <a:schemeClr val="tx1">
                    <a:tint val="75000"/>
                  </a:schemeClr>
                </a:solidFill>
              </a:defRPr>
            </a:lvl1pPr>
          </a:lstStyle>
          <a:p>
            <a:fld id="{1BB179BC-A2AB-49EB-857A-5105F7080094}" type="slidenum">
              <a:rPr lang="ru-RU" smtClean="0"/>
              <a:t>‹#›</a:t>
            </a:fld>
            <a:endParaRPr lang="ru-RU"/>
          </a:p>
        </p:txBody>
      </p:sp>
      <p:sp>
        <p:nvSpPr>
          <p:cNvPr id="2" name="Title Placeholder 1"/>
          <p:cNvSpPr>
            <a:spLocks noGrp="1"/>
          </p:cNvSpPr>
          <p:nvPr>
            <p:ph type="title"/>
          </p:nvPr>
        </p:nvSpPr>
        <p:spPr>
          <a:xfrm>
            <a:off x="1460302" y="4"/>
            <a:ext cx="18320147" cy="589871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9" name="Прямоугольник 8"/>
          <p:cNvSpPr/>
          <p:nvPr/>
        </p:nvSpPr>
        <p:spPr>
          <a:xfrm>
            <a:off x="529135" y="897556"/>
            <a:ext cx="20182462" cy="28445140"/>
          </a:xfrm>
          <a:prstGeom prst="rect">
            <a:avLst/>
          </a:prstGeom>
          <a:solidFill>
            <a:schemeClr val="bg1">
              <a:alpha val="0"/>
            </a:schemeClr>
          </a:solidFill>
          <a:ln w="539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181"/>
          </a:p>
        </p:txBody>
      </p:sp>
      <p:sp>
        <p:nvSpPr>
          <p:cNvPr id="10" name="Прямоугольник 9"/>
          <p:cNvSpPr/>
          <p:nvPr/>
        </p:nvSpPr>
        <p:spPr>
          <a:xfrm>
            <a:off x="804610" y="1377796"/>
            <a:ext cx="19631512" cy="27503877"/>
          </a:xfrm>
          <a:prstGeom prst="rect">
            <a:avLst/>
          </a:prstGeom>
          <a:solidFill>
            <a:schemeClr val="bg1">
              <a:alpha val="80000"/>
            </a:schemeClr>
          </a:solidFill>
          <a:ln w="539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181"/>
          </a:p>
        </p:txBody>
      </p:sp>
    </p:spTree>
    <p:extLst>
      <p:ext uri="{BB962C8B-B14F-4D97-AF65-F5344CB8AC3E}">
        <p14:creationId xmlns:p14="http://schemas.microsoft.com/office/powerpoint/2010/main" val="26353715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2124060" rtl="0" eaLnBrk="1" latinLnBrk="0" hangingPunct="1">
        <a:lnSpc>
          <a:spcPct val="90000"/>
        </a:lnSpc>
        <a:spcBef>
          <a:spcPct val="0"/>
        </a:spcBef>
        <a:buNone/>
        <a:defRPr sz="9292" kern="1200">
          <a:solidFill>
            <a:schemeClr val="tx1"/>
          </a:solidFill>
          <a:latin typeface="+mj-lt"/>
          <a:ea typeface="+mj-ea"/>
          <a:cs typeface="+mj-cs"/>
        </a:defRPr>
      </a:lvl1pPr>
    </p:titleStyle>
    <p:bodyStyle>
      <a:lvl1pPr marL="531015" indent="-531015" algn="l" defTabSz="2124060" rtl="0" eaLnBrk="1" latinLnBrk="0" hangingPunct="1">
        <a:lnSpc>
          <a:spcPct val="90000"/>
        </a:lnSpc>
        <a:spcBef>
          <a:spcPts val="2323"/>
        </a:spcBef>
        <a:buFont typeface="Arial" panose="020B0604020202020204" pitchFamily="34" charset="0"/>
        <a:buChar char="•"/>
        <a:defRPr sz="6504" kern="1200">
          <a:solidFill>
            <a:schemeClr val="tx1"/>
          </a:solidFill>
          <a:latin typeface="+mn-lt"/>
          <a:ea typeface="+mn-ea"/>
          <a:cs typeface="+mn-cs"/>
        </a:defRPr>
      </a:lvl1pPr>
      <a:lvl2pPr marL="1593045" indent="-531015" algn="l" defTabSz="2124060" rtl="0" eaLnBrk="1" latinLnBrk="0" hangingPunct="1">
        <a:lnSpc>
          <a:spcPct val="90000"/>
        </a:lnSpc>
        <a:spcBef>
          <a:spcPts val="1161"/>
        </a:spcBef>
        <a:buFont typeface="Arial" panose="020B0604020202020204" pitchFamily="34" charset="0"/>
        <a:buChar char="•"/>
        <a:defRPr sz="5575" kern="1200">
          <a:solidFill>
            <a:schemeClr val="tx1"/>
          </a:solidFill>
          <a:latin typeface="+mn-lt"/>
          <a:ea typeface="+mn-ea"/>
          <a:cs typeface="+mn-cs"/>
        </a:defRPr>
      </a:lvl2pPr>
      <a:lvl3pPr marL="2655075" indent="-531015" algn="l" defTabSz="2124060" rtl="0" eaLnBrk="1" latinLnBrk="0" hangingPunct="1">
        <a:lnSpc>
          <a:spcPct val="90000"/>
        </a:lnSpc>
        <a:spcBef>
          <a:spcPts val="1161"/>
        </a:spcBef>
        <a:buFont typeface="Arial" panose="020B0604020202020204" pitchFamily="34" charset="0"/>
        <a:buChar char="•"/>
        <a:defRPr sz="4646" kern="1200">
          <a:solidFill>
            <a:schemeClr val="tx1"/>
          </a:solidFill>
          <a:latin typeface="+mn-lt"/>
          <a:ea typeface="+mn-ea"/>
          <a:cs typeface="+mn-cs"/>
        </a:defRPr>
      </a:lvl3pPr>
      <a:lvl4pPr marL="3717105"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4pPr>
      <a:lvl5pPr marL="477913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5pPr>
      <a:lvl6pPr marL="584116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6pPr>
      <a:lvl7pPr marL="690319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7pPr>
      <a:lvl8pPr marL="796522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8pPr>
      <a:lvl9pPr marL="902725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9pPr>
    </p:bodyStyle>
    <p:otherStyle>
      <a:defPPr>
        <a:defRPr lang="en-US"/>
      </a:defPPr>
      <a:lvl1pPr marL="0" algn="l" defTabSz="2124060" rtl="0" eaLnBrk="1" latinLnBrk="0" hangingPunct="1">
        <a:defRPr sz="4181" kern="1200">
          <a:solidFill>
            <a:schemeClr val="tx1"/>
          </a:solidFill>
          <a:latin typeface="+mn-lt"/>
          <a:ea typeface="+mn-ea"/>
          <a:cs typeface="+mn-cs"/>
        </a:defRPr>
      </a:lvl1pPr>
      <a:lvl2pPr marL="1062030" algn="l" defTabSz="2124060" rtl="0" eaLnBrk="1" latinLnBrk="0" hangingPunct="1">
        <a:defRPr sz="4181" kern="1200">
          <a:solidFill>
            <a:schemeClr val="tx1"/>
          </a:solidFill>
          <a:latin typeface="+mn-lt"/>
          <a:ea typeface="+mn-ea"/>
          <a:cs typeface="+mn-cs"/>
        </a:defRPr>
      </a:lvl2pPr>
      <a:lvl3pPr marL="2124060" algn="l" defTabSz="2124060" rtl="0" eaLnBrk="1" latinLnBrk="0" hangingPunct="1">
        <a:defRPr sz="4181" kern="1200">
          <a:solidFill>
            <a:schemeClr val="tx1"/>
          </a:solidFill>
          <a:latin typeface="+mn-lt"/>
          <a:ea typeface="+mn-ea"/>
          <a:cs typeface="+mn-cs"/>
        </a:defRPr>
      </a:lvl3pPr>
      <a:lvl4pPr marL="3186090" algn="l" defTabSz="2124060" rtl="0" eaLnBrk="1" latinLnBrk="0" hangingPunct="1">
        <a:defRPr sz="4181" kern="1200">
          <a:solidFill>
            <a:schemeClr val="tx1"/>
          </a:solidFill>
          <a:latin typeface="+mn-lt"/>
          <a:ea typeface="+mn-ea"/>
          <a:cs typeface="+mn-cs"/>
        </a:defRPr>
      </a:lvl4pPr>
      <a:lvl5pPr marL="4248120" algn="l" defTabSz="2124060" rtl="0" eaLnBrk="1" latinLnBrk="0" hangingPunct="1">
        <a:defRPr sz="4181" kern="1200">
          <a:solidFill>
            <a:schemeClr val="tx1"/>
          </a:solidFill>
          <a:latin typeface="+mn-lt"/>
          <a:ea typeface="+mn-ea"/>
          <a:cs typeface="+mn-cs"/>
        </a:defRPr>
      </a:lvl5pPr>
      <a:lvl6pPr marL="5310149" algn="l" defTabSz="2124060" rtl="0" eaLnBrk="1" latinLnBrk="0" hangingPunct="1">
        <a:defRPr sz="4181" kern="1200">
          <a:solidFill>
            <a:schemeClr val="tx1"/>
          </a:solidFill>
          <a:latin typeface="+mn-lt"/>
          <a:ea typeface="+mn-ea"/>
          <a:cs typeface="+mn-cs"/>
        </a:defRPr>
      </a:lvl6pPr>
      <a:lvl7pPr marL="6372179" algn="l" defTabSz="2124060" rtl="0" eaLnBrk="1" latinLnBrk="0" hangingPunct="1">
        <a:defRPr sz="4181" kern="1200">
          <a:solidFill>
            <a:schemeClr val="tx1"/>
          </a:solidFill>
          <a:latin typeface="+mn-lt"/>
          <a:ea typeface="+mn-ea"/>
          <a:cs typeface="+mn-cs"/>
        </a:defRPr>
      </a:lvl7pPr>
      <a:lvl8pPr marL="7434209" algn="l" defTabSz="2124060" rtl="0" eaLnBrk="1" latinLnBrk="0" hangingPunct="1">
        <a:defRPr sz="4181" kern="1200">
          <a:solidFill>
            <a:schemeClr val="tx1"/>
          </a:solidFill>
          <a:latin typeface="+mn-lt"/>
          <a:ea typeface="+mn-ea"/>
          <a:cs typeface="+mn-cs"/>
        </a:defRPr>
      </a:lvl8pPr>
      <a:lvl9pPr marL="8496239" algn="l" defTabSz="2124060" rtl="0" eaLnBrk="1" latinLnBrk="0" hangingPunct="1">
        <a:defRPr sz="4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gurov54@jinr.r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Relationship Id="rId4" Type="http://schemas.openxmlformats.org/officeDocument/2006/relationships/image" Target="../media/image2.png"/><Relationship Id="rId9"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a:extLst>
              <a:ext uri="{FF2B5EF4-FFF2-40B4-BE49-F238E27FC236}">
                <a16:creationId xmlns:a16="http://schemas.microsoft.com/office/drawing/2014/main" id="{16E88FBB-40F7-19B7-E5CD-9B8FA869FC23}"/>
              </a:ext>
            </a:extLst>
          </p:cNvPr>
          <p:cNvSpPr/>
          <p:nvPr/>
        </p:nvSpPr>
        <p:spPr>
          <a:xfrm>
            <a:off x="837756" y="26109324"/>
            <a:ext cx="19565238" cy="1935554"/>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1950" algn="just"/>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61950" algn="just"/>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ru-RU"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cs typeface="Times New Roman" panose="02020603050405020304" pitchFamily="18" charset="0"/>
              </a:rPr>
              <a:t>Moulton J. B. et al. </a:t>
            </a:r>
            <a:r>
              <a:rPr lang="en-US" dirty="0">
                <a:solidFill>
                  <a:schemeClr val="tx1"/>
                </a:solidFill>
                <a:effectLst/>
                <a:latin typeface="Times New Roman" panose="02020603050405020304" pitchFamily="18" charset="0"/>
                <a:cs typeface="Times New Roman" panose="02020603050405020304" pitchFamily="18" charset="0"/>
              </a:rPr>
              <a:t>//NIM/ 1978. </a:t>
            </a:r>
            <a:r>
              <a:rPr lang="en-US" b="1" dirty="0">
                <a:solidFill>
                  <a:schemeClr val="tx1"/>
                </a:solidFill>
                <a:effectLst/>
                <a:latin typeface="Times New Roman" panose="02020603050405020304" pitchFamily="18" charset="0"/>
                <a:cs typeface="Times New Roman" panose="02020603050405020304" pitchFamily="18" charset="0"/>
              </a:rPr>
              <a:t>157</a:t>
            </a:r>
            <a:r>
              <a:rPr lang="en-US" dirty="0">
                <a:solidFill>
                  <a:schemeClr val="tx1"/>
                </a:solidFill>
                <a:effectLst/>
                <a:latin typeface="Times New Roman" panose="02020603050405020304" pitchFamily="18" charset="0"/>
                <a:cs typeface="Times New Roman" panose="02020603050405020304" pitchFamily="18" charset="0"/>
              </a:rPr>
              <a:t>. 325.</a:t>
            </a:r>
            <a:endParaRPr lang="ru-RU"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marL="361950" algn="just"/>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cs typeface="Times New Roman" panose="02020603050405020304" pitchFamily="18" charset="0"/>
              </a:rPr>
              <a:t>Kalinina E. V. </a:t>
            </a:r>
            <a:r>
              <a:rPr lang="en-US" dirty="0">
                <a:solidFill>
                  <a:schemeClr val="tx1"/>
                </a:solidFill>
                <a:effectLst/>
                <a:latin typeface="Times New Roman" panose="02020603050405020304" pitchFamily="18" charset="0"/>
                <a:cs typeface="Times New Roman" panose="02020603050405020304" pitchFamily="18" charset="0"/>
              </a:rPr>
              <a:t>// Semiconductors. 2007. </a:t>
            </a:r>
            <a:r>
              <a:rPr lang="en-US" b="1" dirty="0">
                <a:solidFill>
                  <a:schemeClr val="tx1"/>
                </a:solidFill>
                <a:effectLst/>
                <a:latin typeface="Times New Roman" panose="02020603050405020304" pitchFamily="18" charset="0"/>
                <a:cs typeface="Times New Roman" panose="02020603050405020304" pitchFamily="18" charset="0"/>
              </a:rPr>
              <a:t>41</a:t>
            </a:r>
            <a:r>
              <a:rPr lang="en-US" dirty="0">
                <a:solidFill>
                  <a:schemeClr val="tx1"/>
                </a:solidFill>
                <a:effectLst/>
                <a:latin typeface="Times New Roman" panose="02020603050405020304" pitchFamily="18" charset="0"/>
                <a:cs typeface="Times New Roman" panose="02020603050405020304" pitchFamily="18" charset="0"/>
              </a:rPr>
              <a:t>. 745.</a:t>
            </a:r>
          </a:p>
          <a:p>
            <a:pPr marL="361950" algn="just"/>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tx1"/>
                </a:solidFill>
                <a:effectLst/>
                <a:latin typeface="Times New Roman" panose="02020603050405020304" pitchFamily="18" charset="0"/>
                <a:ea typeface="Calibri" panose="020F0502020204030204" pitchFamily="34" charset="0"/>
              </a:rPr>
              <a:t>Yu.B</a:t>
            </a:r>
            <a:r>
              <a:rPr lang="en-US" i="1" dirty="0">
                <a:solidFill>
                  <a:schemeClr val="tx1"/>
                </a:solidFill>
                <a:effectLst/>
                <a:latin typeface="Times New Roman" panose="02020603050405020304" pitchFamily="18" charset="0"/>
                <a:ea typeface="Calibri" panose="020F0502020204030204" pitchFamily="34" charset="0"/>
              </a:rPr>
              <a:t>. Gurov et al.</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Instrum</a:t>
            </a:r>
            <a:r>
              <a:rPr lang="en-US" dirty="0">
                <a:solidFill>
                  <a:schemeClr val="tx1"/>
                </a:solidFill>
                <a:effectLst/>
                <a:latin typeface="Times New Roman" panose="02020603050405020304" pitchFamily="18" charset="0"/>
                <a:ea typeface="Calibri" panose="020F0502020204030204" pitchFamily="34" charset="0"/>
              </a:rPr>
              <a:t>. </a:t>
            </a:r>
            <a:r>
              <a:rPr lang="ru-RU" dirty="0" err="1">
                <a:solidFill>
                  <a:schemeClr val="tx1"/>
                </a:solidFill>
                <a:effectLst/>
                <a:latin typeface="Times New Roman" panose="02020603050405020304" pitchFamily="18" charset="0"/>
                <a:ea typeface="Calibri" panose="020F0502020204030204" pitchFamily="34" charset="0"/>
              </a:rPr>
              <a:t>Exp</a:t>
            </a:r>
            <a:r>
              <a:rPr lang="ru-RU" dirty="0">
                <a:solidFill>
                  <a:schemeClr val="tx1"/>
                </a:solidFill>
                <a:effectLst/>
                <a:latin typeface="Times New Roman" panose="02020603050405020304" pitchFamily="18" charset="0"/>
                <a:ea typeface="Calibri" panose="020F0502020204030204" pitchFamily="34" charset="0"/>
              </a:rPr>
              <a:t>. Tech. </a:t>
            </a:r>
            <a:r>
              <a:rPr lang="en-US" dirty="0">
                <a:solidFill>
                  <a:schemeClr val="tx1"/>
                </a:solidFill>
                <a:effectLst/>
                <a:latin typeface="Times New Roman" panose="02020603050405020304" pitchFamily="18" charset="0"/>
                <a:ea typeface="Calibri" panose="020F0502020204030204" pitchFamily="34" charset="0"/>
              </a:rPr>
              <a:t>2015. </a:t>
            </a:r>
            <a:r>
              <a:rPr lang="ru-RU" b="1" dirty="0">
                <a:solidFill>
                  <a:schemeClr val="tx1"/>
                </a:solidFill>
                <a:effectLst/>
                <a:latin typeface="Times New Roman" panose="02020603050405020304" pitchFamily="18" charset="0"/>
                <a:ea typeface="Calibri" panose="020F0502020204030204" pitchFamily="34" charset="0"/>
              </a:rPr>
              <a:t>58</a:t>
            </a:r>
            <a:r>
              <a:rPr lang="en-US" dirty="0">
                <a:solidFill>
                  <a:schemeClr val="tx1"/>
                </a:solidFill>
                <a:effectLst/>
                <a:latin typeface="Times New Roman" panose="02020603050405020304" pitchFamily="18" charset="0"/>
                <a:ea typeface="Calibri" panose="020F0502020204030204" pitchFamily="34" charset="0"/>
              </a:rPr>
              <a:t>.</a:t>
            </a:r>
            <a:r>
              <a:rPr lang="en-US" b="1" dirty="0">
                <a:solidFill>
                  <a:schemeClr val="tx1"/>
                </a:solidFill>
                <a:effectLst/>
                <a:latin typeface="Times New Roman" panose="02020603050405020304" pitchFamily="18" charset="0"/>
                <a:ea typeface="Calibri" panose="020F0502020204030204" pitchFamily="34" charset="0"/>
              </a:rPr>
              <a:t> </a:t>
            </a:r>
            <a:r>
              <a:rPr lang="ru-RU" dirty="0">
                <a:solidFill>
                  <a:schemeClr val="tx1"/>
                </a:solidFill>
                <a:effectLst/>
                <a:latin typeface="Times New Roman" panose="02020603050405020304" pitchFamily="18" charset="0"/>
                <a:ea typeface="Calibri" panose="020F0502020204030204" pitchFamily="34" charset="0"/>
              </a:rPr>
              <a:t>22.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marL="361950" algn="just"/>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tx1"/>
                </a:solidFill>
                <a:effectLst/>
                <a:latin typeface="Times New Roman" panose="02020603050405020304" pitchFamily="18" charset="0"/>
                <a:ea typeface="Calibri" panose="020F0502020204030204" pitchFamily="34" charset="0"/>
              </a:rPr>
              <a:t>Gikal</a:t>
            </a:r>
            <a:r>
              <a:rPr lang="en-US" i="1" dirty="0">
                <a:solidFill>
                  <a:schemeClr val="tx1"/>
                </a:solidFill>
                <a:effectLst/>
                <a:latin typeface="Times New Roman" panose="02020603050405020304" pitchFamily="18" charset="0"/>
                <a:ea typeface="Calibri" panose="020F0502020204030204" pitchFamily="34" charset="0"/>
              </a:rPr>
              <a:t> B. N. et al. </a:t>
            </a:r>
            <a:r>
              <a:rPr lang="en-US" dirty="0">
                <a:solidFill>
                  <a:schemeClr val="tx1"/>
                </a:solidFill>
                <a:effectLst/>
                <a:latin typeface="Times New Roman" panose="02020603050405020304" pitchFamily="18" charset="0"/>
                <a:ea typeface="Calibri" panose="020F0502020204030204" pitchFamily="34" charset="0"/>
              </a:rPr>
              <a:t>// Phys. Part. </a:t>
            </a:r>
            <a:r>
              <a:rPr lang="en-US" dirty="0" err="1">
                <a:solidFill>
                  <a:schemeClr val="tx1"/>
                </a:solidFill>
                <a:effectLst/>
                <a:latin typeface="Times New Roman" panose="02020603050405020304" pitchFamily="18" charset="0"/>
                <a:ea typeface="Calibri" panose="020F0502020204030204" pitchFamily="34" charset="0"/>
              </a:rPr>
              <a:t>Nucl</a:t>
            </a:r>
            <a:r>
              <a:rPr lang="en-US" dirty="0">
                <a:solidFill>
                  <a:schemeClr val="tx1"/>
                </a:solidFill>
                <a:effectLst/>
                <a:latin typeface="Times New Roman" panose="02020603050405020304" pitchFamily="18" charset="0"/>
                <a:ea typeface="Calibri" panose="020F0502020204030204" pitchFamily="34" charset="0"/>
              </a:rPr>
              <a:t>. Lett. 2010. </a:t>
            </a:r>
            <a:r>
              <a:rPr lang="en-US" b="1" dirty="0">
                <a:solidFill>
                  <a:schemeClr val="tx1"/>
                </a:solidFill>
                <a:effectLst/>
                <a:latin typeface="Times New Roman" panose="02020603050405020304" pitchFamily="18" charset="0"/>
                <a:ea typeface="Calibri" panose="020F0502020204030204" pitchFamily="34" charset="0"/>
              </a:rPr>
              <a:t>7</a:t>
            </a:r>
            <a:r>
              <a:rPr lang="en-US" dirty="0">
                <a:solidFill>
                  <a:schemeClr val="tx1"/>
                </a:solidFill>
                <a:effectLst/>
                <a:latin typeface="Times New Roman" panose="02020603050405020304" pitchFamily="18" charset="0"/>
                <a:ea typeface="Calibri" panose="020F0502020204030204" pitchFamily="34" charset="0"/>
              </a:rPr>
              <a:t>. 557</a:t>
            </a:r>
            <a:r>
              <a:rPr lang="en-US" dirty="0">
                <a:solidFill>
                  <a:schemeClr val="tx1"/>
                </a:solidFill>
                <a:latin typeface="Times New Roman" panose="02020603050405020304" pitchFamily="18" charset="0"/>
                <a:ea typeface="Calibri" panose="020F0502020204030204" pitchFamily="34" charset="0"/>
              </a:rPr>
              <a:t>.</a:t>
            </a:r>
            <a:endParaRPr lang="ru-RU"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marL="361950" algn="just"/>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a:t>
            </a:r>
            <a:r>
              <a:rPr lang="ru-RU" i="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Ziegler</a:t>
            </a:r>
            <a:r>
              <a:rPr lang="en-US"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F. </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NIM in Phys. Res. 2004. </a:t>
            </a:r>
            <a:r>
              <a:rPr lang="en-US"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B220</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.1027</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marL="361950" algn="just"/>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Y.B. Gurov et al.,</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Instrum</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Exp. Tech. 2006. </a:t>
            </a:r>
            <a:r>
              <a:rPr lang="en-US"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624</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66" name="Прямоугольник 65">
            <a:extLst>
              <a:ext uri="{FF2B5EF4-FFF2-40B4-BE49-F238E27FC236}">
                <a16:creationId xmlns:a16="http://schemas.microsoft.com/office/drawing/2014/main" id="{E2FB9148-1C54-4F3D-68D1-1FB3E6C86147}"/>
              </a:ext>
            </a:extLst>
          </p:cNvPr>
          <p:cNvSpPr/>
          <p:nvPr/>
        </p:nvSpPr>
        <p:spPr>
          <a:xfrm>
            <a:off x="994778" y="8839338"/>
            <a:ext cx="19290405" cy="3962262"/>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096000" algn="just">
              <a:tabLst>
                <a:tab pos="5921375" algn="l"/>
              </a:tabLst>
            </a:pP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samples were irradiated with a beam of </a:t>
            </a:r>
            <a:r>
              <a:rPr lang="ru-RU" sz="2400" kern="1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Xe ions with an energy of 165 MeV</a:t>
            </a:r>
            <a:r>
              <a:rPr lang="en-US" sz="24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on the cyclotron IC-100 at the Nuclear Reaction Laboratory of JINR </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4</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measurement scheme for determining the amplitude defect is shows in</a:t>
            </a:r>
            <a:r>
              <a:rPr lang="ru-RU" sz="2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 1</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detectors were placed in a vacuum chamber. Ions passing through an aluminum filter and a collimator </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mm</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were recorded by the detector under study. The use of Al filters with a thickness of W = 0.0, 6.0 and 9.5 </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made it </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possible to determine the amplitude defect, respectively, for three values of the Xe ion energies: 165, 82 and 45 MeV. The energy values were calculated using the SRIM 2003 program </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5</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226</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α</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 (E</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4.8, 5.5, 6.0, 7.7 MeV) was also placed in the chamber at a sufficient distance from the beam trajectory, which was used to calibrate and control the stability of the characteristics of the studied samples.</a:t>
            </a:r>
            <a:endPar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943350" indent="361950" algn="just">
              <a:lnSpc>
                <a:spcPct val="107000"/>
              </a:lnSpc>
              <a:spcAft>
                <a:spcPts val="800"/>
              </a:spcAft>
            </a:pPr>
            <a:endParaRPr lang="ru-RU"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395E9010-E372-6E53-C6D8-8D9086989075}"/>
              </a:ext>
            </a:extLst>
          </p:cNvPr>
          <p:cNvSpPr/>
          <p:nvPr/>
        </p:nvSpPr>
        <p:spPr>
          <a:xfrm>
            <a:off x="1019940" y="3687465"/>
            <a:ext cx="19265244" cy="2243944"/>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3538" algn="just"/>
            <a:r>
              <a:rPr lang="en-US" sz="2000" dirty="0">
                <a:solidFill>
                  <a:schemeClr val="tx1"/>
                </a:solidFill>
                <a:effectLst/>
                <a:latin typeface="Times New Roman" panose="02020603050405020304" pitchFamily="18" charset="0"/>
                <a:cs typeface="Times New Roman" panose="02020603050405020304" pitchFamily="18" charset="0"/>
              </a:rPr>
              <a:t>In experimental physics, semiconductor detectors (SCD) are widely used to register highly ionizing particles (heavy ions and fission fragments). At the same time, the main problem of PPD spectrometry of heavy charged particles is the lack of a linear relationship between the energy of the detected particle and the amplitude of the signal from the detector (unlike light charged particles, including alpha particles). This fact, associated with the loss of charge, is called an amplitude defect</a:t>
            </a:r>
            <a:r>
              <a:rPr lang="ru-RU"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cs typeface="Times New Roman" panose="02020603050405020304" pitchFamily="18" charset="0"/>
              </a:rPr>
              <a:t>. The magnitude of this defect is defined as the difference between the amplitudes obtained from a heavy ion and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cs typeface="Times New Roman" panose="02020603050405020304" pitchFamily="18" charset="0"/>
              </a:rPr>
              <a:t> particle when their energies are equal at the entrance to the detector. The specified parameter depends on the parameters of the measured particle (energy, mass) and the detector used (material, manufacturing technology, operating voltage).</a:t>
            </a:r>
            <a:r>
              <a:rPr lang="en-US" sz="2000" dirty="0">
                <a:effectLst/>
                <a:latin typeface="Times New Roman" panose="02020603050405020304" pitchFamily="18" charset="0"/>
                <a:cs typeface="Times New Roman" panose="02020603050405020304" pitchFamily="18" charset="0"/>
              </a:rPr>
              <a:t> </a:t>
            </a:r>
          </a:p>
          <a:p>
            <a:pPr indent="363538" algn="just"/>
            <a:r>
              <a:rPr lang="en-US" sz="2000" dirty="0">
                <a:solidFill>
                  <a:schemeClr val="tx1"/>
                </a:solidFill>
                <a:effectLst/>
                <a:latin typeface="Times New Roman" panose="02020603050405020304" pitchFamily="18" charset="0"/>
                <a:cs typeface="Times New Roman" panose="02020603050405020304" pitchFamily="18" charset="0"/>
              </a:rPr>
              <a:t>Currently, silicon carbide (polytype 4H-SiC)</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cs typeface="Times New Roman" panose="02020603050405020304" pitchFamily="18" charset="0"/>
              </a:rPr>
              <a:t> is actively used</a:t>
            </a:r>
            <a:r>
              <a:rPr lang="ru-RU"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000" dirty="0">
                <a:solidFill>
                  <a:schemeClr val="tx1"/>
                </a:solidFill>
                <a:effectLst/>
                <a:latin typeface="Times New Roman" panose="02020603050405020304" pitchFamily="18" charset="0"/>
                <a:cs typeface="Times New Roman" panose="02020603050405020304" pitchFamily="18" charset="0"/>
              </a:rPr>
              <a:t>to create detectors with increased radiation resistance compared to Si detectors and good energy resolution. The following are the results of a study of charge losses in Si and SiC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detectors when irradiated with </a:t>
            </a:r>
            <a:r>
              <a:rPr lang="ru-RU" sz="20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ions of various energies</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tx1"/>
              </a:solidFill>
              <a:effectLst/>
              <a:latin typeface="Times New Roman" panose="02020603050405020304" pitchFamily="18" charset="0"/>
              <a:cs typeface="Times New Roman" panose="02020603050405020304" pitchFamily="18" charset="0"/>
            </a:endParaRPr>
          </a:p>
          <a:p>
            <a:pPr indent="180340" algn="just"/>
            <a:endParaRPr lang="en-US" sz="2000" dirty="0">
              <a:solidFill>
                <a:schemeClr val="tx1"/>
              </a:solidFill>
              <a:latin typeface="Times New Roman" panose="02020603050405020304" pitchFamily="18" charset="0"/>
              <a:cs typeface="Times New Roman" panose="02020603050405020304" pitchFamily="18" charset="0"/>
            </a:endParaRPr>
          </a:p>
          <a:p>
            <a:pPr indent="180340" algn="just"/>
            <a:endParaRPr lang="en-US" sz="2400" dirty="0">
              <a:solidFill>
                <a:schemeClr val="tx1"/>
              </a:solidFill>
              <a:effectLst/>
              <a:latin typeface="Times New Roman" panose="02020603050405020304" pitchFamily="18" charset="0"/>
              <a:cs typeface="Times New Roman" panose="02020603050405020304" pitchFamily="18" charset="0"/>
            </a:endParaRPr>
          </a:p>
          <a:p>
            <a:pPr indent="180340" algn="just"/>
            <a:endParaRPr lang="en-US" sz="24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just"/>
            <a:endPar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Прямоугольник 64">
            <a:extLst>
              <a:ext uri="{FF2B5EF4-FFF2-40B4-BE49-F238E27FC236}">
                <a16:creationId xmlns:a16="http://schemas.microsoft.com/office/drawing/2014/main" id="{F1509E45-3A9F-10FF-4F1B-D8891A9E45D1}"/>
              </a:ext>
            </a:extLst>
          </p:cNvPr>
          <p:cNvSpPr/>
          <p:nvPr/>
        </p:nvSpPr>
        <p:spPr>
          <a:xfrm>
            <a:off x="1019939" y="6096599"/>
            <a:ext cx="19240082" cy="2552669"/>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3538" algn="just"/>
            <a:r>
              <a:rPr lang="en-US" sz="2000" dirty="0">
                <a:solidFill>
                  <a:schemeClr val="tx1"/>
                </a:solidFill>
                <a:effectLst/>
                <a:latin typeface="Times New Roman" panose="02020603050405020304" pitchFamily="18" charset="0"/>
                <a:cs typeface="Times New Roman" panose="02020603050405020304" pitchFamily="18" charset="0"/>
              </a:rPr>
              <a:t>Two detectors based on Si and SiC were used for measurements. Si detectors are manufactured using planar technology from </a:t>
            </a:r>
            <a:r>
              <a:rPr lang="en-US" sz="2000" i="1" dirty="0">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-type silicon (resistivity 6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chemeClr val="tx1"/>
                </a:solidFill>
                <a:effectLst/>
                <a:latin typeface="Times New Roman" panose="02020603050405020304" pitchFamily="18" charset="0"/>
                <a:cs typeface="Times New Roman" panose="02020603050405020304" pitchFamily="18" charset="0"/>
              </a:rPr>
              <a:t>. Rectifying and ohmic contacts were formed by implantation of boron and phosphorus, as well as by spraying Al (thickness ~ 120 nm). The detectors had an active area of </a:t>
            </a:r>
            <a:r>
              <a:rPr lang="ru-RU" sz="2000" dirty="0">
                <a:solidFill>
                  <a:schemeClr val="tx1"/>
                </a:solidFill>
                <a:latin typeface="Times New Roman" panose="02020603050405020304" pitchFamily="18" charset="0"/>
                <a:cs typeface="Times New Roman" panose="02020603050405020304" pitchFamily="18" charset="0"/>
              </a:rPr>
              <a:t>4</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4</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mm</a:t>
            </a:r>
            <a:r>
              <a:rPr lang="ru-RU" sz="20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and a thickness of 300</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000" dirty="0">
                <a:solidFill>
                  <a:schemeClr val="tx1"/>
                </a:solidFill>
                <a:effectLst/>
                <a:latin typeface="Times New Roman" panose="02020603050405020304" pitchFamily="18" charset="0"/>
                <a:cs typeface="Times New Roman" panose="02020603050405020304" pitchFamily="18" charset="0"/>
              </a:rPr>
              <a:t>. </a:t>
            </a:r>
          </a:p>
          <a:p>
            <a:pPr indent="363538" algn="just"/>
            <a:r>
              <a:rPr lang="en-US" sz="2000" dirty="0">
                <a:solidFill>
                  <a:schemeClr val="tx1"/>
                </a:solidFill>
                <a:effectLst/>
                <a:latin typeface="Times New Roman" panose="02020603050405020304" pitchFamily="18" charset="0"/>
                <a:cs typeface="Times New Roman" panose="02020603050405020304" pitchFamily="18" charset="0"/>
              </a:rPr>
              <a:t>SiC detectors were manufactured on the basis of an epitaxial layer of 4H-SiC </a:t>
            </a:r>
            <a:r>
              <a:rPr lang="en-US" sz="2000" i="1" dirty="0">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-type conductivity</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3</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cs typeface="Times New Roman" panose="02020603050405020304" pitchFamily="18" charset="0"/>
              </a:rPr>
              <a:t> which was obtained on 4H-SiC </a:t>
            </a:r>
            <a:r>
              <a:rPr lang="en-US" sz="2000" i="1" dirty="0">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 substrates from L.P.E. (Italy). The diameter of the initial substrate is 4”, the thickness was 350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000" dirty="0">
                <a:solidFill>
                  <a:schemeClr val="tx1"/>
                </a:solidFill>
                <a:effectLst/>
                <a:latin typeface="Times New Roman" panose="02020603050405020304" pitchFamily="18" charset="0"/>
                <a:cs typeface="Times New Roman" panose="02020603050405020304" pitchFamily="18" charset="0"/>
              </a:rPr>
              <a:t>, the impurity concentration was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r>
              <a:rPr lang="ru-RU" sz="20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cm</a:t>
            </a:r>
            <a:r>
              <a:rPr lang="en-US" sz="20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The epitaxial layers had a thickness of 50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000" dirty="0">
                <a:solidFill>
                  <a:schemeClr val="tx1"/>
                </a:solidFill>
                <a:effectLst/>
                <a:latin typeface="Times New Roman" panose="02020603050405020304" pitchFamily="18" charset="0"/>
                <a:cs typeface="Times New Roman" panose="02020603050405020304" pitchFamily="18" charset="0"/>
              </a:rPr>
              <a:t> and a donor impurity concentration of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20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14</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cm</a:t>
            </a:r>
            <a:r>
              <a:rPr lang="en-US" sz="20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The detectors were manufactured on samples measuring 6</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lang="en-US" sz="2000" dirty="0">
                <a:solidFill>
                  <a:schemeClr val="tx1"/>
                </a:solidFill>
                <a:effectLst/>
                <a:latin typeface="Times New Roman" panose="02020603050405020304" pitchFamily="18" charset="0"/>
                <a:cs typeface="Times New Roman" panose="02020603050405020304" pitchFamily="18" charset="0"/>
              </a:rPr>
              <a:t>6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mm</a:t>
            </a:r>
            <a:r>
              <a:rPr lang="ru-RU" sz="20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 The rectifying contacts</a:t>
            </a:r>
            <a:r>
              <a:rPr lang="en-US" sz="2000" b="0"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solidFill>
                  <a:schemeClr val="tx1"/>
                </a:solidFill>
                <a:latin typeface="Times New Roman" panose="02020603050405020304" pitchFamily="18" charset="0"/>
                <a:cs typeface="Times New Roman" panose="02020603050405020304" pitchFamily="18" charset="0"/>
              </a:rPr>
              <a:t>with a diameter of</a:t>
            </a:r>
            <a:r>
              <a:rPr lang="en-US" sz="2000" dirty="0">
                <a:solidFill>
                  <a:schemeClr val="tx1"/>
                </a:solidFill>
                <a:effectLst/>
                <a:latin typeface="Times New Roman" panose="02020603050405020304" pitchFamily="18" charset="0"/>
                <a:cs typeface="Times New Roman" panose="02020603050405020304" pitchFamily="18" charset="0"/>
              </a:rPr>
              <a:t> </a:t>
            </a:r>
            <a:r>
              <a:rPr lang="ru-RU" sz="2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mm and ohmic contacts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cs typeface="Times New Roman" panose="02020603050405020304" pitchFamily="18" charset="0"/>
              </a:rPr>
              <a:t> 5 mm were created by vacuum spraying of a double layer of  Ni and Au, respectively, with a thickness of </a:t>
            </a:r>
            <a:r>
              <a:rPr lang="ru-RU" sz="2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0 and </a:t>
            </a:r>
            <a:r>
              <a:rPr lang="ru-RU" sz="2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0 nm.</a:t>
            </a:r>
          </a:p>
          <a:p>
            <a:pPr indent="363538" algn="just"/>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i="0" u="none" strike="noStrike" baseline="0" dirty="0">
                <a:solidFill>
                  <a:schemeClr val="tx1"/>
                </a:solidFill>
                <a:latin typeface="Times New Roman" panose="02020603050405020304" pitchFamily="18" charset="0"/>
                <a:cs typeface="Times New Roman" panose="02020603050405020304" pitchFamily="18" charset="0"/>
              </a:rPr>
              <a:t>Based on the measured current-voltage (I-V) and capacitance-voltage (C-V) characteristics, the operating voltage (reverse bias) in Si and SiC detectors was chosen to be 100 and 300V, respectively.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initial energy resolution of all detectors was  25  keV for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-particles (E = 5.5 MeV). </a:t>
            </a:r>
            <a:endParaRPr lang="en-US" sz="2000" b="1"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361950" algn="just"/>
            <a:endParaRPr lang="ru-RU" sz="20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57" name="Прямоугольник 56">
            <a:extLst>
              <a:ext uri="{FF2B5EF4-FFF2-40B4-BE49-F238E27FC236}">
                <a16:creationId xmlns:a16="http://schemas.microsoft.com/office/drawing/2014/main" id="{D7F6E860-D393-F1EA-9A76-DACA7CCDA0D0}"/>
              </a:ext>
            </a:extLst>
          </p:cNvPr>
          <p:cNvSpPr/>
          <p:nvPr/>
        </p:nvSpPr>
        <p:spPr>
          <a:xfrm>
            <a:off x="1127833" y="8899547"/>
            <a:ext cx="5911595" cy="3768683"/>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35313" algn="just"/>
            <a:r>
              <a:rPr lang="en-US" sz="1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id="{6AD06A09-E7C2-A6AD-E165-AF37A60C3502}"/>
              </a:ext>
            </a:extLst>
          </p:cNvPr>
          <p:cNvSpPr/>
          <p:nvPr/>
        </p:nvSpPr>
        <p:spPr>
          <a:xfrm>
            <a:off x="875593" y="28257248"/>
            <a:ext cx="19500748" cy="533307"/>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21" name="Прямоугольник 20">
            <a:extLst>
              <a:ext uri="{FF2B5EF4-FFF2-40B4-BE49-F238E27FC236}">
                <a16:creationId xmlns:a16="http://schemas.microsoft.com/office/drawing/2014/main" id="{9BA0AA6F-A895-E8CE-9ABB-0E053CE02D92}"/>
              </a:ext>
            </a:extLst>
          </p:cNvPr>
          <p:cNvSpPr/>
          <p:nvPr/>
        </p:nvSpPr>
        <p:spPr>
          <a:xfrm>
            <a:off x="1038173" y="1555094"/>
            <a:ext cx="19324157" cy="1999335"/>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pP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Charge Losses in SiC and Si Detectors at Registration of Heavy Ions</a:t>
            </a:r>
            <a:endParaRPr lang="ru-RU" sz="16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pPr algn="ct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Yu. B. Gurov</a:t>
            </a:r>
            <a:r>
              <a:rPr lang="en-US" sz="24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 Chernyshev</a:t>
            </a:r>
            <a:r>
              <a:rPr lang="en-US" sz="24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A. Evseev</a:t>
            </a:r>
            <a:r>
              <a:rPr lang="en-US" sz="24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effectLst/>
                <a:latin typeface="Times New Roman" panose="02020603050405020304" pitchFamily="18" charset="0"/>
                <a:ea typeface="Calibri" panose="020F0502020204030204" pitchFamily="34" charset="0"/>
              </a:rPr>
              <a:t> </a:t>
            </a:r>
            <a:r>
              <a:rPr lang="en-US" sz="2400" i="1" dirty="0">
                <a:solidFill>
                  <a:schemeClr val="tx1"/>
                </a:solidFill>
                <a:effectLst/>
                <a:latin typeface="Times New Roman" panose="02020603050405020304" pitchFamily="18" charset="0"/>
                <a:ea typeface="Calibri" panose="020F0502020204030204" pitchFamily="34" charset="0"/>
              </a:rPr>
              <a:t>M.S.Dovbnenko</a:t>
            </a:r>
            <a:r>
              <a:rPr lang="en-US" sz="2400" i="1" baseline="30000" dirty="0">
                <a:solidFill>
                  <a:schemeClr val="tx1"/>
                </a:solidFill>
                <a:effectLst/>
                <a:latin typeface="Times New Roman" panose="02020603050405020304" pitchFamily="18" charset="0"/>
                <a:ea typeface="Calibri" panose="020F0502020204030204" pitchFamily="34" charset="0"/>
              </a:rPr>
              <a:t>1</a:t>
            </a:r>
            <a:r>
              <a:rPr lang="en-US" sz="2400" i="1" dirty="0">
                <a:solidFill>
                  <a:schemeClr val="tx1"/>
                </a:solidFill>
                <a:effectLst/>
                <a:latin typeface="Times New Roman" panose="02020603050405020304" pitchFamily="18" charset="0"/>
                <a:ea typeface="Calibri" panose="020F0502020204030204" pitchFamily="34" charset="0"/>
              </a:rPr>
              <a:t>, </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 V. Rozov</a:t>
            </a:r>
            <a:r>
              <a:rPr lang="en-US" sz="24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 G. Sandukovsky</a:t>
            </a:r>
            <a:r>
              <a:rPr lang="en-US" sz="24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br>
              <a:rPr lang="ru-RU" sz="24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br>
            <a:r>
              <a:rPr lang="en-US" sz="20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Joint Institute for Nuclear Research, Dubna, Russia</a:t>
            </a:r>
            <a:br>
              <a:rPr lang="ru-RU" sz="20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br>
            <a:r>
              <a:rPr lang="en-US" sz="2000"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National Research Nuclear University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MEPhI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Moscow, Russia</a:t>
            </a:r>
            <a:br>
              <a:rPr lang="ru-RU" sz="20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b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*e-mail: </a:t>
            </a:r>
            <a:r>
              <a:rPr lang="en-US" sz="20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gurov54@jinr.ru</a:t>
            </a:r>
            <a:endParaRPr lang="ru-RU" sz="2000" dirty="0"/>
          </a:p>
        </p:txBody>
      </p:sp>
      <p:sp>
        <p:nvSpPr>
          <p:cNvPr id="41" name="Прямоугольник 40">
            <a:extLst>
              <a:ext uri="{FF2B5EF4-FFF2-40B4-BE49-F238E27FC236}">
                <a16:creationId xmlns:a16="http://schemas.microsoft.com/office/drawing/2014/main" id="{B5260B2A-0F22-88C6-1EA6-1B6E6ABD8ACF}"/>
              </a:ext>
            </a:extLst>
          </p:cNvPr>
          <p:cNvSpPr/>
          <p:nvPr/>
        </p:nvSpPr>
        <p:spPr>
          <a:xfrm>
            <a:off x="837756" y="24119576"/>
            <a:ext cx="19500748" cy="1777377"/>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43" name="TextBox 42">
            <a:extLst>
              <a:ext uri="{FF2B5EF4-FFF2-40B4-BE49-F238E27FC236}">
                <a16:creationId xmlns:a16="http://schemas.microsoft.com/office/drawing/2014/main" id="{74866640-1C09-7203-5E03-74F19664788F}"/>
              </a:ext>
            </a:extLst>
          </p:cNvPr>
          <p:cNvSpPr txBox="1"/>
          <p:nvPr/>
        </p:nvSpPr>
        <p:spPr>
          <a:xfrm>
            <a:off x="978385" y="24141071"/>
            <a:ext cx="19187613" cy="1620572"/>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a:t>
            </a:r>
            <a:r>
              <a:rPr lang="en-US" sz="2400" b="1" dirty="0">
                <a:effectLst/>
                <a:latin typeface="Times New Roman" panose="02020603050405020304" pitchFamily="18" charset="0"/>
                <a:cs typeface="Times New Roman" panose="02020603050405020304" pitchFamily="18" charset="0"/>
              </a:rPr>
              <a:t>onclusion</a:t>
            </a:r>
          </a:p>
          <a:p>
            <a:pPr algn="just">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is </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shown that the energy loss (amplitude defect) during the registration of Xe ions with energies of 165, 82, 45 MeV is 20 and 40%, respectively, for Si and SiC detectors. The results obtained are due to the significantly shorter lifetime of charge carriers created by the particle in silicon carbide compared to silicon. This leads to significant recombination of electron-hole pairs in the region of the so-called "</a:t>
            </a:r>
            <a:r>
              <a:rPr lang="ru-RU" sz="2400" kern="100" dirty="0" err="1">
                <a:effectLst/>
                <a:latin typeface="Times New Roman" panose="02020603050405020304" pitchFamily="18" charset="0"/>
                <a:ea typeface="Calibri" panose="020F0502020204030204" pitchFamily="34" charset="0"/>
                <a:cs typeface="Times New Roman" panose="02020603050405020304" pitchFamily="18" charset="0"/>
              </a:rPr>
              <a:t>plasma</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 cord", which is formed in the ion track.</a:t>
            </a:r>
          </a:p>
        </p:txBody>
      </p:sp>
      <p:sp>
        <p:nvSpPr>
          <p:cNvPr id="26" name="TextBox 25">
            <a:extLst>
              <a:ext uri="{FF2B5EF4-FFF2-40B4-BE49-F238E27FC236}">
                <a16:creationId xmlns:a16="http://schemas.microsoft.com/office/drawing/2014/main" id="{0613BB58-5F3A-97D7-2DDF-DC372994AA9B}"/>
              </a:ext>
            </a:extLst>
          </p:cNvPr>
          <p:cNvSpPr txBox="1"/>
          <p:nvPr/>
        </p:nvSpPr>
        <p:spPr>
          <a:xfrm>
            <a:off x="5485731" y="9142233"/>
            <a:ext cx="1035739" cy="400110"/>
          </a:xfrm>
          <a:prstGeom prst="rect">
            <a:avLst/>
          </a:prstGeom>
          <a:noFill/>
        </p:spPr>
        <p:txBody>
          <a:bodyPr wrap="square">
            <a:spAutoFit/>
          </a:bodyPr>
          <a:lstStyle/>
          <a:p>
            <a:r>
              <a:rPr lang="en-US" sz="2000" b="1"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Fig. 1</a:t>
            </a:r>
            <a:endParaRPr lang="ru-RU" sz="2000" b="1" dirty="0"/>
          </a:p>
        </p:txBody>
      </p:sp>
      <p:sp>
        <p:nvSpPr>
          <p:cNvPr id="31" name="Прямоугольник 30">
            <a:extLst>
              <a:ext uri="{FF2B5EF4-FFF2-40B4-BE49-F238E27FC236}">
                <a16:creationId xmlns:a16="http://schemas.microsoft.com/office/drawing/2014/main" id="{58482DAB-0089-C034-0FBE-251AA121770B}"/>
              </a:ext>
            </a:extLst>
          </p:cNvPr>
          <p:cNvSpPr/>
          <p:nvPr/>
        </p:nvSpPr>
        <p:spPr>
          <a:xfrm>
            <a:off x="973683" y="13368875"/>
            <a:ext cx="19388647" cy="4582042"/>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943350" indent="361950" algn="just"/>
            <a:endParaRPr lang="en-US" sz="2200" b="1" dirty="0">
              <a:solidFill>
                <a:schemeClr val="tx1"/>
              </a:solidFill>
              <a:effectLst/>
              <a:latin typeface="Times New Roman" panose="02020603050405020304" pitchFamily="18" charset="0"/>
              <a:cs typeface="Times New Roman" panose="02020603050405020304" pitchFamily="18" charset="0"/>
            </a:endParaRPr>
          </a:p>
          <a:p>
            <a:pPr marL="3943350" indent="361950" algn="just"/>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678F898E-BB38-B1F2-A1EC-20647C839F99}"/>
              </a:ext>
            </a:extLst>
          </p:cNvPr>
          <p:cNvSpPr txBox="1"/>
          <p:nvPr/>
        </p:nvSpPr>
        <p:spPr>
          <a:xfrm>
            <a:off x="7166444" y="17292332"/>
            <a:ext cx="959557" cy="400110"/>
          </a:xfrm>
          <a:prstGeom prst="rect">
            <a:avLst/>
          </a:prstGeom>
          <a:noFill/>
        </p:spPr>
        <p:txBody>
          <a:bodyPr wrap="square">
            <a:spAutoFit/>
          </a:bodyPr>
          <a:lstStyle/>
          <a:p>
            <a:pPr algn="just"/>
            <a:r>
              <a:rPr lang="en-US" sz="2000" b="1" dirty="0">
                <a:latin typeface="Times New Roman" panose="02020603050405020304" pitchFamily="18" charset="0"/>
                <a:ea typeface="Batang" panose="02030600000101010101" pitchFamily="18" charset="-127"/>
              </a:rPr>
              <a:t>Fig</a:t>
            </a:r>
            <a:r>
              <a:rPr lang="ru-RU" sz="2000" b="1" dirty="0">
                <a:effectLst/>
                <a:latin typeface="Times New Roman" panose="02020603050405020304" pitchFamily="18" charset="0"/>
                <a:ea typeface="Batang" panose="02030600000101010101" pitchFamily="18" charset="-127"/>
              </a:rPr>
              <a:t>.</a:t>
            </a:r>
            <a:r>
              <a:rPr lang="en-US" sz="2000" b="1" dirty="0">
                <a:effectLst/>
                <a:latin typeface="Times New Roman" panose="02020603050405020304" pitchFamily="18" charset="0"/>
                <a:ea typeface="Batang" panose="02030600000101010101" pitchFamily="18" charset="-127"/>
              </a:rPr>
              <a:t> 2</a:t>
            </a:r>
            <a:endParaRPr lang="ru-RU" sz="2000" dirty="0">
              <a:effectLst/>
              <a:latin typeface="Times New Roman" panose="02020603050405020304" pitchFamily="18" charset="0"/>
              <a:ea typeface="Batang" panose="02030600000101010101" pitchFamily="18" charset="-127"/>
            </a:endParaRPr>
          </a:p>
        </p:txBody>
      </p:sp>
      <p:sp>
        <p:nvSpPr>
          <p:cNvPr id="45" name="TextBox 44">
            <a:extLst>
              <a:ext uri="{FF2B5EF4-FFF2-40B4-BE49-F238E27FC236}">
                <a16:creationId xmlns:a16="http://schemas.microsoft.com/office/drawing/2014/main" id="{352D2A02-E3E4-B35E-4480-4CFACDB6AE3B}"/>
              </a:ext>
            </a:extLst>
          </p:cNvPr>
          <p:cNvSpPr txBox="1"/>
          <p:nvPr/>
        </p:nvSpPr>
        <p:spPr>
          <a:xfrm>
            <a:off x="14419447" y="17045725"/>
            <a:ext cx="959557" cy="461665"/>
          </a:xfrm>
          <a:prstGeom prst="rect">
            <a:avLst/>
          </a:prstGeom>
          <a:noFill/>
        </p:spPr>
        <p:txBody>
          <a:bodyPr wrap="square">
            <a:spAutoFit/>
          </a:bodyPr>
          <a:lstStyle/>
          <a:p>
            <a:pPr algn="just"/>
            <a:r>
              <a:rPr lang="en-US" sz="2000" b="1" dirty="0">
                <a:latin typeface="Times New Roman" panose="02020603050405020304" pitchFamily="18" charset="0"/>
                <a:ea typeface="Batang" panose="02030600000101010101" pitchFamily="18" charset="-127"/>
              </a:rPr>
              <a:t>Fig</a:t>
            </a:r>
            <a:r>
              <a:rPr lang="ru-RU" sz="2400" b="1" dirty="0">
                <a:effectLst/>
                <a:latin typeface="Times New Roman" panose="02020603050405020304" pitchFamily="18" charset="0"/>
                <a:ea typeface="Batang" panose="02030600000101010101" pitchFamily="18" charset="-127"/>
              </a:rPr>
              <a:t>.</a:t>
            </a:r>
            <a:r>
              <a:rPr lang="en-US" sz="2400" b="1" dirty="0">
                <a:effectLst/>
                <a:latin typeface="Times New Roman" panose="02020603050405020304" pitchFamily="18" charset="0"/>
                <a:ea typeface="Batang" panose="02030600000101010101" pitchFamily="18" charset="-127"/>
              </a:rPr>
              <a:t> 3</a:t>
            </a:r>
            <a:endParaRPr lang="ru-RU" sz="1600" dirty="0">
              <a:effectLst/>
              <a:latin typeface="Times New Roman" panose="02020603050405020304" pitchFamily="18" charset="0"/>
              <a:ea typeface="Batang" panose="02030600000101010101" pitchFamily="18" charset="-127"/>
            </a:endParaRPr>
          </a:p>
        </p:txBody>
      </p:sp>
      <p:sp>
        <p:nvSpPr>
          <p:cNvPr id="46" name="Прямоугольник 45">
            <a:extLst>
              <a:ext uri="{FF2B5EF4-FFF2-40B4-BE49-F238E27FC236}">
                <a16:creationId xmlns:a16="http://schemas.microsoft.com/office/drawing/2014/main" id="{263AA3B0-AF89-B4F5-2AC8-0F063BD837D3}"/>
              </a:ext>
            </a:extLst>
          </p:cNvPr>
          <p:cNvSpPr/>
          <p:nvPr/>
        </p:nvSpPr>
        <p:spPr>
          <a:xfrm>
            <a:off x="917632" y="18123725"/>
            <a:ext cx="19444698" cy="5757063"/>
          </a:xfrm>
          <a:prstGeom prst="rect">
            <a:avLst/>
          </a:prstGeom>
          <a:solidFill>
            <a:schemeClr val="bg1">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76650" indent="361950" algn="just"/>
            <a:endParaRPr lang="ru-RU" sz="2000" dirty="0">
              <a:solidFill>
                <a:schemeClr val="tx1"/>
              </a:solidFill>
            </a:endParaRPr>
          </a:p>
        </p:txBody>
      </p:sp>
      <p:sp>
        <p:nvSpPr>
          <p:cNvPr id="60" name="TextBox 59">
            <a:extLst>
              <a:ext uri="{FF2B5EF4-FFF2-40B4-BE49-F238E27FC236}">
                <a16:creationId xmlns:a16="http://schemas.microsoft.com/office/drawing/2014/main" id="{A5633472-0265-88A8-683A-6A9C251D637F}"/>
              </a:ext>
            </a:extLst>
          </p:cNvPr>
          <p:cNvSpPr txBox="1"/>
          <p:nvPr/>
        </p:nvSpPr>
        <p:spPr>
          <a:xfrm>
            <a:off x="1486174" y="26081136"/>
            <a:ext cx="2240327" cy="369332"/>
          </a:xfrm>
          <a:prstGeom prst="rect">
            <a:avLst/>
          </a:prstGeom>
          <a:noFill/>
        </p:spPr>
        <p:txBody>
          <a:bodyPr wrap="square">
            <a:spAutoFit/>
          </a:bodyPr>
          <a:lstStyle/>
          <a:p>
            <a:r>
              <a:rPr lang="en-US" b="1" i="0" u="none" strike="noStrike" baseline="0" dirty="0">
                <a:latin typeface="Times New Roman" panose="02020603050405020304" pitchFamily="18" charset="0"/>
                <a:cs typeface="Times New Roman" panose="02020603050405020304" pitchFamily="18" charset="0"/>
              </a:rPr>
              <a:t>REFERENCES</a:t>
            </a:r>
            <a:endParaRPr lang="ru-RU"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F497FB6-4393-FBBE-2DBC-23D4B45B7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513" y="9079397"/>
            <a:ext cx="3910066" cy="3582378"/>
          </a:xfrm>
          <a:prstGeom prst="rect">
            <a:avLst/>
          </a:prstGeom>
        </p:spPr>
      </p:pic>
      <p:sp>
        <p:nvSpPr>
          <p:cNvPr id="6" name="TextBox 5">
            <a:extLst>
              <a:ext uri="{FF2B5EF4-FFF2-40B4-BE49-F238E27FC236}">
                <a16:creationId xmlns:a16="http://schemas.microsoft.com/office/drawing/2014/main" id="{210A1CD3-1C0D-4179-2265-357DF4AD1AA8}"/>
              </a:ext>
            </a:extLst>
          </p:cNvPr>
          <p:cNvSpPr txBox="1"/>
          <p:nvPr/>
        </p:nvSpPr>
        <p:spPr>
          <a:xfrm>
            <a:off x="5195579" y="9723025"/>
            <a:ext cx="1968725" cy="2031325"/>
          </a:xfrm>
          <a:prstGeom prst="rect">
            <a:avLst/>
          </a:prstGeom>
          <a:noFill/>
        </p:spPr>
        <p:txBody>
          <a:bodyPr wrap="square">
            <a:spAutoFit/>
          </a:bodyPr>
          <a:lstStyle/>
          <a:p>
            <a:pPr algn="just"/>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Set-up scheme: </a:t>
            </a:r>
            <a:endPar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 detector, </a:t>
            </a:r>
            <a:endPar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kern="100" dirty="0">
                <a:latin typeface="Times New Roman" panose="02020603050405020304" pitchFamily="18" charset="0"/>
                <a:ea typeface="Calibri" panose="020F0502020204030204" pitchFamily="34" charset="0"/>
                <a:cs typeface="Times New Roman" panose="02020603050405020304" pitchFamily="18" charset="0"/>
              </a:rPr>
              <a:t>2</a:t>
            </a:r>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α-</a:t>
            </a:r>
            <a:r>
              <a:rPr lang="ru-RU"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a:t>
            </a:r>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aseline="30000" dirty="0">
                <a:solidFill>
                  <a:schemeClr val="tx1"/>
                </a:solidFill>
                <a:effectLst/>
                <a:latin typeface="Times New Roman" panose="02020603050405020304" pitchFamily="18" charset="0"/>
                <a:ea typeface="Calibri" panose="020F0502020204030204" pitchFamily="34" charset="0"/>
              </a:rPr>
              <a:t>226</a:t>
            </a:r>
            <a:r>
              <a:rPr lang="ru-RU" dirty="0">
                <a:solidFill>
                  <a:schemeClr val="tx1"/>
                </a:solidFill>
                <a:effectLst/>
                <a:latin typeface="Times New Roman" panose="02020603050405020304" pitchFamily="18" charset="0"/>
                <a:ea typeface="Calibri" panose="020F0502020204030204" pitchFamily="34" charset="0"/>
              </a:rPr>
              <a:t>Ra</a:t>
            </a:r>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kern="100" dirty="0">
                <a:latin typeface="Times New Roman" panose="02020603050405020304" pitchFamily="18" charset="0"/>
                <a:ea typeface="Calibri" panose="020F0502020204030204" pitchFamily="34" charset="0"/>
                <a:cs typeface="Times New Roman" panose="02020603050405020304" pitchFamily="18" charset="0"/>
              </a:rPr>
              <a:t>3</a:t>
            </a:r>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collimator,</a:t>
            </a:r>
            <a:endPar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kern="100" dirty="0">
                <a:latin typeface="Times New Roman" panose="02020603050405020304" pitchFamily="18" charset="0"/>
                <a:ea typeface="Calibri" panose="020F0502020204030204" pitchFamily="34" charset="0"/>
                <a:cs typeface="Times New Roman" panose="02020603050405020304" pitchFamily="18" charset="0"/>
              </a:rPr>
              <a:t>4</a:t>
            </a:r>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Al filter,</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a:t>
            </a:r>
            <a:r>
              <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accelerator vacuum chamber</a:t>
            </a:r>
            <a:r>
              <a:rPr lang="en-US"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96FF94-82F6-9BC3-3C87-E66EE2E9057E}"/>
              </a:ext>
            </a:extLst>
          </p:cNvPr>
          <p:cNvSpPr txBox="1"/>
          <p:nvPr/>
        </p:nvSpPr>
        <p:spPr>
          <a:xfrm>
            <a:off x="14687342" y="13907953"/>
            <a:ext cx="5306605" cy="3046988"/>
          </a:xfrm>
          <a:prstGeom prst="rect">
            <a:avLst/>
          </a:prstGeom>
          <a:noFill/>
        </p:spPr>
        <p:txBody>
          <a:bodyPr wrap="square">
            <a:spAutoFit/>
          </a:bodyPr>
          <a:lstStyle/>
          <a:p>
            <a:pPr algn="just"/>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Fig. 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Fig. 3</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show the amplitude spectra of Xe ions measured using Si and SiC detectors using Al filters of various thicknesses. Three peaks are visible, corresponding to the registered energies of 165, 82 and 45 MeV. Alpha peaks from the calibration source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226</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Ra are also observed at the beginning of the spectra. </a:t>
            </a:r>
            <a:endParaRPr lang="ru-RU" sz="24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70DDD2F4-8B9A-A586-D009-55A1806E4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8917" y="13445228"/>
            <a:ext cx="5986858" cy="4235676"/>
          </a:xfrm>
          <a:prstGeom prst="rect">
            <a:avLst/>
          </a:prstGeom>
        </p:spPr>
      </p:pic>
      <p:pic>
        <p:nvPicPr>
          <p:cNvPr id="14" name="Рисунок 13">
            <a:extLst>
              <a:ext uri="{FF2B5EF4-FFF2-40B4-BE49-F238E27FC236}">
                <a16:creationId xmlns:a16="http://schemas.microsoft.com/office/drawing/2014/main" id="{34E3EFF2-73BA-7FAF-ACB3-920EA991D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833" y="18221366"/>
            <a:ext cx="5393637" cy="4038390"/>
          </a:xfrm>
          <a:prstGeom prst="rect">
            <a:avLst/>
          </a:prstGeom>
        </p:spPr>
      </p:pic>
      <p:sp>
        <p:nvSpPr>
          <p:cNvPr id="15" name="TextBox 14">
            <a:extLst>
              <a:ext uri="{FF2B5EF4-FFF2-40B4-BE49-F238E27FC236}">
                <a16:creationId xmlns:a16="http://schemas.microsoft.com/office/drawing/2014/main" id="{D7330B33-752D-278A-C35E-2271471F68FA}"/>
              </a:ext>
            </a:extLst>
          </p:cNvPr>
          <p:cNvSpPr txBox="1"/>
          <p:nvPr/>
        </p:nvSpPr>
        <p:spPr>
          <a:xfrm>
            <a:off x="6568618" y="21724336"/>
            <a:ext cx="959557" cy="400110"/>
          </a:xfrm>
          <a:prstGeom prst="rect">
            <a:avLst/>
          </a:prstGeom>
          <a:noFill/>
        </p:spPr>
        <p:txBody>
          <a:bodyPr wrap="square">
            <a:spAutoFit/>
          </a:bodyPr>
          <a:lstStyle/>
          <a:p>
            <a:pPr algn="just"/>
            <a:r>
              <a:rPr lang="en-US" sz="2000" b="1" dirty="0">
                <a:latin typeface="Times New Roman" panose="02020603050405020304" pitchFamily="18" charset="0"/>
                <a:ea typeface="Batang" panose="02030600000101010101" pitchFamily="18" charset="-127"/>
              </a:rPr>
              <a:t>Fig</a:t>
            </a:r>
            <a:r>
              <a:rPr lang="ru-RU" sz="2000" b="1" dirty="0">
                <a:effectLst/>
                <a:latin typeface="Times New Roman" panose="02020603050405020304" pitchFamily="18" charset="0"/>
                <a:ea typeface="Batang" panose="02030600000101010101" pitchFamily="18" charset="-127"/>
              </a:rPr>
              <a:t>.</a:t>
            </a:r>
            <a:r>
              <a:rPr lang="en-US" sz="2000" b="1" dirty="0">
                <a:effectLst/>
                <a:latin typeface="Times New Roman" panose="02020603050405020304" pitchFamily="18" charset="0"/>
                <a:ea typeface="Batang" panose="02030600000101010101" pitchFamily="18" charset="-127"/>
              </a:rPr>
              <a:t> 4</a:t>
            </a:r>
            <a:endParaRPr lang="ru-RU" sz="2000" dirty="0">
              <a:effectLst/>
              <a:latin typeface="Times New Roman" panose="02020603050405020304" pitchFamily="18" charset="0"/>
              <a:ea typeface="Batang" panose="02030600000101010101" pitchFamily="18" charset="-127"/>
            </a:endParaRPr>
          </a:p>
        </p:txBody>
      </p:sp>
      <p:pic>
        <p:nvPicPr>
          <p:cNvPr id="17" name="Рисунок 16">
            <a:extLst>
              <a:ext uri="{FF2B5EF4-FFF2-40B4-BE49-F238E27FC236}">
                <a16:creationId xmlns:a16="http://schemas.microsoft.com/office/drawing/2014/main" id="{4C86906A-4B1C-0578-FD15-2E1763E8C7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85" y="18221366"/>
            <a:ext cx="5161067" cy="4038390"/>
          </a:xfrm>
          <a:prstGeom prst="rect">
            <a:avLst/>
          </a:prstGeom>
        </p:spPr>
      </p:pic>
      <p:sp>
        <p:nvSpPr>
          <p:cNvPr id="18" name="TextBox 17">
            <a:extLst>
              <a:ext uri="{FF2B5EF4-FFF2-40B4-BE49-F238E27FC236}">
                <a16:creationId xmlns:a16="http://schemas.microsoft.com/office/drawing/2014/main" id="{71F0064B-1D30-385C-1E75-9C4CA4E5AF68}"/>
              </a:ext>
            </a:extLst>
          </p:cNvPr>
          <p:cNvSpPr txBox="1"/>
          <p:nvPr/>
        </p:nvSpPr>
        <p:spPr>
          <a:xfrm>
            <a:off x="12800626" y="21766884"/>
            <a:ext cx="959557" cy="400110"/>
          </a:xfrm>
          <a:prstGeom prst="rect">
            <a:avLst/>
          </a:prstGeom>
          <a:noFill/>
        </p:spPr>
        <p:txBody>
          <a:bodyPr wrap="square">
            <a:spAutoFit/>
          </a:bodyPr>
          <a:lstStyle/>
          <a:p>
            <a:pPr algn="just"/>
            <a:r>
              <a:rPr lang="en-US" sz="2000" b="1" dirty="0">
                <a:latin typeface="Times New Roman" panose="02020603050405020304" pitchFamily="18" charset="0"/>
                <a:ea typeface="Batang" panose="02030600000101010101" pitchFamily="18" charset="-127"/>
              </a:rPr>
              <a:t>Fig</a:t>
            </a:r>
            <a:r>
              <a:rPr lang="ru-RU" sz="2000" b="1" dirty="0">
                <a:effectLst/>
                <a:latin typeface="Times New Roman" panose="02020603050405020304" pitchFamily="18" charset="0"/>
                <a:ea typeface="Batang" panose="02030600000101010101" pitchFamily="18" charset="-127"/>
              </a:rPr>
              <a:t>.</a:t>
            </a:r>
            <a:r>
              <a:rPr lang="en-US" sz="2000" b="1" dirty="0">
                <a:effectLst/>
                <a:latin typeface="Times New Roman" panose="02020603050405020304" pitchFamily="18" charset="0"/>
                <a:ea typeface="Batang" panose="02030600000101010101" pitchFamily="18" charset="-127"/>
              </a:rPr>
              <a:t> </a:t>
            </a:r>
            <a:r>
              <a:rPr lang="en-US" sz="2000" b="1" dirty="0">
                <a:latin typeface="Times New Roman" panose="02020603050405020304" pitchFamily="18" charset="0"/>
                <a:ea typeface="Batang" panose="02030600000101010101" pitchFamily="18" charset="-127"/>
              </a:rPr>
              <a:t>5</a:t>
            </a:r>
            <a:endParaRPr lang="ru-RU" sz="2000" dirty="0">
              <a:effectLst/>
              <a:latin typeface="Times New Roman" panose="02020603050405020304" pitchFamily="18" charset="0"/>
              <a:ea typeface="Batang" panose="02030600000101010101" pitchFamily="18" charset="-127"/>
            </a:endParaRPr>
          </a:p>
        </p:txBody>
      </p:sp>
      <p:sp>
        <p:nvSpPr>
          <p:cNvPr id="19" name="TextBox 18">
            <a:extLst>
              <a:ext uri="{FF2B5EF4-FFF2-40B4-BE49-F238E27FC236}">
                <a16:creationId xmlns:a16="http://schemas.microsoft.com/office/drawing/2014/main" id="{2C6BE2D3-51AF-68EC-1BF4-38655DDB16F2}"/>
              </a:ext>
            </a:extLst>
          </p:cNvPr>
          <p:cNvSpPr txBox="1"/>
          <p:nvPr/>
        </p:nvSpPr>
        <p:spPr>
          <a:xfrm>
            <a:off x="994778" y="22259756"/>
            <a:ext cx="19262378" cy="1569660"/>
          </a:xfrm>
          <a:prstGeom prst="rect">
            <a:avLst/>
          </a:prstGeom>
          <a:noFill/>
        </p:spPr>
        <p:txBody>
          <a:bodyPr wrap="square">
            <a:spAutoFit/>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spectra measured by Si and SiC detectors and the calibration of energy scales carried out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help of four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-peaks of the source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226</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Ra made it possible to determine E</a:t>
            </a:r>
            <a:r>
              <a:rPr lang="en-US" sz="2400" kern="100" baseline="-25000"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energy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registered by the detector, and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amplitude defect  by the formula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 =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2400"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kern="1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kern="100" baseline="-25000"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2400"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the true ion energy, which was calculated with accuracy  2% by alpha calibration [6].</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obtained results are given in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Fig.4, Fig. 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table 1</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Table 1 also shows the ratio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2400"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the detectors under study.</a:t>
            </a:r>
            <a:endParaRPr lang="ru-RU"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0" name="Содержимое 6">
            <a:extLst>
              <a:ext uri="{FF2B5EF4-FFF2-40B4-BE49-F238E27FC236}">
                <a16:creationId xmlns:a16="http://schemas.microsoft.com/office/drawing/2014/main" id="{600E79D5-5016-9985-6D23-817C9AEB0BF5}"/>
              </a:ext>
            </a:extLst>
          </p:cNvPr>
          <p:cNvGraphicFramePr>
            <a:graphicFrameLocks/>
          </p:cNvGraphicFramePr>
          <p:nvPr>
            <p:extLst>
              <p:ext uri="{D42A27DB-BD31-4B8C-83A1-F6EECF244321}">
                <p14:modId xmlns:p14="http://schemas.microsoft.com/office/powerpoint/2010/main" val="1099874016"/>
              </p:ext>
            </p:extLst>
          </p:nvPr>
        </p:nvGraphicFramePr>
        <p:xfrm>
          <a:off x="13755961" y="18313035"/>
          <a:ext cx="5370285" cy="3714377"/>
        </p:xfrm>
        <a:graphic>
          <a:graphicData uri="http://schemas.openxmlformats.org/drawingml/2006/table">
            <a:tbl>
              <a:tblPr firstRow="1" bandRow="1">
                <a:tableStyleId>{5C22544A-7EE6-4342-B048-85BDC9FD1C3A}</a:tableStyleId>
              </a:tblPr>
              <a:tblGrid>
                <a:gridCol w="1839285">
                  <a:extLst>
                    <a:ext uri="{9D8B030D-6E8A-4147-A177-3AD203B41FA5}">
                      <a16:colId xmlns:a16="http://schemas.microsoft.com/office/drawing/2014/main" val="20000"/>
                    </a:ext>
                  </a:extLst>
                </a:gridCol>
                <a:gridCol w="1489311">
                  <a:extLst>
                    <a:ext uri="{9D8B030D-6E8A-4147-A177-3AD203B41FA5}">
                      <a16:colId xmlns:a16="http://schemas.microsoft.com/office/drawing/2014/main" val="20001"/>
                    </a:ext>
                  </a:extLst>
                </a:gridCol>
                <a:gridCol w="782749">
                  <a:extLst>
                    <a:ext uri="{9D8B030D-6E8A-4147-A177-3AD203B41FA5}">
                      <a16:colId xmlns:a16="http://schemas.microsoft.com/office/drawing/2014/main" val="20002"/>
                    </a:ext>
                  </a:extLst>
                </a:gridCol>
                <a:gridCol w="1258940">
                  <a:extLst>
                    <a:ext uri="{9D8B030D-6E8A-4147-A177-3AD203B41FA5}">
                      <a16:colId xmlns:a16="http://schemas.microsoft.com/office/drawing/2014/main" val="20003"/>
                    </a:ext>
                  </a:extLst>
                </a:gridCol>
              </a:tblGrid>
              <a:tr h="459327">
                <a:tc>
                  <a:txBody>
                    <a:bodyPr/>
                    <a:lstStyle/>
                    <a:p>
                      <a:pPr marL="0" indent="0" algn="ctr">
                        <a:lnSpc>
                          <a:spcPct val="100000"/>
                        </a:lnSpc>
                        <a:spcBef>
                          <a:spcPts val="1800"/>
                        </a:spcBef>
                        <a:spcAft>
                          <a:spcPts val="0"/>
                        </a:spcAft>
                      </a:pPr>
                      <a:r>
                        <a:rPr lang="en-GB" sz="1600" b="1" kern="1200" dirty="0" err="1">
                          <a:solidFill>
                            <a:schemeClr val="tx1"/>
                          </a:solidFill>
                          <a:latin typeface="Arial" pitchFamily="34" charset="0"/>
                          <a:ea typeface="+mn-ea"/>
                          <a:cs typeface="Arial" pitchFamily="34" charset="0"/>
                        </a:rPr>
                        <a:t>E</a:t>
                      </a:r>
                      <a:r>
                        <a:rPr lang="en-GB" sz="1600" b="1" kern="1200" baseline="-25000" dirty="0" err="1">
                          <a:solidFill>
                            <a:schemeClr val="tx1"/>
                          </a:solidFill>
                          <a:latin typeface="Arial" pitchFamily="34" charset="0"/>
                          <a:ea typeface="+mn-ea"/>
                          <a:cs typeface="Arial" pitchFamily="34" charset="0"/>
                        </a:rPr>
                        <a:t>Xe</a:t>
                      </a:r>
                      <a:r>
                        <a:rPr lang="ru-RU" sz="1600" baseline="0" dirty="0">
                          <a:solidFill>
                            <a:schemeClr val="tx1"/>
                          </a:solidFill>
                          <a:latin typeface="Arial" pitchFamily="34" charset="0"/>
                          <a:ea typeface="Calibri"/>
                          <a:cs typeface="Arial" pitchFamily="34" charset="0"/>
                        </a:rPr>
                        <a:t>, МэВ</a:t>
                      </a:r>
                    </a:p>
                  </a:txBody>
                  <a:tcPr marL="68580" marR="68580" marT="0" marB="0"/>
                </a:tc>
                <a:tc>
                  <a:txBody>
                    <a:bodyPr/>
                    <a:lstStyle/>
                    <a:p>
                      <a:pPr marL="6350" indent="-12700" algn="ctr">
                        <a:lnSpc>
                          <a:spcPct val="150000"/>
                        </a:lnSpc>
                        <a:spcBef>
                          <a:spcPts val="1200"/>
                        </a:spcBef>
                        <a:spcAft>
                          <a:spcPts val="0"/>
                        </a:spcAft>
                      </a:pPr>
                      <a:r>
                        <a:rPr lang="ru-RU" sz="1600" dirty="0">
                          <a:solidFill>
                            <a:schemeClr val="tx1"/>
                          </a:solidFill>
                          <a:latin typeface="Arial" pitchFamily="34" charset="0"/>
                          <a:ea typeface="Calibri"/>
                          <a:cs typeface="Arial" pitchFamily="34" charset="0"/>
                        </a:rPr>
                        <a:t>165</a:t>
                      </a:r>
                    </a:p>
                  </a:txBody>
                  <a:tcPr marL="68580" marR="68580" marT="0" marB="0"/>
                </a:tc>
                <a:tc>
                  <a:txBody>
                    <a:bodyPr/>
                    <a:lstStyle/>
                    <a:p>
                      <a:pPr marL="0" indent="14288" algn="ctr">
                        <a:lnSpc>
                          <a:spcPct val="150000"/>
                        </a:lnSpc>
                        <a:spcBef>
                          <a:spcPts val="1200"/>
                        </a:spcBef>
                        <a:spcAft>
                          <a:spcPts val="0"/>
                        </a:spcAft>
                      </a:pPr>
                      <a:r>
                        <a:rPr lang="en-US" sz="1600" dirty="0">
                          <a:solidFill>
                            <a:schemeClr val="tx1"/>
                          </a:solidFill>
                          <a:latin typeface="Arial" pitchFamily="34" charset="0"/>
                          <a:ea typeface="Calibri"/>
                          <a:cs typeface="Arial" pitchFamily="34" charset="0"/>
                        </a:rPr>
                        <a:t>82</a:t>
                      </a:r>
                      <a:endParaRPr lang="ru-RU" sz="1600" dirty="0">
                        <a:solidFill>
                          <a:schemeClr val="tx1"/>
                        </a:solidFill>
                        <a:latin typeface="Arial" pitchFamily="34" charset="0"/>
                        <a:ea typeface="Calibri"/>
                        <a:cs typeface="Arial" pitchFamily="34" charset="0"/>
                      </a:endParaRPr>
                    </a:p>
                  </a:txBody>
                  <a:tcPr marL="68580" marR="68580" marT="0" marB="0"/>
                </a:tc>
                <a:tc>
                  <a:txBody>
                    <a:bodyPr/>
                    <a:lstStyle/>
                    <a:p>
                      <a:pPr marL="0" indent="14288" algn="ctr">
                        <a:lnSpc>
                          <a:spcPct val="150000"/>
                        </a:lnSpc>
                        <a:spcBef>
                          <a:spcPts val="1200"/>
                        </a:spcBef>
                        <a:spcAft>
                          <a:spcPts val="0"/>
                        </a:spcAft>
                      </a:pPr>
                      <a:r>
                        <a:rPr lang="en-US" sz="1600" dirty="0">
                          <a:solidFill>
                            <a:schemeClr val="tx1"/>
                          </a:solidFill>
                          <a:latin typeface="Arial" pitchFamily="34" charset="0"/>
                          <a:ea typeface="Calibri"/>
                          <a:cs typeface="Arial" pitchFamily="34" charset="0"/>
                        </a:rPr>
                        <a:t>45</a:t>
                      </a:r>
                      <a:endParaRPr lang="ru-RU" sz="1600" dirty="0">
                        <a:solidFill>
                          <a:schemeClr val="tx1"/>
                        </a:solidFill>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0"/>
                  </a:ext>
                </a:extLst>
              </a:tr>
              <a:tr h="274270">
                <a:tc>
                  <a:txBody>
                    <a:bodyPr/>
                    <a:lstStyle/>
                    <a:p>
                      <a:endParaRPr lang="ru-RU" sz="1000" dirty="0">
                        <a:solidFill>
                          <a:schemeClr val="tx1"/>
                        </a:solidFill>
                        <a:latin typeface="Arial" pitchFamily="34" charset="0"/>
                        <a:cs typeface="Arial" pitchFamily="34" charset="0"/>
                      </a:endParaRPr>
                    </a:p>
                  </a:txBody>
                  <a:tcPr/>
                </a:tc>
                <a:tc>
                  <a:txBody>
                    <a:bodyPr/>
                    <a:lstStyle/>
                    <a:p>
                      <a:endParaRPr lang="ru-RU" sz="1000" dirty="0">
                        <a:solidFill>
                          <a:schemeClr val="tx1"/>
                        </a:solidFill>
                        <a:latin typeface="Arial" pitchFamily="34" charset="0"/>
                        <a:cs typeface="Arial" pitchFamily="34" charset="0"/>
                      </a:endParaRPr>
                    </a:p>
                  </a:txBody>
                  <a:tcPr/>
                </a:tc>
                <a:tc>
                  <a:txBody>
                    <a:bodyPr/>
                    <a:lstStyle/>
                    <a:p>
                      <a:endParaRPr lang="ru-RU" sz="1000" dirty="0">
                        <a:solidFill>
                          <a:schemeClr val="tx1"/>
                        </a:solidFill>
                        <a:latin typeface="Arial" pitchFamily="34" charset="0"/>
                        <a:cs typeface="Arial" pitchFamily="34" charset="0"/>
                      </a:endParaRPr>
                    </a:p>
                  </a:txBody>
                  <a:tcPr/>
                </a:tc>
                <a:tc>
                  <a:txBody>
                    <a:bodyPr/>
                    <a:lstStyle/>
                    <a:p>
                      <a:endParaRPr lang="ru-RU" sz="10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1"/>
                  </a:ext>
                </a:extLst>
              </a:tr>
              <a:tr h="477293">
                <a:tc>
                  <a:txBody>
                    <a:bodyPr/>
                    <a:lstStyle/>
                    <a:p>
                      <a:pPr marL="0" indent="0" algn="just">
                        <a:lnSpc>
                          <a:spcPct val="100000"/>
                        </a:lnSpc>
                        <a:spcBef>
                          <a:spcPts val="1800"/>
                        </a:spcBef>
                        <a:spcAft>
                          <a:spcPts val="0"/>
                        </a:spcAft>
                      </a:pPr>
                      <a:r>
                        <a:rPr lang="en-GB" sz="1600" dirty="0">
                          <a:solidFill>
                            <a:schemeClr val="tx1"/>
                          </a:solidFill>
                          <a:latin typeface="Arial" pitchFamily="34" charset="0"/>
                          <a:ea typeface="Calibri"/>
                          <a:cs typeface="Arial" pitchFamily="34" charset="0"/>
                        </a:rPr>
                        <a:t>E</a:t>
                      </a:r>
                      <a:r>
                        <a:rPr lang="ru-RU" sz="1600" baseline="-25000" dirty="0">
                          <a:solidFill>
                            <a:schemeClr val="tx1"/>
                          </a:solidFill>
                          <a:latin typeface="Arial" pitchFamily="34" charset="0"/>
                          <a:ea typeface="Calibri"/>
                          <a:cs typeface="Arial" pitchFamily="34" charset="0"/>
                        </a:rPr>
                        <a:t>Д</a:t>
                      </a:r>
                      <a:r>
                        <a:rPr lang="ru-RU" sz="1600" dirty="0">
                          <a:solidFill>
                            <a:schemeClr val="tx1"/>
                          </a:solidFill>
                          <a:latin typeface="Arial" pitchFamily="34" charset="0"/>
                          <a:ea typeface="Calibri"/>
                          <a:cs typeface="Arial" pitchFamily="34" charset="0"/>
                        </a:rPr>
                        <a:t> (</a:t>
                      </a:r>
                      <a:r>
                        <a:rPr lang="en-GB" sz="1600" b="1" dirty="0">
                          <a:solidFill>
                            <a:schemeClr val="tx1"/>
                          </a:solidFill>
                          <a:latin typeface="Arial" pitchFamily="34" charset="0"/>
                          <a:ea typeface="Calibri"/>
                          <a:cs typeface="Arial" pitchFamily="34" charset="0"/>
                        </a:rPr>
                        <a:t>Si</a:t>
                      </a:r>
                      <a:r>
                        <a:rPr lang="ru-RU" sz="1600" dirty="0">
                          <a:solidFill>
                            <a:schemeClr val="tx1"/>
                          </a:solidFill>
                          <a:latin typeface="Arial" pitchFamily="34" charset="0"/>
                          <a:ea typeface="Calibri"/>
                          <a:cs typeface="Arial" pitchFamily="34" charset="0"/>
                        </a:rPr>
                        <a:t>), МэВ</a:t>
                      </a:r>
                    </a:p>
                  </a:txBody>
                  <a:tcPr marL="68580" marR="68580" marT="0" marB="0"/>
                </a:tc>
                <a:tc>
                  <a:txBody>
                    <a:bodyPr/>
                    <a:lstStyle/>
                    <a:p>
                      <a:pPr marL="0" indent="0" algn="ctr">
                        <a:lnSpc>
                          <a:spcPct val="100000"/>
                        </a:lnSpc>
                        <a:spcBef>
                          <a:spcPts val="600"/>
                        </a:spcBef>
                        <a:spcAft>
                          <a:spcPts val="0"/>
                        </a:spcAft>
                      </a:pPr>
                      <a:r>
                        <a:rPr lang="ru-RU" sz="1600" dirty="0">
                          <a:solidFill>
                            <a:schemeClr val="tx1"/>
                          </a:solidFill>
                          <a:latin typeface="Arial" pitchFamily="34" charset="0"/>
                          <a:ea typeface="Calibri"/>
                          <a:cs typeface="Arial" pitchFamily="34" charset="0"/>
                        </a:rPr>
                        <a:t>133.5</a:t>
                      </a:r>
                    </a:p>
                  </a:txBody>
                  <a:tcPr marL="68580" marR="68580" marT="0" marB="0"/>
                </a:tc>
                <a:tc>
                  <a:txBody>
                    <a:bodyPr/>
                    <a:lstStyle/>
                    <a:p>
                      <a:pPr marL="0" indent="14288" algn="ctr">
                        <a:lnSpc>
                          <a:spcPct val="100000"/>
                        </a:lnSpc>
                        <a:spcBef>
                          <a:spcPts val="600"/>
                        </a:spcBef>
                        <a:spcAft>
                          <a:spcPts val="0"/>
                        </a:spcAft>
                      </a:pPr>
                      <a:r>
                        <a:rPr lang="ru-RU" sz="1600" b="0" dirty="0">
                          <a:solidFill>
                            <a:schemeClr val="tx1"/>
                          </a:solidFill>
                          <a:latin typeface="Arial" pitchFamily="34" charset="0"/>
                          <a:ea typeface="Calibri"/>
                          <a:cs typeface="Arial" pitchFamily="34" charset="0"/>
                        </a:rPr>
                        <a:t>63.5</a:t>
                      </a:r>
                    </a:p>
                  </a:txBody>
                  <a:tcPr marL="68580" marR="68580" marT="0" marB="0"/>
                </a:tc>
                <a:tc>
                  <a:txBody>
                    <a:bodyPr/>
                    <a:lstStyle/>
                    <a:p>
                      <a:pPr marL="0" indent="14288" algn="ctr">
                        <a:lnSpc>
                          <a:spcPct val="100000"/>
                        </a:lnSpc>
                        <a:spcBef>
                          <a:spcPts val="600"/>
                        </a:spcBef>
                        <a:spcAft>
                          <a:spcPts val="0"/>
                        </a:spcAft>
                      </a:pPr>
                      <a:r>
                        <a:rPr lang="ru-RU" sz="1600" dirty="0">
                          <a:solidFill>
                            <a:schemeClr val="tx1"/>
                          </a:solidFill>
                          <a:latin typeface="Arial" pitchFamily="34" charset="0"/>
                          <a:ea typeface="Calibri"/>
                          <a:cs typeface="Arial" pitchFamily="34" charset="0"/>
                        </a:rPr>
                        <a:t>35</a:t>
                      </a:r>
                    </a:p>
                  </a:txBody>
                  <a:tcPr marL="68580" marR="68580" marT="0" marB="0"/>
                </a:tc>
                <a:extLst>
                  <a:ext uri="{0D108BD9-81ED-4DB2-BD59-A6C34878D82A}">
                    <a16:rowId xmlns:a16="http://schemas.microsoft.com/office/drawing/2014/main" val="10002"/>
                  </a:ext>
                </a:extLst>
              </a:tr>
              <a:tr h="458375">
                <a:tc>
                  <a:txBody>
                    <a:bodyPr/>
                    <a:lstStyle/>
                    <a:p>
                      <a:pPr marL="0" indent="0" algn="ctr">
                        <a:lnSpc>
                          <a:spcPct val="107000"/>
                        </a:lnSpc>
                        <a:spcBef>
                          <a:spcPts val="600"/>
                        </a:spcBef>
                        <a:spcAft>
                          <a:spcPts val="0"/>
                        </a:spcAft>
                      </a:pPr>
                      <a:r>
                        <a:rPr lang="en-US" sz="1600" b="0" dirty="0">
                          <a:solidFill>
                            <a:schemeClr val="tx1"/>
                          </a:solidFill>
                          <a:latin typeface="Arial" pitchFamily="34" charset="0"/>
                          <a:ea typeface="Calibri"/>
                          <a:cs typeface="Arial" pitchFamily="34" charset="0"/>
                          <a:sym typeface="Symbol" panose="05050102010706020507" pitchFamily="18" charset="2"/>
                        </a:rPr>
                        <a:t></a:t>
                      </a:r>
                      <a:r>
                        <a:rPr lang="en-GB" sz="1600" b="0" dirty="0">
                          <a:solidFill>
                            <a:schemeClr val="tx1"/>
                          </a:solidFill>
                          <a:latin typeface="Arial" pitchFamily="34" charset="0"/>
                          <a:ea typeface="Calibri"/>
                          <a:cs typeface="Arial" pitchFamily="34" charset="0"/>
                        </a:rPr>
                        <a:t>E</a:t>
                      </a:r>
                      <a:r>
                        <a:rPr lang="ru-RU" sz="1600" b="1" dirty="0">
                          <a:solidFill>
                            <a:schemeClr val="tx1"/>
                          </a:solidFill>
                          <a:latin typeface="Arial" pitchFamily="34" charset="0"/>
                          <a:ea typeface="Calibri"/>
                          <a:cs typeface="Arial" pitchFamily="34" charset="0"/>
                        </a:rPr>
                        <a:t>, </a:t>
                      </a:r>
                      <a:r>
                        <a:rPr lang="ru-RU" sz="1600" b="0" dirty="0">
                          <a:solidFill>
                            <a:schemeClr val="tx1"/>
                          </a:solidFill>
                          <a:latin typeface="Arial" pitchFamily="34" charset="0"/>
                          <a:ea typeface="Calibri"/>
                          <a:cs typeface="Arial" pitchFamily="34" charset="0"/>
                        </a:rPr>
                        <a:t>МэВ</a:t>
                      </a:r>
                    </a:p>
                  </a:txBody>
                  <a:tcPr marL="68580" marR="68580" marT="0" marB="0">
                    <a:solidFill>
                      <a:schemeClr val="accent1">
                        <a:tint val="40000"/>
                      </a:schemeClr>
                    </a:solidFill>
                  </a:tcPr>
                </a:tc>
                <a:tc>
                  <a:txBody>
                    <a:bodyPr/>
                    <a:lstStyle/>
                    <a:p>
                      <a:pPr marL="0" indent="0" algn="ctr">
                        <a:lnSpc>
                          <a:spcPct val="107000"/>
                        </a:lnSpc>
                        <a:spcBef>
                          <a:spcPts val="600"/>
                        </a:spcBef>
                        <a:spcAft>
                          <a:spcPts val="0"/>
                        </a:spcAft>
                      </a:pPr>
                      <a:r>
                        <a:rPr lang="ru-RU" sz="1600" b="0" dirty="0">
                          <a:solidFill>
                            <a:schemeClr val="tx1"/>
                          </a:solidFill>
                          <a:latin typeface="Arial" pitchFamily="34" charset="0"/>
                          <a:ea typeface="Calibri"/>
                          <a:cs typeface="Arial" pitchFamily="34" charset="0"/>
                        </a:rPr>
                        <a:t>31.5</a:t>
                      </a:r>
                    </a:p>
                  </a:txBody>
                  <a:tcPr marL="68580" marR="68580" marT="0" marB="0">
                    <a:solidFill>
                      <a:schemeClr val="accent1">
                        <a:tint val="40000"/>
                      </a:schemeClr>
                    </a:solidFill>
                  </a:tcPr>
                </a:tc>
                <a:tc>
                  <a:txBody>
                    <a:bodyPr/>
                    <a:lstStyle/>
                    <a:p>
                      <a:pPr marL="0" indent="14288" algn="ctr">
                        <a:lnSpc>
                          <a:spcPct val="107000"/>
                        </a:lnSpc>
                        <a:spcBef>
                          <a:spcPts val="600"/>
                        </a:spcBef>
                        <a:spcAft>
                          <a:spcPts val="0"/>
                        </a:spcAft>
                        <a:tabLst>
                          <a:tab pos="0" algn="l"/>
                          <a:tab pos="690563" algn="ctr"/>
                          <a:tab pos="1381125" algn="r"/>
                        </a:tabLst>
                      </a:pPr>
                      <a:r>
                        <a:rPr lang="en-US" sz="1600" b="0" dirty="0">
                          <a:solidFill>
                            <a:schemeClr val="tx1"/>
                          </a:solidFill>
                          <a:latin typeface="Arial" pitchFamily="34" charset="0"/>
                          <a:ea typeface="Calibri"/>
                          <a:cs typeface="Arial" pitchFamily="34" charset="0"/>
                        </a:rPr>
                        <a:t>18.5</a:t>
                      </a:r>
                      <a:endParaRPr lang="ru-RU" sz="1600" b="0" dirty="0">
                        <a:solidFill>
                          <a:schemeClr val="tx1"/>
                        </a:solidFill>
                        <a:latin typeface="Arial" pitchFamily="34" charset="0"/>
                        <a:ea typeface="Calibri"/>
                        <a:cs typeface="Arial" pitchFamily="34" charset="0"/>
                      </a:endParaRPr>
                    </a:p>
                  </a:txBody>
                  <a:tcPr marL="68580" marR="68580" marT="0" marB="0">
                    <a:solidFill>
                      <a:schemeClr val="accent1">
                        <a:tint val="40000"/>
                      </a:schemeClr>
                    </a:solidFill>
                  </a:tcPr>
                </a:tc>
                <a:tc>
                  <a:txBody>
                    <a:bodyPr/>
                    <a:lstStyle/>
                    <a:p>
                      <a:pPr marL="0" indent="14288" algn="ctr">
                        <a:lnSpc>
                          <a:spcPct val="107000"/>
                        </a:lnSpc>
                        <a:spcBef>
                          <a:spcPts val="600"/>
                        </a:spcBef>
                        <a:spcAft>
                          <a:spcPts val="0"/>
                        </a:spcAft>
                      </a:pPr>
                      <a:r>
                        <a:rPr lang="en-US" sz="1600" b="0" dirty="0">
                          <a:solidFill>
                            <a:schemeClr val="tx1"/>
                          </a:solidFill>
                          <a:latin typeface="Arial" pitchFamily="34" charset="0"/>
                          <a:ea typeface="Calibri"/>
                          <a:cs typeface="Arial" pitchFamily="34" charset="0"/>
                        </a:rPr>
                        <a:t>10</a:t>
                      </a:r>
                      <a:endParaRPr lang="ru-RU" sz="1600" b="0" dirty="0">
                        <a:solidFill>
                          <a:schemeClr val="tx1"/>
                        </a:solidFill>
                        <a:latin typeface="Arial" pitchFamily="34" charset="0"/>
                        <a:ea typeface="Calibri"/>
                        <a:cs typeface="Arial" pitchFamily="34" charset="0"/>
                      </a:endParaRPr>
                    </a:p>
                  </a:txBody>
                  <a:tcPr marL="68580" marR="68580" marT="0" marB="0">
                    <a:solidFill>
                      <a:schemeClr val="accent1">
                        <a:tint val="40000"/>
                      </a:schemeClr>
                    </a:solidFill>
                  </a:tcPr>
                </a:tc>
                <a:extLst>
                  <a:ext uri="{0D108BD9-81ED-4DB2-BD59-A6C34878D82A}">
                    <a16:rowId xmlns:a16="http://schemas.microsoft.com/office/drawing/2014/main" val="10003"/>
                  </a:ext>
                </a:extLst>
              </a:tr>
              <a:tr h="381979">
                <a:tc>
                  <a:txBody>
                    <a:bodyPr/>
                    <a:lstStyle/>
                    <a:p>
                      <a:pPr marL="0" indent="0" algn="ctr">
                        <a:lnSpc>
                          <a:spcPct val="107000"/>
                        </a:lnSpc>
                        <a:spcBef>
                          <a:spcPts val="600"/>
                        </a:spcBef>
                        <a:spcAft>
                          <a:spcPts val="0"/>
                        </a:spcAft>
                      </a:pPr>
                      <a:r>
                        <a:rPr lang="en-GB" sz="1600" dirty="0">
                          <a:solidFill>
                            <a:schemeClr val="tx1"/>
                          </a:solidFill>
                          <a:latin typeface="Arial" pitchFamily="34" charset="0"/>
                          <a:ea typeface="Calibri"/>
                          <a:cs typeface="Arial" pitchFamily="34" charset="0"/>
                          <a:sym typeface="Symbol" panose="05050102010706020507" pitchFamily="18" charset="2"/>
                        </a:rPr>
                        <a:t></a:t>
                      </a:r>
                      <a:r>
                        <a:rPr lang="en-GB" sz="1600" dirty="0">
                          <a:solidFill>
                            <a:schemeClr val="tx1"/>
                          </a:solidFill>
                          <a:latin typeface="Arial" pitchFamily="34" charset="0"/>
                          <a:ea typeface="Calibri"/>
                          <a:cs typeface="Arial" pitchFamily="34" charset="0"/>
                        </a:rPr>
                        <a:t>E</a:t>
                      </a:r>
                      <a:r>
                        <a:rPr lang="ru-RU" sz="1600" dirty="0">
                          <a:solidFill>
                            <a:schemeClr val="tx1"/>
                          </a:solidFill>
                          <a:latin typeface="Arial" pitchFamily="34" charset="0"/>
                          <a:ea typeface="Calibri"/>
                          <a:cs typeface="Arial" pitchFamily="34" charset="0"/>
                        </a:rPr>
                        <a:t>/</a:t>
                      </a:r>
                      <a:r>
                        <a:rPr lang="en-GB" sz="1600" dirty="0" err="1">
                          <a:solidFill>
                            <a:schemeClr val="tx1"/>
                          </a:solidFill>
                          <a:latin typeface="Arial" pitchFamily="34" charset="0"/>
                          <a:ea typeface="Calibri"/>
                          <a:cs typeface="Arial" pitchFamily="34" charset="0"/>
                        </a:rPr>
                        <a:t>E</a:t>
                      </a:r>
                      <a:r>
                        <a:rPr lang="en-GB" sz="1600" baseline="-25000" dirty="0" err="1">
                          <a:solidFill>
                            <a:schemeClr val="tx1"/>
                          </a:solidFill>
                          <a:latin typeface="Arial" pitchFamily="34" charset="0"/>
                          <a:ea typeface="Calibri"/>
                          <a:cs typeface="Arial" pitchFamily="34" charset="0"/>
                        </a:rPr>
                        <a:t>Xe</a:t>
                      </a:r>
                      <a:r>
                        <a:rPr lang="en-GB" sz="1600" baseline="-25000" dirty="0">
                          <a:solidFill>
                            <a:schemeClr val="tx1"/>
                          </a:solidFill>
                          <a:latin typeface="Arial" pitchFamily="34" charset="0"/>
                          <a:ea typeface="Calibri"/>
                          <a:cs typeface="Arial" pitchFamily="34" charset="0"/>
                        </a:rPr>
                        <a:t> </a:t>
                      </a:r>
                      <a:r>
                        <a:rPr lang="ru-RU" sz="1600" dirty="0">
                          <a:solidFill>
                            <a:schemeClr val="tx1"/>
                          </a:solidFill>
                          <a:latin typeface="Arial" pitchFamily="34" charset="0"/>
                          <a:ea typeface="Calibri"/>
                          <a:cs typeface="Arial" pitchFamily="34" charset="0"/>
                        </a:rPr>
                        <a:t>, %</a:t>
                      </a:r>
                      <a:r>
                        <a:rPr lang="ru-RU" sz="1600" baseline="-25000" dirty="0">
                          <a:solidFill>
                            <a:schemeClr val="tx1"/>
                          </a:solidFill>
                          <a:latin typeface="Arial" pitchFamily="34" charset="0"/>
                          <a:ea typeface="Calibri"/>
                          <a:cs typeface="Arial" pitchFamily="34" charset="0"/>
                        </a:rPr>
                        <a:t> </a:t>
                      </a:r>
                      <a:endParaRPr lang="ru-RU" sz="1600" dirty="0">
                        <a:solidFill>
                          <a:schemeClr val="tx1"/>
                        </a:solidFill>
                        <a:latin typeface="Arial" pitchFamily="34" charset="0"/>
                        <a:ea typeface="Calibri"/>
                        <a:cs typeface="Arial" pitchFamily="34" charset="0"/>
                      </a:endParaRPr>
                    </a:p>
                  </a:txBody>
                  <a:tcPr marL="68580" marR="68580" marT="0" marB="0"/>
                </a:tc>
                <a:tc>
                  <a:txBody>
                    <a:bodyPr/>
                    <a:lstStyle/>
                    <a:p>
                      <a:pPr marL="0" indent="0" algn="ctr">
                        <a:lnSpc>
                          <a:spcPct val="107000"/>
                        </a:lnSpc>
                        <a:spcBef>
                          <a:spcPts val="600"/>
                        </a:spcBef>
                        <a:spcAft>
                          <a:spcPts val="0"/>
                        </a:spcAft>
                      </a:pPr>
                      <a:r>
                        <a:rPr lang="ru-RU" sz="1600" i="1" dirty="0">
                          <a:solidFill>
                            <a:schemeClr val="tx1"/>
                          </a:solidFill>
                          <a:latin typeface="Arial" pitchFamily="34" charset="0"/>
                          <a:ea typeface="Calibri"/>
                          <a:cs typeface="Arial" pitchFamily="34" charset="0"/>
                        </a:rPr>
                        <a:t>19</a:t>
                      </a:r>
                    </a:p>
                  </a:txBody>
                  <a:tcPr marL="68580" marR="68580" marT="0" marB="0"/>
                </a:tc>
                <a:tc>
                  <a:txBody>
                    <a:bodyPr/>
                    <a:lstStyle/>
                    <a:p>
                      <a:pPr marL="0" indent="14288" algn="ctr">
                        <a:lnSpc>
                          <a:spcPct val="107000"/>
                        </a:lnSpc>
                        <a:spcBef>
                          <a:spcPts val="600"/>
                        </a:spcBef>
                        <a:spcAft>
                          <a:spcPts val="0"/>
                        </a:spcAft>
                      </a:pPr>
                      <a:r>
                        <a:rPr lang="ru-RU" sz="1600" b="0" i="1" dirty="0">
                          <a:solidFill>
                            <a:schemeClr val="tx1"/>
                          </a:solidFill>
                          <a:latin typeface="Arial" pitchFamily="34" charset="0"/>
                          <a:ea typeface="Calibri"/>
                          <a:cs typeface="Arial" pitchFamily="34" charset="0"/>
                        </a:rPr>
                        <a:t>2</a:t>
                      </a:r>
                      <a:r>
                        <a:rPr lang="en-US" sz="1600" b="0" i="1" dirty="0">
                          <a:solidFill>
                            <a:schemeClr val="tx1"/>
                          </a:solidFill>
                          <a:latin typeface="Arial" pitchFamily="34" charset="0"/>
                          <a:ea typeface="Calibri"/>
                          <a:cs typeface="Arial" pitchFamily="34" charset="0"/>
                        </a:rPr>
                        <a:t>3</a:t>
                      </a:r>
                      <a:endParaRPr lang="ru-RU" sz="1600" b="0" i="1" dirty="0">
                        <a:solidFill>
                          <a:schemeClr val="tx1"/>
                        </a:solidFill>
                        <a:latin typeface="Arial" pitchFamily="34" charset="0"/>
                        <a:ea typeface="Calibri"/>
                        <a:cs typeface="Arial" pitchFamily="34" charset="0"/>
                      </a:endParaRPr>
                    </a:p>
                  </a:txBody>
                  <a:tcPr marL="68580" marR="68580" marT="0" marB="0"/>
                </a:tc>
                <a:tc>
                  <a:txBody>
                    <a:bodyPr/>
                    <a:lstStyle/>
                    <a:p>
                      <a:pPr marL="0" indent="14288" algn="ctr">
                        <a:lnSpc>
                          <a:spcPct val="107000"/>
                        </a:lnSpc>
                        <a:spcBef>
                          <a:spcPts val="600"/>
                        </a:spcBef>
                        <a:spcAft>
                          <a:spcPts val="0"/>
                        </a:spcAft>
                      </a:pPr>
                      <a:r>
                        <a:rPr lang="ru-RU" sz="1600" i="1" dirty="0">
                          <a:solidFill>
                            <a:schemeClr val="tx1"/>
                          </a:solidFill>
                          <a:latin typeface="Arial" pitchFamily="34" charset="0"/>
                          <a:ea typeface="Calibri"/>
                          <a:cs typeface="Arial" pitchFamily="34" charset="0"/>
                        </a:rPr>
                        <a:t>2</a:t>
                      </a:r>
                      <a:r>
                        <a:rPr lang="en-US" sz="1600" i="1" dirty="0">
                          <a:solidFill>
                            <a:schemeClr val="tx1"/>
                          </a:solidFill>
                          <a:latin typeface="Arial" pitchFamily="34" charset="0"/>
                          <a:ea typeface="Calibri"/>
                          <a:cs typeface="Arial" pitchFamily="34" charset="0"/>
                        </a:rPr>
                        <a:t>2</a:t>
                      </a:r>
                      <a:endParaRPr lang="ru-RU" sz="1600" i="1" dirty="0">
                        <a:solidFill>
                          <a:schemeClr val="tx1"/>
                        </a:solidFill>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377121">
                <a:tc>
                  <a:txBody>
                    <a:bodyPr/>
                    <a:lstStyle/>
                    <a:p>
                      <a:pPr algn="just"/>
                      <a:endParaRPr lang="ru-RU" sz="1600" dirty="0">
                        <a:solidFill>
                          <a:schemeClr val="tx1"/>
                        </a:solidFill>
                        <a:latin typeface="Arial" pitchFamily="34" charset="0"/>
                        <a:cs typeface="Arial" pitchFamily="34" charset="0"/>
                      </a:endParaRPr>
                    </a:p>
                  </a:txBody>
                  <a:tcPr/>
                </a:tc>
                <a:tc>
                  <a:txBody>
                    <a:bodyPr/>
                    <a:lstStyle/>
                    <a:p>
                      <a:pPr>
                        <a:spcBef>
                          <a:spcPts val="600"/>
                        </a:spcBef>
                      </a:pPr>
                      <a:endParaRPr lang="ru-RU" sz="1600" dirty="0">
                        <a:solidFill>
                          <a:schemeClr val="tx1"/>
                        </a:solidFill>
                        <a:latin typeface="Arial" pitchFamily="34" charset="0"/>
                        <a:cs typeface="Arial" pitchFamily="34" charset="0"/>
                      </a:endParaRPr>
                    </a:p>
                  </a:txBody>
                  <a:tcPr/>
                </a:tc>
                <a:tc>
                  <a:txBody>
                    <a:bodyPr/>
                    <a:lstStyle/>
                    <a:p>
                      <a:pPr algn="ctr">
                        <a:spcBef>
                          <a:spcPts val="600"/>
                        </a:spcBef>
                      </a:pPr>
                      <a:endParaRPr lang="ru-RU" sz="1600" b="0" dirty="0">
                        <a:solidFill>
                          <a:schemeClr val="tx1"/>
                        </a:solidFill>
                        <a:latin typeface="Arial" pitchFamily="34" charset="0"/>
                        <a:cs typeface="Arial" pitchFamily="34" charset="0"/>
                      </a:endParaRPr>
                    </a:p>
                  </a:txBody>
                  <a:tcPr/>
                </a:tc>
                <a:tc>
                  <a:txBody>
                    <a:bodyPr/>
                    <a:lstStyle/>
                    <a:p>
                      <a:pPr>
                        <a:spcBef>
                          <a:spcPts val="600"/>
                        </a:spcBef>
                      </a:pPr>
                      <a:endParaRPr lang="ru-RU"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5"/>
                  </a:ext>
                </a:extLst>
              </a:tr>
              <a:tr h="445658">
                <a:tc>
                  <a:txBody>
                    <a:bodyPr/>
                    <a:lstStyle/>
                    <a:p>
                      <a:pPr marL="0" indent="0" algn="just">
                        <a:lnSpc>
                          <a:spcPct val="107000"/>
                        </a:lnSpc>
                        <a:spcBef>
                          <a:spcPts val="600"/>
                        </a:spcBef>
                        <a:spcAft>
                          <a:spcPts val="0"/>
                        </a:spcAft>
                      </a:pPr>
                      <a:r>
                        <a:rPr lang="en-GB" sz="1600" dirty="0">
                          <a:solidFill>
                            <a:schemeClr val="tx1"/>
                          </a:solidFill>
                          <a:latin typeface="Arial" pitchFamily="34" charset="0"/>
                          <a:ea typeface="Calibri"/>
                          <a:cs typeface="Arial" pitchFamily="34" charset="0"/>
                        </a:rPr>
                        <a:t>E</a:t>
                      </a:r>
                      <a:r>
                        <a:rPr lang="ru-RU" sz="1600" baseline="-25000" dirty="0">
                          <a:solidFill>
                            <a:schemeClr val="tx1"/>
                          </a:solidFill>
                          <a:latin typeface="Arial" pitchFamily="34" charset="0"/>
                          <a:ea typeface="Calibri"/>
                          <a:cs typeface="Arial" pitchFamily="34" charset="0"/>
                        </a:rPr>
                        <a:t>Д</a:t>
                      </a:r>
                      <a:r>
                        <a:rPr lang="ru-RU" sz="1600" dirty="0">
                          <a:solidFill>
                            <a:schemeClr val="tx1"/>
                          </a:solidFill>
                          <a:latin typeface="Arial" pitchFamily="34" charset="0"/>
                          <a:ea typeface="Calibri"/>
                          <a:cs typeface="Arial" pitchFamily="34" charset="0"/>
                        </a:rPr>
                        <a:t>(</a:t>
                      </a:r>
                      <a:r>
                        <a:rPr lang="en-GB" sz="1600" b="1" dirty="0">
                          <a:solidFill>
                            <a:schemeClr val="tx1"/>
                          </a:solidFill>
                          <a:latin typeface="Arial" pitchFamily="34" charset="0"/>
                          <a:ea typeface="Calibri"/>
                          <a:cs typeface="Arial" pitchFamily="34" charset="0"/>
                        </a:rPr>
                        <a:t>Si</a:t>
                      </a:r>
                      <a:r>
                        <a:rPr lang="ru-RU" sz="1600" b="1" dirty="0">
                          <a:solidFill>
                            <a:schemeClr val="tx1"/>
                          </a:solidFill>
                          <a:latin typeface="Arial" pitchFamily="34" charset="0"/>
                          <a:ea typeface="Calibri"/>
                          <a:cs typeface="Arial" pitchFamily="34" charset="0"/>
                        </a:rPr>
                        <a:t>С</a:t>
                      </a:r>
                      <a:r>
                        <a:rPr lang="ru-RU" sz="1600" dirty="0">
                          <a:solidFill>
                            <a:schemeClr val="tx1"/>
                          </a:solidFill>
                          <a:latin typeface="Arial" pitchFamily="34" charset="0"/>
                          <a:ea typeface="Calibri"/>
                          <a:cs typeface="Arial" pitchFamily="34" charset="0"/>
                        </a:rPr>
                        <a:t>), МэВ</a:t>
                      </a:r>
                    </a:p>
                  </a:txBody>
                  <a:tcPr marL="68580" marR="68580" marT="0" marB="0"/>
                </a:tc>
                <a:tc>
                  <a:txBody>
                    <a:bodyPr/>
                    <a:lstStyle/>
                    <a:p>
                      <a:pPr marL="6350" indent="-12700" algn="ctr">
                        <a:lnSpc>
                          <a:spcPct val="107000"/>
                        </a:lnSpc>
                        <a:spcBef>
                          <a:spcPts val="600"/>
                        </a:spcBef>
                        <a:spcAft>
                          <a:spcPts val="0"/>
                        </a:spcAft>
                      </a:pPr>
                      <a:r>
                        <a:rPr lang="ru-RU" sz="1600" dirty="0">
                          <a:solidFill>
                            <a:schemeClr val="tx1"/>
                          </a:solidFill>
                          <a:latin typeface="Arial" pitchFamily="34" charset="0"/>
                          <a:ea typeface="Calibri"/>
                          <a:cs typeface="Arial" pitchFamily="34" charset="0"/>
                        </a:rPr>
                        <a:t>96</a:t>
                      </a:r>
                      <a:r>
                        <a:rPr lang="en-US" sz="1600" dirty="0">
                          <a:solidFill>
                            <a:schemeClr val="tx1"/>
                          </a:solidFill>
                          <a:latin typeface="Arial" pitchFamily="34" charset="0"/>
                          <a:ea typeface="Calibri"/>
                          <a:cs typeface="Arial" pitchFamily="34" charset="0"/>
                        </a:rPr>
                        <a:t>.</a:t>
                      </a:r>
                      <a:r>
                        <a:rPr lang="ru-RU" sz="1600" dirty="0">
                          <a:solidFill>
                            <a:schemeClr val="tx1"/>
                          </a:solidFill>
                          <a:latin typeface="Arial" pitchFamily="34" charset="0"/>
                          <a:ea typeface="Calibri"/>
                          <a:cs typeface="Arial" pitchFamily="34" charset="0"/>
                        </a:rPr>
                        <a:t>5</a:t>
                      </a:r>
                    </a:p>
                  </a:txBody>
                  <a:tcPr marL="68580" marR="68580" marT="0" marB="0"/>
                </a:tc>
                <a:tc>
                  <a:txBody>
                    <a:bodyPr/>
                    <a:lstStyle/>
                    <a:p>
                      <a:pPr marL="0" indent="14288" algn="ctr">
                        <a:lnSpc>
                          <a:spcPct val="107000"/>
                        </a:lnSpc>
                        <a:spcBef>
                          <a:spcPts val="600"/>
                        </a:spcBef>
                        <a:spcAft>
                          <a:spcPts val="0"/>
                        </a:spcAft>
                      </a:pPr>
                      <a:r>
                        <a:rPr lang="ru-RU" sz="1600" b="0" dirty="0">
                          <a:solidFill>
                            <a:schemeClr val="tx1"/>
                          </a:solidFill>
                          <a:latin typeface="Arial" pitchFamily="34" charset="0"/>
                          <a:ea typeface="Calibri"/>
                          <a:cs typeface="Arial" pitchFamily="34" charset="0"/>
                        </a:rPr>
                        <a:t>46</a:t>
                      </a:r>
                      <a:r>
                        <a:rPr lang="en-US" sz="1600" b="0" dirty="0">
                          <a:solidFill>
                            <a:schemeClr val="tx1"/>
                          </a:solidFill>
                          <a:latin typeface="Arial" pitchFamily="34" charset="0"/>
                          <a:ea typeface="Calibri"/>
                          <a:cs typeface="Arial" pitchFamily="34" charset="0"/>
                        </a:rPr>
                        <a:t>.</a:t>
                      </a:r>
                      <a:r>
                        <a:rPr lang="ru-RU" sz="1600" b="0" dirty="0">
                          <a:solidFill>
                            <a:schemeClr val="tx1"/>
                          </a:solidFill>
                          <a:latin typeface="Arial" pitchFamily="34" charset="0"/>
                          <a:ea typeface="Calibri"/>
                          <a:cs typeface="Arial" pitchFamily="34" charset="0"/>
                        </a:rPr>
                        <a:t>5</a:t>
                      </a:r>
                    </a:p>
                  </a:txBody>
                  <a:tcPr marL="68580" marR="68580" marT="0" marB="0"/>
                </a:tc>
                <a:tc>
                  <a:txBody>
                    <a:bodyPr/>
                    <a:lstStyle/>
                    <a:p>
                      <a:pPr marL="0" indent="14288" algn="ctr">
                        <a:lnSpc>
                          <a:spcPct val="107000"/>
                        </a:lnSpc>
                        <a:spcBef>
                          <a:spcPts val="600"/>
                        </a:spcBef>
                        <a:spcAft>
                          <a:spcPts val="0"/>
                        </a:spcAft>
                      </a:pPr>
                      <a:r>
                        <a:rPr lang="en-US" sz="1600" dirty="0">
                          <a:solidFill>
                            <a:schemeClr val="tx1"/>
                          </a:solidFill>
                          <a:latin typeface="Arial" pitchFamily="34" charset="0"/>
                          <a:ea typeface="Calibri"/>
                          <a:cs typeface="Arial" pitchFamily="34" charset="0"/>
                        </a:rPr>
                        <a:t>25</a:t>
                      </a:r>
                      <a:r>
                        <a:rPr lang="ru-RU" sz="1600" dirty="0">
                          <a:solidFill>
                            <a:schemeClr val="tx1"/>
                          </a:solidFill>
                          <a:latin typeface="Arial" pitchFamily="34" charset="0"/>
                          <a:ea typeface="Calibri"/>
                          <a:cs typeface="Arial" pitchFamily="34" charset="0"/>
                        </a:rPr>
                        <a:t>.</a:t>
                      </a:r>
                      <a:r>
                        <a:rPr lang="en-US" sz="1600" dirty="0">
                          <a:solidFill>
                            <a:schemeClr val="tx1"/>
                          </a:solidFill>
                          <a:latin typeface="Arial" pitchFamily="34" charset="0"/>
                          <a:ea typeface="Calibri"/>
                          <a:cs typeface="Arial" pitchFamily="34" charset="0"/>
                        </a:rPr>
                        <a:t>5</a:t>
                      </a:r>
                      <a:endParaRPr lang="ru-RU" sz="1600" dirty="0">
                        <a:solidFill>
                          <a:schemeClr val="tx1"/>
                        </a:solidFill>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6"/>
                  </a:ext>
                </a:extLst>
              </a:tr>
              <a:tr h="419685">
                <a:tc>
                  <a:txBody>
                    <a:bodyPr/>
                    <a:lstStyle/>
                    <a:p>
                      <a:pPr marL="0" indent="0" algn="ctr">
                        <a:lnSpc>
                          <a:spcPct val="107000"/>
                        </a:lnSpc>
                        <a:spcBef>
                          <a:spcPts val="600"/>
                        </a:spcBef>
                        <a:spcAft>
                          <a:spcPts val="0"/>
                        </a:spcAft>
                      </a:pPr>
                      <a:r>
                        <a:rPr lang="en-GB" sz="1600" b="0" dirty="0">
                          <a:solidFill>
                            <a:schemeClr val="tx1"/>
                          </a:solidFill>
                          <a:latin typeface="Arial" pitchFamily="34" charset="0"/>
                          <a:ea typeface="Calibri"/>
                          <a:cs typeface="Arial" pitchFamily="34" charset="0"/>
                          <a:sym typeface="Symbol" panose="05050102010706020507" pitchFamily="18" charset="2"/>
                        </a:rPr>
                        <a:t></a:t>
                      </a:r>
                      <a:r>
                        <a:rPr lang="en-GB" sz="1600" b="0" dirty="0">
                          <a:solidFill>
                            <a:schemeClr val="tx1"/>
                          </a:solidFill>
                          <a:latin typeface="Arial" pitchFamily="34" charset="0"/>
                          <a:ea typeface="Calibri"/>
                          <a:cs typeface="Arial" pitchFamily="34" charset="0"/>
                        </a:rPr>
                        <a:t>E</a:t>
                      </a:r>
                      <a:r>
                        <a:rPr lang="ru-RU" sz="1600" b="1" dirty="0">
                          <a:solidFill>
                            <a:schemeClr val="tx1"/>
                          </a:solidFill>
                          <a:latin typeface="Arial" pitchFamily="34" charset="0"/>
                          <a:ea typeface="Calibri"/>
                          <a:cs typeface="Arial" pitchFamily="34" charset="0"/>
                        </a:rPr>
                        <a:t>, </a:t>
                      </a:r>
                      <a:r>
                        <a:rPr lang="ru-RU" sz="1600" b="0" dirty="0">
                          <a:solidFill>
                            <a:schemeClr val="tx1"/>
                          </a:solidFill>
                          <a:latin typeface="Arial" pitchFamily="34" charset="0"/>
                          <a:ea typeface="Calibri"/>
                          <a:cs typeface="Arial" pitchFamily="34" charset="0"/>
                        </a:rPr>
                        <a:t>МэВ</a:t>
                      </a:r>
                    </a:p>
                  </a:txBody>
                  <a:tcPr marL="68580" marR="68580" marT="0" marB="0"/>
                </a:tc>
                <a:tc>
                  <a:txBody>
                    <a:bodyPr/>
                    <a:lstStyle/>
                    <a:p>
                      <a:pPr marL="6350" indent="-12700" algn="ctr">
                        <a:lnSpc>
                          <a:spcPct val="107000"/>
                        </a:lnSpc>
                        <a:spcBef>
                          <a:spcPts val="600"/>
                        </a:spcBef>
                        <a:spcAft>
                          <a:spcPts val="0"/>
                        </a:spcAft>
                      </a:pPr>
                      <a:r>
                        <a:rPr lang="en-US" sz="1600" b="0" dirty="0">
                          <a:solidFill>
                            <a:schemeClr val="tx1"/>
                          </a:solidFill>
                          <a:latin typeface="Arial" pitchFamily="34" charset="0"/>
                          <a:ea typeface="Calibri"/>
                          <a:cs typeface="Arial" pitchFamily="34" charset="0"/>
                        </a:rPr>
                        <a:t>68.5</a:t>
                      </a:r>
                      <a:endParaRPr lang="ru-RU" sz="1600" b="0" dirty="0">
                        <a:solidFill>
                          <a:schemeClr val="tx1"/>
                        </a:solidFill>
                        <a:latin typeface="Arial" pitchFamily="34" charset="0"/>
                        <a:ea typeface="Calibri"/>
                        <a:cs typeface="Arial" pitchFamily="34" charset="0"/>
                      </a:endParaRPr>
                    </a:p>
                  </a:txBody>
                  <a:tcPr marL="68580" marR="68580" marT="0" marB="0"/>
                </a:tc>
                <a:tc>
                  <a:txBody>
                    <a:bodyPr/>
                    <a:lstStyle/>
                    <a:p>
                      <a:pPr marL="0" indent="14288" algn="ctr">
                        <a:lnSpc>
                          <a:spcPct val="107000"/>
                        </a:lnSpc>
                        <a:spcBef>
                          <a:spcPts val="600"/>
                        </a:spcBef>
                        <a:spcAft>
                          <a:spcPts val="0"/>
                        </a:spcAft>
                      </a:pPr>
                      <a:r>
                        <a:rPr lang="en-US" sz="1600" b="0" dirty="0">
                          <a:solidFill>
                            <a:schemeClr val="tx1"/>
                          </a:solidFill>
                          <a:latin typeface="Arial" pitchFamily="34" charset="0"/>
                          <a:ea typeface="Calibri"/>
                          <a:cs typeface="Arial" pitchFamily="34" charset="0"/>
                        </a:rPr>
                        <a:t>35.5</a:t>
                      </a:r>
                      <a:endParaRPr lang="ru-RU" sz="1600" b="0" dirty="0">
                        <a:solidFill>
                          <a:schemeClr val="tx1"/>
                        </a:solidFill>
                        <a:latin typeface="Arial" pitchFamily="34" charset="0"/>
                        <a:ea typeface="Calibri"/>
                        <a:cs typeface="Arial" pitchFamily="34" charset="0"/>
                      </a:endParaRPr>
                    </a:p>
                  </a:txBody>
                  <a:tcPr marL="68580" marR="68580" marT="0" marB="0"/>
                </a:tc>
                <a:tc>
                  <a:txBody>
                    <a:bodyPr/>
                    <a:lstStyle/>
                    <a:p>
                      <a:pPr marL="0" indent="14288" algn="ctr">
                        <a:lnSpc>
                          <a:spcPct val="107000"/>
                        </a:lnSpc>
                        <a:spcBef>
                          <a:spcPts val="600"/>
                        </a:spcBef>
                        <a:spcAft>
                          <a:spcPts val="0"/>
                        </a:spcAft>
                      </a:pPr>
                      <a:r>
                        <a:rPr lang="en-US" sz="1600" b="0" dirty="0">
                          <a:solidFill>
                            <a:schemeClr val="tx1"/>
                          </a:solidFill>
                          <a:latin typeface="Arial" pitchFamily="34" charset="0"/>
                          <a:ea typeface="Calibri"/>
                          <a:cs typeface="Arial" pitchFamily="34" charset="0"/>
                        </a:rPr>
                        <a:t>19.5</a:t>
                      </a:r>
                      <a:endParaRPr lang="ru-RU" sz="1600" b="0" dirty="0">
                        <a:solidFill>
                          <a:schemeClr val="tx1"/>
                        </a:solidFill>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7"/>
                  </a:ext>
                </a:extLst>
              </a:tr>
              <a:tr h="420669">
                <a:tc>
                  <a:txBody>
                    <a:bodyPr/>
                    <a:lstStyle/>
                    <a:p>
                      <a:pPr marL="0" indent="0" algn="ctr">
                        <a:lnSpc>
                          <a:spcPct val="107000"/>
                        </a:lnSpc>
                        <a:spcBef>
                          <a:spcPts val="600"/>
                        </a:spcBef>
                        <a:spcAft>
                          <a:spcPts val="0"/>
                        </a:spcAft>
                      </a:pPr>
                      <a:r>
                        <a:rPr lang="en-GB" sz="1600" dirty="0">
                          <a:solidFill>
                            <a:schemeClr val="tx1"/>
                          </a:solidFill>
                          <a:latin typeface="Arial" pitchFamily="34" charset="0"/>
                          <a:ea typeface="Calibri"/>
                          <a:cs typeface="Arial" pitchFamily="34" charset="0"/>
                          <a:sym typeface="Symbol" panose="05050102010706020507" pitchFamily="18" charset="2"/>
                        </a:rPr>
                        <a:t></a:t>
                      </a:r>
                      <a:r>
                        <a:rPr lang="en-GB" sz="1600" dirty="0">
                          <a:solidFill>
                            <a:schemeClr val="tx1"/>
                          </a:solidFill>
                          <a:latin typeface="Arial" pitchFamily="34" charset="0"/>
                          <a:ea typeface="Calibri"/>
                          <a:cs typeface="Arial" pitchFamily="34" charset="0"/>
                        </a:rPr>
                        <a:t>E</a:t>
                      </a:r>
                      <a:r>
                        <a:rPr lang="en-US" sz="1600" dirty="0">
                          <a:solidFill>
                            <a:schemeClr val="tx1"/>
                          </a:solidFill>
                          <a:latin typeface="Arial" pitchFamily="34" charset="0"/>
                          <a:ea typeface="Calibri"/>
                          <a:cs typeface="Arial" pitchFamily="34" charset="0"/>
                        </a:rPr>
                        <a:t>/</a:t>
                      </a:r>
                      <a:r>
                        <a:rPr lang="en-GB" sz="1600" dirty="0" err="1">
                          <a:solidFill>
                            <a:schemeClr val="tx1"/>
                          </a:solidFill>
                          <a:latin typeface="Arial" pitchFamily="34" charset="0"/>
                          <a:ea typeface="Calibri"/>
                          <a:cs typeface="Arial" pitchFamily="34" charset="0"/>
                        </a:rPr>
                        <a:t>E</a:t>
                      </a:r>
                      <a:r>
                        <a:rPr lang="en-GB" sz="1600" baseline="-25000" dirty="0" err="1">
                          <a:solidFill>
                            <a:schemeClr val="tx1"/>
                          </a:solidFill>
                          <a:latin typeface="Arial" pitchFamily="34" charset="0"/>
                          <a:ea typeface="Calibri"/>
                          <a:cs typeface="Arial" pitchFamily="34" charset="0"/>
                        </a:rPr>
                        <a:t>Xe</a:t>
                      </a:r>
                      <a:r>
                        <a:rPr lang="en-GB" sz="1600" baseline="-25000" dirty="0">
                          <a:solidFill>
                            <a:schemeClr val="tx1"/>
                          </a:solidFill>
                          <a:latin typeface="Arial" pitchFamily="34" charset="0"/>
                          <a:ea typeface="Calibri"/>
                          <a:cs typeface="Arial" pitchFamily="34" charset="0"/>
                        </a:rPr>
                        <a:t> </a:t>
                      </a:r>
                      <a:r>
                        <a:rPr lang="ru-RU" sz="1600" dirty="0">
                          <a:solidFill>
                            <a:schemeClr val="tx1"/>
                          </a:solidFill>
                          <a:latin typeface="Arial" pitchFamily="34" charset="0"/>
                          <a:ea typeface="Calibri"/>
                          <a:cs typeface="Arial" pitchFamily="34" charset="0"/>
                        </a:rPr>
                        <a:t>, </a:t>
                      </a:r>
                      <a:r>
                        <a:rPr lang="en-US" sz="1600" dirty="0">
                          <a:solidFill>
                            <a:schemeClr val="tx1"/>
                          </a:solidFill>
                          <a:latin typeface="Arial" pitchFamily="34" charset="0"/>
                          <a:ea typeface="Calibri"/>
                          <a:cs typeface="Arial" pitchFamily="34" charset="0"/>
                        </a:rPr>
                        <a:t>%</a:t>
                      </a:r>
                      <a:r>
                        <a:rPr lang="en-US" sz="1600" baseline="-25000" dirty="0">
                          <a:solidFill>
                            <a:schemeClr val="tx1"/>
                          </a:solidFill>
                          <a:latin typeface="Arial" pitchFamily="34" charset="0"/>
                          <a:ea typeface="Calibri"/>
                          <a:cs typeface="Arial" pitchFamily="34" charset="0"/>
                        </a:rPr>
                        <a:t> </a:t>
                      </a:r>
                      <a:endParaRPr lang="ru-RU" sz="1600" dirty="0">
                        <a:solidFill>
                          <a:schemeClr val="tx1"/>
                        </a:solidFill>
                        <a:latin typeface="Arial" pitchFamily="34" charset="0"/>
                        <a:ea typeface="Calibri"/>
                        <a:cs typeface="Arial" pitchFamily="34" charset="0"/>
                      </a:endParaRPr>
                    </a:p>
                  </a:txBody>
                  <a:tcPr marL="68580" marR="68580" marT="0" marB="0"/>
                </a:tc>
                <a:tc>
                  <a:txBody>
                    <a:bodyPr/>
                    <a:lstStyle/>
                    <a:p>
                      <a:pPr marL="6350" indent="-12700" algn="ctr">
                        <a:lnSpc>
                          <a:spcPct val="107000"/>
                        </a:lnSpc>
                        <a:spcBef>
                          <a:spcPts val="600"/>
                        </a:spcBef>
                        <a:spcAft>
                          <a:spcPts val="0"/>
                        </a:spcAft>
                      </a:pPr>
                      <a:r>
                        <a:rPr lang="en-US" sz="1600" i="1" dirty="0">
                          <a:solidFill>
                            <a:schemeClr val="tx1"/>
                          </a:solidFill>
                          <a:latin typeface="Arial" pitchFamily="34" charset="0"/>
                          <a:ea typeface="Calibri"/>
                          <a:cs typeface="Arial" pitchFamily="34" charset="0"/>
                        </a:rPr>
                        <a:t>42</a:t>
                      </a:r>
                      <a:endParaRPr lang="ru-RU" sz="1600" i="1" dirty="0">
                        <a:solidFill>
                          <a:schemeClr val="tx1"/>
                        </a:solidFill>
                        <a:latin typeface="Arial" pitchFamily="34" charset="0"/>
                        <a:ea typeface="Calibri"/>
                        <a:cs typeface="Arial" pitchFamily="34" charset="0"/>
                      </a:endParaRPr>
                    </a:p>
                  </a:txBody>
                  <a:tcPr marL="68580" marR="68580" marT="0" marB="0"/>
                </a:tc>
                <a:tc>
                  <a:txBody>
                    <a:bodyPr/>
                    <a:lstStyle/>
                    <a:p>
                      <a:pPr marL="0" indent="14288" algn="ctr">
                        <a:lnSpc>
                          <a:spcPct val="107000"/>
                        </a:lnSpc>
                        <a:spcBef>
                          <a:spcPts val="600"/>
                        </a:spcBef>
                        <a:spcAft>
                          <a:spcPts val="0"/>
                        </a:spcAft>
                      </a:pPr>
                      <a:r>
                        <a:rPr lang="en-US" sz="1600" i="1" dirty="0">
                          <a:solidFill>
                            <a:schemeClr val="tx1"/>
                          </a:solidFill>
                          <a:latin typeface="Arial" pitchFamily="34" charset="0"/>
                          <a:ea typeface="Calibri"/>
                          <a:cs typeface="Arial" pitchFamily="34" charset="0"/>
                        </a:rPr>
                        <a:t>43</a:t>
                      </a:r>
                      <a:endParaRPr lang="ru-RU" sz="1600" i="1" dirty="0">
                        <a:solidFill>
                          <a:schemeClr val="tx1"/>
                        </a:solidFill>
                        <a:latin typeface="Arial" pitchFamily="34" charset="0"/>
                        <a:ea typeface="Calibri"/>
                        <a:cs typeface="Arial" pitchFamily="34" charset="0"/>
                      </a:endParaRPr>
                    </a:p>
                  </a:txBody>
                  <a:tcPr marL="68580" marR="68580" marT="0" marB="0"/>
                </a:tc>
                <a:tc>
                  <a:txBody>
                    <a:bodyPr/>
                    <a:lstStyle/>
                    <a:p>
                      <a:pPr marL="0" indent="14288" algn="ctr">
                        <a:lnSpc>
                          <a:spcPct val="107000"/>
                        </a:lnSpc>
                        <a:spcBef>
                          <a:spcPts val="600"/>
                        </a:spcBef>
                        <a:spcAft>
                          <a:spcPts val="0"/>
                        </a:spcAft>
                        <a:tabLst>
                          <a:tab pos="182563" algn="l"/>
                        </a:tabLst>
                      </a:pPr>
                      <a:r>
                        <a:rPr lang="en-US" sz="1600" i="1" dirty="0">
                          <a:solidFill>
                            <a:schemeClr val="tx1"/>
                          </a:solidFill>
                          <a:latin typeface="Arial" pitchFamily="34" charset="0"/>
                          <a:ea typeface="Calibri"/>
                          <a:cs typeface="Arial" pitchFamily="34" charset="0"/>
                        </a:rPr>
                        <a:t>43</a:t>
                      </a:r>
                      <a:endParaRPr lang="ru-RU" sz="1600" i="1" dirty="0">
                        <a:solidFill>
                          <a:schemeClr val="tx1"/>
                        </a:solidFill>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8"/>
                  </a:ext>
                </a:extLst>
              </a:tr>
            </a:tbl>
          </a:graphicData>
        </a:graphic>
      </p:graphicFrame>
      <p:sp>
        <p:nvSpPr>
          <p:cNvPr id="22" name="TextBox 21">
            <a:extLst>
              <a:ext uri="{FF2B5EF4-FFF2-40B4-BE49-F238E27FC236}">
                <a16:creationId xmlns:a16="http://schemas.microsoft.com/office/drawing/2014/main" id="{EBCBBD47-4E90-A7AF-65F7-B9A73A04DFFB}"/>
              </a:ext>
            </a:extLst>
          </p:cNvPr>
          <p:cNvSpPr txBox="1"/>
          <p:nvPr/>
        </p:nvSpPr>
        <p:spPr>
          <a:xfrm>
            <a:off x="19173394" y="21507833"/>
            <a:ext cx="1141788" cy="400110"/>
          </a:xfrm>
          <a:prstGeom prst="rect">
            <a:avLst/>
          </a:prstGeom>
          <a:noFill/>
        </p:spPr>
        <p:txBody>
          <a:bodyPr wrap="square">
            <a:spAutoFit/>
          </a:bodyPr>
          <a:lstStyle/>
          <a:p>
            <a:pPr algn="just"/>
            <a:r>
              <a:rPr lang="en-US" sz="2000" b="1" dirty="0">
                <a:effectLst/>
                <a:latin typeface="Times New Roman" panose="02020603050405020304" pitchFamily="18" charset="0"/>
                <a:ea typeface="Batang" panose="02030600000101010101" pitchFamily="18" charset="-127"/>
              </a:rPr>
              <a:t>Table 1</a:t>
            </a:r>
            <a:endParaRPr lang="ru-RU" sz="2000" dirty="0">
              <a:effectLst/>
              <a:latin typeface="Times New Roman" panose="02020603050405020304" pitchFamily="18" charset="0"/>
              <a:ea typeface="Batang" panose="02030600000101010101" pitchFamily="18" charset="-127"/>
            </a:endParaRPr>
          </a:p>
        </p:txBody>
      </p:sp>
      <p:sp>
        <p:nvSpPr>
          <p:cNvPr id="25" name="TextBox 24">
            <a:extLst>
              <a:ext uri="{FF2B5EF4-FFF2-40B4-BE49-F238E27FC236}">
                <a16:creationId xmlns:a16="http://schemas.microsoft.com/office/drawing/2014/main" id="{794B93EB-5557-B8E4-F216-D373B6BC2951}"/>
              </a:ext>
            </a:extLst>
          </p:cNvPr>
          <p:cNvSpPr txBox="1"/>
          <p:nvPr/>
        </p:nvSpPr>
        <p:spPr>
          <a:xfrm>
            <a:off x="2481943" y="28362258"/>
            <a:ext cx="12205399" cy="400110"/>
          </a:xfrm>
          <a:prstGeom prst="rect">
            <a:avLst/>
          </a:prstGeom>
          <a:noFill/>
        </p:spPr>
        <p:txBody>
          <a:bodyPr wrap="square" rtlCol="0">
            <a:spAutoFit/>
          </a:bodyPr>
          <a:lstStyle/>
          <a:p>
            <a:r>
              <a:rPr lang="en-US" sz="2000" i="1" u="none" strike="noStrike" dirty="0">
                <a:solidFill>
                  <a:schemeClr val="tx1"/>
                </a:solidFill>
                <a:effectLst/>
                <a:latin typeface="Times New Roman" panose="02020603050405020304" pitchFamily="18" charset="0"/>
                <a:cs typeface="Times New Roman" panose="02020603050405020304" pitchFamily="18" charset="0"/>
              </a:rPr>
              <a:t>The 7th international conference on particle physics and astrophysics</a:t>
            </a:r>
            <a:r>
              <a:rPr lang="ru-RU" sz="2000" i="1" u="none" strike="noStrike" dirty="0">
                <a:solidFill>
                  <a:schemeClr val="tx1"/>
                </a:solidFill>
                <a:effectLst/>
                <a:latin typeface="Times New Roman" panose="02020603050405020304" pitchFamily="18" charset="0"/>
                <a:cs typeface="Times New Roman" panose="02020603050405020304" pitchFamily="18" charset="0"/>
              </a:rPr>
              <a:t>. </a:t>
            </a:r>
            <a:r>
              <a:rPr lang="ru-RU" sz="2000" i="1" u="none" strike="noStrike" dirty="0">
                <a:latin typeface="Times New Roman" panose="02020603050405020304" pitchFamily="18" charset="0"/>
                <a:cs typeface="Times New Roman" panose="02020603050405020304" pitchFamily="18" charset="0"/>
              </a:rPr>
              <a:t>22</a:t>
            </a:r>
            <a:r>
              <a:rPr lang="ru-RU" sz="2000" i="1" dirty="0">
                <a:solidFill>
                  <a:schemeClr val="tx1"/>
                </a:solidFill>
                <a:effectLst/>
                <a:latin typeface="Times New Roman" panose="02020603050405020304" pitchFamily="18" charset="0"/>
                <a:cs typeface="Times New Roman" panose="02020603050405020304" pitchFamily="18" charset="0"/>
              </a:rPr>
              <a:t>-25 </a:t>
            </a:r>
            <a:r>
              <a:rPr lang="en-US" sz="2000" i="1" dirty="0">
                <a:latin typeface="Times New Roman" panose="02020603050405020304" pitchFamily="18" charset="0"/>
                <a:cs typeface="Times New Roman" panose="02020603050405020304" pitchFamily="18" charset="0"/>
              </a:rPr>
              <a:t>October</a:t>
            </a:r>
            <a:r>
              <a:rPr lang="ru-RU" sz="2000" i="1" dirty="0">
                <a:solidFill>
                  <a:schemeClr val="tx1"/>
                </a:solidFill>
                <a:effectLst/>
                <a:latin typeface="Times New Roman" panose="02020603050405020304" pitchFamily="18" charset="0"/>
                <a:cs typeface="Times New Roman" panose="02020603050405020304" pitchFamily="18" charset="0"/>
              </a:rPr>
              <a:t> 2024</a:t>
            </a:r>
            <a:endParaRPr lang="ru-RU" sz="2000" i="1" dirty="0">
              <a:latin typeface="Times New Roman" panose="02020603050405020304" pitchFamily="18" charset="0"/>
              <a:cs typeface="Times New Roman" panose="02020603050405020304" pitchFamily="18" charset="0"/>
            </a:endParaRPr>
          </a:p>
        </p:txBody>
      </p:sp>
      <p:pic>
        <p:nvPicPr>
          <p:cNvPr id="27" name="Рисунок 26">
            <a:extLst>
              <a:ext uri="{FF2B5EF4-FFF2-40B4-BE49-F238E27FC236}">
                <a16:creationId xmlns:a16="http://schemas.microsoft.com/office/drawing/2014/main" id="{73F85301-4E60-D6E9-AAB2-1B8660ADD1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8322" y="28257247"/>
            <a:ext cx="739379" cy="538691"/>
          </a:xfrm>
          <a:prstGeom prst="rect">
            <a:avLst/>
          </a:prstGeom>
        </p:spPr>
      </p:pic>
      <p:pic>
        <p:nvPicPr>
          <p:cNvPr id="3" name="Рисунок 2">
            <a:extLst>
              <a:ext uri="{FF2B5EF4-FFF2-40B4-BE49-F238E27FC236}">
                <a16:creationId xmlns:a16="http://schemas.microsoft.com/office/drawing/2014/main" id="{D5291F85-F400-655C-C3A0-88556CB54373}"/>
              </a:ext>
            </a:extLst>
          </p:cNvPr>
          <p:cNvPicPr>
            <a:picLocks noChangeAspect="1"/>
          </p:cNvPicPr>
          <p:nvPr/>
        </p:nvPicPr>
        <p:blipFill>
          <a:blip r:embed="rId9">
            <a:extLst>
              <a:ext uri="{28A0092B-C50C-407E-A947-70E740481C1C}">
                <a14:useLocalDpi xmlns:a14="http://schemas.microsoft.com/office/drawing/2010/main" val="0"/>
              </a:ext>
            </a:extLst>
          </a:blip>
          <a:srcRect b="3928"/>
          <a:stretch/>
        </p:blipFill>
        <p:spPr>
          <a:xfrm>
            <a:off x="8016088" y="13445228"/>
            <a:ext cx="6358726" cy="4235545"/>
          </a:xfrm>
          <a:prstGeom prst="rect">
            <a:avLst/>
          </a:prstGeom>
        </p:spPr>
      </p:pic>
    </p:spTree>
    <p:extLst>
      <p:ext uri="{BB962C8B-B14F-4D97-AF65-F5344CB8AC3E}">
        <p14:creationId xmlns:p14="http://schemas.microsoft.com/office/powerpoint/2010/main" val="3058946356"/>
      </p:ext>
    </p:extLst>
  </p:cSld>
  <p:clrMapOvr>
    <a:masterClrMapping/>
  </p:clrMapOvr>
</p:sld>
</file>

<file path=ppt/theme/theme1.xml><?xml version="1.0" encoding="utf-8"?>
<a:theme xmlns:a="http://schemas.openxmlformats.org/drawingml/2006/main" name="powerpointbase.com-793">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powerpointbase.com-793</Template>
  <TotalTime>2221</TotalTime>
  <Words>1256</Words>
  <Application>Microsoft Office PowerPoint</Application>
  <PresentationFormat>Произвольный</PresentationFormat>
  <Paragraphs>65</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powerpointbase.com-793</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ХАРАКТЕРИСТИКИ SiC-ДЕТЕКТОРОВ ПОСЛЕ ОБЛУЧЕНИЯ НЕЙТРОНАМИ</dc:title>
  <dc:creator>User</dc:creator>
  <cp:lastModifiedBy>Admin</cp:lastModifiedBy>
  <cp:revision>34</cp:revision>
  <dcterms:created xsi:type="dcterms:W3CDTF">2022-06-29T13:30:31Z</dcterms:created>
  <dcterms:modified xsi:type="dcterms:W3CDTF">2024-10-18T11:13:16Z</dcterms:modified>
</cp:coreProperties>
</file>