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sldIdLst>
    <p:sldId id="290" r:id="rId5"/>
    <p:sldId id="313" r:id="rId6"/>
    <p:sldId id="257" r:id="rId7"/>
    <p:sldId id="365" r:id="rId8"/>
    <p:sldId id="361" r:id="rId9"/>
    <p:sldId id="272" r:id="rId10"/>
    <p:sldId id="278" r:id="rId11"/>
    <p:sldId id="269" r:id="rId12"/>
    <p:sldId id="320" r:id="rId13"/>
    <p:sldId id="327" r:id="rId14"/>
    <p:sldId id="270" r:id="rId15"/>
    <p:sldId id="319" r:id="rId16"/>
    <p:sldId id="363" r:id="rId17"/>
    <p:sldId id="364" r:id="rId18"/>
    <p:sldId id="333" r:id="rId19"/>
    <p:sldId id="359" r:id="rId20"/>
    <p:sldId id="357" r:id="rId21"/>
    <p:sldId id="339" r:id="rId22"/>
    <p:sldId id="342" r:id="rId23"/>
    <p:sldId id="345" r:id="rId24"/>
    <p:sldId id="343" r:id="rId25"/>
    <p:sldId id="336" r:id="rId26"/>
    <p:sldId id="288" r:id="rId27"/>
    <p:sldId id="28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19" userDrawn="1">
          <p15:clr>
            <a:srgbClr val="A4A3A4"/>
          </p15:clr>
        </p15:guide>
        <p15:guide id="4" orient="horz" pos="4201" userDrawn="1">
          <p15:clr>
            <a:srgbClr val="A4A3A4"/>
          </p15:clr>
        </p15:guide>
        <p15:guide id="5" pos="121" userDrawn="1">
          <p15:clr>
            <a:srgbClr val="A4A3A4"/>
          </p15:clr>
        </p15:guide>
        <p15:guide id="6" pos="75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аниль" initials="Д" lastIdx="3" clrIdx="0">
    <p:extLst>
      <p:ext uri="{19B8F6BF-5375-455C-9EA6-DF929625EA0E}">
        <p15:presenceInfo xmlns:p15="http://schemas.microsoft.com/office/powerpoint/2012/main" userId="Дани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B3D00"/>
    <a:srgbClr val="028AE1"/>
    <a:srgbClr val="0089E1"/>
    <a:srgbClr val="EB3C00"/>
    <a:srgbClr val="9F9F9F"/>
    <a:srgbClr val="FF5252"/>
    <a:srgbClr val="FFFFFF"/>
    <a:srgbClr val="FF0724"/>
    <a:srgbClr val="585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31" autoAdjust="0"/>
    <p:restoredTop sz="65259" autoAdjust="0"/>
  </p:normalViewPr>
  <p:slideViewPr>
    <p:cSldViewPr snapToGrid="0" showGuides="1">
      <p:cViewPr varScale="1">
        <p:scale>
          <a:sx n="58" d="100"/>
          <a:sy n="58" d="100"/>
        </p:scale>
        <p:origin x="648" y="52"/>
      </p:cViewPr>
      <p:guideLst>
        <p:guide orient="horz" pos="2160"/>
        <p:guide pos="3840"/>
        <p:guide orient="horz" pos="119"/>
        <p:guide orient="horz" pos="4201"/>
        <p:guide pos="121"/>
        <p:guide pos="75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5EC4D-8D64-4E92-9DAD-FDDAE62D8847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1824C-CF94-4D3A-B3E8-2C23FC9A9F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269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366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689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880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EEE2D-6982-40B1-9158-D00CC96C38F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42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50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101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012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748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375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Заметки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ru-RU" dirty="0"/>
              </a:p>
            </p:txBody>
          </p:sp>
        </mc:Choice>
        <mc:Fallback xmlns="">
          <p:sp>
            <p:nvSpPr>
              <p:cNvPr id="3" name="Заметки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Now you can see our findings and key results.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First, we found a cavity under the temple wall at a depth of up to 1 m, which has dimensions 0.5×1.0</a:t>
                </a:r>
                <a:r>
                  <a:rPr lang="ru-RU" dirty="0"/>
                  <a:t>. </a:t>
                </a:r>
                <a:r>
                  <a:rPr lang="en-US" altLang="ru-RU" b="1" dirty="0">
                    <a:effectLst/>
                  </a:rPr>
                  <a:t>It is located at a distance of </a:t>
                </a:r>
                <a:r>
                  <a:rPr lang="en-US" altLang="ru-RU" b="1" i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~</a:t>
                </a:r>
                <a:r>
                  <a:rPr lang="en-US" altLang="ru-RU" b="1" dirty="0">
                    <a:effectLst/>
                  </a:rPr>
                  <a:t>1.5 m from the corner</a:t>
                </a:r>
                <a:endParaRPr lang="en-US" altLang="ru-RU" sz="1600" b="1" dirty="0">
                  <a:solidFill>
                    <a:srgbClr val="FF0000"/>
                  </a:solidFill>
                  <a:effectLst/>
                  <a:latin typeface="+mn-lt"/>
                </a:endParaRPr>
              </a:p>
              <a:p>
                <a:endParaRPr lang="ru-RU" dirty="0"/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081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845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127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768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Заметки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ru-RU" dirty="0"/>
              </a:p>
            </p:txBody>
          </p:sp>
        </mc:Choice>
        <mc:Fallback xmlns="">
          <p:sp>
            <p:nvSpPr>
              <p:cNvPr id="3" name="Заметки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dirty="0"/>
                  <a:t>(</a:t>
                </a:r>
                <a:r>
                  <a:rPr lang="en-US" dirty="0"/>
                  <a:t>On this slide you can see a stable maximum from 5 detectors that corresponds to a clearly visible cavity at a depth of 1 to 2 meters.</a:t>
                </a:r>
                <a:r>
                  <a:rPr lang="ru-RU" dirty="0"/>
                  <a:t> </a:t>
                </a:r>
                <a:r>
                  <a:rPr lang="en-US" altLang="ru-RU" b="1" dirty="0"/>
                  <a:t>The size of the cavity is  </a:t>
                </a:r>
                <a:r>
                  <a:rPr lang="en-US" altLang="ru-RU" b="1" i="0">
                    <a:latin typeface="Cambria Math" panose="02040503050406030204" pitchFamily="18" charset="0"/>
                  </a:rPr>
                  <a:t>~𝟏.𝟎×𝟐</a:t>
                </a:r>
                <a:r>
                  <a:rPr lang="en-US" altLang="ru-RU" b="1" dirty="0"/>
                  <a:t>.0 m</a:t>
                </a:r>
                <a:r>
                  <a:rPr lang="ru-RU" altLang="ru-RU" b="1" dirty="0"/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ru-RU" b="1" dirty="0"/>
                  <a:t>We also found a cavity to the right of the altar at depth</a:t>
                </a:r>
                <a:r>
                  <a:rPr lang="en-US" dirty="0"/>
                  <a:t> of 1 to 2 meters.</a:t>
                </a:r>
                <a:r>
                  <a:rPr lang="ru-RU" dirty="0"/>
                  <a:t> </a:t>
                </a:r>
                <a:r>
                  <a:rPr lang="en-US" altLang="ru-RU" b="1" dirty="0"/>
                  <a:t>The size of the cavity is  </a:t>
                </a:r>
                <a:r>
                  <a:rPr lang="en-US" altLang="ru-RU" b="1" i="0">
                    <a:latin typeface="Cambria Math" panose="02040503050406030204" pitchFamily="18" charset="0"/>
                  </a:rPr>
                  <a:t>~𝟏.𝟎×𝟐</a:t>
                </a:r>
                <a:r>
                  <a:rPr lang="en-US" altLang="ru-RU" b="1" dirty="0"/>
                  <a:t>.0 m</a:t>
                </a:r>
                <a:endParaRPr lang="ru-RU" altLang="ru-RU" b="1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ru-RU" b="1" dirty="0"/>
              </a:p>
              <a:p>
                <a:endParaRPr lang="ru-RU" dirty="0"/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3919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012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144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102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545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F3272-B69A-9943-8232-8DBBE24816A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974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876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573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462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824C-CF94-4D3A-B3E8-2C23FC9A9F5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022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0E73-7FCE-46E1-A650-284D7EC23DBB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D8BE-FCCB-4FC8-AE74-EA5CC94FC5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57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0E73-7FCE-46E1-A650-284D7EC23DBB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D8BE-FCCB-4FC8-AE74-EA5CC94FC5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809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0E73-7FCE-46E1-A650-284D7EC23DBB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D8BE-FCCB-4FC8-AE74-EA5CC94FC5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41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0E73-7FCE-46E1-A650-284D7EC23DBB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D8BE-FCCB-4FC8-AE74-EA5CC94FC5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01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0E73-7FCE-46E1-A650-284D7EC23DBB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D8BE-FCCB-4FC8-AE74-EA5CC94FC5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549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0E73-7FCE-46E1-A650-284D7EC23DBB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D8BE-FCCB-4FC8-AE74-EA5CC94FC5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89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0E73-7FCE-46E1-A650-284D7EC23DBB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D8BE-FCCB-4FC8-AE74-EA5CC94FC5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987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0E73-7FCE-46E1-A650-284D7EC23DBB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D8BE-FCCB-4FC8-AE74-EA5CC94FC5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631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0E73-7FCE-46E1-A650-284D7EC23DBB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D8BE-FCCB-4FC8-AE74-EA5CC94FC5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57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0E73-7FCE-46E1-A650-284D7EC23DBB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D8BE-FCCB-4FC8-AE74-EA5CC94FC5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52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0E73-7FCE-46E1-A650-284D7EC23DBB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D8BE-FCCB-4FC8-AE74-EA5CC94FC5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68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10E73-7FCE-46E1-A650-284D7EC23DBB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0D8BE-FCCB-4FC8-AE74-EA5CC94FC5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89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4.png"/><Relationship Id="rId5" Type="http://schemas.openxmlformats.org/officeDocument/2006/relationships/image" Target="../media/image53.png"/><Relationship Id="rId10" Type="http://schemas.openxmlformats.org/officeDocument/2006/relationships/image" Target="../media/image620.png"/><Relationship Id="rId4" Type="http://schemas.openxmlformats.org/officeDocument/2006/relationships/image" Target="../media/image61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81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на открытом воздухе, небо, вода, облако&#10;&#10;Автоматически созданное описание">
            <a:extLst>
              <a:ext uri="{FF2B5EF4-FFF2-40B4-BE49-F238E27FC236}">
                <a16:creationId xmlns:a16="http://schemas.microsoft.com/office/drawing/2014/main" id="{D7A273ED-F307-E858-17C9-C9E732D057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4" b="1395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79C57-F8AE-A1B1-F4A1-91FA2CC45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43" y="321145"/>
            <a:ext cx="11734715" cy="1974705"/>
          </a:xfrm>
        </p:spPr>
        <p:txBody>
          <a:bodyPr>
            <a:noAutofit/>
          </a:bodyPr>
          <a:lstStyle/>
          <a:p>
            <a:pPr algn="l"/>
            <a:r>
              <a:rPr lang="en-US" sz="5000" b="1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Muonography</a:t>
            </a:r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on </a:t>
            </a:r>
            <a:r>
              <a:rPr lang="en-US" sz="5000" b="1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Kamenny</a:t>
            </a:r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Island in Lake </a:t>
            </a:r>
            <a:r>
              <a:rPr lang="en-US" sz="5000" b="1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Kubenskoye</a:t>
            </a:r>
            <a:endParaRPr lang="en-GB" sz="50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74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97BF5B-B6BB-DD46-B963-E1F3F253EA73}"/>
              </a:ext>
            </a:extLst>
          </p:cNvPr>
          <p:cNvSpPr txBox="1"/>
          <p:nvPr/>
        </p:nvSpPr>
        <p:spPr>
          <a:xfrm>
            <a:off x="0" y="68144"/>
            <a:ext cx="11805313" cy="595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Geodetic survey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for detector 7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FDA94A-91A3-8AB3-4D0E-2AB33D53E158}"/>
              </a:ext>
            </a:extLst>
          </p:cNvPr>
          <p:cNvSpPr/>
          <p:nvPr/>
        </p:nvSpPr>
        <p:spPr>
          <a:xfrm>
            <a:off x="11635274" y="6423963"/>
            <a:ext cx="6311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r>
              <a:rPr lang="en-US" sz="28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D01A13A2-0036-EE0B-9A52-3332087E5A1A}"/>
              </a:ext>
            </a:extLst>
          </p:cNvPr>
          <p:cNvSpPr/>
          <p:nvPr/>
        </p:nvSpPr>
        <p:spPr>
          <a:xfrm rot="5400000">
            <a:off x="170946" y="6477065"/>
            <a:ext cx="180473" cy="25266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D5A97-2216-2220-E936-698F459FBA5B}"/>
              </a:ext>
            </a:extLst>
          </p:cNvPr>
          <p:cNvSpPr txBox="1"/>
          <p:nvPr/>
        </p:nvSpPr>
        <p:spPr>
          <a:xfrm>
            <a:off x="448659" y="6418730"/>
            <a:ext cx="3853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roy Light" pitchFamily="2" charset="0"/>
              </a:rPr>
              <a:t>Detector position and direction</a:t>
            </a:r>
            <a:endParaRPr lang="ru-RU" dirty="0">
              <a:latin typeface="Gilroy Light" pitchFamily="2" charset="0"/>
            </a:endParaRPr>
          </a:p>
          <a:p>
            <a:endParaRPr lang="ru-RU" dirty="0">
              <a:latin typeface="Gilroy Light" pitchFamily="2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636CD38-E6B1-2354-7F30-98ADF26ABBAC}"/>
              </a:ext>
            </a:extLst>
          </p:cNvPr>
          <p:cNvGrpSpPr/>
          <p:nvPr/>
        </p:nvGrpSpPr>
        <p:grpSpPr>
          <a:xfrm>
            <a:off x="874397" y="664013"/>
            <a:ext cx="4062438" cy="5631648"/>
            <a:chOff x="874397" y="664013"/>
            <a:chExt cx="4062438" cy="5631648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70D1AC56-E5E6-EAD4-094F-3B6B95BE2719}"/>
                </a:ext>
              </a:extLst>
            </p:cNvPr>
            <p:cNvGrpSpPr/>
            <p:nvPr/>
          </p:nvGrpSpPr>
          <p:grpSpPr>
            <a:xfrm>
              <a:off x="874397" y="664013"/>
              <a:ext cx="2936271" cy="5631648"/>
              <a:chOff x="874397" y="664013"/>
              <a:chExt cx="2936271" cy="5631648"/>
            </a:xfrm>
          </p:grpSpPr>
          <p:pic>
            <p:nvPicPr>
              <p:cNvPr id="6" name="Рисунок 5" descr="Изображение выглядит как диаграмма, зарисовка, рисунок, Штриховая графи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D35EDB1-355A-9B5E-9627-94C9ADBAE4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73"/>
              <a:stretch/>
            </p:blipFill>
            <p:spPr>
              <a:xfrm>
                <a:off x="874397" y="664013"/>
                <a:ext cx="2936271" cy="5631648"/>
              </a:xfrm>
              <a:prstGeom prst="rect">
                <a:avLst/>
              </a:prstGeom>
            </p:spPr>
          </p:pic>
          <p:sp>
            <p:nvSpPr>
              <p:cNvPr id="8" name="Равнобедренный треугольник 7">
                <a:extLst>
                  <a:ext uri="{FF2B5EF4-FFF2-40B4-BE49-F238E27FC236}">
                    <a16:creationId xmlns:a16="http://schemas.microsoft.com/office/drawing/2014/main" id="{A2C2CF59-5F0D-3B19-491E-3C14700570E7}"/>
                  </a:ext>
                </a:extLst>
              </p:cNvPr>
              <p:cNvSpPr/>
              <p:nvPr/>
            </p:nvSpPr>
            <p:spPr>
              <a:xfrm rot="20959734">
                <a:off x="2727785" y="5835420"/>
                <a:ext cx="70796" cy="109437"/>
              </a:xfrm>
              <a:prstGeom prst="triangl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EFEE43AC-9F8A-FBE1-A8B0-DD17BD90F8D4}"/>
                </a:ext>
              </a:extLst>
            </p:cNvPr>
            <p:cNvSpPr/>
            <p:nvPr/>
          </p:nvSpPr>
          <p:spPr>
            <a:xfrm>
              <a:off x="3651097" y="5717071"/>
              <a:ext cx="128573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Detector</a:t>
              </a:r>
              <a:r>
                <a:rPr lang="ru-RU" sz="20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20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7</a:t>
              </a:r>
              <a:endPara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cxnSp>
          <p:nvCxnSpPr>
            <p:cNvPr id="9" name="Straight Arrow Connector 34">
              <a:extLst>
                <a:ext uri="{FF2B5EF4-FFF2-40B4-BE49-F238E27FC236}">
                  <a16:creationId xmlns:a16="http://schemas.microsoft.com/office/drawing/2014/main" id="{DCE4C6BA-D5EC-3560-D145-CFD621FFC08B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 flipV="1">
              <a:off x="2794991" y="5829811"/>
              <a:ext cx="856106" cy="87315"/>
            </a:xfrm>
            <a:prstGeom prst="straightConnector1">
              <a:avLst/>
            </a:prstGeom>
            <a:ln w="25400">
              <a:solidFill>
                <a:srgbClr val="00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732804A-568E-9938-58E2-9B9C97358425}"/>
              </a:ext>
            </a:extLst>
          </p:cNvPr>
          <p:cNvGrpSpPr/>
          <p:nvPr/>
        </p:nvGrpSpPr>
        <p:grpSpPr>
          <a:xfrm>
            <a:off x="5951538" y="1685924"/>
            <a:ext cx="4937310" cy="4837485"/>
            <a:chOff x="5951538" y="1685924"/>
            <a:chExt cx="4937310" cy="4837485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D6EB358C-282A-7655-AE7D-3C15E82C8577}"/>
                </a:ext>
              </a:extLst>
            </p:cNvPr>
            <p:cNvGrpSpPr/>
            <p:nvPr/>
          </p:nvGrpSpPr>
          <p:grpSpPr>
            <a:xfrm>
              <a:off x="5951538" y="1685924"/>
              <a:ext cx="4937310" cy="4837485"/>
              <a:chOff x="5951538" y="1685924"/>
              <a:chExt cx="4937310" cy="4837485"/>
            </a:xfrm>
          </p:grpSpPr>
          <p:grpSp>
            <p:nvGrpSpPr>
              <p:cNvPr id="26" name="Группа 25">
                <a:extLst>
                  <a:ext uri="{FF2B5EF4-FFF2-40B4-BE49-F238E27FC236}">
                    <a16:creationId xmlns:a16="http://schemas.microsoft.com/office/drawing/2014/main" id="{A7313E1E-9B0D-5CF2-9BDB-0629AEC1AAA2}"/>
                  </a:ext>
                </a:extLst>
              </p:cNvPr>
              <p:cNvGrpSpPr/>
              <p:nvPr/>
            </p:nvGrpSpPr>
            <p:grpSpPr>
              <a:xfrm>
                <a:off x="5951538" y="1685924"/>
                <a:ext cx="4937310" cy="4837485"/>
                <a:chOff x="5951538" y="1685924"/>
                <a:chExt cx="4937310" cy="4837485"/>
              </a:xfrm>
            </p:grpSpPr>
            <p:grpSp>
              <p:nvGrpSpPr>
                <p:cNvPr id="23" name="Группа 22">
                  <a:extLst>
                    <a:ext uri="{FF2B5EF4-FFF2-40B4-BE49-F238E27FC236}">
                      <a16:creationId xmlns:a16="http://schemas.microsoft.com/office/drawing/2014/main" id="{7A0FB3B4-0272-15EC-3386-22AAE252471E}"/>
                    </a:ext>
                  </a:extLst>
                </p:cNvPr>
                <p:cNvGrpSpPr/>
                <p:nvPr/>
              </p:nvGrpSpPr>
              <p:grpSpPr>
                <a:xfrm>
                  <a:off x="5951538" y="1685924"/>
                  <a:ext cx="4937310" cy="4837485"/>
                  <a:chOff x="5951538" y="1685924"/>
                  <a:chExt cx="4937310" cy="4837485"/>
                </a:xfrm>
              </p:grpSpPr>
              <p:grpSp>
                <p:nvGrpSpPr>
                  <p:cNvPr id="20" name="Группа 19">
                    <a:extLst>
                      <a:ext uri="{FF2B5EF4-FFF2-40B4-BE49-F238E27FC236}">
                        <a16:creationId xmlns:a16="http://schemas.microsoft.com/office/drawing/2014/main" id="{085F1AAD-47E6-4AEF-5A07-C63E62A04F0C}"/>
                      </a:ext>
                    </a:extLst>
                  </p:cNvPr>
                  <p:cNvGrpSpPr/>
                  <p:nvPr/>
                </p:nvGrpSpPr>
                <p:grpSpPr>
                  <a:xfrm>
                    <a:off x="6411672" y="1685924"/>
                    <a:ext cx="4477176" cy="4837485"/>
                    <a:chOff x="6411672" y="1685924"/>
                    <a:chExt cx="4477176" cy="4837485"/>
                  </a:xfrm>
                </p:grpSpPr>
                <p:grpSp>
                  <p:nvGrpSpPr>
                    <p:cNvPr id="18" name="Группа 17">
                      <a:extLst>
                        <a:ext uri="{FF2B5EF4-FFF2-40B4-BE49-F238E27FC236}">
                          <a16:creationId xmlns:a16="http://schemas.microsoft.com/office/drawing/2014/main" id="{9D69A642-DBB1-2222-81A3-8D291AE8C4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11672" y="1685924"/>
                      <a:ext cx="4477176" cy="4837485"/>
                      <a:chOff x="6411672" y="1685924"/>
                      <a:chExt cx="4477176" cy="4837485"/>
                    </a:xfrm>
                  </p:grpSpPr>
                  <p:pic>
                    <p:nvPicPr>
                      <p:cNvPr id="5" name="Рисунок 4">
                        <a:extLst>
                          <a:ext uri="{FF2B5EF4-FFF2-40B4-BE49-F238E27FC236}">
                            <a16:creationId xmlns:a16="http://schemas.microsoft.com/office/drawing/2014/main" id="{F86BA298-C66F-8271-F64E-5636B86D88F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11672" y="1685924"/>
                        <a:ext cx="4477176" cy="4837485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7" name="Прямоугольник 16">
                        <a:extLst>
                          <a:ext uri="{FF2B5EF4-FFF2-40B4-BE49-F238E27FC236}">
                            <a16:creationId xmlns:a16="http://schemas.microsoft.com/office/drawing/2014/main" id="{9242F699-4985-1BA7-727B-0E51732740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37325" y="6040438"/>
                        <a:ext cx="1528763" cy="1190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sp>
                  <p:nvSpPr>
                    <p:cNvPr id="19" name="Прямоугольник 18">
                      <a:extLst>
                        <a:ext uri="{FF2B5EF4-FFF2-40B4-BE49-F238E27FC236}">
                          <a16:creationId xmlns:a16="http://schemas.microsoft.com/office/drawing/2014/main" id="{4EF96CA1-8C59-A76F-CC09-C663C1E2D3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7324" y="6194425"/>
                      <a:ext cx="1585914" cy="11906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9DE7A37B-D597-7BCB-B1CE-4D3E5FBEB32B}"/>
                      </a:ext>
                    </a:extLst>
                  </p:cNvPr>
                  <p:cNvSpPr txBox="1"/>
                  <p:nvPr/>
                </p:nvSpPr>
                <p:spPr>
                  <a:xfrm>
                    <a:off x="5951538" y="5895510"/>
                    <a:ext cx="2285334" cy="52322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ru-RU" sz="1400" dirty="0" err="1">
                        <a:solidFill>
                          <a:srgbClr val="585FFF"/>
                        </a:solidFill>
                      </a:rPr>
                      <a:t>Forward</a:t>
                    </a:r>
                    <a:r>
                      <a:rPr lang="ru-RU" sz="1400" dirty="0">
                        <a:solidFill>
                          <a:srgbClr val="585FFF"/>
                        </a:solidFill>
                      </a:rPr>
                      <a:t> </a:t>
                    </a:r>
                    <a:r>
                      <a:rPr lang="ru-RU" sz="1400" dirty="0" err="1">
                        <a:solidFill>
                          <a:srgbClr val="585FFF"/>
                        </a:solidFill>
                      </a:rPr>
                      <a:t>visibility</a:t>
                    </a:r>
                    <a:r>
                      <a:rPr lang="ru-RU" sz="1400" dirty="0">
                        <a:solidFill>
                          <a:srgbClr val="585FFF"/>
                        </a:solidFill>
                      </a:rPr>
                      <a:t> </a:t>
                    </a:r>
                    <a:r>
                      <a:rPr lang="ru-RU" sz="1400" dirty="0" err="1">
                        <a:solidFill>
                          <a:srgbClr val="585FFF"/>
                        </a:solidFill>
                      </a:rPr>
                      <a:t>area</a:t>
                    </a:r>
                    <a:r>
                      <a:rPr lang="ru-RU" sz="1400" dirty="0">
                        <a:solidFill>
                          <a:srgbClr val="585FFF"/>
                        </a:solidFill>
                      </a:rPr>
                      <a:t> </a:t>
                    </a:r>
                    <a:r>
                      <a:rPr lang="ru-RU" sz="1400" dirty="0" err="1">
                        <a:solidFill>
                          <a:srgbClr val="585FFF"/>
                        </a:solidFill>
                      </a:rPr>
                      <a:t>of</a:t>
                    </a:r>
                    <a:r>
                      <a:rPr lang="ru-RU" sz="1400" dirty="0">
                        <a:solidFill>
                          <a:srgbClr val="585FFF"/>
                        </a:solidFill>
                      </a:rPr>
                      <a:t> </a:t>
                    </a:r>
                    <a:r>
                      <a:rPr lang="ru-RU" sz="1400" dirty="0" err="1">
                        <a:solidFill>
                          <a:srgbClr val="585FFF"/>
                        </a:solidFill>
                      </a:rPr>
                      <a:t>the</a:t>
                    </a:r>
                    <a:r>
                      <a:rPr lang="ru-RU" sz="1400" dirty="0">
                        <a:solidFill>
                          <a:srgbClr val="585FFF"/>
                        </a:solidFill>
                      </a:rPr>
                      <a:t> </a:t>
                    </a:r>
                    <a:r>
                      <a:rPr lang="ru-RU" sz="1400" dirty="0" err="1">
                        <a:solidFill>
                          <a:srgbClr val="585FFF"/>
                        </a:solidFill>
                      </a:rPr>
                      <a:t>detector</a:t>
                    </a:r>
                    <a:endParaRPr lang="ru-RU" sz="1400" dirty="0">
                      <a:solidFill>
                        <a:srgbClr val="585FFF"/>
                      </a:solidFill>
                    </a:endParaRPr>
                  </a:p>
                </p:txBody>
              </p:sp>
              <p:cxnSp>
                <p:nvCxnSpPr>
                  <p:cNvPr id="22" name="Прямая соединительная линия 21">
                    <a:extLst>
                      <a:ext uri="{FF2B5EF4-FFF2-40B4-BE49-F238E27FC236}">
                        <a16:creationId xmlns:a16="http://schemas.microsoft.com/office/drawing/2014/main" id="{0458922D-224D-9F57-0D0D-0A5BE7BD5187}"/>
                      </a:ext>
                    </a:extLst>
                  </p:cNvPr>
                  <p:cNvCxnSpPr/>
                  <p:nvPr/>
                </p:nvCxnSpPr>
                <p:spPr>
                  <a:xfrm>
                    <a:off x="6025909" y="6165848"/>
                    <a:ext cx="2063750" cy="0"/>
                  </a:xfrm>
                  <a:prstGeom prst="line">
                    <a:avLst/>
                  </a:prstGeom>
                  <a:ln w="952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" name="Прямоугольник 24">
                  <a:extLst>
                    <a:ext uri="{FF2B5EF4-FFF2-40B4-BE49-F238E27FC236}">
                      <a16:creationId xmlns:a16="http://schemas.microsoft.com/office/drawing/2014/main" id="{FBD45F95-84CD-7D55-5652-30A3DD4435E4}"/>
                    </a:ext>
                  </a:extLst>
                </p:cNvPr>
                <p:cNvSpPr/>
                <p:nvPr/>
              </p:nvSpPr>
              <p:spPr>
                <a:xfrm>
                  <a:off x="7545983" y="6300894"/>
                  <a:ext cx="816541" cy="1575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06F89A51-B91C-3638-2328-3DA435AD7A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0300" y="6438899"/>
                <a:ext cx="911104" cy="0"/>
              </a:xfrm>
              <a:prstGeom prst="line">
                <a:avLst/>
              </a:prstGeom>
              <a:ln w="9525">
                <a:solidFill>
                  <a:srgbClr val="FF525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D5593A5B-7F3E-11F5-1D77-65A481730227}"/>
                </a:ext>
              </a:extLst>
            </p:cNvPr>
            <p:cNvSpPr/>
            <p:nvPr/>
          </p:nvSpPr>
          <p:spPr>
            <a:xfrm>
              <a:off x="7434336" y="6224597"/>
              <a:ext cx="1003031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dirty="0">
                  <a:ln w="0"/>
                  <a:solidFill>
                    <a:srgbClr val="FF072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Detector</a:t>
              </a:r>
              <a:r>
                <a:rPr lang="ru-RU" sz="1200" b="0" cap="none" spc="0" dirty="0">
                  <a:ln w="0"/>
                  <a:solidFill>
                    <a:srgbClr val="FF072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ru-RU" sz="1200" dirty="0">
                  <a:ln w="0"/>
                  <a:solidFill>
                    <a:srgbClr val="FF072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№</a:t>
              </a:r>
              <a:r>
                <a:rPr lang="en-US" sz="1200" b="0" cap="none" spc="0" dirty="0">
                  <a:ln w="0"/>
                  <a:solidFill>
                    <a:srgbClr val="FF072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7</a:t>
              </a:r>
              <a:endParaRPr lang="ru-RU" sz="1200" b="0" cap="none" spc="0" dirty="0">
                <a:ln w="0"/>
                <a:solidFill>
                  <a:srgbClr val="FF072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760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03E5465B-6B68-581E-3605-219219952EB7}"/>
              </a:ext>
            </a:extLst>
          </p:cNvPr>
          <p:cNvSpPr txBox="1">
            <a:spLocks noChangeArrowheads="1"/>
          </p:cNvSpPr>
          <p:nvPr/>
        </p:nvSpPr>
        <p:spPr>
          <a:xfrm>
            <a:off x="98658" y="98888"/>
            <a:ext cx="7178041" cy="64280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3600" b="1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Orthophotomap</a:t>
            </a:r>
            <a:r>
              <a:rPr lang="en-US" altLang="ru-RU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with terrain relief</a:t>
            </a:r>
            <a:endParaRPr lang="ru-RU" altLang="ru-RU" sz="36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94FDA94A-91A3-8AB3-4D0E-2AB33D53E158}"/>
              </a:ext>
            </a:extLst>
          </p:cNvPr>
          <p:cNvSpPr/>
          <p:nvPr/>
        </p:nvSpPr>
        <p:spPr>
          <a:xfrm>
            <a:off x="11635274" y="6423963"/>
            <a:ext cx="6311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92B84E4A-08B3-B874-2225-A39236850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265" y="3429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CF62A3C3-ADEC-D78D-1BD0-48A5F7280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265" y="9658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altLang="ru-RU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5</a:t>
            </a: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ru-RU" altLang="ru-RU" sz="12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Топоплан острова Каменный – а), схема р</a:t>
            </a:r>
            <a:r>
              <a:rPr kumimoji="0" lang="ru-RU" altLang="ru-RU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3DC3FFF-2C24-47D7-2253-5FCFB8959C02}"/>
              </a:ext>
            </a:extLst>
          </p:cNvPr>
          <p:cNvGrpSpPr/>
          <p:nvPr/>
        </p:nvGrpSpPr>
        <p:grpSpPr>
          <a:xfrm>
            <a:off x="1459266" y="1429122"/>
            <a:ext cx="9273467" cy="4676590"/>
            <a:chOff x="1459267" y="1100630"/>
            <a:chExt cx="9273467" cy="4676590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6E372875-AEAB-640E-B3CB-5369967BF6FB}"/>
                </a:ext>
              </a:extLst>
            </p:cNvPr>
            <p:cNvGrpSpPr/>
            <p:nvPr/>
          </p:nvGrpSpPr>
          <p:grpSpPr>
            <a:xfrm>
              <a:off x="1459267" y="1100630"/>
              <a:ext cx="9273467" cy="4676590"/>
              <a:chOff x="1459267" y="1100630"/>
              <a:chExt cx="9273467" cy="4676590"/>
            </a:xfrm>
          </p:grpSpPr>
          <p:grpSp>
            <p:nvGrpSpPr>
              <p:cNvPr id="12" name="Группа 11">
                <a:extLst>
                  <a:ext uri="{FF2B5EF4-FFF2-40B4-BE49-F238E27FC236}">
                    <a16:creationId xmlns:a16="http://schemas.microsoft.com/office/drawing/2014/main" id="{5175554B-C33D-D69B-01FE-04B365F3E7E9}"/>
                  </a:ext>
                </a:extLst>
              </p:cNvPr>
              <p:cNvGrpSpPr/>
              <p:nvPr/>
            </p:nvGrpSpPr>
            <p:grpSpPr>
              <a:xfrm>
                <a:off x="1459267" y="1100630"/>
                <a:ext cx="9273467" cy="4676590"/>
                <a:chOff x="1459267" y="1100630"/>
                <a:chExt cx="9273467" cy="4676590"/>
              </a:xfrm>
            </p:grpSpPr>
            <p:grpSp>
              <p:nvGrpSpPr>
                <p:cNvPr id="8" name="Группа 7">
                  <a:extLst>
                    <a:ext uri="{FF2B5EF4-FFF2-40B4-BE49-F238E27FC236}">
                      <a16:creationId xmlns:a16="http://schemas.microsoft.com/office/drawing/2014/main" id="{8D44BB65-DEAC-57D3-6E12-0C3A7B528754}"/>
                    </a:ext>
                  </a:extLst>
                </p:cNvPr>
                <p:cNvGrpSpPr/>
                <p:nvPr/>
              </p:nvGrpSpPr>
              <p:grpSpPr>
                <a:xfrm>
                  <a:off x="1459267" y="1100630"/>
                  <a:ext cx="9273467" cy="4676590"/>
                  <a:chOff x="1459267" y="1100630"/>
                  <a:chExt cx="9273467" cy="4676590"/>
                </a:xfrm>
              </p:grpSpPr>
              <p:pic>
                <p:nvPicPr>
                  <p:cNvPr id="18" name="Рисунок 17" descr="Изображение выглядит как текст, зеленый, снимок экрана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0068B370-DA4A-E05C-DBD2-52ED3B59D5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59267" y="1100630"/>
                    <a:ext cx="9273467" cy="4676590"/>
                  </a:xfrm>
                  <a:prstGeom prst="rect">
                    <a:avLst/>
                  </a:prstGeom>
                </p:spPr>
              </p:pic>
              <p:sp>
                <p:nvSpPr>
                  <p:cNvPr id="6" name="Прямоугольник 5">
                    <a:extLst>
                      <a:ext uri="{FF2B5EF4-FFF2-40B4-BE49-F238E27FC236}">
                        <a16:creationId xmlns:a16="http://schemas.microsoft.com/office/drawing/2014/main" id="{E7302FC8-78E6-804A-A526-E54DC2B2F933}"/>
                      </a:ext>
                    </a:extLst>
                  </p:cNvPr>
                  <p:cNvSpPr/>
                  <p:nvPr/>
                </p:nvSpPr>
                <p:spPr>
                  <a:xfrm>
                    <a:off x="1900362" y="4325510"/>
                    <a:ext cx="214685" cy="2252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9" name="Прямоугольник 8">
                  <a:extLst>
                    <a:ext uri="{FF2B5EF4-FFF2-40B4-BE49-F238E27FC236}">
                      <a16:creationId xmlns:a16="http://schemas.microsoft.com/office/drawing/2014/main" id="{B16BE4C6-D3CF-1398-DAC4-C3FC19D92A9C}"/>
                    </a:ext>
                  </a:extLst>
                </p:cNvPr>
                <p:cNvSpPr/>
                <p:nvPr/>
              </p:nvSpPr>
              <p:spPr>
                <a:xfrm>
                  <a:off x="1930041" y="4935237"/>
                  <a:ext cx="214685" cy="2252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05E7E8C1-EB41-EEAC-F5E7-996D4D1CAA19}"/>
                  </a:ext>
                </a:extLst>
              </p:cNvPr>
              <p:cNvSpPr/>
              <p:nvPr/>
            </p:nvSpPr>
            <p:spPr>
              <a:xfrm>
                <a:off x="1862262" y="5447286"/>
                <a:ext cx="214685" cy="2252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1CA0E2C-EB97-F1D7-D63D-53705ACAF7C8}"/>
                </a:ext>
              </a:extLst>
            </p:cNvPr>
            <p:cNvSpPr txBox="1"/>
            <p:nvPr/>
          </p:nvSpPr>
          <p:spPr>
            <a:xfrm>
              <a:off x="1822513" y="4238088"/>
              <a:ext cx="4000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Gilroy Light" pitchFamily="2" charset="0"/>
                </a:rPr>
                <a:t>m</a:t>
              </a:r>
              <a:endParaRPr lang="ru-RU" sz="2000" dirty="0">
                <a:latin typeface="Gilroy Light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2CEF3B-642D-46DD-B8A9-A28E3C41FC60}"/>
                </a:ext>
              </a:extLst>
            </p:cNvPr>
            <p:cNvSpPr txBox="1"/>
            <p:nvPr/>
          </p:nvSpPr>
          <p:spPr>
            <a:xfrm>
              <a:off x="1822513" y="4776758"/>
              <a:ext cx="4000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Gilroy Light" pitchFamily="2" charset="0"/>
                </a:rPr>
                <a:t>m</a:t>
              </a:r>
              <a:endParaRPr lang="ru-RU" sz="2000" dirty="0">
                <a:latin typeface="Gilroy Light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2FDD1D-44C0-DAC3-D13B-92CC39BD6A97}"/>
                </a:ext>
              </a:extLst>
            </p:cNvPr>
            <p:cNvSpPr txBox="1"/>
            <p:nvPr/>
          </p:nvSpPr>
          <p:spPr>
            <a:xfrm>
              <a:off x="1822513" y="5350351"/>
              <a:ext cx="4000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Gilroy Light" pitchFamily="2" charset="0"/>
                </a:rPr>
                <a:t>m</a:t>
              </a:r>
              <a:endParaRPr lang="ru-RU" sz="2000" dirty="0">
                <a:latin typeface="Gilroy Light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0B40D5E-E815-3881-6992-E0DB4550F91A}"/>
              </a:ext>
            </a:extLst>
          </p:cNvPr>
          <p:cNvSpPr txBox="1"/>
          <p:nvPr/>
        </p:nvSpPr>
        <p:spPr>
          <a:xfrm>
            <a:off x="3261994" y="1111566"/>
            <a:ext cx="69613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99"/>
                </a:solidFill>
                <a:cs typeface="Arial" charset="0"/>
              </a:rPr>
              <a:t>The color scale designates the height difference on the ground</a:t>
            </a:r>
            <a:endParaRPr lang="ru-RU" sz="2000" b="1" dirty="0">
              <a:solidFill>
                <a:srgbClr val="333399"/>
              </a:solidFill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35798D-3E8D-25C7-D61E-FAE74ADB5891}"/>
              </a:ext>
            </a:extLst>
          </p:cNvPr>
          <p:cNvSpPr txBox="1"/>
          <p:nvPr/>
        </p:nvSpPr>
        <p:spPr>
          <a:xfrm>
            <a:off x="378050" y="6137634"/>
            <a:ext cx="11435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cs typeface="Arial" charset="0"/>
              </a:rPr>
              <a:t>The </a:t>
            </a:r>
            <a:r>
              <a:rPr lang="ru-RU" sz="2000" b="1" dirty="0" err="1">
                <a:cs typeface="Arial" charset="0"/>
              </a:rPr>
              <a:t>detectors</a:t>
            </a:r>
            <a:r>
              <a:rPr lang="ru-RU" sz="2000" b="1" dirty="0">
                <a:cs typeface="Arial" charset="0"/>
              </a:rPr>
              <a:t> </a:t>
            </a:r>
            <a:r>
              <a:rPr lang="ru-RU" sz="2000" b="1" dirty="0" err="1">
                <a:cs typeface="Arial" charset="0"/>
              </a:rPr>
              <a:t>are</a:t>
            </a:r>
            <a:r>
              <a:rPr lang="ru-RU" sz="2000" b="1" dirty="0">
                <a:cs typeface="Arial" charset="0"/>
              </a:rPr>
              <a:t> </a:t>
            </a:r>
            <a:r>
              <a:rPr lang="ru-RU" sz="2000" b="1" dirty="0" err="1">
                <a:cs typeface="Arial" charset="0"/>
              </a:rPr>
              <a:t>located</a:t>
            </a:r>
            <a:r>
              <a:rPr lang="ru-RU" sz="2000" b="1" dirty="0">
                <a:cs typeface="Arial" charset="0"/>
              </a:rPr>
              <a:t> 3.5 m </a:t>
            </a:r>
            <a:r>
              <a:rPr lang="ru-RU" sz="2000" b="1" dirty="0" err="1">
                <a:cs typeface="Arial" charset="0"/>
              </a:rPr>
              <a:t>below</a:t>
            </a:r>
            <a:r>
              <a:rPr lang="ru-RU" sz="2000" b="1" dirty="0">
                <a:cs typeface="Arial" charset="0"/>
              </a:rPr>
              <a:t> </a:t>
            </a:r>
            <a:r>
              <a:rPr lang="ru-RU" sz="2000" b="1" dirty="0" err="1">
                <a:cs typeface="Arial" charset="0"/>
              </a:rPr>
              <a:t>the</a:t>
            </a:r>
            <a:r>
              <a:rPr lang="ru-RU" sz="2000" b="1" dirty="0">
                <a:cs typeface="Arial" charset="0"/>
              </a:rPr>
              <a:t> </a:t>
            </a:r>
            <a:r>
              <a:rPr lang="ru-RU" sz="2000" b="1" dirty="0" err="1">
                <a:cs typeface="Arial" charset="0"/>
              </a:rPr>
              <a:t>surface</a:t>
            </a:r>
            <a:r>
              <a:rPr lang="ru-RU" sz="2000" b="1" dirty="0">
                <a:cs typeface="Arial" charset="0"/>
              </a:rPr>
              <a:t> </a:t>
            </a:r>
            <a:r>
              <a:rPr lang="ru-RU" sz="2000" b="1" dirty="0" err="1">
                <a:cs typeface="Arial" charset="0"/>
              </a:rPr>
              <a:t>of</a:t>
            </a:r>
            <a:r>
              <a:rPr lang="ru-RU" sz="2000" b="1" dirty="0">
                <a:cs typeface="Arial" charset="0"/>
              </a:rPr>
              <a:t> </a:t>
            </a:r>
            <a:r>
              <a:rPr lang="ru-RU" sz="2000" b="1" dirty="0" err="1">
                <a:cs typeface="Arial" charset="0"/>
              </a:rPr>
              <a:t>the</a:t>
            </a:r>
            <a:r>
              <a:rPr lang="ru-RU" sz="2000" b="1" dirty="0">
                <a:cs typeface="Arial" charset="0"/>
              </a:rPr>
              <a:t> </a:t>
            </a:r>
            <a:r>
              <a:rPr lang="ru-RU" sz="2000" b="1" dirty="0" err="1">
                <a:cs typeface="Arial" charset="0"/>
              </a:rPr>
              <a:t>island</a:t>
            </a:r>
            <a:r>
              <a:rPr lang="ru-RU" sz="2000" b="1" dirty="0">
                <a:cs typeface="Arial" charset="0"/>
              </a:rPr>
              <a:t> </a:t>
            </a:r>
            <a:r>
              <a:rPr lang="ru-RU" sz="2000" b="1" dirty="0" err="1">
                <a:cs typeface="Arial" charset="0"/>
              </a:rPr>
              <a:t>in</a:t>
            </a:r>
            <a:r>
              <a:rPr lang="ru-RU" sz="2000" b="1" dirty="0">
                <a:cs typeface="Arial" charset="0"/>
              </a:rPr>
              <a:t> </a:t>
            </a:r>
            <a:r>
              <a:rPr lang="ru-RU" sz="2000" b="1" dirty="0" err="1">
                <a:cs typeface="Arial" charset="0"/>
              </a:rPr>
              <a:t>the</a:t>
            </a:r>
            <a:r>
              <a:rPr lang="ru-RU" sz="2000" b="1" dirty="0">
                <a:cs typeface="Arial" charset="0"/>
              </a:rPr>
              <a:t> </a:t>
            </a:r>
            <a:r>
              <a:rPr lang="ru-RU" sz="2000" b="1" dirty="0" err="1">
                <a:cs typeface="Arial" charset="0"/>
              </a:rPr>
              <a:t>vicinity</a:t>
            </a:r>
            <a:r>
              <a:rPr lang="ru-RU" sz="2000" b="1" dirty="0">
                <a:cs typeface="Arial" charset="0"/>
              </a:rPr>
              <a:t> </a:t>
            </a:r>
            <a:r>
              <a:rPr lang="ru-RU" sz="2000" b="1" dirty="0" err="1">
                <a:cs typeface="Arial" charset="0"/>
              </a:rPr>
              <a:t>of</a:t>
            </a:r>
            <a:r>
              <a:rPr lang="ru-RU" sz="2000" b="1" dirty="0">
                <a:cs typeface="Arial" charset="0"/>
              </a:rPr>
              <a:t> </a:t>
            </a:r>
            <a:r>
              <a:rPr lang="ru-RU" sz="2000" b="1" dirty="0" err="1">
                <a:cs typeface="Arial" charset="0"/>
              </a:rPr>
              <a:t>the</a:t>
            </a:r>
            <a:r>
              <a:rPr lang="ru-RU" sz="2000" b="1" dirty="0">
                <a:cs typeface="Arial" charset="0"/>
              </a:rPr>
              <a:t> </a:t>
            </a:r>
            <a:r>
              <a:rPr lang="ru-RU" sz="2000" b="1" dirty="0" err="1">
                <a:cs typeface="Arial" charset="0"/>
              </a:rPr>
              <a:t>ruined</a:t>
            </a:r>
            <a:r>
              <a:rPr lang="ru-RU" sz="2000" b="1" dirty="0">
                <a:cs typeface="Arial" charset="0"/>
              </a:rPr>
              <a:t> </a:t>
            </a:r>
            <a:r>
              <a:rPr lang="ru-RU" sz="2000" b="1" dirty="0" err="1">
                <a:cs typeface="Arial" charset="0"/>
              </a:rPr>
              <a:t>cathedral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3746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BB03C56D-D23A-6BFF-D5C3-0257BC325398}"/>
              </a:ext>
            </a:extLst>
          </p:cNvPr>
          <p:cNvGrpSpPr/>
          <p:nvPr/>
        </p:nvGrpSpPr>
        <p:grpSpPr>
          <a:xfrm>
            <a:off x="15595" y="1447418"/>
            <a:ext cx="11843309" cy="4127891"/>
            <a:chOff x="234390" y="1799159"/>
            <a:chExt cx="11843309" cy="4127891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6401CBF9-506B-4D87-0231-C4E5A399D9F6}"/>
                </a:ext>
              </a:extLst>
            </p:cNvPr>
            <p:cNvGrpSpPr/>
            <p:nvPr/>
          </p:nvGrpSpPr>
          <p:grpSpPr>
            <a:xfrm>
              <a:off x="234390" y="1799159"/>
              <a:ext cx="11843309" cy="3528053"/>
              <a:chOff x="234390" y="1799159"/>
              <a:chExt cx="11843309" cy="3528053"/>
            </a:xfrm>
          </p:grpSpPr>
          <p:grpSp>
            <p:nvGrpSpPr>
              <p:cNvPr id="68" name="Группа 67">
                <a:extLst>
                  <a:ext uri="{FF2B5EF4-FFF2-40B4-BE49-F238E27FC236}">
                    <a16:creationId xmlns:a16="http://schemas.microsoft.com/office/drawing/2014/main" id="{A1366915-FA47-8ECA-3193-829B67ABED08}"/>
                  </a:ext>
                </a:extLst>
              </p:cNvPr>
              <p:cNvGrpSpPr/>
              <p:nvPr/>
            </p:nvGrpSpPr>
            <p:grpSpPr>
              <a:xfrm>
                <a:off x="1357850" y="2143496"/>
                <a:ext cx="10719849" cy="3183716"/>
                <a:chOff x="1357850" y="2143496"/>
                <a:chExt cx="10719849" cy="3183716"/>
              </a:xfrm>
            </p:grpSpPr>
            <p:grpSp>
              <p:nvGrpSpPr>
                <p:cNvPr id="64" name="Группа 63">
                  <a:extLst>
                    <a:ext uri="{FF2B5EF4-FFF2-40B4-BE49-F238E27FC236}">
                      <a16:creationId xmlns:a16="http://schemas.microsoft.com/office/drawing/2014/main" id="{421FA044-9C95-DEC9-36D9-A6E0207DDF94}"/>
                    </a:ext>
                  </a:extLst>
                </p:cNvPr>
                <p:cNvGrpSpPr/>
                <p:nvPr/>
              </p:nvGrpSpPr>
              <p:grpSpPr>
                <a:xfrm>
                  <a:off x="1450635" y="2143496"/>
                  <a:ext cx="10627064" cy="3183716"/>
                  <a:chOff x="1422060" y="2505446"/>
                  <a:chExt cx="10627064" cy="3183716"/>
                </a:xfrm>
              </p:grpSpPr>
              <p:grpSp>
                <p:nvGrpSpPr>
                  <p:cNvPr id="43" name="Группа 42">
                    <a:extLst>
                      <a:ext uri="{FF2B5EF4-FFF2-40B4-BE49-F238E27FC236}">
                        <a16:creationId xmlns:a16="http://schemas.microsoft.com/office/drawing/2014/main" id="{F872E522-8164-4D79-502F-D89F88192BE2}"/>
                      </a:ext>
                    </a:extLst>
                  </p:cNvPr>
                  <p:cNvGrpSpPr/>
                  <p:nvPr/>
                </p:nvGrpSpPr>
                <p:grpSpPr>
                  <a:xfrm>
                    <a:off x="1422060" y="2505446"/>
                    <a:ext cx="10627064" cy="3183716"/>
                    <a:chOff x="581419" y="1530049"/>
                    <a:chExt cx="10619562" cy="3183716"/>
                  </a:xfrm>
                </p:grpSpPr>
                <p:grpSp>
                  <p:nvGrpSpPr>
                    <p:cNvPr id="6" name="Группа 5">
                      <a:extLst>
                        <a:ext uri="{FF2B5EF4-FFF2-40B4-BE49-F238E27FC236}">
                          <a16:creationId xmlns:a16="http://schemas.microsoft.com/office/drawing/2014/main" id="{E32A594C-924D-654E-A816-9F21D46160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2035" y="1530052"/>
                      <a:ext cx="1572774" cy="3180171"/>
                      <a:chOff x="1994027" y="1530052"/>
                      <a:chExt cx="1572774" cy="3180171"/>
                    </a:xfrm>
                  </p:grpSpPr>
                  <p:sp>
                    <p:nvSpPr>
                      <p:cNvPr id="2" name="Прямоугольник 1">
                        <a:extLst>
                          <a:ext uri="{FF2B5EF4-FFF2-40B4-BE49-F238E27FC236}">
                            <a16:creationId xmlns:a16="http://schemas.microsoft.com/office/drawing/2014/main" id="{1F71A6EA-E634-6C5E-6AC6-276716CDED96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576510" y="2947570"/>
                        <a:ext cx="3180170" cy="345136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 w="12700"/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4" name="Прямоугольник 3">
                        <a:extLst>
                          <a:ext uri="{FF2B5EF4-FFF2-40B4-BE49-F238E27FC236}">
                            <a16:creationId xmlns:a16="http://schemas.microsoft.com/office/drawing/2014/main" id="{9B8C3D10-3E9E-7EAC-7EA3-10B4EC9572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39165" y="1530052"/>
                        <a:ext cx="882500" cy="3180170"/>
                      </a:xfrm>
                      <a:prstGeom prst="rect">
                        <a:avLst/>
                      </a:prstGeom>
                      <a:solidFill>
                        <a:srgbClr val="EFF9EB"/>
                      </a:solidFill>
                      <a:ln w="9525"/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5" name="Прямоугольник 4">
                        <a:extLst>
                          <a:ext uri="{FF2B5EF4-FFF2-40B4-BE49-F238E27FC236}">
                            <a16:creationId xmlns:a16="http://schemas.microsoft.com/office/drawing/2014/main" id="{063E238C-7DBA-9D83-7116-34E01E5E6AD7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1804148" y="2947569"/>
                        <a:ext cx="3180170" cy="345136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 w="12700"/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</p:grpSp>
                <p:grpSp>
                  <p:nvGrpSpPr>
                    <p:cNvPr id="7" name="Группа 6">
                      <a:extLst>
                        <a:ext uri="{FF2B5EF4-FFF2-40B4-BE49-F238E27FC236}">
                          <a16:creationId xmlns:a16="http://schemas.microsoft.com/office/drawing/2014/main" id="{8FAF550A-0869-B42C-F1A9-5A9FA73E01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88607" y="1530051"/>
                      <a:ext cx="1572774" cy="3180171"/>
                      <a:chOff x="1994027" y="1530052"/>
                      <a:chExt cx="1572774" cy="3180171"/>
                    </a:xfrm>
                  </p:grpSpPr>
                  <p:sp>
                    <p:nvSpPr>
                      <p:cNvPr id="8" name="Прямоугольник 7">
                        <a:extLst>
                          <a:ext uri="{FF2B5EF4-FFF2-40B4-BE49-F238E27FC236}">
                            <a16:creationId xmlns:a16="http://schemas.microsoft.com/office/drawing/2014/main" id="{77C97452-D8D2-C20A-1354-1F3698ACB239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576510" y="2947570"/>
                        <a:ext cx="3180170" cy="345136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 w="12700"/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9" name="Прямоугольник 8">
                        <a:extLst>
                          <a:ext uri="{FF2B5EF4-FFF2-40B4-BE49-F238E27FC236}">
                            <a16:creationId xmlns:a16="http://schemas.microsoft.com/office/drawing/2014/main" id="{BE8A150F-DE8C-BFC4-3084-6FCC2B48E6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39165" y="1530052"/>
                        <a:ext cx="882500" cy="3180170"/>
                      </a:xfrm>
                      <a:prstGeom prst="rect">
                        <a:avLst/>
                      </a:prstGeom>
                      <a:solidFill>
                        <a:srgbClr val="EFF9EB"/>
                      </a:solidFill>
                      <a:ln w="9525"/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0" name="Прямоугольник 9">
                        <a:extLst>
                          <a:ext uri="{FF2B5EF4-FFF2-40B4-BE49-F238E27FC236}">
                            <a16:creationId xmlns:a16="http://schemas.microsoft.com/office/drawing/2014/main" id="{31F8FFFC-7A8A-CC71-3F12-496A802A6B33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1804148" y="2947569"/>
                        <a:ext cx="3180170" cy="345136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 w="12700"/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</p:grpSp>
                <p:grpSp>
                  <p:nvGrpSpPr>
                    <p:cNvPr id="11" name="Группа 10">
                      <a:extLst>
                        <a:ext uri="{FF2B5EF4-FFF2-40B4-BE49-F238E27FC236}">
                          <a16:creationId xmlns:a16="http://schemas.microsoft.com/office/drawing/2014/main" id="{EB9A1C23-6A8D-1865-8EDC-EA9EDDD76F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24334" y="1530050"/>
                      <a:ext cx="1572774" cy="3180171"/>
                      <a:chOff x="1994027" y="1530052"/>
                      <a:chExt cx="1572774" cy="3180171"/>
                    </a:xfrm>
                  </p:grpSpPr>
                  <p:sp>
                    <p:nvSpPr>
                      <p:cNvPr id="12" name="Прямоугольник 11">
                        <a:extLst>
                          <a:ext uri="{FF2B5EF4-FFF2-40B4-BE49-F238E27FC236}">
                            <a16:creationId xmlns:a16="http://schemas.microsoft.com/office/drawing/2014/main" id="{D2CFF024-C74F-B51C-8AA2-4D9F4E760DD2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576510" y="2947570"/>
                        <a:ext cx="3180170" cy="345136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 w="12700"/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3" name="Прямоугольник 12">
                        <a:extLst>
                          <a:ext uri="{FF2B5EF4-FFF2-40B4-BE49-F238E27FC236}">
                            <a16:creationId xmlns:a16="http://schemas.microsoft.com/office/drawing/2014/main" id="{BD621A6C-3CB3-C556-7963-52D529C344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39165" y="1530052"/>
                        <a:ext cx="882500" cy="3180170"/>
                      </a:xfrm>
                      <a:prstGeom prst="rect">
                        <a:avLst/>
                      </a:prstGeom>
                      <a:solidFill>
                        <a:srgbClr val="EFF9EB"/>
                      </a:solidFill>
                      <a:ln w="9525"/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4" name="Прямоугольник 13">
                        <a:extLst>
                          <a:ext uri="{FF2B5EF4-FFF2-40B4-BE49-F238E27FC236}">
                            <a16:creationId xmlns:a16="http://schemas.microsoft.com/office/drawing/2014/main" id="{6171565A-D582-4F48-788D-DA64A300D9FB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1804148" y="2947569"/>
                        <a:ext cx="3180170" cy="345136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 w="12700"/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</p:grpSp>
                <p:grpSp>
                  <p:nvGrpSpPr>
                    <p:cNvPr id="15" name="Группа 14">
                      <a:extLst>
                        <a:ext uri="{FF2B5EF4-FFF2-40B4-BE49-F238E27FC236}">
                          <a16:creationId xmlns:a16="http://schemas.microsoft.com/office/drawing/2014/main" id="{9C9F1F79-F1F3-7DB6-F390-C6BBC2E2ABC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860906" y="1530049"/>
                      <a:ext cx="1572774" cy="3180171"/>
                      <a:chOff x="1994027" y="1530052"/>
                      <a:chExt cx="1572774" cy="3180171"/>
                    </a:xfrm>
                  </p:grpSpPr>
                  <p:sp>
                    <p:nvSpPr>
                      <p:cNvPr id="16" name="Прямоугольник 15">
                        <a:extLst>
                          <a:ext uri="{FF2B5EF4-FFF2-40B4-BE49-F238E27FC236}">
                            <a16:creationId xmlns:a16="http://schemas.microsoft.com/office/drawing/2014/main" id="{CC6DC71E-243F-4862-EA90-2C40E3038472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576510" y="2947570"/>
                        <a:ext cx="3180170" cy="345136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 w="12700"/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7" name="Прямоугольник 16">
                        <a:extLst>
                          <a:ext uri="{FF2B5EF4-FFF2-40B4-BE49-F238E27FC236}">
                            <a16:creationId xmlns:a16="http://schemas.microsoft.com/office/drawing/2014/main" id="{CBE88889-82DC-6275-C5DA-119A7C63F4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39165" y="1530052"/>
                        <a:ext cx="882500" cy="3180170"/>
                      </a:xfrm>
                      <a:prstGeom prst="rect">
                        <a:avLst/>
                      </a:prstGeom>
                      <a:solidFill>
                        <a:srgbClr val="EFF9EB"/>
                      </a:solidFill>
                      <a:ln w="9525"/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8" name="Прямоугольник 17">
                        <a:extLst>
                          <a:ext uri="{FF2B5EF4-FFF2-40B4-BE49-F238E27FC236}">
                            <a16:creationId xmlns:a16="http://schemas.microsoft.com/office/drawing/2014/main" id="{25D3475E-53B4-3034-456C-F800B49828F2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1804148" y="2947569"/>
                        <a:ext cx="3180170" cy="345136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 w="12700"/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</p:grpSp>
                <p:grpSp>
                  <p:nvGrpSpPr>
                    <p:cNvPr id="19" name="Группа 18">
                      <a:extLst>
                        <a:ext uri="{FF2B5EF4-FFF2-40B4-BE49-F238E27FC236}">
                          <a16:creationId xmlns:a16="http://schemas.microsoft.com/office/drawing/2014/main" id="{53B377BC-A003-6003-D1F9-F43D111C24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492095" y="1533594"/>
                      <a:ext cx="1572774" cy="3180171"/>
                      <a:chOff x="1994027" y="1530052"/>
                      <a:chExt cx="1572774" cy="3180171"/>
                    </a:xfrm>
                  </p:grpSpPr>
                  <p:sp>
                    <p:nvSpPr>
                      <p:cNvPr id="20" name="Прямоугольник 19">
                        <a:extLst>
                          <a:ext uri="{FF2B5EF4-FFF2-40B4-BE49-F238E27FC236}">
                            <a16:creationId xmlns:a16="http://schemas.microsoft.com/office/drawing/2014/main" id="{A7248EA8-309B-9AAE-CE31-49A8668397D0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576510" y="2947570"/>
                        <a:ext cx="3180170" cy="345136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 w="12700"/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21" name="Прямоугольник 20">
                        <a:extLst>
                          <a:ext uri="{FF2B5EF4-FFF2-40B4-BE49-F238E27FC236}">
                            <a16:creationId xmlns:a16="http://schemas.microsoft.com/office/drawing/2014/main" id="{C3BC15EB-1C84-133D-3E74-F545CC9F97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39165" y="1530052"/>
                        <a:ext cx="882500" cy="3180170"/>
                      </a:xfrm>
                      <a:prstGeom prst="rect">
                        <a:avLst/>
                      </a:prstGeom>
                      <a:solidFill>
                        <a:srgbClr val="EFF9EB"/>
                      </a:solidFill>
                      <a:ln w="9525"/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22" name="Прямоугольник 21">
                        <a:extLst>
                          <a:ext uri="{FF2B5EF4-FFF2-40B4-BE49-F238E27FC236}">
                            <a16:creationId xmlns:a16="http://schemas.microsoft.com/office/drawing/2014/main" id="{F0303425-7DAE-3DAD-A7FA-8DC141E0A07F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1804148" y="2947569"/>
                        <a:ext cx="3180170" cy="345136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 w="12700"/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</p:grpSp>
                <p:grpSp>
                  <p:nvGrpSpPr>
                    <p:cNvPr id="23" name="Группа 22">
                      <a:extLst>
                        <a:ext uri="{FF2B5EF4-FFF2-40B4-BE49-F238E27FC236}">
                          <a16:creationId xmlns:a16="http://schemas.microsoft.com/office/drawing/2014/main" id="{116109B2-8241-2EF9-99DB-735C103B89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28667" y="1533593"/>
                      <a:ext cx="1572774" cy="3180171"/>
                      <a:chOff x="1994027" y="1530052"/>
                      <a:chExt cx="1572774" cy="3180171"/>
                    </a:xfrm>
                  </p:grpSpPr>
                  <p:sp>
                    <p:nvSpPr>
                      <p:cNvPr id="24" name="Прямоугольник 23">
                        <a:extLst>
                          <a:ext uri="{FF2B5EF4-FFF2-40B4-BE49-F238E27FC236}">
                            <a16:creationId xmlns:a16="http://schemas.microsoft.com/office/drawing/2014/main" id="{E0C41A62-CB7E-52E6-B6F5-72C05397B587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576510" y="2947570"/>
                        <a:ext cx="3180170" cy="345136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 w="12700"/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25" name="Прямоугольник 24">
                        <a:extLst>
                          <a:ext uri="{FF2B5EF4-FFF2-40B4-BE49-F238E27FC236}">
                            <a16:creationId xmlns:a16="http://schemas.microsoft.com/office/drawing/2014/main" id="{351DFBD4-FDFA-570D-5915-EDAF3F82F2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39165" y="1530052"/>
                        <a:ext cx="882500" cy="3180170"/>
                      </a:xfrm>
                      <a:prstGeom prst="rect">
                        <a:avLst/>
                      </a:prstGeom>
                      <a:solidFill>
                        <a:srgbClr val="EFF9EB"/>
                      </a:solidFill>
                      <a:ln w="9525"/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26" name="Прямоугольник 25">
                        <a:extLst>
                          <a:ext uri="{FF2B5EF4-FFF2-40B4-BE49-F238E27FC236}">
                            <a16:creationId xmlns:a16="http://schemas.microsoft.com/office/drawing/2014/main" id="{582F7F1D-B270-D97C-5D9E-26277DBE8D9E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1804148" y="2947569"/>
                        <a:ext cx="3180170" cy="345136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 w="12700"/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</p:grpSp>
                <p:cxnSp>
                  <p:nvCxnSpPr>
                    <p:cNvPr id="28" name="Прямая соединительная линия 27">
                      <a:extLst>
                        <a:ext uri="{FF2B5EF4-FFF2-40B4-BE49-F238E27FC236}">
                          <a16:creationId xmlns:a16="http://schemas.microsoft.com/office/drawing/2014/main" id="{CA458198-51B7-7632-B487-2039B94A883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1419" y="4348716"/>
                      <a:ext cx="10584479" cy="14558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Прямая соединительная линия 29">
                      <a:extLst>
                        <a:ext uri="{FF2B5EF4-FFF2-40B4-BE49-F238E27FC236}">
                          <a16:creationId xmlns:a16="http://schemas.microsoft.com/office/drawing/2014/main" id="{FB924048-BDEA-BE55-EC36-88F9CE3DE94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83023" y="2607512"/>
                      <a:ext cx="10517958" cy="1106795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Прямая соединительная линия 34">
                      <a:extLst>
                        <a:ext uri="{FF2B5EF4-FFF2-40B4-BE49-F238E27FC236}">
                          <a16:creationId xmlns:a16="http://schemas.microsoft.com/office/drawing/2014/main" id="{F99316EF-D764-759F-89B7-FF1E30AF78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52032" y="3643952"/>
                      <a:ext cx="345139" cy="35178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Прямая соединительная линия 36">
                      <a:extLst>
                        <a:ext uri="{FF2B5EF4-FFF2-40B4-BE49-F238E27FC236}">
                          <a16:creationId xmlns:a16="http://schemas.microsoft.com/office/drawing/2014/main" id="{211034BB-8E8F-104A-992A-DA130E7722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179669" y="3509749"/>
                      <a:ext cx="345139" cy="35178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Прямая соединительная линия 37">
                      <a:extLst>
                        <a:ext uri="{FF2B5EF4-FFF2-40B4-BE49-F238E27FC236}">
                          <a16:creationId xmlns:a16="http://schemas.microsoft.com/office/drawing/2014/main" id="{CEF1D6DF-0DF9-6B99-A6AB-AAFE2B6D2C6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52030" y="4331127"/>
                      <a:ext cx="345139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Прямая соединительная линия 39">
                      <a:extLst>
                        <a:ext uri="{FF2B5EF4-FFF2-40B4-BE49-F238E27FC236}">
                          <a16:creationId xmlns:a16="http://schemas.microsoft.com/office/drawing/2014/main" id="{38EEC49A-D3DC-0866-1418-3D037CD67E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179668" y="4327450"/>
                      <a:ext cx="345139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1" name="Прямоугольник 50">
                    <a:extLst>
                      <a:ext uri="{FF2B5EF4-FFF2-40B4-BE49-F238E27FC236}">
                        <a16:creationId xmlns:a16="http://schemas.microsoft.com/office/drawing/2014/main" id="{66F864EB-C25E-0AE5-6A2A-9524CEF6609D}"/>
                      </a:ext>
                    </a:extLst>
                  </p:cNvPr>
                  <p:cNvSpPr/>
                  <p:nvPr/>
                </p:nvSpPr>
                <p:spPr>
                  <a:xfrm>
                    <a:off x="1588082" y="4305107"/>
                    <a:ext cx="662361" cy="338554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  <a:scene3d>
                      <a:camera prst="orthographicFront"/>
                      <a:lightRig rig="soft" dir="t">
                        <a:rot lat="0" lon="0" rev="15600000"/>
                      </a:lightRig>
                    </a:scene3d>
                    <a:sp3d extrusionH="57150" prstMaterial="softEdge">
                      <a:bevelT w="25400" h="38100"/>
                    </a:sp3d>
                  </a:bodyPr>
                  <a:lstStyle/>
                  <a:p>
                    <a:pPr algn="ctr"/>
                    <a:r>
                      <a:rPr lang="en-US" sz="1600" b="1" cap="none" spc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Amasis MT Pro Black" panose="02040A04050005020304" pitchFamily="18" charset="0"/>
                        <a:cs typeface="Aharoni" panose="02010803020104030203" pitchFamily="2" charset="-79"/>
                      </a:rPr>
                      <a:t>MT1</a:t>
                    </a:r>
                    <a:endParaRPr lang="ru-RU" sz="1600" b="1" cap="none" spc="0" dirty="0">
                      <a:ln>
                        <a:solidFill>
                          <a:srgbClr val="FF0000"/>
                        </a:solidFill>
                      </a:ln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cs typeface="Aharoni" panose="02010803020104030203" pitchFamily="2" charset="-79"/>
                    </a:endParaRPr>
                  </a:p>
                </p:txBody>
              </p:sp>
              <p:sp>
                <p:nvSpPr>
                  <p:cNvPr id="54" name="Прямоугольник 53">
                    <a:extLst>
                      <a:ext uri="{FF2B5EF4-FFF2-40B4-BE49-F238E27FC236}">
                        <a16:creationId xmlns:a16="http://schemas.microsoft.com/office/drawing/2014/main" id="{A25E6D08-FF73-E7C0-11CB-42710FE12EC3}"/>
                      </a:ext>
                    </a:extLst>
                  </p:cNvPr>
                  <p:cNvSpPr/>
                  <p:nvPr/>
                </p:nvSpPr>
                <p:spPr>
                  <a:xfrm>
                    <a:off x="1593212" y="4977908"/>
                    <a:ext cx="662361" cy="338554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  <a:scene3d>
                      <a:camera prst="orthographicFront"/>
                      <a:lightRig rig="soft" dir="t">
                        <a:rot lat="0" lon="0" rev="15600000"/>
                      </a:lightRig>
                    </a:scene3d>
                    <a:sp3d extrusionH="57150" prstMaterial="softEdge">
                      <a:bevelT w="25400" h="38100"/>
                    </a:sp3d>
                  </a:bodyPr>
                  <a:lstStyle/>
                  <a:p>
                    <a:pPr algn="ctr"/>
                    <a:r>
                      <a:rPr lang="en-US" sz="1600" b="1" cap="none" spc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Amasis MT Pro Black" panose="02040A04050005020304" pitchFamily="18" charset="0"/>
                        <a:cs typeface="Aharoni" panose="02010803020104030203" pitchFamily="2" charset="-79"/>
                      </a:rPr>
                      <a:t>MT1</a:t>
                    </a:r>
                    <a:endParaRPr lang="ru-RU" sz="1600" b="1" cap="none" spc="0" dirty="0">
                      <a:ln>
                        <a:solidFill>
                          <a:srgbClr val="FF0000"/>
                        </a:solidFill>
                      </a:ln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cs typeface="Aharoni" panose="02010803020104030203" pitchFamily="2" charset="-79"/>
                    </a:endParaRPr>
                  </a:p>
                </p:txBody>
              </p:sp>
              <p:sp>
                <p:nvSpPr>
                  <p:cNvPr id="55" name="Прямоугольник 54">
                    <a:extLst>
                      <a:ext uri="{FF2B5EF4-FFF2-40B4-BE49-F238E27FC236}">
                        <a16:creationId xmlns:a16="http://schemas.microsoft.com/office/drawing/2014/main" id="{D15EF90C-CA19-5421-C832-D3421BDF4294}"/>
                      </a:ext>
                    </a:extLst>
                  </p:cNvPr>
                  <p:cNvSpPr/>
                  <p:nvPr/>
                </p:nvSpPr>
                <p:spPr>
                  <a:xfrm>
                    <a:off x="2802572" y="4177861"/>
                    <a:ext cx="662361" cy="338554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  <a:scene3d>
                      <a:camera prst="orthographicFront"/>
                      <a:lightRig rig="soft" dir="t">
                        <a:rot lat="0" lon="0" rev="15600000"/>
                      </a:lightRig>
                    </a:scene3d>
                    <a:sp3d extrusionH="57150" prstMaterial="softEdge">
                      <a:bevelT w="25400" h="38100"/>
                    </a:sp3d>
                  </a:bodyPr>
                  <a:lstStyle/>
                  <a:p>
                    <a:pPr algn="ctr"/>
                    <a:r>
                      <a:rPr lang="en-US" sz="1600" b="1" cap="none" spc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Amasis MT Pro Black" panose="02040A04050005020304" pitchFamily="18" charset="0"/>
                        <a:cs typeface="Aharoni" panose="02010803020104030203" pitchFamily="2" charset="-79"/>
                      </a:rPr>
                      <a:t>MT2</a:t>
                    </a:r>
                    <a:endParaRPr lang="ru-RU" sz="1600" b="1" cap="none" spc="0" dirty="0">
                      <a:ln>
                        <a:solidFill>
                          <a:srgbClr val="FF0000"/>
                        </a:solidFill>
                      </a:ln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cs typeface="Aharoni" panose="02010803020104030203" pitchFamily="2" charset="-79"/>
                    </a:endParaRPr>
                  </a:p>
                </p:txBody>
              </p:sp>
              <p:sp>
                <p:nvSpPr>
                  <p:cNvPr id="56" name="Прямоугольник 55">
                    <a:extLst>
                      <a:ext uri="{FF2B5EF4-FFF2-40B4-BE49-F238E27FC236}">
                        <a16:creationId xmlns:a16="http://schemas.microsoft.com/office/drawing/2014/main" id="{ED665A86-7498-8C6A-499B-1AB6CB7DF4E2}"/>
                      </a:ext>
                    </a:extLst>
                  </p:cNvPr>
                  <p:cNvSpPr/>
                  <p:nvPr/>
                </p:nvSpPr>
                <p:spPr>
                  <a:xfrm>
                    <a:off x="2806118" y="5000117"/>
                    <a:ext cx="662361" cy="338554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  <a:scene3d>
                      <a:camera prst="orthographicFront"/>
                      <a:lightRig rig="soft" dir="t">
                        <a:rot lat="0" lon="0" rev="15600000"/>
                      </a:lightRig>
                    </a:scene3d>
                    <a:sp3d extrusionH="57150" prstMaterial="softEdge">
                      <a:bevelT w="25400" h="38100"/>
                    </a:sp3d>
                  </a:bodyPr>
                  <a:lstStyle/>
                  <a:p>
                    <a:pPr algn="ctr"/>
                    <a:r>
                      <a:rPr lang="en-US" sz="1600" b="1" cap="none" spc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Amasis MT Pro Black" panose="02040A04050005020304" pitchFamily="18" charset="0"/>
                        <a:cs typeface="Aharoni" panose="02010803020104030203" pitchFamily="2" charset="-79"/>
                      </a:rPr>
                      <a:t>MT2</a:t>
                    </a:r>
                    <a:endParaRPr lang="ru-RU" sz="1600" b="1" cap="none" spc="0" dirty="0">
                      <a:ln>
                        <a:solidFill>
                          <a:srgbClr val="FF0000"/>
                        </a:solidFill>
                      </a:ln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cs typeface="Aharoni" panose="02010803020104030203" pitchFamily="2" charset="-79"/>
                    </a:endParaRPr>
                  </a:p>
                </p:txBody>
              </p:sp>
              <p:sp>
                <p:nvSpPr>
                  <p:cNvPr id="60" name="Прямоугольник 59">
                    <a:extLst>
                      <a:ext uri="{FF2B5EF4-FFF2-40B4-BE49-F238E27FC236}">
                        <a16:creationId xmlns:a16="http://schemas.microsoft.com/office/drawing/2014/main" id="{222DB0AC-E8DC-6ED0-3609-4F821AF8BB03}"/>
                      </a:ext>
                    </a:extLst>
                  </p:cNvPr>
                  <p:cNvSpPr/>
                  <p:nvPr/>
                </p:nvSpPr>
                <p:spPr>
                  <a:xfrm>
                    <a:off x="11499835" y="3290493"/>
                    <a:ext cx="482825" cy="338554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  <a:scene3d>
                      <a:camera prst="orthographicFront"/>
                      <a:lightRig rig="soft" dir="t">
                        <a:rot lat="0" lon="0" rev="15600000"/>
                      </a:lightRig>
                    </a:scene3d>
                    <a:sp3d extrusionH="57150" prstMaterial="softEdge">
                      <a:bevelT w="25400" h="38100"/>
                    </a:sp3d>
                  </a:bodyPr>
                  <a:lstStyle/>
                  <a:p>
                    <a:pPr algn="ctr"/>
                    <a:r>
                      <a:rPr lang="en-US" sz="16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  <a:latin typeface="Amasis MT Pro Black" panose="02040A04050005020304" pitchFamily="18" charset="0"/>
                        <a:cs typeface="Aharoni" panose="02010803020104030203" pitchFamily="2" charset="-79"/>
                      </a:rPr>
                      <a:t>V</a:t>
                    </a:r>
                    <a:r>
                      <a:rPr lang="en-US" sz="1600" b="1" cap="none" spc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Amasis MT Pro Black" panose="02040A04050005020304" pitchFamily="18" charset="0"/>
                        <a:cs typeface="Aharoni" panose="02010803020104030203" pitchFamily="2" charset="-79"/>
                      </a:rPr>
                      <a:t>T</a:t>
                    </a:r>
                    <a:endParaRPr lang="ru-RU" sz="1600" b="1" cap="none" spc="0" dirty="0">
                      <a:ln>
                        <a:solidFill>
                          <a:srgbClr val="FF0000"/>
                        </a:solidFill>
                      </a:ln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cs typeface="Aharoni" panose="02010803020104030203" pitchFamily="2" charset="-79"/>
                    </a:endParaRPr>
                  </a:p>
                </p:txBody>
              </p:sp>
              <p:sp>
                <p:nvSpPr>
                  <p:cNvPr id="62" name="Прямоугольник 61">
                    <a:extLst>
                      <a:ext uri="{FF2B5EF4-FFF2-40B4-BE49-F238E27FC236}">
                        <a16:creationId xmlns:a16="http://schemas.microsoft.com/office/drawing/2014/main" id="{FCDCD59A-C7F0-FD11-5816-A15EFC1CF603}"/>
                      </a:ext>
                    </a:extLst>
                  </p:cNvPr>
                  <p:cNvSpPr/>
                  <p:nvPr/>
                </p:nvSpPr>
                <p:spPr>
                  <a:xfrm>
                    <a:off x="11531191" y="4967091"/>
                    <a:ext cx="482825" cy="338554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  <a:scene3d>
                      <a:camera prst="orthographicFront"/>
                      <a:lightRig rig="soft" dir="t">
                        <a:rot lat="0" lon="0" rev="15600000"/>
                      </a:lightRig>
                    </a:scene3d>
                    <a:sp3d extrusionH="57150" prstMaterial="softEdge">
                      <a:bevelT w="25400" h="38100"/>
                    </a:sp3d>
                  </a:bodyPr>
                  <a:lstStyle/>
                  <a:p>
                    <a:pPr algn="ctr"/>
                    <a:r>
                      <a:rPr lang="en-US" sz="16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  <a:latin typeface="Amasis MT Pro Black" panose="02040A04050005020304" pitchFamily="18" charset="0"/>
                        <a:cs typeface="Aharoni" panose="02010803020104030203" pitchFamily="2" charset="-79"/>
                      </a:rPr>
                      <a:t>V</a:t>
                    </a:r>
                    <a:r>
                      <a:rPr lang="en-US" sz="1600" b="1" cap="none" spc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Amasis MT Pro Black" panose="02040A04050005020304" pitchFamily="18" charset="0"/>
                        <a:cs typeface="Aharoni" panose="02010803020104030203" pitchFamily="2" charset="-79"/>
                      </a:rPr>
                      <a:t>T</a:t>
                    </a:r>
                    <a:endParaRPr lang="ru-RU" sz="1600" b="1" cap="none" spc="0" dirty="0">
                      <a:ln>
                        <a:solidFill>
                          <a:srgbClr val="FF0000"/>
                        </a:solidFill>
                      </a:ln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cs typeface="Aharoni" panose="02010803020104030203" pitchFamily="2" charset="-79"/>
                    </a:endParaRPr>
                  </a:p>
                </p:txBody>
              </p:sp>
            </p:grpSp>
            <p:sp>
              <p:nvSpPr>
                <p:cNvPr id="66" name="Стрелка: вправо 65">
                  <a:extLst>
                    <a:ext uri="{FF2B5EF4-FFF2-40B4-BE49-F238E27FC236}">
                      <a16:creationId xmlns:a16="http://schemas.microsoft.com/office/drawing/2014/main" id="{EBC8B914-E9C4-2D54-F14A-E6EC2B4418AF}"/>
                    </a:ext>
                  </a:extLst>
                </p:cNvPr>
                <p:cNvSpPr/>
                <p:nvPr/>
              </p:nvSpPr>
              <p:spPr>
                <a:xfrm rot="528019">
                  <a:off x="1381809" y="2246652"/>
                  <a:ext cx="1796506" cy="58617"/>
                </a:xfrm>
                <a:prstGeom prst="rightArrow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n>
                      <a:solidFill>
                        <a:srgbClr val="0070C0"/>
                      </a:solidFill>
                    </a:ln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67" name="Стрелка: вправо 66">
                  <a:extLst>
                    <a:ext uri="{FF2B5EF4-FFF2-40B4-BE49-F238E27FC236}">
                      <a16:creationId xmlns:a16="http://schemas.microsoft.com/office/drawing/2014/main" id="{3C8CAF48-0B89-99B0-5D02-9060DBBFABE3}"/>
                    </a:ext>
                  </a:extLst>
                </p:cNvPr>
                <p:cNvSpPr/>
                <p:nvPr/>
              </p:nvSpPr>
              <p:spPr>
                <a:xfrm rot="1679970">
                  <a:off x="1357850" y="2295644"/>
                  <a:ext cx="684000" cy="58617"/>
                </a:xfrm>
                <a:prstGeom prst="rightArrow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n>
                      <a:solidFill>
                        <a:srgbClr val="0070C0"/>
                      </a:solidFill>
                    </a:ln>
                    <a:solidFill>
                      <a:srgbClr val="0070C0"/>
                    </a:solidFill>
                  </a:endParaRPr>
                </a:p>
              </p:txBody>
            </p:sp>
          </p:grpSp>
          <p:sp>
            <p:nvSpPr>
              <p:cNvPr id="69" name="Прямоугольник 68">
                <a:extLst>
                  <a:ext uri="{FF2B5EF4-FFF2-40B4-BE49-F238E27FC236}">
                    <a16:creationId xmlns:a16="http://schemas.microsoft.com/office/drawing/2014/main" id="{39318678-48C9-7379-C6C0-B1089EC2C923}"/>
                  </a:ext>
                </a:extLst>
              </p:cNvPr>
              <p:cNvSpPr/>
              <p:nvPr/>
            </p:nvSpPr>
            <p:spPr>
              <a:xfrm>
                <a:off x="234390" y="1799159"/>
                <a:ext cx="2525050" cy="3159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>
                  <a:lnSpc>
                    <a:spcPts val="1700"/>
                  </a:lnSpc>
                </a:pPr>
                <a:r>
                  <a:rPr lang="en-US" sz="2000" b="1" cap="none" spc="0" dirty="0" err="1">
                    <a:ln>
                      <a:solidFill>
                        <a:srgbClr val="00B0F0"/>
                      </a:solidFill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Aharoni" panose="02010803020104030203" pitchFamily="2" charset="-79"/>
                  </a:rPr>
                  <a:t>Photoemulsion</a:t>
                </a:r>
                <a:r>
                  <a:rPr lang="en-US" sz="2000" b="1" cap="none" spc="0" dirty="0">
                    <a:ln>
                      <a:solidFill>
                        <a:srgbClr val="00B0F0"/>
                      </a:solidFill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Aharoni" panose="02010803020104030203" pitchFamily="2" charset="-79"/>
                  </a:rPr>
                  <a:t> layers</a:t>
                </a:r>
                <a:endParaRPr lang="ru-RU" sz="2000" b="1" cap="none" spc="0" dirty="0">
                  <a:ln>
                    <a:solidFill>
                      <a:srgbClr val="00B0F0"/>
                    </a:solidFill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Aharoni" panose="02010803020104030203" pitchFamily="2" charset="-79"/>
                </a:endParaRPr>
              </a:p>
            </p:txBody>
          </p:sp>
          <p:sp>
            <p:nvSpPr>
              <p:cNvPr id="70" name="Стрелка: вправо 69">
                <a:extLst>
                  <a:ext uri="{FF2B5EF4-FFF2-40B4-BE49-F238E27FC236}">
                    <a16:creationId xmlns:a16="http://schemas.microsoft.com/office/drawing/2014/main" id="{403B4097-4787-F9EB-75C1-5B3E1EA076B3}"/>
                  </a:ext>
                </a:extLst>
              </p:cNvPr>
              <p:cNvSpPr/>
              <p:nvPr/>
            </p:nvSpPr>
            <p:spPr>
              <a:xfrm>
                <a:off x="1450634" y="3337786"/>
                <a:ext cx="1174093" cy="45719"/>
              </a:xfrm>
              <a:prstGeom prst="rightArrow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0070C0"/>
                    </a:solidFill>
                  </a:ln>
                  <a:solidFill>
                    <a:srgbClr val="0070C0"/>
                  </a:solidFill>
                </a:endParaRPr>
              </a:p>
            </p:txBody>
          </p:sp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id="{AAF3F415-AAF5-766A-8475-68EC8A64C4A9}"/>
                  </a:ext>
                </a:extLst>
              </p:cNvPr>
              <p:cNvSpPr/>
              <p:nvPr/>
            </p:nvSpPr>
            <p:spPr>
              <a:xfrm>
                <a:off x="601020" y="3179826"/>
                <a:ext cx="933666" cy="31592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>
                  <a:lnSpc>
                    <a:spcPts val="1700"/>
                  </a:lnSpc>
                </a:pPr>
                <a:r>
                  <a:rPr lang="en-US" sz="2000" b="1" cap="none" spc="0" dirty="0">
                    <a:ln>
                      <a:solidFill>
                        <a:srgbClr val="00B0F0"/>
                      </a:solidFill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Aharoni" panose="02010803020104030203" pitchFamily="2" charset="-79"/>
                  </a:rPr>
                  <a:t>Plastic</a:t>
                </a:r>
                <a:endParaRPr lang="ru-RU" sz="2000" b="1" cap="none" spc="0" dirty="0">
                  <a:ln>
                    <a:solidFill>
                      <a:srgbClr val="00B0F0"/>
                    </a:solidFill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F715D238-E4A8-51B3-0928-3A13DCC50187}"/>
                </a:ext>
              </a:extLst>
            </p:cNvPr>
            <p:cNvSpPr/>
            <p:nvPr/>
          </p:nvSpPr>
          <p:spPr>
            <a:xfrm>
              <a:off x="1699850" y="5611130"/>
              <a:ext cx="3112147" cy="3159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>
                <a:lnSpc>
                  <a:spcPts val="1700"/>
                </a:lnSpc>
              </a:pPr>
              <a:r>
                <a:rPr lang="en-US" sz="2000" b="1" dirty="0">
                  <a:ln>
                    <a:solidFill>
                      <a:srgbClr val="00B0F0"/>
                    </a:solidFill>
                  </a:ln>
                  <a:solidFill>
                    <a:srgbClr val="0070C0"/>
                  </a:solidFill>
                  <a:latin typeface="Times New Roman" panose="02020603050405020304" pitchFamily="18" charset="0"/>
                  <a:cs typeface="Aharoni" panose="02010803020104030203" pitchFamily="2" charset="-79"/>
                </a:rPr>
                <a:t>Emulsion</a:t>
              </a:r>
              <a:r>
                <a:rPr lang="ru-RU" sz="2000" b="1" dirty="0">
                  <a:ln>
                    <a:solidFill>
                      <a:srgbClr val="00B0F0"/>
                    </a:solidFill>
                  </a:ln>
                  <a:solidFill>
                    <a:srgbClr val="0070C0"/>
                  </a:solidFill>
                  <a:latin typeface="Times New Roman" panose="02020603050405020304" pitchFamily="18" charset="0"/>
                  <a:cs typeface="Aharoni" panose="02010803020104030203" pitchFamily="2" charset="-79"/>
                </a:rPr>
                <a:t> 1</a:t>
              </a:r>
              <a:endParaRPr lang="ru-RU" sz="2000" b="1" cap="none" spc="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</p:grp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65FF854-0FA3-8AF0-2D93-22299583B5AF}"/>
              </a:ext>
            </a:extLst>
          </p:cNvPr>
          <p:cNvCxnSpPr>
            <a:cxnSpLocks/>
          </p:cNvCxnSpPr>
          <p:nvPr/>
        </p:nvCxnSpPr>
        <p:spPr>
          <a:xfrm flipV="1">
            <a:off x="4878168" y="3461856"/>
            <a:ext cx="1573887" cy="1574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1D6168F-865A-4849-0A57-FC1E51D7EFA2}"/>
              </a:ext>
            </a:extLst>
          </p:cNvPr>
          <p:cNvSpPr/>
          <p:nvPr/>
        </p:nvSpPr>
        <p:spPr>
          <a:xfrm>
            <a:off x="5077119" y="3583343"/>
            <a:ext cx="46820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masis MT Pro Black" panose="02040A04050005020304" pitchFamily="18" charset="0"/>
                <a:cs typeface="Aharoni" panose="02010803020104030203" pitchFamily="2" charset="-79"/>
              </a:rPr>
              <a:t>B</a:t>
            </a:r>
            <a:r>
              <a:rPr lang="en-US" sz="1600" b="1" cap="none" spc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Amasis MT Pro Black" panose="02040A04050005020304" pitchFamily="18" charset="0"/>
                <a:cs typeface="Aharoni" panose="02010803020104030203" pitchFamily="2" charset="-79"/>
              </a:rPr>
              <a:t>T</a:t>
            </a:r>
            <a:endParaRPr lang="ru-RU" sz="1600" b="1" cap="none" spc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31" name="Правая фигурная скобка 30">
            <a:extLst>
              <a:ext uri="{FF2B5EF4-FFF2-40B4-BE49-F238E27FC236}">
                <a16:creationId xmlns:a16="http://schemas.microsoft.com/office/drawing/2014/main" id="{03E07AAA-472D-4FB7-AE93-C047BFC5646E}"/>
              </a:ext>
            </a:extLst>
          </p:cNvPr>
          <p:cNvSpPr/>
          <p:nvPr/>
        </p:nvSpPr>
        <p:spPr>
          <a:xfrm rot="5400000">
            <a:off x="2273075" y="4358457"/>
            <a:ext cx="233171" cy="157388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7578BC-C854-22C8-E7E4-605829307BC2}"/>
              </a:ext>
            </a:extLst>
          </p:cNvPr>
          <p:cNvSpPr txBox="1"/>
          <p:nvPr/>
        </p:nvSpPr>
        <p:spPr>
          <a:xfrm>
            <a:off x="0" y="-5316"/>
            <a:ext cx="11522075" cy="595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Data processing and analysis</a:t>
            </a:r>
            <a:endParaRPr lang="ru-RU" altLang="ru-RU" sz="36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E47EA6A-053B-75A3-3D68-E5DDA95CD6EF}"/>
              </a:ext>
            </a:extLst>
          </p:cNvPr>
          <p:cNvSpPr/>
          <p:nvPr/>
        </p:nvSpPr>
        <p:spPr>
          <a:xfrm>
            <a:off x="3201976" y="5260620"/>
            <a:ext cx="3112147" cy="3159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ts val="1700"/>
              </a:lnSpc>
            </a:pPr>
            <a:r>
              <a:rPr lang="en-US" sz="20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Emulsion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2</a:t>
            </a:r>
            <a:endParaRPr lang="ru-RU" sz="2000" b="1" cap="none" spc="0" dirty="0">
              <a:ln>
                <a:solidFill>
                  <a:srgbClr val="00B0F0"/>
                </a:solidFill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34" name="Правая фигурная скобка 33">
            <a:extLst>
              <a:ext uri="{FF2B5EF4-FFF2-40B4-BE49-F238E27FC236}">
                <a16:creationId xmlns:a16="http://schemas.microsoft.com/office/drawing/2014/main" id="{3807C9BE-80C2-56A6-483B-9838F2DE25FE}"/>
              </a:ext>
            </a:extLst>
          </p:cNvPr>
          <p:cNvSpPr/>
          <p:nvPr/>
        </p:nvSpPr>
        <p:spPr>
          <a:xfrm rot="5400000">
            <a:off x="3891909" y="4350875"/>
            <a:ext cx="233171" cy="157388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EAB645E-CE7D-A5BE-141F-D82DEC2EA30D}"/>
              </a:ext>
            </a:extLst>
          </p:cNvPr>
          <p:cNvSpPr/>
          <p:nvPr/>
        </p:nvSpPr>
        <p:spPr>
          <a:xfrm>
            <a:off x="9782766" y="5289334"/>
            <a:ext cx="3112147" cy="3159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ts val="1700"/>
              </a:lnSpc>
            </a:pPr>
            <a:r>
              <a:rPr lang="en-US" sz="20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Emulsion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6</a:t>
            </a:r>
            <a:endParaRPr lang="ru-RU" sz="2000" b="1" cap="none" spc="0" dirty="0">
              <a:ln>
                <a:solidFill>
                  <a:srgbClr val="00B0F0"/>
                </a:solidFill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39" name="Правая фигурная скобка 38">
            <a:extLst>
              <a:ext uri="{FF2B5EF4-FFF2-40B4-BE49-F238E27FC236}">
                <a16:creationId xmlns:a16="http://schemas.microsoft.com/office/drawing/2014/main" id="{341D8481-29E6-D6DB-C466-8CA59098F823}"/>
              </a:ext>
            </a:extLst>
          </p:cNvPr>
          <p:cNvSpPr/>
          <p:nvPr/>
        </p:nvSpPr>
        <p:spPr>
          <a:xfrm rot="5400000">
            <a:off x="10472699" y="4379589"/>
            <a:ext cx="233171" cy="157388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66944C12-CD3F-9D97-89E4-BB0E96B67451}"/>
              </a:ext>
            </a:extLst>
          </p:cNvPr>
          <p:cNvSpPr/>
          <p:nvPr/>
        </p:nvSpPr>
        <p:spPr>
          <a:xfrm>
            <a:off x="11635274" y="6423963"/>
            <a:ext cx="6311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C948A4-C3C0-51BF-C57F-AB97F83249BC}"/>
              </a:ext>
            </a:extLst>
          </p:cNvPr>
          <p:cNvSpPr txBox="1"/>
          <p:nvPr/>
        </p:nvSpPr>
        <p:spPr>
          <a:xfrm>
            <a:off x="1327031" y="5902478"/>
            <a:ext cx="9537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99"/>
                </a:solidFill>
                <a:latin typeface="Garamond" panose="02020404030301010803" pitchFamily="18" charset="0"/>
                <a:cs typeface="Arial" charset="0"/>
              </a:rPr>
              <a:t>From the obtained </a:t>
            </a:r>
            <a:r>
              <a:rPr lang="en-US" sz="2400" b="1" dirty="0" err="1">
                <a:solidFill>
                  <a:srgbClr val="333399"/>
                </a:solidFill>
                <a:latin typeface="Garamond" panose="02020404030301010803" pitchFamily="18" charset="0"/>
                <a:cs typeface="Arial" charset="0"/>
              </a:rPr>
              <a:t>microtracks</a:t>
            </a:r>
            <a:r>
              <a:rPr lang="en-US" sz="2400" b="1" dirty="0">
                <a:solidFill>
                  <a:srgbClr val="333399"/>
                </a:solidFill>
                <a:latin typeface="Garamond" panose="02020404030301010803" pitchFamily="18" charset="0"/>
                <a:cs typeface="Arial" charset="0"/>
              </a:rPr>
              <a:t> (MT), volume tracks (VT) are reconstructed in the detector</a:t>
            </a:r>
            <a:endParaRPr lang="ru-RU" sz="2400" b="1" dirty="0">
              <a:solidFill>
                <a:srgbClr val="333399"/>
              </a:solidFill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AC8F1C-F8F7-282B-CCED-D617A10EC2A5}"/>
              </a:ext>
            </a:extLst>
          </p:cNvPr>
          <p:cNvSpPr txBox="1"/>
          <p:nvPr/>
        </p:nvSpPr>
        <p:spPr>
          <a:xfrm>
            <a:off x="2809875" y="1093585"/>
            <a:ext cx="6572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aramond" panose="02020404030301010803" pitchFamily="18" charset="0"/>
                <a:cs typeface="Arial" charset="0"/>
              </a:rPr>
              <a:t>Side </a:t>
            </a:r>
            <a:r>
              <a:rPr lang="ru-RU" sz="2400" b="1" dirty="0" err="1">
                <a:latin typeface="Garamond" panose="02020404030301010803" pitchFamily="18" charset="0"/>
                <a:cs typeface="Arial" charset="0"/>
              </a:rPr>
              <a:t>view</a:t>
            </a:r>
            <a:r>
              <a:rPr lang="ru-RU" sz="2400" b="1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ru-RU" sz="2400" b="1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ru-RU" sz="2400" b="1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ru-RU" sz="2400" b="1" dirty="0" err="1">
                <a:latin typeface="Garamond" panose="02020404030301010803" pitchFamily="18" charset="0"/>
                <a:cs typeface="Arial" charset="0"/>
              </a:rPr>
              <a:t>the</a:t>
            </a:r>
            <a:r>
              <a:rPr lang="ru-RU" sz="2400" b="1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ru-RU" sz="2400" b="1" dirty="0" err="1">
                <a:latin typeface="Garamond" panose="02020404030301010803" pitchFamily="18" charset="0"/>
                <a:cs typeface="Arial" charset="0"/>
              </a:rPr>
              <a:t>plate</a:t>
            </a:r>
            <a:r>
              <a:rPr lang="ru-RU" sz="2400" b="1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ru-RU" sz="2400" b="1" dirty="0" err="1">
                <a:latin typeface="Garamond" panose="02020404030301010803" pitchFamily="18" charset="0"/>
                <a:cs typeface="Arial" charset="0"/>
              </a:rPr>
              <a:t>assembly</a:t>
            </a:r>
            <a:r>
              <a:rPr lang="ru-RU" sz="2400" b="1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ru-RU" sz="2400" b="1" dirty="0" err="1">
                <a:latin typeface="Garamond" panose="02020404030301010803" pitchFamily="18" charset="0"/>
                <a:cs typeface="Arial" charset="0"/>
              </a:rPr>
              <a:t>in</a:t>
            </a:r>
            <a:r>
              <a:rPr lang="ru-RU" sz="2400" b="1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ru-RU" sz="2400" b="1" dirty="0" err="1">
                <a:latin typeface="Garamond" panose="02020404030301010803" pitchFamily="18" charset="0"/>
                <a:cs typeface="Arial" charset="0"/>
              </a:rPr>
              <a:t>the</a:t>
            </a:r>
            <a:r>
              <a:rPr lang="ru-RU" sz="2400" b="1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ru-RU" sz="2400" b="1" dirty="0" err="1">
                <a:latin typeface="Garamond" panose="02020404030301010803" pitchFamily="18" charset="0"/>
                <a:cs typeface="Arial" charset="0"/>
              </a:rPr>
              <a:t>detector</a:t>
            </a:r>
            <a:endParaRPr lang="ru-RU" sz="2400" b="1" dirty="0">
              <a:latin typeface="Garamond" panose="02020404030301010803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150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7EBBCDC-4092-5A5F-3A37-B23CDF62B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29" y="88490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13BD8B2-2AA4-2E12-DE9F-01EF22849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5742" y="-611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84CCA9-B3B1-CB5C-2BC8-C276323752D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163165" y="2792360"/>
            <a:ext cx="165822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D37CBE2C-A4A7-9788-B1CB-EE86AEBD9099}"/>
              </a:ext>
            </a:extLst>
          </p:cNvPr>
          <p:cNvSpPr txBox="1">
            <a:spLocks noChangeArrowheads="1"/>
          </p:cNvSpPr>
          <p:nvPr/>
        </p:nvSpPr>
        <p:spPr>
          <a:xfrm>
            <a:off x="143009" y="59375"/>
            <a:ext cx="12048991" cy="626079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Data processing and analysis</a:t>
            </a:r>
            <a:endParaRPr lang="ru-RU" altLang="ru-RU" sz="36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EABCE480-F2A5-8999-DEF5-6BC496EB4D3F}"/>
              </a:ext>
            </a:extLst>
          </p:cNvPr>
          <p:cNvSpPr/>
          <p:nvPr/>
        </p:nvSpPr>
        <p:spPr>
          <a:xfrm>
            <a:off x="11560883" y="6342836"/>
            <a:ext cx="6311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13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03D8D9C-12EB-0ABA-0A74-BAED4290793D}"/>
              </a:ext>
            </a:extLst>
          </p:cNvPr>
          <p:cNvGrpSpPr/>
          <p:nvPr/>
        </p:nvGrpSpPr>
        <p:grpSpPr>
          <a:xfrm>
            <a:off x="100674" y="1773211"/>
            <a:ext cx="3341670" cy="4601356"/>
            <a:chOff x="143009" y="1773211"/>
            <a:chExt cx="3341670" cy="4601356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B6FFFAAA-DFE5-344F-45C2-18DA409DDF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3009" y="1773211"/>
              <a:ext cx="3341670" cy="1989424"/>
              <a:chOff x="143009" y="1397721"/>
              <a:chExt cx="3938469" cy="2344721"/>
            </a:xfrm>
          </p:grpSpPr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F1703678-F4EE-1158-73E3-37599FC78853}"/>
                  </a:ext>
                </a:extLst>
              </p:cNvPr>
              <p:cNvGrpSpPr/>
              <p:nvPr/>
            </p:nvGrpSpPr>
            <p:grpSpPr>
              <a:xfrm>
                <a:off x="143009" y="1421309"/>
                <a:ext cx="3938469" cy="2321133"/>
                <a:chOff x="882114" y="982643"/>
                <a:chExt cx="5467631" cy="3251550"/>
              </a:xfrm>
            </p:grpSpPr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FA598E91-E8C1-131B-A06D-790863891A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15646"/>
                <a:stretch/>
              </p:blipFill>
              <p:spPr>
                <a:xfrm>
                  <a:off x="882114" y="982643"/>
                  <a:ext cx="5467631" cy="3251550"/>
                </a:xfrm>
                <a:prstGeom prst="rect">
                  <a:avLst/>
                </a:prstGeom>
              </p:spPr>
            </p:pic>
            <p:sp>
              <p:nvSpPr>
                <p:cNvPr id="30" name="Прямоугольник 29">
                  <a:extLst>
                    <a:ext uri="{FF2B5EF4-FFF2-40B4-BE49-F238E27FC236}">
                      <a16:creationId xmlns:a16="http://schemas.microsoft.com/office/drawing/2014/main" id="{BCF99AA6-E279-25B6-417A-156380C5156E}"/>
                    </a:ext>
                  </a:extLst>
                </p:cNvPr>
                <p:cNvSpPr/>
                <p:nvPr/>
              </p:nvSpPr>
              <p:spPr>
                <a:xfrm rot="-900000">
                  <a:off x="2476480" y="3506987"/>
                  <a:ext cx="3344921" cy="6737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77DE314A-2CE4-8069-624F-91B9046E2420}"/>
                      </a:ext>
                    </a:extLst>
                  </p:cNvPr>
                  <p:cNvSpPr txBox="1"/>
                  <p:nvPr/>
                </p:nvSpPr>
                <p:spPr>
                  <a:xfrm>
                    <a:off x="839928" y="1397721"/>
                    <a:ext cx="413014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77DE314A-2CE4-8069-624F-91B9046E24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9928" y="1397721"/>
                    <a:ext cx="413014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3529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3" name="Прямая со стрелкой 32">
                <a:extLst>
                  <a:ext uri="{FF2B5EF4-FFF2-40B4-BE49-F238E27FC236}">
                    <a16:creationId xmlns:a16="http://schemas.microsoft.com/office/drawing/2014/main" id="{EA26C333-C2AD-DB12-7708-F3E6EE4B0A2B}"/>
                  </a:ext>
                </a:extLst>
              </p:cNvPr>
              <p:cNvCxnSpPr/>
              <p:nvPr/>
            </p:nvCxnSpPr>
            <p:spPr>
              <a:xfrm>
                <a:off x="1163165" y="1723916"/>
                <a:ext cx="650783" cy="777984"/>
              </a:xfrm>
              <a:prstGeom prst="straightConnector1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7EADE5B-86DE-F070-6AED-D63833A12904}"/>
                </a:ext>
              </a:extLst>
            </p:cNvPr>
            <p:cNvSpPr txBox="1"/>
            <p:nvPr/>
          </p:nvSpPr>
          <p:spPr>
            <a:xfrm>
              <a:off x="351672" y="5051128"/>
              <a:ext cx="292434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Gilroy Light"/>
                </a:rPr>
                <a:t>We count the number of muons in the direction (𝜃,𝜙) in solid angle element Δ𝜃Δ𝜙 (bin)</a:t>
              </a:r>
              <a:endParaRPr lang="ru-RU" sz="2000" dirty="0">
                <a:latin typeface="Gilroy Light"/>
              </a:endParaRPr>
            </a:p>
          </p:txBody>
        </p:sp>
      </p:grpSp>
      <p:sp>
        <p:nvSpPr>
          <p:cNvPr id="38" name="AutoShape 288">
            <a:extLst>
              <a:ext uri="{FF2B5EF4-FFF2-40B4-BE49-F238E27FC236}">
                <a16:creationId xmlns:a16="http://schemas.microsoft.com/office/drawing/2014/main" id="{958C9475-27D7-007D-73E9-2DC712D46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1422" y="2542566"/>
            <a:ext cx="360387" cy="450714"/>
          </a:xfrm>
          <a:prstGeom prst="notchedRightArrow">
            <a:avLst>
              <a:gd name="adj1" fmla="val 50000"/>
              <a:gd name="adj2" fmla="val 58565"/>
            </a:avLst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ru-RU" sz="1800" dirty="0">
              <a:solidFill>
                <a:srgbClr val="000099"/>
              </a:solidFill>
              <a:cs typeface="Arial" charset="0"/>
            </a:endParaRPr>
          </a:p>
        </p:txBody>
      </p:sp>
      <p:sp>
        <p:nvSpPr>
          <p:cNvPr id="40" name="AutoShape 288">
            <a:extLst>
              <a:ext uri="{FF2B5EF4-FFF2-40B4-BE49-F238E27FC236}">
                <a16:creationId xmlns:a16="http://schemas.microsoft.com/office/drawing/2014/main" id="{13C205CA-EAC7-087E-767C-1D466F7F7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799" y="2542566"/>
            <a:ext cx="360387" cy="450714"/>
          </a:xfrm>
          <a:prstGeom prst="notchedRightArrow">
            <a:avLst>
              <a:gd name="adj1" fmla="val 50000"/>
              <a:gd name="adj2" fmla="val 58565"/>
            </a:avLst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ru-RU" sz="1800" dirty="0">
              <a:solidFill>
                <a:srgbClr val="000099"/>
              </a:solidFill>
              <a:cs typeface="Arial" charset="0"/>
            </a:endParaRP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6A263AFC-B409-61C8-2BCE-B0651C50B73F}"/>
              </a:ext>
            </a:extLst>
          </p:cNvPr>
          <p:cNvGrpSpPr/>
          <p:nvPr/>
        </p:nvGrpSpPr>
        <p:grpSpPr>
          <a:xfrm>
            <a:off x="9203264" y="472208"/>
            <a:ext cx="2838969" cy="5902359"/>
            <a:chOff x="9245599" y="472208"/>
            <a:chExt cx="2838969" cy="5902359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3A11C014-3471-851E-7F04-F901B0968C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23221" y="472208"/>
              <a:ext cx="2440048" cy="4591430"/>
              <a:chOff x="9159505" y="685454"/>
              <a:chExt cx="2844946" cy="5353325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3AC245-9C11-7A2F-A79D-48EE1B792D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59505" y="685454"/>
                <a:ext cx="2844946" cy="5353325"/>
              </a:xfrm>
              <a:prstGeom prst="rect">
                <a:avLst/>
              </a:prstGeom>
            </p:spPr>
          </p:pic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0AC4A56A-9A6E-4084-E30D-E8E22BC08C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953750" y="4407640"/>
                <a:ext cx="161791" cy="1265027"/>
              </a:xfrm>
              <a:prstGeom prst="line">
                <a:avLst/>
              </a:prstGeom>
              <a:ln w="12700">
                <a:solidFill>
                  <a:srgbClr val="EB3D00"/>
                </a:solidFill>
                <a:headEnd type="triangle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48C92F8-AD3C-7D46-2D39-E9401F0CDBA7}"/>
                    </a:ext>
                  </a:extLst>
                </p:cNvPr>
                <p:cNvSpPr txBox="1"/>
                <p:nvPr/>
              </p:nvSpPr>
              <p:spPr>
                <a:xfrm>
                  <a:off x="9245599" y="5051128"/>
                  <a:ext cx="2838969" cy="13234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2000" dirty="0">
                      <a:latin typeface="Gilroy Light"/>
                    </a:rPr>
                    <a:t>The </a:t>
                  </a:r>
                  <a:r>
                    <a:rPr lang="ru-RU" sz="2000" dirty="0" err="1">
                      <a:latin typeface="Gilroy Light"/>
                    </a:rPr>
                    <a:t>rarefaction</a:t>
                  </a:r>
                  <a:r>
                    <a:rPr lang="ru-RU" sz="2000" dirty="0">
                      <a:latin typeface="Gilroy Light"/>
                    </a:rPr>
                    <a:t> </a:t>
                  </a:r>
                  <a:r>
                    <a:rPr lang="ru-RU" sz="2000" dirty="0" err="1">
                      <a:latin typeface="Gilroy Light"/>
                    </a:rPr>
                    <a:t>is</a:t>
                  </a:r>
                  <a:r>
                    <a:rPr lang="ru-RU" sz="2000" dirty="0">
                      <a:latin typeface="Gilroy Light"/>
                    </a:rPr>
                    <a:t> </a:t>
                  </a:r>
                  <a:r>
                    <a:rPr lang="ru-RU" sz="2000" dirty="0" err="1">
                      <a:latin typeface="Gilroy Light"/>
                    </a:rPr>
                    <a:t>associated</a:t>
                  </a:r>
                  <a:r>
                    <a:rPr lang="ru-RU" sz="2000" dirty="0">
                      <a:latin typeface="Gilroy Light"/>
                    </a:rPr>
                    <a:t> </a:t>
                  </a:r>
                  <a:r>
                    <a:rPr lang="ru-RU" sz="2000" dirty="0" err="1">
                      <a:latin typeface="Gilroy Light"/>
                    </a:rPr>
                    <a:t>with</a:t>
                  </a:r>
                  <a:r>
                    <a:rPr lang="ru-RU" sz="2000" dirty="0">
                      <a:latin typeface="Gilroy Light"/>
                    </a:rPr>
                    <a:t> </a:t>
                  </a:r>
                  <a:r>
                    <a:rPr lang="ru-RU" sz="2000" dirty="0" err="1">
                      <a:latin typeface="Gilroy Light"/>
                    </a:rPr>
                    <a:t>the</a:t>
                  </a:r>
                  <a:r>
                    <a:rPr lang="ru-RU" sz="2000" dirty="0">
                      <a:latin typeface="Gilroy Light"/>
                    </a:rPr>
                    <a:t> </a:t>
                  </a:r>
                  <a:r>
                    <a:rPr lang="en-US" sz="2000" dirty="0">
                      <a:latin typeface="Gilroy Light"/>
                    </a:rPr>
                    <a:t>septic</a:t>
                  </a:r>
                  <a:r>
                    <a:rPr lang="ru-RU" sz="2000" dirty="0">
                      <a:latin typeface="Gilroy Light"/>
                    </a:rPr>
                    <a:t> </a:t>
                  </a:r>
                  <a:r>
                    <a:rPr lang="ru-RU" sz="2000" dirty="0" err="1">
                      <a:latin typeface="Gilroy Light"/>
                    </a:rPr>
                    <a:t>in</a:t>
                  </a:r>
                  <a:r>
                    <a:rPr lang="ru-RU" sz="2000" dirty="0">
                      <a:latin typeface="Gilroy Light"/>
                    </a:rPr>
                    <a:t> </a:t>
                  </a:r>
                  <a:r>
                    <a:rPr lang="ru-RU" sz="2000" dirty="0" err="1">
                      <a:latin typeface="Gilroy Light"/>
                    </a:rPr>
                    <a:t>the</a:t>
                  </a:r>
                  <a:r>
                    <a:rPr lang="ru-RU" sz="2000" dirty="0">
                      <a:latin typeface="Gilroy Light"/>
                    </a:rPr>
                    <a:t> </a:t>
                  </a:r>
                  <a:r>
                    <a:rPr lang="ru-RU" sz="2000" dirty="0" err="1">
                      <a:latin typeface="Gilroy Light"/>
                    </a:rPr>
                    <a:t>direction</a:t>
                  </a:r>
                  <a:r>
                    <a:rPr lang="ru-RU" sz="2000" dirty="0">
                      <a:latin typeface="Gilroy Light"/>
                    </a:rPr>
                    <a:t>  𝜙</a:t>
                  </a:r>
                  <a14:m>
                    <m:oMath xmlns:m="http://schemas.openxmlformats.org/officeDocument/2006/math">
                      <m:r>
                        <a:rPr lang="ru-RU" sz="2000" dirty="0">
                          <a:latin typeface="Cambria Math" panose="02040503050406030204" pitchFamily="18" charset="0"/>
                        </a:rPr>
                        <m:t>~255°</m:t>
                      </m:r>
                    </m:oMath>
                  </a14:m>
                  <a:endParaRPr lang="ru-RU" sz="2000" dirty="0">
                    <a:latin typeface="Gilroy Light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48C92F8-AD3C-7D46-2D39-E9401F0CDB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5599" y="5051128"/>
                  <a:ext cx="2838969" cy="1323439"/>
                </a:xfrm>
                <a:prstGeom prst="rect">
                  <a:avLst/>
                </a:prstGeom>
                <a:blipFill>
                  <a:blip r:embed="rId6"/>
                  <a:stretch>
                    <a:fillRect t="-2765" b="-645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39550F6-840A-D6A7-491C-D455E5EBF854}"/>
              </a:ext>
            </a:extLst>
          </p:cNvPr>
          <p:cNvSpPr txBox="1"/>
          <p:nvPr/>
        </p:nvSpPr>
        <p:spPr>
          <a:xfrm>
            <a:off x="3089688" y="6374999"/>
            <a:ext cx="6012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333399"/>
                </a:solidFill>
                <a:cs typeface="Arial" charset="0"/>
              </a:rPr>
              <a:t>The rarefaction corresponds to a potential cavity</a:t>
            </a:r>
            <a:endParaRPr lang="ru-RU" sz="2000" b="1" dirty="0">
              <a:solidFill>
                <a:srgbClr val="333399"/>
              </a:solidFill>
              <a:cs typeface="Arial" charset="0"/>
            </a:endParaRP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A8814BE8-AD0F-B102-A367-9FE258E89ABC}"/>
              </a:ext>
            </a:extLst>
          </p:cNvPr>
          <p:cNvGrpSpPr/>
          <p:nvPr/>
        </p:nvGrpSpPr>
        <p:grpSpPr>
          <a:xfrm>
            <a:off x="4120887" y="533346"/>
            <a:ext cx="4403834" cy="5533445"/>
            <a:chOff x="4490409" y="533346"/>
            <a:chExt cx="4403834" cy="55334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3CE1D506-AEE5-3CBD-3251-75886517D66C}"/>
                    </a:ext>
                  </a:extLst>
                </p:cNvPr>
                <p:cNvSpPr txBox="1"/>
                <p:nvPr/>
              </p:nvSpPr>
              <p:spPr>
                <a:xfrm>
                  <a:off x="4490409" y="5051128"/>
                  <a:ext cx="4403834" cy="10156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2000" dirty="0">
                      <a:solidFill>
                        <a:srgbClr val="EB3D00"/>
                      </a:solidFill>
                      <a:latin typeface="Gilroy Light"/>
                    </a:rPr>
                    <a:t>The </a:t>
                  </a:r>
                  <a:r>
                    <a:rPr lang="ru-RU" sz="2000" dirty="0" err="1">
                      <a:solidFill>
                        <a:srgbClr val="EB3D00"/>
                      </a:solidFill>
                      <a:latin typeface="Gilroy Light"/>
                    </a:rPr>
                    <a:t>maximum</a:t>
                  </a:r>
                  <a:r>
                    <a:rPr lang="ru-RU" sz="2000" dirty="0">
                      <a:solidFill>
                        <a:srgbClr val="EB3D00"/>
                      </a:solidFill>
                      <a:latin typeface="Gilroy Light"/>
                    </a:rPr>
                    <a:t> </a:t>
                  </a:r>
                  <a:r>
                    <a:rPr lang="ru-RU" sz="2000" dirty="0" err="1">
                      <a:solidFill>
                        <a:srgbClr val="EB3D00"/>
                      </a:solidFill>
                      <a:latin typeface="Gilroy Light"/>
                    </a:rPr>
                    <a:t>of</a:t>
                  </a:r>
                  <a:r>
                    <a:rPr lang="ru-RU" sz="2000" dirty="0">
                      <a:solidFill>
                        <a:srgbClr val="EB3D00"/>
                      </a:solidFill>
                      <a:latin typeface="Gilroy Light"/>
                    </a:rPr>
                    <a:t> </a:t>
                  </a:r>
                  <a:r>
                    <a:rPr lang="ru-RU" sz="2000" dirty="0" err="1">
                      <a:solidFill>
                        <a:srgbClr val="EB3D00"/>
                      </a:solidFill>
                      <a:latin typeface="Gilroy Light"/>
                    </a:rPr>
                    <a:t>muons</a:t>
                  </a:r>
                  <a:r>
                    <a:rPr lang="ru-RU" sz="2000" dirty="0">
                      <a:solidFill>
                        <a:srgbClr val="EB3D00"/>
                      </a:solidFill>
                      <a:latin typeface="Gilroy Light"/>
                    </a:rPr>
                    <a:t> </a:t>
                  </a:r>
                  <a:r>
                    <a:rPr lang="ru-RU" sz="2000" dirty="0" err="1">
                      <a:solidFill>
                        <a:srgbClr val="EB3D00"/>
                      </a:solidFill>
                      <a:latin typeface="Gilroy Light"/>
                    </a:rPr>
                    <a:t>corresponds</a:t>
                  </a:r>
                  <a:r>
                    <a:rPr lang="ru-RU" sz="2000" dirty="0">
                      <a:solidFill>
                        <a:srgbClr val="EB3D00"/>
                      </a:solidFill>
                      <a:latin typeface="Gilroy Light"/>
                    </a:rPr>
                    <a:t> </a:t>
                  </a:r>
                  <a:r>
                    <a:rPr lang="ru-RU" sz="2000" dirty="0" err="1">
                      <a:solidFill>
                        <a:srgbClr val="EB3D00"/>
                      </a:solidFill>
                      <a:latin typeface="Gilroy Light"/>
                    </a:rPr>
                    <a:t>to</a:t>
                  </a:r>
                  <a:r>
                    <a:rPr lang="ru-RU" sz="2000" dirty="0">
                      <a:solidFill>
                        <a:srgbClr val="EB3D00"/>
                      </a:solidFill>
                      <a:latin typeface="Gilroy Light"/>
                    </a:rPr>
                    <a:t> </a:t>
                  </a:r>
                  <a:r>
                    <a:rPr lang="ru-RU" sz="2000" dirty="0" err="1">
                      <a:solidFill>
                        <a:srgbClr val="EB3D00"/>
                      </a:solidFill>
                      <a:latin typeface="Gilroy Light"/>
                    </a:rPr>
                    <a:t>the</a:t>
                  </a:r>
                  <a:r>
                    <a:rPr lang="ru-RU" sz="2000" dirty="0">
                      <a:solidFill>
                        <a:srgbClr val="EB3D00"/>
                      </a:solidFill>
                      <a:latin typeface="Gilroy Light"/>
                    </a:rPr>
                    <a:t> </a:t>
                  </a:r>
                  <a:r>
                    <a:rPr lang="ru-RU" sz="2000" dirty="0" err="1">
                      <a:solidFill>
                        <a:srgbClr val="EB3D00"/>
                      </a:solidFill>
                      <a:latin typeface="Gilroy Light"/>
                    </a:rPr>
                    <a:t>rarefaction</a:t>
                  </a:r>
                  <a:r>
                    <a:rPr lang="ru-RU" sz="2000" dirty="0">
                      <a:solidFill>
                        <a:srgbClr val="EB3D00"/>
                      </a:solidFill>
                      <a:latin typeface="Gilroy Light"/>
                    </a:rPr>
                    <a:t> </a:t>
                  </a:r>
                  <a:r>
                    <a:rPr lang="ru-RU" sz="2000" dirty="0" err="1">
                      <a:solidFill>
                        <a:srgbClr val="EB3D00"/>
                      </a:solidFill>
                      <a:latin typeface="Gilroy Light"/>
                    </a:rPr>
                    <a:t>of</a:t>
                  </a:r>
                  <a:r>
                    <a:rPr lang="ru-RU" sz="2000" dirty="0">
                      <a:solidFill>
                        <a:srgbClr val="EB3D00"/>
                      </a:solidFill>
                      <a:latin typeface="Gilroy Light"/>
                    </a:rPr>
                    <a:t> </a:t>
                  </a:r>
                  <a:r>
                    <a:rPr lang="ru-RU" sz="2000" dirty="0" err="1">
                      <a:solidFill>
                        <a:srgbClr val="EB3D00"/>
                      </a:solidFill>
                      <a:latin typeface="Gilroy Light"/>
                    </a:rPr>
                    <a:t>the</a:t>
                  </a:r>
                  <a:r>
                    <a:rPr lang="ru-RU" sz="2000" dirty="0">
                      <a:solidFill>
                        <a:srgbClr val="EB3D00"/>
                      </a:solidFill>
                      <a:latin typeface="Gilroy Light"/>
                    </a:rPr>
                    <a:t> </a:t>
                  </a:r>
                  <a:r>
                    <a:rPr lang="ru-RU" sz="2000" dirty="0" err="1">
                      <a:solidFill>
                        <a:srgbClr val="EB3D00"/>
                      </a:solidFill>
                      <a:latin typeface="Gilroy Light"/>
                    </a:rPr>
                    <a:t>density</a:t>
                  </a:r>
                  <a:r>
                    <a:rPr lang="ru-RU" sz="2000" dirty="0">
                      <a:solidFill>
                        <a:srgbClr val="EB3D00"/>
                      </a:solidFill>
                      <a:latin typeface="Gilroy Light"/>
                    </a:rPr>
                    <a:t> </a:t>
                  </a:r>
                  <a:r>
                    <a:rPr lang="ru-RU" sz="2000" dirty="0" err="1">
                      <a:solidFill>
                        <a:srgbClr val="EB3D00"/>
                      </a:solidFill>
                      <a:latin typeface="Gilroy Light"/>
                    </a:rPr>
                    <a:t>along</a:t>
                  </a:r>
                  <a:r>
                    <a:rPr lang="ru-RU" sz="2000" dirty="0">
                      <a:solidFill>
                        <a:srgbClr val="EB3D00"/>
                      </a:solidFill>
                      <a:latin typeface="Gilroy Light"/>
                    </a:rPr>
                    <a:t> </a:t>
                  </a:r>
                  <a:r>
                    <a:rPr lang="ru-RU" sz="2000" dirty="0" err="1">
                      <a:solidFill>
                        <a:srgbClr val="EB3D00"/>
                      </a:solidFill>
                      <a:latin typeface="Gilroy Light"/>
                    </a:rPr>
                    <a:t>the</a:t>
                  </a:r>
                  <a:r>
                    <a:rPr lang="ru-RU" sz="2000" dirty="0">
                      <a:solidFill>
                        <a:srgbClr val="EB3D00"/>
                      </a:solidFill>
                      <a:latin typeface="Gilroy Light"/>
                    </a:rPr>
                    <a:t> (𝜃</a:t>
                  </a:r>
                  <a14:m>
                    <m:oMath xmlns:m="http://schemas.openxmlformats.org/officeDocument/2006/math">
                      <m:r>
                        <a:rPr lang="ru-RU" sz="2000" i="1" smtClean="0">
                          <a:solidFill>
                            <a:srgbClr val="EB3D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ru-RU" sz="2000" b="0" i="1" smtClean="0">
                          <a:solidFill>
                            <a:srgbClr val="EB3D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84°</m:t>
                      </m:r>
                    </m:oMath>
                  </a14:m>
                  <a:r>
                    <a:rPr lang="ru-RU" sz="2000" dirty="0">
                      <a:solidFill>
                        <a:srgbClr val="EB3D00"/>
                      </a:solidFill>
                      <a:latin typeface="Gilroy Light"/>
                    </a:rPr>
                    <a:t>,𝜙</a:t>
                  </a:r>
                  <a14:m>
                    <m:oMath xmlns:m="http://schemas.openxmlformats.org/officeDocument/2006/math">
                      <m:r>
                        <a:rPr lang="ru-RU" sz="2000" i="1" dirty="0" smtClean="0">
                          <a:solidFill>
                            <a:srgbClr val="EB3D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ru-RU" sz="2000" b="0" i="1" dirty="0" smtClean="0">
                          <a:solidFill>
                            <a:srgbClr val="EB3D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255°</m:t>
                      </m:r>
                    </m:oMath>
                  </a14:m>
                  <a:r>
                    <a:rPr lang="ru-RU" sz="2000" dirty="0">
                      <a:solidFill>
                        <a:srgbClr val="EB3D00"/>
                      </a:solidFill>
                      <a:latin typeface="Gilroy Light"/>
                    </a:rPr>
                    <a:t>) </a:t>
                  </a:r>
                  <a:r>
                    <a:rPr lang="ru-RU" sz="2000" dirty="0" err="1">
                      <a:solidFill>
                        <a:srgbClr val="EB3D00"/>
                      </a:solidFill>
                      <a:latin typeface="Gilroy Light"/>
                    </a:rPr>
                    <a:t>direction</a:t>
                  </a:r>
                  <a:r>
                    <a:rPr lang="ru-RU" sz="2000" dirty="0">
                      <a:solidFill>
                        <a:srgbClr val="EB3D00"/>
                      </a:solidFill>
                      <a:latin typeface="Gilroy Light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3CE1D506-AEE5-3CBD-3251-75886517D6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0409" y="5051128"/>
                  <a:ext cx="4403834" cy="1015663"/>
                </a:xfrm>
                <a:prstGeom prst="rect">
                  <a:avLst/>
                </a:prstGeom>
                <a:blipFill>
                  <a:blip r:embed="rId7"/>
                  <a:stretch>
                    <a:fillRect l="-139" t="-3614" r="-277" b="-1024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B1F894AD-263A-C229-F4FE-3901B1925BC8}"/>
                </a:ext>
              </a:extLst>
            </p:cNvPr>
            <p:cNvGrpSpPr/>
            <p:nvPr/>
          </p:nvGrpSpPr>
          <p:grpSpPr>
            <a:xfrm>
              <a:off x="4504835" y="533346"/>
              <a:ext cx="4088305" cy="4398758"/>
              <a:chOff x="4504835" y="533346"/>
              <a:chExt cx="4088305" cy="4398758"/>
            </a:xfrm>
          </p:grpSpPr>
          <p:grpSp>
            <p:nvGrpSpPr>
              <p:cNvPr id="52" name="Группа 51">
                <a:extLst>
                  <a:ext uri="{FF2B5EF4-FFF2-40B4-BE49-F238E27FC236}">
                    <a16:creationId xmlns:a16="http://schemas.microsoft.com/office/drawing/2014/main" id="{5140DCE7-3D66-BD5C-6A9A-9C33921D8CC3}"/>
                  </a:ext>
                </a:extLst>
              </p:cNvPr>
              <p:cNvGrpSpPr/>
              <p:nvPr/>
            </p:nvGrpSpPr>
            <p:grpSpPr>
              <a:xfrm>
                <a:off x="4504835" y="533346"/>
                <a:ext cx="4088305" cy="4398758"/>
                <a:chOff x="4128113" y="1087950"/>
                <a:chExt cx="4088305" cy="4398758"/>
              </a:xfrm>
            </p:grpSpPr>
            <p:grpSp>
              <p:nvGrpSpPr>
                <p:cNvPr id="18" name="Группа 17">
                  <a:extLst>
                    <a:ext uri="{FF2B5EF4-FFF2-40B4-BE49-F238E27FC236}">
                      <a16:creationId xmlns:a16="http://schemas.microsoft.com/office/drawing/2014/main" id="{D17E50BD-731E-912E-0F81-EA0D5A733B78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4128113" y="1087950"/>
                  <a:ext cx="4088305" cy="4398758"/>
                  <a:chOff x="4561825" y="740236"/>
                  <a:chExt cx="4705831" cy="5387489"/>
                </a:xfrm>
              </p:grpSpPr>
              <p:grpSp>
                <p:nvGrpSpPr>
                  <p:cNvPr id="17" name="Группа 16">
                    <a:extLst>
                      <a:ext uri="{FF2B5EF4-FFF2-40B4-BE49-F238E27FC236}">
                        <a16:creationId xmlns:a16="http://schemas.microsoft.com/office/drawing/2014/main" id="{7B47B5CD-5208-2779-0A64-C07192549677}"/>
                      </a:ext>
                    </a:extLst>
                  </p:cNvPr>
                  <p:cNvGrpSpPr/>
                  <p:nvPr/>
                </p:nvGrpSpPr>
                <p:grpSpPr>
                  <a:xfrm>
                    <a:off x="4561825" y="1042395"/>
                    <a:ext cx="4705831" cy="5085330"/>
                    <a:chOff x="4561825" y="1042395"/>
                    <a:chExt cx="4705831" cy="5085330"/>
                  </a:xfrm>
                </p:grpSpPr>
                <p:grpSp>
                  <p:nvGrpSpPr>
                    <p:cNvPr id="12" name="Группа 11">
                      <a:extLst>
                        <a:ext uri="{FF2B5EF4-FFF2-40B4-BE49-F238E27FC236}">
                          <a16:creationId xmlns:a16="http://schemas.microsoft.com/office/drawing/2014/main" id="{1C0723E9-AC32-AF85-EECB-B0C7FB2795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561825" y="1042395"/>
                      <a:ext cx="4705831" cy="5085330"/>
                      <a:chOff x="4561825" y="1042395"/>
                      <a:chExt cx="4705831" cy="5085330"/>
                    </a:xfrm>
                  </p:grpSpPr>
                  <p:pic>
                    <p:nvPicPr>
                      <p:cNvPr id="8" name="Рисунок 7">
                        <a:extLst>
                          <a:ext uri="{FF2B5EF4-FFF2-40B4-BE49-F238E27FC236}">
                            <a16:creationId xmlns:a16="http://schemas.microsoft.com/office/drawing/2014/main" id="{41FE8D23-1CF8-399F-0C7E-D30B264C206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95" r="595"/>
                      <a:stretch/>
                    </p:blipFill>
                    <p:spPr>
                      <a:xfrm>
                        <a:off x="4561825" y="1042395"/>
                        <a:ext cx="4705831" cy="508533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" name="Рисунок 8">
                        <a:extLst>
                          <a:ext uri="{FF2B5EF4-FFF2-40B4-BE49-F238E27FC236}">
                            <a16:creationId xmlns:a16="http://schemas.microsoft.com/office/drawing/2014/main" id="{4081D216-DDA7-CCF8-1DAE-A216BD66ED6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/>
                      <a:srcRect l="91345" t="10225" r="1245" b="78713"/>
                      <a:stretch/>
                    </p:blipFill>
                    <p:spPr>
                      <a:xfrm>
                        <a:off x="8620554" y="1241663"/>
                        <a:ext cx="558013" cy="804125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11" name="Прямоугольник 10">
                      <a:extLst>
                        <a:ext uri="{FF2B5EF4-FFF2-40B4-BE49-F238E27FC236}">
                          <a16:creationId xmlns:a16="http://schemas.microsoft.com/office/drawing/2014/main" id="{BEF3474A-B6D0-32E7-7A02-B962E758B6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18116" y="1228840"/>
                      <a:ext cx="558013" cy="9591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" name="Прямоугольник 4">
                          <a:extLst>
                            <a:ext uri="{FF2B5EF4-FFF2-40B4-BE49-F238E27FC236}">
                              <a16:creationId xmlns:a16="http://schemas.microsoft.com/office/drawing/2014/main" id="{76F12E33-4185-F3EC-F2B2-86EBB15175F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31628" y="1157058"/>
                          <a:ext cx="330988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91440" tIns="45720" rIns="91440" bIns="4572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400" b="0" i="1" cap="none" spc="0" smtClean="0">
                                    <a:ln w="0"/>
                                    <a:effectLst>
                                      <a:outerShdw blurRad="38100" dist="25400" dir="5400000" algn="ctr" rotWithShape="0">
                                        <a:srgbClr val="6E747A">
                                          <a:alpha val="43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oMath>
                            </m:oMathPara>
                          </a14:m>
                          <a:endParaRPr lang="ru-RU" sz="1400" b="0" cap="none" spc="0" dirty="0">
                            <a:ln w="0"/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5" name="Прямоугольник 4">
                          <a:extLst>
                            <a:ext uri="{FF2B5EF4-FFF2-40B4-BE49-F238E27FC236}">
                              <a16:creationId xmlns:a16="http://schemas.microsoft.com/office/drawing/2014/main" id="{76F12E33-4185-F3EC-F2B2-86EBB15175F3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8731628" y="1157058"/>
                          <a:ext cx="330988" cy="307777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 l="-2128" b="-1666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ru-R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pic>
                  <p:nvPicPr>
                    <p:cNvPr id="16" name="Рисунок 15">
                      <a:extLst>
                        <a:ext uri="{FF2B5EF4-FFF2-40B4-BE49-F238E27FC236}">
                          <a16:creationId xmlns:a16="http://schemas.microsoft.com/office/drawing/2014/main" id="{6FDBDEE2-0829-2B63-0386-F66CDC09CC9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8669716" y="1452665"/>
                      <a:ext cx="454811" cy="618754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" name="Прямоугольник 2">
                    <a:extLst>
                      <a:ext uri="{FF2B5EF4-FFF2-40B4-BE49-F238E27FC236}">
                        <a16:creationId xmlns:a16="http://schemas.microsoft.com/office/drawing/2014/main" id="{C165A84C-A2E5-5167-0D30-27CB49D4B78A}"/>
                      </a:ext>
                    </a:extLst>
                  </p:cNvPr>
                  <p:cNvSpPr/>
                  <p:nvPr/>
                </p:nvSpPr>
                <p:spPr>
                  <a:xfrm>
                    <a:off x="6305415" y="740236"/>
                    <a:ext cx="1548630" cy="40011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2000" dirty="0">
                        <a:ln w="0"/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rPr>
                      <a:t>Detector</a:t>
                    </a:r>
                    <a:r>
                      <a:rPr lang="ru-RU" sz="2000" b="0" cap="none" spc="0" dirty="0">
                        <a:ln w="0"/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rPr>
                      <a:t> </a:t>
                    </a:r>
                    <a:r>
                      <a:rPr lang="ru-RU" sz="2000" dirty="0">
                        <a:ln w="0"/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rPr>
                      <a:t>№</a:t>
                    </a:r>
                    <a:r>
                      <a:rPr lang="en-US" sz="2000" b="0" cap="none" spc="0" dirty="0">
                        <a:ln w="0"/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rPr>
                      <a:t>7</a:t>
                    </a:r>
                    <a:endParaRPr lang="ru-RU" sz="2000" b="0" cap="none" spc="0" dirty="0">
                      <a:ln w="0"/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  <p:cxnSp>
              <p:nvCxnSpPr>
                <p:cNvPr id="42" name="Прямая соединительная линия 41">
                  <a:extLst>
                    <a:ext uri="{FF2B5EF4-FFF2-40B4-BE49-F238E27FC236}">
                      <a16:creationId xmlns:a16="http://schemas.microsoft.com/office/drawing/2014/main" id="{3D3AF480-D9C3-7E49-C9F4-501814C1C5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63250" y="3369823"/>
                  <a:ext cx="0" cy="1686598"/>
                </a:xfrm>
                <a:prstGeom prst="line">
                  <a:avLst/>
                </a:prstGeom>
                <a:ln w="19050">
                  <a:solidFill>
                    <a:srgbClr val="EB3C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EE77374-A160-BFBE-3893-8913F67E3874}"/>
                    </a:ext>
                  </a:extLst>
                </p:cNvPr>
                <p:cNvSpPr txBox="1"/>
                <p:nvPr/>
              </p:nvSpPr>
              <p:spPr>
                <a:xfrm>
                  <a:off x="6257139" y="3226016"/>
                  <a:ext cx="96117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b="1" dirty="0">
                      <a:solidFill>
                        <a:srgbClr val="EB3D00"/>
                      </a:solidFill>
                      <a:effectLst/>
                      <a:ea typeface="Calibri" panose="020F0502020204030204" pitchFamily="34" charset="0"/>
                    </a:rPr>
                    <a:t>φ~255</a:t>
                  </a:r>
                  <a:r>
                    <a:rPr lang="ru-RU" sz="1400" b="1" dirty="0">
                      <a:solidFill>
                        <a:srgbClr val="EB3D00"/>
                      </a:solidFill>
                      <a:ea typeface="Calibri" panose="020F0502020204030204" pitchFamily="34" charset="0"/>
                    </a:rPr>
                    <a:t>˚</a:t>
                  </a:r>
                  <a:r>
                    <a:rPr lang="ru-RU" sz="1400" dirty="0">
                      <a:effectLst/>
                      <a:ea typeface="Calibri" panose="020F0502020204030204" pitchFamily="34" charset="0"/>
                    </a:rPr>
                    <a:t> </a:t>
                  </a:r>
                  <a:endParaRPr lang="ru-RU" sz="1400" dirty="0"/>
                </a:p>
              </p:txBody>
            </p: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2C1DEBC-567F-1F40-7759-20962F5A788F}"/>
                  </a:ext>
                </a:extLst>
              </p:cNvPr>
              <p:cNvSpPr txBox="1"/>
              <p:nvPr/>
            </p:nvSpPr>
            <p:spPr>
              <a:xfrm>
                <a:off x="4970733" y="934496"/>
                <a:ext cx="1345411" cy="380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ru-RU" sz="1400" dirty="0" err="1">
                    <a:effectLst/>
                    <a:ea typeface="Calibri" panose="020F0502020204030204" pitchFamily="34" charset="0"/>
                  </a:rPr>
                  <a:t>Δφ</a:t>
                </a:r>
                <a:r>
                  <a:rPr lang="ru-RU" sz="1400" dirty="0">
                    <a:effectLst/>
                    <a:ea typeface="Calibri" panose="020F0502020204030204" pitchFamily="34" charset="0"/>
                  </a:rPr>
                  <a:t> = 3</a:t>
                </a:r>
                <a:r>
                  <a:rPr lang="ru-RU" sz="1400" dirty="0">
                    <a:effectLst/>
                    <a:ea typeface="Calibri" panose="020F0502020204030204" pitchFamily="34" charset="0"/>
                    <a:cs typeface="Calibri" panose="020F0502020204030204" pitchFamily="34" charset="0"/>
                  </a:rPr>
                  <a:t>˚</a:t>
                </a:r>
                <a:r>
                  <a:rPr lang="ru-RU" sz="1400" dirty="0">
                    <a:effectLst/>
                    <a:ea typeface="Calibri" panose="020F0502020204030204" pitchFamily="34" charset="0"/>
                  </a:rPr>
                  <a:t>, </a:t>
                </a:r>
                <a:r>
                  <a:rPr lang="ru-RU" sz="1400" dirty="0" err="1">
                    <a:effectLst/>
                    <a:ea typeface="Calibri" panose="020F0502020204030204" pitchFamily="34" charset="0"/>
                  </a:rPr>
                  <a:t>Δθ</a:t>
                </a:r>
                <a:r>
                  <a:rPr lang="ru-RU" sz="1400" dirty="0">
                    <a:effectLst/>
                    <a:ea typeface="Calibri" panose="020F0502020204030204" pitchFamily="34" charset="0"/>
                  </a:rPr>
                  <a:t> = 3</a:t>
                </a:r>
                <a:r>
                  <a:rPr lang="ru-RU" sz="1400" dirty="0">
                    <a:effectLst/>
                    <a:ea typeface="Calibri" panose="020F0502020204030204" pitchFamily="34" charset="0"/>
                    <a:cs typeface="Calibri" panose="020F0502020204030204" pitchFamily="34" charset="0"/>
                  </a:rPr>
                  <a:t>˚</a:t>
                </a:r>
                <a:endPara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7524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F833FF4-1867-1989-6A79-5BBDD3267A4C}"/>
              </a:ext>
            </a:extLst>
          </p:cNvPr>
          <p:cNvGrpSpPr>
            <a:grpSpLocks noChangeAspect="1"/>
          </p:cNvGrpSpPr>
          <p:nvPr/>
        </p:nvGrpSpPr>
        <p:grpSpPr>
          <a:xfrm>
            <a:off x="7630059" y="1294165"/>
            <a:ext cx="4152385" cy="5193655"/>
            <a:chOff x="7346174" y="1776808"/>
            <a:chExt cx="4523678" cy="498746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33D9907-B94C-ACC3-0320-786AD23CB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6174" y="1776808"/>
              <a:ext cx="4523678" cy="4987462"/>
            </a:xfrm>
            <a:prstGeom prst="rect">
              <a:avLst/>
            </a:prstGeom>
          </p:spPr>
        </p:pic>
        <p:sp>
          <p:nvSpPr>
            <p:cNvPr id="7" name="Равнобедренный треугольник 6">
              <a:extLst>
                <a:ext uri="{FF2B5EF4-FFF2-40B4-BE49-F238E27FC236}">
                  <a16:creationId xmlns:a16="http://schemas.microsoft.com/office/drawing/2014/main" id="{35A94D71-CC11-2798-A23A-7F63CBE1BCF5}"/>
                </a:ext>
              </a:extLst>
            </p:cNvPr>
            <p:cNvSpPr/>
            <p:nvPr/>
          </p:nvSpPr>
          <p:spPr>
            <a:xfrm rot="7455641">
              <a:off x="9128449" y="3502603"/>
              <a:ext cx="70796" cy="109437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Равнобедренный треугольник 7">
              <a:extLst>
                <a:ext uri="{FF2B5EF4-FFF2-40B4-BE49-F238E27FC236}">
                  <a16:creationId xmlns:a16="http://schemas.microsoft.com/office/drawing/2014/main" id="{1D9F769B-C880-05BA-6BBF-4BB6D91C2918}"/>
                </a:ext>
              </a:extLst>
            </p:cNvPr>
            <p:cNvSpPr/>
            <p:nvPr/>
          </p:nvSpPr>
          <p:spPr>
            <a:xfrm rot="8358045">
              <a:off x="9164432" y="3291935"/>
              <a:ext cx="70796" cy="109437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Равнобедренный треугольник 8">
              <a:extLst>
                <a:ext uri="{FF2B5EF4-FFF2-40B4-BE49-F238E27FC236}">
                  <a16:creationId xmlns:a16="http://schemas.microsoft.com/office/drawing/2014/main" id="{EFD15D33-2933-E629-9F2F-C3C87C16D2C3}"/>
                </a:ext>
              </a:extLst>
            </p:cNvPr>
            <p:cNvSpPr/>
            <p:nvPr/>
          </p:nvSpPr>
          <p:spPr>
            <a:xfrm rot="15632455">
              <a:off x="10874872" y="4658348"/>
              <a:ext cx="70796" cy="109437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Равнобедренный треугольник 9">
              <a:extLst>
                <a:ext uri="{FF2B5EF4-FFF2-40B4-BE49-F238E27FC236}">
                  <a16:creationId xmlns:a16="http://schemas.microsoft.com/office/drawing/2014/main" id="{2D014A92-FEBD-C042-20A8-81132CAB1493}"/>
                </a:ext>
              </a:extLst>
            </p:cNvPr>
            <p:cNvSpPr/>
            <p:nvPr/>
          </p:nvSpPr>
          <p:spPr>
            <a:xfrm rot="20772335">
              <a:off x="10321790" y="5716304"/>
              <a:ext cx="70796" cy="109437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8" name="Rectangle 9">
            <a:extLst>
              <a:ext uri="{FF2B5EF4-FFF2-40B4-BE49-F238E27FC236}">
                <a16:creationId xmlns:a16="http://schemas.microsoft.com/office/drawing/2014/main" id="{3FF53FA3-23B1-05E8-6C21-E215C8CA0A58}"/>
              </a:ext>
            </a:extLst>
          </p:cNvPr>
          <p:cNvSpPr/>
          <p:nvPr/>
        </p:nvSpPr>
        <p:spPr>
          <a:xfrm>
            <a:off x="11635274" y="6423963"/>
            <a:ext cx="6311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14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FAB4F5B-6BE4-2122-2C67-C88FF2535B8B}"/>
              </a:ext>
            </a:extLst>
          </p:cNvPr>
          <p:cNvGrpSpPr/>
          <p:nvPr/>
        </p:nvGrpSpPr>
        <p:grpSpPr>
          <a:xfrm>
            <a:off x="8294892" y="370180"/>
            <a:ext cx="2974241" cy="796985"/>
            <a:chOff x="9217758" y="1151584"/>
            <a:chExt cx="2974241" cy="796985"/>
          </a:xfrm>
        </p:grpSpPr>
        <p:sp>
          <p:nvSpPr>
            <p:cNvPr id="6" name="Заголовок 4">
              <a:extLst>
                <a:ext uri="{FF2B5EF4-FFF2-40B4-BE49-F238E27FC236}">
                  <a16:creationId xmlns:a16="http://schemas.microsoft.com/office/drawing/2014/main" id="{ED96CD2B-AB04-05DD-7C8A-24E86F7C5138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217758" y="1151584"/>
              <a:ext cx="2733074" cy="453792"/>
            </a:xfrm>
            <a:prstGeom prst="rect">
              <a:avLst/>
            </a:prstGeom>
          </p:spPr>
          <p:txBody>
            <a:bodyPr rtlCol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altLang="ru-RU" sz="2400" b="1" dirty="0">
                  <a:solidFill>
                    <a:srgbClr val="FF0000"/>
                  </a:solidFill>
                  <a:latin typeface="+mn-lt"/>
                </a:rPr>
                <a:t>Depth</a:t>
              </a:r>
              <a:r>
                <a:rPr lang="ru-RU" altLang="ru-RU" sz="2400" b="1" dirty="0">
                  <a:solidFill>
                    <a:srgbClr val="FF0000"/>
                  </a:solidFill>
                  <a:latin typeface="+mn-lt"/>
                </a:rPr>
                <a:t> 0,5 – 1,0 </a:t>
              </a:r>
              <a:r>
                <a:rPr lang="en-US" altLang="ru-RU" sz="2400" b="1" dirty="0">
                  <a:solidFill>
                    <a:srgbClr val="FF0000"/>
                  </a:solidFill>
                  <a:latin typeface="+mn-lt"/>
                </a:rPr>
                <a:t>m</a:t>
              </a:r>
            </a:p>
          </p:txBody>
        </p:sp>
        <p:sp>
          <p:nvSpPr>
            <p:cNvPr id="14" name="Заголовок 4">
              <a:extLst>
                <a:ext uri="{FF2B5EF4-FFF2-40B4-BE49-F238E27FC236}">
                  <a16:creationId xmlns:a16="http://schemas.microsoft.com/office/drawing/2014/main" id="{C518AD00-6F26-BC37-087E-62082E0EA56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228998" y="1494777"/>
              <a:ext cx="2963001" cy="453792"/>
            </a:xfrm>
            <a:prstGeom prst="rect">
              <a:avLst/>
            </a:prstGeom>
          </p:spPr>
          <p:txBody>
            <a:bodyPr rtlCol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altLang="ru-RU" sz="1400" b="1" dirty="0">
                  <a:solidFill>
                    <a:srgbClr val="FF0000"/>
                  </a:solidFill>
                  <a:latin typeface="+mn-lt"/>
                </a:rPr>
                <a:t>Det6, Det7, Det15, Det17,   6 plates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CE34E8E-0120-3B2B-0D8B-F8FA082FB705}"/>
                </a:ext>
              </a:extLst>
            </p:cNvPr>
            <p:cNvSpPr/>
            <p:nvPr/>
          </p:nvSpPr>
          <p:spPr>
            <a:xfrm>
              <a:off x="9217758" y="1151584"/>
              <a:ext cx="2963001" cy="7206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F3348B2-7E8E-E510-E096-EF10D1AB2F78}"/>
              </a:ext>
            </a:extLst>
          </p:cNvPr>
          <p:cNvSpPr txBox="1"/>
          <p:nvPr/>
        </p:nvSpPr>
        <p:spPr>
          <a:xfrm>
            <a:off x="3209" y="0"/>
            <a:ext cx="6092791" cy="595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Data processing and analysis</a:t>
            </a:r>
            <a:endParaRPr lang="ru-RU" altLang="ru-RU" sz="36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4E41FF-AD63-219A-EAD9-81A83D842988}"/>
                  </a:ext>
                </a:extLst>
              </p:cNvPr>
              <p:cNvSpPr txBox="1"/>
              <p:nvPr/>
            </p:nvSpPr>
            <p:spPr>
              <a:xfrm>
                <a:off x="219787" y="1045336"/>
                <a:ext cx="7410272" cy="20928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Gilroy Light"/>
                  </a:rPr>
                  <a:t>We use maxima that are stable for more than two bins</a:t>
                </a:r>
                <a:r>
                  <a:rPr lang="ru-RU" sz="2400" dirty="0">
                    <a:solidFill>
                      <a:schemeClr val="tx1"/>
                    </a:solidFill>
                    <a:latin typeface="Gilroy Light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=1°,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=1°}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Gilroy Light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𝛥𝜙</m:t>
                        </m:r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=1.5°, </m:t>
                        </m:r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𝛥𝜃</m:t>
                        </m:r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=1.5°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𝛥𝜙</m:t>
                        </m:r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=2°, </m:t>
                        </m:r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𝛥𝜃</m:t>
                        </m:r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=2°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𝛥𝜙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=2.5°, 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𝛥𝜃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=2.5°}</m:t>
                    </m:r>
                  </m:oMath>
                </a14:m>
                <a:r>
                  <a:rPr lang="ru-RU" sz="2400" dirty="0">
                    <a:solidFill>
                      <a:schemeClr val="tx1"/>
                    </a:solidFill>
                    <a:latin typeface="Gilroy Light"/>
                  </a:rPr>
                  <a:t>)</a:t>
                </a:r>
                <a:endParaRPr lang="en-US" sz="2400" dirty="0">
                  <a:solidFill>
                    <a:schemeClr val="tx1"/>
                  </a:solidFill>
                  <a:latin typeface="Gilroy Ligh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Gilroy Light"/>
                  </a:rPr>
                  <a:t>To determine the position of the cavities, we consider the intersection of maxima from several detectors</a:t>
                </a:r>
                <a:r>
                  <a:rPr lang="ru-RU" sz="2400" dirty="0">
                    <a:solidFill>
                      <a:schemeClr val="tx1"/>
                    </a:solidFill>
                    <a:latin typeface="Gilroy Light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4E41FF-AD63-219A-EAD9-81A83D842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87" y="1045336"/>
                <a:ext cx="7410272" cy="2092881"/>
              </a:xfrm>
              <a:prstGeom prst="rect">
                <a:avLst/>
              </a:prstGeom>
              <a:blipFill>
                <a:blip r:embed="rId4"/>
                <a:stretch>
                  <a:fillRect l="-1069" t="-11337" b="-552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224106F-24E6-C5C4-E56A-E6E6EDC71859}"/>
              </a:ext>
            </a:extLst>
          </p:cNvPr>
          <p:cNvGrpSpPr/>
          <p:nvPr/>
        </p:nvGrpSpPr>
        <p:grpSpPr>
          <a:xfrm>
            <a:off x="260528" y="3143173"/>
            <a:ext cx="8935286" cy="2829253"/>
            <a:chOff x="260528" y="3930572"/>
            <a:chExt cx="8935286" cy="2829253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2FD20931-BDB2-F57A-BFDA-575183E0D311}"/>
                </a:ext>
              </a:extLst>
            </p:cNvPr>
            <p:cNvGrpSpPr/>
            <p:nvPr/>
          </p:nvGrpSpPr>
          <p:grpSpPr>
            <a:xfrm>
              <a:off x="352605" y="4497492"/>
              <a:ext cx="8843209" cy="2262333"/>
              <a:chOff x="826164" y="2657790"/>
              <a:chExt cx="8843209" cy="2262333"/>
            </a:xfrm>
          </p:grpSpPr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A11D1484-0C05-C394-A13D-9EE136C8F9F1}"/>
                  </a:ext>
                </a:extLst>
              </p:cNvPr>
              <p:cNvGrpSpPr/>
              <p:nvPr/>
            </p:nvGrpSpPr>
            <p:grpSpPr>
              <a:xfrm>
                <a:off x="826164" y="2793432"/>
                <a:ext cx="373591" cy="2011556"/>
                <a:chOff x="657722" y="2167790"/>
                <a:chExt cx="373591" cy="2011556"/>
              </a:xfrm>
            </p:grpSpPr>
            <p:sp>
              <p:nvSpPr>
                <p:cNvPr id="11" name="Прямоугольник 10">
                  <a:extLst>
                    <a:ext uri="{FF2B5EF4-FFF2-40B4-BE49-F238E27FC236}">
                      <a16:creationId xmlns:a16="http://schemas.microsoft.com/office/drawing/2014/main" id="{2733D559-7754-3BEF-255B-0B8F817BE9ED}"/>
                    </a:ext>
                  </a:extLst>
                </p:cNvPr>
                <p:cNvSpPr/>
                <p:nvPr/>
              </p:nvSpPr>
              <p:spPr>
                <a:xfrm>
                  <a:off x="670366" y="2167790"/>
                  <a:ext cx="360947" cy="288758"/>
                </a:xfrm>
                <a:prstGeom prst="rect">
                  <a:avLst/>
                </a:prstGeom>
                <a:solidFill>
                  <a:srgbClr val="6464F3"/>
                </a:solidFill>
                <a:ln>
                  <a:solidFill>
                    <a:srgbClr val="6464F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3" name="Прямоугольник 12">
                  <a:extLst>
                    <a:ext uri="{FF2B5EF4-FFF2-40B4-BE49-F238E27FC236}">
                      <a16:creationId xmlns:a16="http://schemas.microsoft.com/office/drawing/2014/main" id="{F6E142E8-6AF8-8B32-8363-2E3849C78440}"/>
                    </a:ext>
                  </a:extLst>
                </p:cNvPr>
                <p:cNvSpPr/>
                <p:nvPr/>
              </p:nvSpPr>
              <p:spPr>
                <a:xfrm>
                  <a:off x="661494" y="2604268"/>
                  <a:ext cx="360947" cy="288758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2" name="Прямоугольник 21">
                  <a:extLst>
                    <a:ext uri="{FF2B5EF4-FFF2-40B4-BE49-F238E27FC236}">
                      <a16:creationId xmlns:a16="http://schemas.microsoft.com/office/drawing/2014/main" id="{BF3A4736-8CA4-5D32-2809-65EF40454CD1}"/>
                    </a:ext>
                  </a:extLst>
                </p:cNvPr>
                <p:cNvSpPr/>
                <p:nvPr/>
              </p:nvSpPr>
              <p:spPr>
                <a:xfrm>
                  <a:off x="657722" y="3029189"/>
                  <a:ext cx="360947" cy="288758"/>
                </a:xfrm>
                <a:prstGeom prst="rect">
                  <a:avLst/>
                </a:prstGeom>
                <a:solidFill>
                  <a:srgbClr val="61F44D"/>
                </a:solidFill>
                <a:ln>
                  <a:solidFill>
                    <a:srgbClr val="61F44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27" name="Группа 26">
                  <a:extLst>
                    <a:ext uri="{FF2B5EF4-FFF2-40B4-BE49-F238E27FC236}">
                      <a16:creationId xmlns:a16="http://schemas.microsoft.com/office/drawing/2014/main" id="{91DA23B4-CAA3-1A75-1321-EFB93556C2A7}"/>
                    </a:ext>
                  </a:extLst>
                </p:cNvPr>
                <p:cNvGrpSpPr/>
                <p:nvPr/>
              </p:nvGrpSpPr>
              <p:grpSpPr>
                <a:xfrm>
                  <a:off x="657722" y="3465667"/>
                  <a:ext cx="360947" cy="713679"/>
                  <a:chOff x="657722" y="3465667"/>
                  <a:chExt cx="360947" cy="713679"/>
                </a:xfrm>
              </p:grpSpPr>
              <p:sp>
                <p:nvSpPr>
                  <p:cNvPr id="24" name="Прямоугольник 23">
                    <a:extLst>
                      <a:ext uri="{FF2B5EF4-FFF2-40B4-BE49-F238E27FC236}">
                        <a16:creationId xmlns:a16="http://schemas.microsoft.com/office/drawing/2014/main" id="{9EEF776C-A4BE-D1E7-E780-717A7BE3015C}"/>
                      </a:ext>
                    </a:extLst>
                  </p:cNvPr>
                  <p:cNvSpPr/>
                  <p:nvPr/>
                </p:nvSpPr>
                <p:spPr>
                  <a:xfrm>
                    <a:off x="657722" y="3465667"/>
                    <a:ext cx="360947" cy="288758"/>
                  </a:xfrm>
                  <a:prstGeom prst="rect">
                    <a:avLst/>
                  </a:prstGeom>
                  <a:solidFill>
                    <a:srgbClr val="FC0884"/>
                  </a:solidFill>
                  <a:ln>
                    <a:solidFill>
                      <a:srgbClr val="FC0884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26" name="Прямоугольник 25">
                    <a:extLst>
                      <a:ext uri="{FF2B5EF4-FFF2-40B4-BE49-F238E27FC236}">
                        <a16:creationId xmlns:a16="http://schemas.microsoft.com/office/drawing/2014/main" id="{870B0C24-73C9-0359-0C78-E28DE8D730C9}"/>
                      </a:ext>
                    </a:extLst>
                  </p:cNvPr>
                  <p:cNvSpPr/>
                  <p:nvPr/>
                </p:nvSpPr>
                <p:spPr>
                  <a:xfrm>
                    <a:off x="657722" y="3890588"/>
                    <a:ext cx="360947" cy="288758"/>
                  </a:xfrm>
                  <a:prstGeom prst="rect">
                    <a:avLst/>
                  </a:prstGeom>
                  <a:solidFill>
                    <a:srgbClr val="7F0202"/>
                  </a:solidFill>
                  <a:ln>
                    <a:solidFill>
                      <a:srgbClr val="7F020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</p:grpSp>
          <p:sp>
            <p:nvSpPr>
              <p:cNvPr id="32" name="Заголовок 4">
                <a:extLst>
                  <a:ext uri="{FF2B5EF4-FFF2-40B4-BE49-F238E27FC236}">
                    <a16:creationId xmlns:a16="http://schemas.microsoft.com/office/drawing/2014/main" id="{40835E7E-B11F-C118-3BC2-667DEAAA7688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406604" y="2657790"/>
                <a:ext cx="8230801" cy="453792"/>
              </a:xfrm>
              <a:prstGeom prst="rect">
                <a:avLst/>
              </a:prstGeom>
            </p:spPr>
            <p:txBody>
              <a:bodyPr rtlCol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defRPr/>
                </a:pPr>
                <a:r>
                  <a:rPr lang="en-US" altLang="ru-RU" sz="2400" b="1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Stable maximum from 1 detector</a:t>
                </a:r>
              </a:p>
            </p:txBody>
          </p:sp>
          <p:sp>
            <p:nvSpPr>
              <p:cNvPr id="33" name="Заголовок 4">
                <a:extLst>
                  <a:ext uri="{FF2B5EF4-FFF2-40B4-BE49-F238E27FC236}">
                    <a16:creationId xmlns:a16="http://schemas.microsoft.com/office/drawing/2014/main" id="{67FBBB23-8F70-53F9-3A48-966C4FEEBDEC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380069" y="3112103"/>
                <a:ext cx="8230801" cy="453792"/>
              </a:xfrm>
              <a:prstGeom prst="rect">
                <a:avLst/>
              </a:prstGeom>
            </p:spPr>
            <p:txBody>
              <a:bodyPr rtlCol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defRPr/>
                </a:pPr>
                <a:r>
                  <a:rPr lang="en-US" altLang="ru-RU" sz="2400" b="1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Stable maximum from </a:t>
                </a:r>
                <a:r>
                  <a:rPr lang="ru-RU" altLang="ru-RU" sz="2400" b="1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2</a:t>
                </a:r>
                <a:r>
                  <a:rPr lang="en-US" altLang="ru-RU" sz="2400" b="1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 detectors</a:t>
                </a:r>
              </a:p>
            </p:txBody>
          </p:sp>
          <p:sp>
            <p:nvSpPr>
              <p:cNvPr id="34" name="Заголовок 4">
                <a:extLst>
                  <a:ext uri="{FF2B5EF4-FFF2-40B4-BE49-F238E27FC236}">
                    <a16:creationId xmlns:a16="http://schemas.microsoft.com/office/drawing/2014/main" id="{D1F5388A-4989-7420-EAEA-0A1A0A02F63F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406604" y="3591496"/>
                <a:ext cx="8230801" cy="453792"/>
              </a:xfrm>
              <a:prstGeom prst="rect">
                <a:avLst/>
              </a:prstGeom>
            </p:spPr>
            <p:txBody>
              <a:bodyPr rtlCol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defRPr/>
                </a:pPr>
                <a:r>
                  <a:rPr lang="en-US" altLang="ru-RU" sz="2400" b="1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Stable maximum from </a:t>
                </a:r>
                <a:r>
                  <a:rPr lang="ru-RU" altLang="ru-RU" sz="2400" b="1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3</a:t>
                </a:r>
                <a:r>
                  <a:rPr lang="en-US" altLang="ru-RU" sz="2400" b="1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 detectors</a:t>
                </a:r>
              </a:p>
              <a:p>
                <a:pPr>
                  <a:defRPr/>
                </a:pPr>
                <a:endParaRPr lang="en-US" altLang="ru-RU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</a:endParaRPr>
              </a:p>
            </p:txBody>
          </p:sp>
          <p:sp>
            <p:nvSpPr>
              <p:cNvPr id="35" name="Заголовок 4">
                <a:extLst>
                  <a:ext uri="{FF2B5EF4-FFF2-40B4-BE49-F238E27FC236}">
                    <a16:creationId xmlns:a16="http://schemas.microsoft.com/office/drawing/2014/main" id="{326EB5C4-1DF4-1428-A327-23F8FE811800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406605" y="4008792"/>
                <a:ext cx="8230801" cy="453792"/>
              </a:xfrm>
              <a:prstGeom prst="rect">
                <a:avLst/>
              </a:prstGeom>
            </p:spPr>
            <p:txBody>
              <a:bodyPr rtlCol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defRPr/>
                </a:pPr>
                <a:r>
                  <a:rPr lang="en-US" altLang="ru-RU" sz="2400" b="1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Stable maximum from </a:t>
                </a:r>
                <a:r>
                  <a:rPr lang="ru-RU" altLang="ru-RU" sz="2400" b="1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4</a:t>
                </a:r>
                <a:r>
                  <a:rPr lang="en-US" altLang="ru-RU" sz="2400" b="1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 detectors</a:t>
                </a:r>
              </a:p>
              <a:p>
                <a:pPr>
                  <a:defRPr/>
                </a:pPr>
                <a:endParaRPr lang="en-US" altLang="ru-RU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</a:endParaRPr>
              </a:p>
            </p:txBody>
          </p:sp>
          <p:sp>
            <p:nvSpPr>
              <p:cNvPr id="36" name="Заголовок 4">
                <a:extLst>
                  <a:ext uri="{FF2B5EF4-FFF2-40B4-BE49-F238E27FC236}">
                    <a16:creationId xmlns:a16="http://schemas.microsoft.com/office/drawing/2014/main" id="{451A059C-C70F-B39A-12EB-4AFBFDA0232C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438572" y="4466331"/>
                <a:ext cx="8230801" cy="453792"/>
              </a:xfrm>
              <a:prstGeom prst="rect">
                <a:avLst/>
              </a:prstGeom>
            </p:spPr>
            <p:txBody>
              <a:bodyPr rtlCol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defRPr/>
                </a:pPr>
                <a:r>
                  <a:rPr lang="en-US" altLang="ru-RU" sz="2400" b="1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Stable maximum from </a:t>
                </a:r>
                <a:r>
                  <a:rPr lang="ru-RU" altLang="ru-RU" sz="2400" b="1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5</a:t>
                </a:r>
                <a:r>
                  <a:rPr lang="en-US" altLang="ru-RU" sz="2400" b="1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 detectors</a:t>
                </a:r>
              </a:p>
              <a:p>
                <a:pPr>
                  <a:defRPr/>
                </a:pPr>
                <a:endParaRPr lang="en-US" altLang="ru-RU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480A6-CE74-A0A9-2B1C-68877B721300}"/>
                </a:ext>
              </a:extLst>
            </p:cNvPr>
            <p:cNvSpPr txBox="1"/>
            <p:nvPr/>
          </p:nvSpPr>
          <p:spPr>
            <a:xfrm>
              <a:off x="260528" y="3930572"/>
              <a:ext cx="16298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</a:rPr>
                <a:t>Notations:</a:t>
              </a:r>
              <a:endParaRPr lang="ru-RU" sz="2400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FF451A7-C8E3-B458-715A-13DA87877EEC}"/>
              </a:ext>
            </a:extLst>
          </p:cNvPr>
          <p:cNvSpPr txBox="1"/>
          <p:nvPr/>
        </p:nvSpPr>
        <p:spPr>
          <a:xfrm>
            <a:off x="219787" y="6093705"/>
            <a:ext cx="82976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Depth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is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measured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from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the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surface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of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the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island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in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the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area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of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the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ruined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cathedral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(148.5 m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above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sea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level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11807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DFEE4E93-27C5-D1DD-0B0C-52CDAFBB6ABD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59375"/>
            <a:ext cx="2974206" cy="633644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Verification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94FDA94A-91A3-8AB3-4D0E-2AB33D53E158}"/>
              </a:ext>
            </a:extLst>
          </p:cNvPr>
          <p:cNvSpPr/>
          <p:nvPr/>
        </p:nvSpPr>
        <p:spPr>
          <a:xfrm>
            <a:off x="11635274" y="6423963"/>
            <a:ext cx="6311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15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8" name="Заголовок 4">
            <a:extLst>
              <a:ext uri="{FF2B5EF4-FFF2-40B4-BE49-F238E27FC236}">
                <a16:creationId xmlns:a16="http://schemas.microsoft.com/office/drawing/2014/main" id="{AA6FA35C-F426-1FEF-E635-291871B20546}"/>
              </a:ext>
            </a:extLst>
          </p:cNvPr>
          <p:cNvSpPr txBox="1">
            <a:spLocks noChangeArrowheads="1"/>
          </p:cNvSpPr>
          <p:nvPr/>
        </p:nvSpPr>
        <p:spPr>
          <a:xfrm>
            <a:off x="5216052" y="5506851"/>
            <a:ext cx="5702895" cy="453792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3000" b="1" dirty="0">
                <a:solidFill>
                  <a:srgbClr val="FF0000"/>
                </a:solidFill>
                <a:latin typeface="Garamond" panose="02020404030301010803" pitchFamily="18" charset="0"/>
              </a:rPr>
              <a:t>The burial place of A. </a:t>
            </a:r>
            <a:r>
              <a:rPr lang="en-US" altLang="ru-RU" sz="30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Piligin</a:t>
            </a:r>
            <a:endParaRPr lang="en-US" altLang="ru-RU" sz="30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9B4D43-9D78-77F8-F3C3-CD68EDD73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10" y="3010203"/>
            <a:ext cx="3299952" cy="304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FBAF51-813E-1B4A-647A-2034A23BB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312" y="1280659"/>
            <a:ext cx="5286375" cy="3990975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C5BE9943-DC72-6DEA-2191-DC3DB6F24E4A}"/>
              </a:ext>
            </a:extLst>
          </p:cNvPr>
          <p:cNvSpPr/>
          <p:nvPr/>
        </p:nvSpPr>
        <p:spPr>
          <a:xfrm>
            <a:off x="3167613" y="3665524"/>
            <a:ext cx="487681" cy="471638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E1E69D33-FF76-5E9A-DB52-93DC298B105E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3655294" y="3901343"/>
            <a:ext cx="3217144" cy="430025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B15A173-8371-4865-ACED-6B9416FC4CF9}"/>
              </a:ext>
            </a:extLst>
          </p:cNvPr>
          <p:cNvGrpSpPr/>
          <p:nvPr/>
        </p:nvGrpSpPr>
        <p:grpSpPr>
          <a:xfrm>
            <a:off x="5279738" y="6144119"/>
            <a:ext cx="5286375" cy="453792"/>
            <a:chOff x="5279738" y="6558004"/>
            <a:chExt cx="5286375" cy="453792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28E74FF4-79C4-0CC2-FAA0-F7DB23614D90}"/>
                </a:ext>
              </a:extLst>
            </p:cNvPr>
            <p:cNvSpPr/>
            <p:nvPr/>
          </p:nvSpPr>
          <p:spPr>
            <a:xfrm>
              <a:off x="5279738" y="6640521"/>
              <a:ext cx="360947" cy="288758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Заголовок 4">
              <a:extLst>
                <a:ext uri="{FF2B5EF4-FFF2-40B4-BE49-F238E27FC236}">
                  <a16:creationId xmlns:a16="http://schemas.microsoft.com/office/drawing/2014/main" id="{8B0C615F-BB3A-AD8E-94AD-BA1C653F904E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892148" y="6558004"/>
              <a:ext cx="4673965" cy="453792"/>
            </a:xfrm>
            <a:prstGeom prst="rect">
              <a:avLst/>
            </a:prstGeom>
          </p:spPr>
          <p:txBody>
            <a:bodyPr rtlCol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altLang="ru-RU" sz="2400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Stable maximum from</a:t>
              </a:r>
              <a:r>
                <a:rPr lang="ru-RU" altLang="ru-RU" sz="2400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 </a:t>
              </a:r>
              <a:r>
                <a:rPr lang="en-US" altLang="ru-RU" sz="2400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Det6, Det7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EC578BC-53F5-4D60-C9AA-852DCDCB2B77}"/>
              </a:ext>
            </a:extLst>
          </p:cNvPr>
          <p:cNvGrpSpPr/>
          <p:nvPr/>
        </p:nvGrpSpPr>
        <p:grpSpPr>
          <a:xfrm>
            <a:off x="7977613" y="541334"/>
            <a:ext cx="2733074" cy="554397"/>
            <a:chOff x="6536157" y="194327"/>
            <a:chExt cx="2733074" cy="554397"/>
          </a:xfrm>
        </p:grpSpPr>
        <p:sp>
          <p:nvSpPr>
            <p:cNvPr id="6" name="Заголовок 4">
              <a:extLst>
                <a:ext uri="{FF2B5EF4-FFF2-40B4-BE49-F238E27FC236}">
                  <a16:creationId xmlns:a16="http://schemas.microsoft.com/office/drawing/2014/main" id="{E72AB476-80F2-4BAC-407B-E85FEBF2A3C7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536157" y="244629"/>
              <a:ext cx="2733074" cy="453792"/>
            </a:xfrm>
            <a:prstGeom prst="rect">
              <a:avLst/>
            </a:prstGeom>
          </p:spPr>
          <p:txBody>
            <a:bodyPr rtlCol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en-US" altLang="ru-RU" sz="2400" b="1" dirty="0">
                  <a:solidFill>
                    <a:srgbClr val="FF0000"/>
                  </a:solidFill>
                  <a:latin typeface="+mn-lt"/>
                </a:rPr>
                <a:t>Depth</a:t>
              </a:r>
              <a:r>
                <a:rPr lang="ru-RU" altLang="ru-RU" sz="2400" b="1" dirty="0">
                  <a:solidFill>
                    <a:srgbClr val="FF0000"/>
                  </a:solidFill>
                  <a:latin typeface="+mn-lt"/>
                </a:rPr>
                <a:t> 1,</a:t>
              </a:r>
              <a:r>
                <a:rPr lang="en-US" altLang="ru-RU" sz="2400" b="1" dirty="0">
                  <a:solidFill>
                    <a:srgbClr val="FF0000"/>
                  </a:solidFill>
                  <a:latin typeface="+mn-lt"/>
                </a:rPr>
                <a:t>0</a:t>
              </a:r>
              <a:r>
                <a:rPr lang="ru-RU" altLang="ru-RU" sz="2400" b="1" dirty="0">
                  <a:solidFill>
                    <a:srgbClr val="FF0000"/>
                  </a:solidFill>
                  <a:latin typeface="+mn-lt"/>
                </a:rPr>
                <a:t> – 1,5 </a:t>
              </a:r>
              <a:r>
                <a:rPr lang="en-US" altLang="ru-RU" sz="2400" b="1" dirty="0">
                  <a:solidFill>
                    <a:srgbClr val="FF0000"/>
                  </a:solidFill>
                  <a:latin typeface="+mn-lt"/>
                </a:rPr>
                <a:t>m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DEA9270-E029-DBB6-2720-67421F57F2FC}"/>
                </a:ext>
              </a:extLst>
            </p:cNvPr>
            <p:cNvSpPr/>
            <p:nvPr/>
          </p:nvSpPr>
          <p:spPr>
            <a:xfrm>
              <a:off x="6591452" y="194327"/>
              <a:ext cx="2622484" cy="55439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94A4067-7F92-D139-ED52-2252B75B1BBC}"/>
              </a:ext>
            </a:extLst>
          </p:cNvPr>
          <p:cNvSpPr txBox="1"/>
          <p:nvPr/>
        </p:nvSpPr>
        <p:spPr>
          <a:xfrm>
            <a:off x="831678" y="2187104"/>
            <a:ext cx="4103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Garamond" panose="02020404030301010803" pitchFamily="18" charset="0"/>
              </a:rPr>
              <a:t>Registration</a:t>
            </a:r>
            <a:r>
              <a:rPr lang="ru-RU" sz="2400" b="1" dirty="0">
                <a:latin typeface="Garamond" panose="02020404030301010803" pitchFamily="18" charset="0"/>
              </a:rPr>
              <a:t> </a:t>
            </a:r>
            <a:r>
              <a:rPr lang="ru-RU" sz="2400" b="1" dirty="0" err="1">
                <a:latin typeface="Garamond" panose="02020404030301010803" pitchFamily="18" charset="0"/>
              </a:rPr>
              <a:t>of</a:t>
            </a:r>
            <a:r>
              <a:rPr lang="ru-RU" sz="2400" b="1" dirty="0">
                <a:latin typeface="Garamond" panose="02020404030301010803" pitchFamily="18" charset="0"/>
              </a:rPr>
              <a:t> </a:t>
            </a:r>
            <a:r>
              <a:rPr lang="ru-RU" sz="2400" b="1" dirty="0" err="1">
                <a:latin typeface="Garamond" panose="02020404030301010803" pitchFamily="18" charset="0"/>
              </a:rPr>
              <a:t>visible</a:t>
            </a:r>
            <a:r>
              <a:rPr lang="ru-RU" sz="2400" b="1" dirty="0">
                <a:latin typeface="Garamond" panose="02020404030301010803" pitchFamily="18" charset="0"/>
              </a:rPr>
              <a:t> </a:t>
            </a:r>
            <a:r>
              <a:rPr lang="ru-RU" sz="2400" b="1" dirty="0" err="1">
                <a:latin typeface="Garamond" panose="02020404030301010803" pitchFamily="18" charset="0"/>
              </a:rPr>
              <a:t>objects</a:t>
            </a:r>
            <a:endParaRPr lang="ru-RU" sz="2400" b="1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234408C-D78A-6D10-7278-E6D4F15A86D7}"/>
                  </a:ext>
                </a:extLst>
              </p:cNvPr>
              <p:cNvSpPr txBox="1"/>
              <p:nvPr/>
            </p:nvSpPr>
            <p:spPr>
              <a:xfrm>
                <a:off x="831678" y="6226817"/>
                <a:ext cx="3702216" cy="438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200" dirty="0">
                    <a:latin typeface="Gilroy Light"/>
                  </a:rPr>
                  <a:t>Size </a:t>
                </a:r>
                <a:r>
                  <a:rPr lang="ru-RU" sz="2200" dirty="0" err="1">
                    <a:latin typeface="Gilroy Light"/>
                  </a:rPr>
                  <a:t>of</a:t>
                </a:r>
                <a:r>
                  <a:rPr lang="ru-RU" sz="2200" dirty="0">
                    <a:latin typeface="Gilroy Light"/>
                  </a:rPr>
                  <a:t> </a:t>
                </a:r>
                <a:r>
                  <a:rPr lang="ru-RU" sz="2200" dirty="0" err="1">
                    <a:latin typeface="Gilroy Light"/>
                  </a:rPr>
                  <a:t>squares</a:t>
                </a:r>
                <a:r>
                  <a:rPr lang="ru-RU" sz="2200" dirty="0">
                    <a:latin typeface="Gilroy Light"/>
                  </a:rPr>
                  <a:t> </a:t>
                </a:r>
                <a14:m>
                  <m:oMath xmlns:m="http://schemas.openxmlformats.org/officeDocument/2006/math">
                    <m:r>
                      <a:rPr lang="ru-RU" sz="2200">
                        <a:latin typeface="Cambria Math" panose="02040503050406030204" pitchFamily="18" charset="0"/>
                      </a:rPr>
                      <m:t>0.5×0.5 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sz="2200" dirty="0">
                  <a:latin typeface="Gilroy Light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234408C-D78A-6D10-7278-E6D4F15A8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678" y="6226817"/>
                <a:ext cx="3702216" cy="438582"/>
              </a:xfrm>
              <a:prstGeom prst="rect">
                <a:avLst/>
              </a:prstGeom>
              <a:blipFill>
                <a:blip r:embed="rId5"/>
                <a:stretch>
                  <a:fillRect t="-5556" b="-291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7832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94FDA94A-91A3-8AB3-4D0E-2AB33D53E158}"/>
              </a:ext>
            </a:extLst>
          </p:cNvPr>
          <p:cNvSpPr/>
          <p:nvPr/>
        </p:nvSpPr>
        <p:spPr>
          <a:xfrm>
            <a:off x="11635274" y="6423963"/>
            <a:ext cx="6311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11ACFA-65C0-C88C-C375-C4584C1F8B44}"/>
              </a:ext>
            </a:extLst>
          </p:cNvPr>
          <p:cNvSpPr txBox="1"/>
          <p:nvPr/>
        </p:nvSpPr>
        <p:spPr>
          <a:xfrm>
            <a:off x="8731742" y="365828"/>
            <a:ext cx="326993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400" b="1" dirty="0">
                <a:solidFill>
                  <a:srgbClr val="FF0000"/>
                </a:solidFill>
                <a:latin typeface="+mn-lt"/>
              </a:rPr>
              <a:t>Depth</a:t>
            </a:r>
            <a:r>
              <a:rPr lang="ru-RU" altLang="ru-RU" sz="2400" b="1" dirty="0">
                <a:solidFill>
                  <a:srgbClr val="FF0000"/>
                </a:solidFill>
                <a:latin typeface="+mn-lt"/>
              </a:rPr>
              <a:t> 1,5 - </a:t>
            </a:r>
            <a:r>
              <a:rPr lang="ru-RU" altLang="ru-RU" sz="2400" b="1" dirty="0">
                <a:solidFill>
                  <a:srgbClr val="FF0000"/>
                </a:solidFill>
              </a:rPr>
              <a:t>2</a:t>
            </a:r>
            <a:r>
              <a:rPr lang="ru-RU" altLang="ru-RU" sz="2400" b="1" dirty="0">
                <a:solidFill>
                  <a:srgbClr val="FF0000"/>
                </a:solidFill>
                <a:latin typeface="+mn-lt"/>
              </a:rPr>
              <a:t>,5 </a:t>
            </a:r>
            <a:r>
              <a:rPr lang="en-US" altLang="ru-RU" sz="2400" b="1" dirty="0">
                <a:solidFill>
                  <a:srgbClr val="FF0000"/>
                </a:solidFill>
                <a:latin typeface="+mn-lt"/>
              </a:rPr>
              <a:t>m</a:t>
            </a:r>
          </a:p>
          <a:p>
            <a:pPr>
              <a:defRPr/>
            </a:pPr>
            <a:r>
              <a:rPr lang="en-US" altLang="ru-RU" sz="2200" b="1" dirty="0">
                <a:solidFill>
                  <a:srgbClr val="FF0000"/>
                </a:solidFill>
              </a:rPr>
              <a:t>Septic</a:t>
            </a:r>
          </a:p>
          <a:p>
            <a:pPr>
              <a:defRPr/>
            </a:pPr>
            <a:endParaRPr lang="en-US" altLang="ru-RU" sz="22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885100-F4C8-063F-B1CD-5DA251A5B23A}"/>
              </a:ext>
            </a:extLst>
          </p:cNvPr>
          <p:cNvSpPr/>
          <p:nvPr/>
        </p:nvSpPr>
        <p:spPr>
          <a:xfrm>
            <a:off x="8731743" y="398548"/>
            <a:ext cx="3117407" cy="76749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3C0B5E9-B898-B54A-41EB-CC14BDB7BCA3}"/>
              </a:ext>
            </a:extLst>
          </p:cNvPr>
          <p:cNvGrpSpPr/>
          <p:nvPr/>
        </p:nvGrpSpPr>
        <p:grpSpPr>
          <a:xfrm>
            <a:off x="7018563" y="1285594"/>
            <a:ext cx="4830588" cy="3730914"/>
            <a:chOff x="6878625" y="2249905"/>
            <a:chExt cx="5083852" cy="4064719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C5DBD8F-0C73-509A-118C-427F5163A5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160"/>
            <a:stretch/>
          </p:blipFill>
          <p:spPr>
            <a:xfrm>
              <a:off x="6878625" y="2249905"/>
              <a:ext cx="5083852" cy="4064719"/>
            </a:xfrm>
            <a:prstGeom prst="rect">
              <a:avLst/>
            </a:prstGeom>
          </p:spPr>
        </p:pic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AF4D9153-AC34-6CFA-BEB5-63A545DD13AC}"/>
                </a:ext>
              </a:extLst>
            </p:cNvPr>
            <p:cNvSpPr/>
            <p:nvPr/>
          </p:nvSpPr>
          <p:spPr>
            <a:xfrm>
              <a:off x="9471389" y="4849640"/>
              <a:ext cx="343773" cy="149099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55ED3EF-ECDA-7272-0E9F-A7A7C00907FC}"/>
              </a:ext>
            </a:extLst>
          </p:cNvPr>
          <p:cNvGrpSpPr/>
          <p:nvPr/>
        </p:nvGrpSpPr>
        <p:grpSpPr>
          <a:xfrm>
            <a:off x="7066969" y="5071785"/>
            <a:ext cx="2366888" cy="1613788"/>
            <a:chOff x="8450980" y="5066482"/>
            <a:chExt cx="2366888" cy="161378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4FC464E-788B-AC7C-F699-C071CCEB7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0980" y="5066482"/>
              <a:ext cx="2366888" cy="1613788"/>
            </a:xfrm>
            <a:prstGeom prst="rect">
              <a:avLst/>
            </a:prstGeom>
          </p:spPr>
        </p:pic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C8DEFF7B-001C-2E06-3AC1-41CAD66D9474}"/>
                </a:ext>
              </a:extLst>
            </p:cNvPr>
            <p:cNvCxnSpPr/>
            <p:nvPr/>
          </p:nvCxnSpPr>
          <p:spPr>
            <a:xfrm flipV="1">
              <a:off x="9702265" y="5690611"/>
              <a:ext cx="101403" cy="461665"/>
            </a:xfrm>
            <a:prstGeom prst="straightConnector1">
              <a:avLst/>
            </a:prstGeom>
            <a:ln w="444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206622-7044-8B50-A2EC-7480D07572F3}"/>
                </a:ext>
              </a:extLst>
            </p:cNvPr>
            <p:cNvSpPr txBox="1"/>
            <p:nvPr/>
          </p:nvSpPr>
          <p:spPr>
            <a:xfrm>
              <a:off x="9803668" y="5754348"/>
              <a:ext cx="8486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5.0</a:t>
              </a:r>
              <a:r>
                <a:rPr lang="en-US" sz="2400" b="1" dirty="0"/>
                <a:t>m</a:t>
              </a:r>
              <a:endParaRPr lang="ru-RU" sz="24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BD193E1-C807-55A0-AA31-4A26A025804A}"/>
              </a:ext>
            </a:extLst>
          </p:cNvPr>
          <p:cNvGrpSpPr/>
          <p:nvPr/>
        </p:nvGrpSpPr>
        <p:grpSpPr>
          <a:xfrm>
            <a:off x="3544215" y="2774697"/>
            <a:ext cx="3258445" cy="2726892"/>
            <a:chOff x="3544215" y="2774697"/>
            <a:chExt cx="3258445" cy="2726892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F130E92-22EF-E3F8-48A7-EFBBDD35E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4215" y="2774697"/>
              <a:ext cx="3258445" cy="2726892"/>
            </a:xfrm>
            <a:prstGeom prst="rect">
              <a:avLst/>
            </a:prstGeom>
          </p:spPr>
        </p:pic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BCD7C03-2E38-3C51-2D4D-96497B54E4E0}"/>
                </a:ext>
              </a:extLst>
            </p:cNvPr>
            <p:cNvSpPr/>
            <p:nvPr/>
          </p:nvSpPr>
          <p:spPr>
            <a:xfrm>
              <a:off x="5970043" y="3873433"/>
              <a:ext cx="283315" cy="235637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188639C-9AA8-F0BB-F43A-EB77B784D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4215" y="2774697"/>
              <a:ext cx="1504950" cy="390525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F2961594-5C90-6BD4-8D32-7154421B7F7C}"/>
              </a:ext>
            </a:extLst>
          </p:cNvPr>
          <p:cNvGrpSpPr/>
          <p:nvPr/>
        </p:nvGrpSpPr>
        <p:grpSpPr>
          <a:xfrm>
            <a:off x="190319" y="1140968"/>
            <a:ext cx="3269939" cy="2739342"/>
            <a:chOff x="190319" y="1140968"/>
            <a:chExt cx="3269939" cy="2739342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CD6853AC-F25C-E88B-9CBC-6931CCA43159}"/>
                </a:ext>
              </a:extLst>
            </p:cNvPr>
            <p:cNvGrpSpPr/>
            <p:nvPr/>
          </p:nvGrpSpPr>
          <p:grpSpPr>
            <a:xfrm>
              <a:off x="190319" y="1166047"/>
              <a:ext cx="3269939" cy="2714263"/>
              <a:chOff x="190319" y="1166047"/>
              <a:chExt cx="3269939" cy="2714263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113662C4-C4F8-0F9C-C863-B1BEDEC6D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0319" y="1166047"/>
                <a:ext cx="3269939" cy="2714263"/>
              </a:xfrm>
              <a:prstGeom prst="rect">
                <a:avLst/>
              </a:prstGeom>
            </p:spPr>
          </p:pic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1F578289-E9D0-0177-E17B-604345938BCB}"/>
                  </a:ext>
                </a:extLst>
              </p:cNvPr>
              <p:cNvSpPr/>
              <p:nvPr/>
            </p:nvSpPr>
            <p:spPr>
              <a:xfrm>
                <a:off x="2596625" y="2201289"/>
                <a:ext cx="331725" cy="282859"/>
              </a:xfrm>
              <a:prstGeom prst="ellipse">
                <a:avLst/>
              </a:prstGeom>
              <a:noFill/>
              <a:ln w="571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DED313F-4821-A9F0-0097-4EBE10F7E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0319" y="1140968"/>
              <a:ext cx="1476375" cy="495300"/>
            </a:xfrm>
            <a:prstGeom prst="rect">
              <a:avLst/>
            </a:prstGeom>
          </p:spPr>
        </p:pic>
      </p:grp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4595C805-C291-59E1-41EA-C7932B55DD54}"/>
              </a:ext>
            </a:extLst>
          </p:cNvPr>
          <p:cNvCxnSpPr>
            <a:cxnSpLocks/>
          </p:cNvCxnSpPr>
          <p:nvPr/>
        </p:nvCxnSpPr>
        <p:spPr>
          <a:xfrm flipV="1">
            <a:off x="6253358" y="3766050"/>
            <a:ext cx="3180499" cy="23045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0BD6B9B1-D325-BB4D-568B-3001BD1766C3}"/>
              </a:ext>
            </a:extLst>
          </p:cNvPr>
          <p:cNvCxnSpPr>
            <a:cxnSpLocks/>
          </p:cNvCxnSpPr>
          <p:nvPr/>
        </p:nvCxnSpPr>
        <p:spPr>
          <a:xfrm>
            <a:off x="2902312" y="2364077"/>
            <a:ext cx="6531545" cy="1365391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8239B77-3547-41AB-9F64-2DB21BF14BA4}"/>
              </a:ext>
            </a:extLst>
          </p:cNvPr>
          <p:cNvSpPr/>
          <p:nvPr/>
        </p:nvSpPr>
        <p:spPr>
          <a:xfrm>
            <a:off x="41328" y="6050328"/>
            <a:ext cx="360947" cy="288758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Заголовок 4">
            <a:extLst>
              <a:ext uri="{FF2B5EF4-FFF2-40B4-BE49-F238E27FC236}">
                <a16:creationId xmlns:a16="http://schemas.microsoft.com/office/drawing/2014/main" id="{491000EB-95AF-5B7C-A0C0-4F6A4D66860C}"/>
              </a:ext>
            </a:extLst>
          </p:cNvPr>
          <p:cNvSpPr txBox="1">
            <a:spLocks noChangeArrowheads="1"/>
          </p:cNvSpPr>
          <p:nvPr/>
        </p:nvSpPr>
        <p:spPr>
          <a:xfrm>
            <a:off x="653738" y="5986540"/>
            <a:ext cx="8230801" cy="453792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Stable maximum from </a:t>
            </a:r>
            <a:r>
              <a:rPr lang="ru-RU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2</a:t>
            </a: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detectors</a:t>
            </a:r>
          </a:p>
          <a:p>
            <a:pPr>
              <a:defRPr/>
            </a:pPr>
            <a:endParaRPr lang="en-US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541F6CF-3E57-2142-D6AE-916921624A96}"/>
              </a:ext>
            </a:extLst>
          </p:cNvPr>
          <p:cNvSpPr/>
          <p:nvPr/>
        </p:nvSpPr>
        <p:spPr>
          <a:xfrm>
            <a:off x="41328" y="6470557"/>
            <a:ext cx="360947" cy="288758"/>
          </a:xfrm>
          <a:prstGeom prst="rect">
            <a:avLst/>
          </a:prstGeom>
          <a:solidFill>
            <a:srgbClr val="61F44D"/>
          </a:solidFill>
          <a:ln>
            <a:solidFill>
              <a:srgbClr val="61F4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Заголовок 4">
            <a:extLst>
              <a:ext uri="{FF2B5EF4-FFF2-40B4-BE49-F238E27FC236}">
                <a16:creationId xmlns:a16="http://schemas.microsoft.com/office/drawing/2014/main" id="{EFF9B383-B55C-D452-5707-FE6CC7820C33}"/>
              </a:ext>
            </a:extLst>
          </p:cNvPr>
          <p:cNvSpPr txBox="1">
            <a:spLocks noChangeArrowheads="1"/>
          </p:cNvSpPr>
          <p:nvPr/>
        </p:nvSpPr>
        <p:spPr>
          <a:xfrm>
            <a:off x="653738" y="6430454"/>
            <a:ext cx="8230801" cy="453792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Stable maximum from </a:t>
            </a:r>
            <a:r>
              <a:rPr lang="ru-RU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3</a:t>
            </a: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detectors</a:t>
            </a:r>
          </a:p>
          <a:p>
            <a:pPr>
              <a:defRPr/>
            </a:pPr>
            <a:endParaRPr lang="en-US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24" name="Заголовок 4">
            <a:extLst>
              <a:ext uri="{FF2B5EF4-FFF2-40B4-BE49-F238E27FC236}">
                <a16:creationId xmlns:a16="http://schemas.microsoft.com/office/drawing/2014/main" id="{35551777-A8B3-4287-101B-DBFEF73FF36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375"/>
            <a:ext cx="12368981" cy="944618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Verification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>
              <a:defRPr/>
            </a:pP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013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C3DC0FE5-DAD9-8BDF-A682-F3FCD6BB8F2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3129580" cy="62103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Verification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34CC85ED-E724-FAB7-8939-7A27EF3EF2BD}"/>
              </a:ext>
            </a:extLst>
          </p:cNvPr>
          <p:cNvSpPr/>
          <p:nvPr/>
        </p:nvSpPr>
        <p:spPr>
          <a:xfrm>
            <a:off x="11635274" y="6423963"/>
            <a:ext cx="6311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17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56E6DE-EEE6-0C4A-6C3E-7D2F31701EAA}"/>
              </a:ext>
            </a:extLst>
          </p:cNvPr>
          <p:cNvSpPr/>
          <p:nvPr/>
        </p:nvSpPr>
        <p:spPr>
          <a:xfrm>
            <a:off x="95578" y="6265727"/>
            <a:ext cx="360947" cy="288758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974EEC9B-7CED-46E9-1D92-D135F3EF6D54}"/>
              </a:ext>
            </a:extLst>
          </p:cNvPr>
          <p:cNvSpPr txBox="1">
            <a:spLocks noChangeArrowheads="1"/>
          </p:cNvSpPr>
          <p:nvPr/>
        </p:nvSpPr>
        <p:spPr>
          <a:xfrm>
            <a:off x="707988" y="6201939"/>
            <a:ext cx="8230801" cy="453792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Stable maximum from </a:t>
            </a:r>
            <a:r>
              <a:rPr lang="ru-RU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2</a:t>
            </a: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detectors</a:t>
            </a:r>
          </a:p>
          <a:p>
            <a:pPr>
              <a:defRPr/>
            </a:pPr>
            <a:endParaRPr lang="en-US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F51876-DFAB-B066-115A-536C69388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305" y="849425"/>
            <a:ext cx="4170555" cy="3899524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A30977F-680A-C131-E18D-672E8EE11784}"/>
              </a:ext>
            </a:extLst>
          </p:cNvPr>
          <p:cNvGrpSpPr/>
          <p:nvPr/>
        </p:nvGrpSpPr>
        <p:grpSpPr>
          <a:xfrm>
            <a:off x="2766889" y="1934107"/>
            <a:ext cx="2444713" cy="2250592"/>
            <a:chOff x="2806300" y="3640756"/>
            <a:chExt cx="2444713" cy="2250592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BF6113D-5BE2-8BC6-1636-F93B12F1A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06300" y="3640756"/>
              <a:ext cx="2444713" cy="2250592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2D27E46D-E82E-3557-953D-D6B01CBA1DEF}"/>
                </a:ext>
              </a:extLst>
            </p:cNvPr>
            <p:cNvSpPr/>
            <p:nvPr/>
          </p:nvSpPr>
          <p:spPr>
            <a:xfrm>
              <a:off x="4262656" y="4359164"/>
              <a:ext cx="487681" cy="471638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B7A0D3A4-DA3F-B11F-4201-AA96646A276E}"/>
              </a:ext>
            </a:extLst>
          </p:cNvPr>
          <p:cNvGrpSpPr/>
          <p:nvPr/>
        </p:nvGrpSpPr>
        <p:grpSpPr>
          <a:xfrm>
            <a:off x="5380399" y="1229513"/>
            <a:ext cx="2413001" cy="2216386"/>
            <a:chOff x="5307449" y="3640756"/>
            <a:chExt cx="2413001" cy="221638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D85491D2-2295-CE54-D0D2-00E9A6385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7449" y="3640756"/>
              <a:ext cx="2413001" cy="2216386"/>
            </a:xfrm>
            <a:prstGeom prst="rect">
              <a:avLst/>
            </a:prstGeom>
          </p:spPr>
        </p:pic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6D42FF4C-6D5A-654C-984B-80BEE405A8BB}"/>
                </a:ext>
              </a:extLst>
            </p:cNvPr>
            <p:cNvSpPr/>
            <p:nvPr/>
          </p:nvSpPr>
          <p:spPr>
            <a:xfrm>
              <a:off x="6703717" y="4411027"/>
              <a:ext cx="487681" cy="471638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C61B414-B2EE-B89F-6B6F-7A10AA0E8B6B}"/>
              </a:ext>
            </a:extLst>
          </p:cNvPr>
          <p:cNvCxnSpPr>
            <a:cxnSpLocks/>
          </p:cNvCxnSpPr>
          <p:nvPr/>
        </p:nvCxnSpPr>
        <p:spPr>
          <a:xfrm>
            <a:off x="4737831" y="2949619"/>
            <a:ext cx="5509378" cy="1055317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D0709BA3-AFEB-E47B-A54A-BA621B0C743C}"/>
              </a:ext>
            </a:extLst>
          </p:cNvPr>
          <p:cNvCxnSpPr>
            <a:cxnSpLocks/>
            <a:stCxn id="12" idx="6"/>
          </p:cNvCxnSpPr>
          <p:nvPr/>
        </p:nvCxnSpPr>
        <p:spPr>
          <a:xfrm>
            <a:off x="7264348" y="2235603"/>
            <a:ext cx="3604017" cy="1271333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0E8B62E-A634-8386-D699-0052B5A4B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86" y="3648098"/>
            <a:ext cx="2614735" cy="2365408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76459DDE-5E55-CFB0-8014-DA6B1A80C4CF}"/>
              </a:ext>
            </a:extLst>
          </p:cNvPr>
          <p:cNvSpPr/>
          <p:nvPr/>
        </p:nvSpPr>
        <p:spPr>
          <a:xfrm>
            <a:off x="1729781" y="4265544"/>
            <a:ext cx="487681" cy="471638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70CCB331-BDBD-15FE-A0C9-BA131FAC3676}"/>
              </a:ext>
            </a:extLst>
          </p:cNvPr>
          <p:cNvCxnSpPr>
            <a:cxnSpLocks/>
          </p:cNvCxnSpPr>
          <p:nvPr/>
        </p:nvCxnSpPr>
        <p:spPr>
          <a:xfrm flipV="1">
            <a:off x="2244367" y="4396066"/>
            <a:ext cx="7541890" cy="11696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4">
            <a:extLst>
              <a:ext uri="{FF2B5EF4-FFF2-40B4-BE49-F238E27FC236}">
                <a16:creationId xmlns:a16="http://schemas.microsoft.com/office/drawing/2014/main" id="{58495C1F-D21E-A48F-94F7-CFE1D73E545A}"/>
              </a:ext>
            </a:extLst>
          </p:cNvPr>
          <p:cNvSpPr txBox="1">
            <a:spLocks noChangeArrowheads="1"/>
          </p:cNvSpPr>
          <p:nvPr/>
        </p:nvSpPr>
        <p:spPr>
          <a:xfrm>
            <a:off x="3104014" y="1484320"/>
            <a:ext cx="1770463" cy="453792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Det7, Det1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endParaRPr lang="en-US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Заголовок 4">
            <a:extLst>
              <a:ext uri="{FF2B5EF4-FFF2-40B4-BE49-F238E27FC236}">
                <a16:creationId xmlns:a16="http://schemas.microsoft.com/office/drawing/2014/main" id="{8206BA8E-BF7D-3FA6-9A7F-1B49CF78FF9F}"/>
              </a:ext>
            </a:extLst>
          </p:cNvPr>
          <p:cNvSpPr txBox="1">
            <a:spLocks noChangeArrowheads="1"/>
          </p:cNvSpPr>
          <p:nvPr/>
        </p:nvSpPr>
        <p:spPr>
          <a:xfrm>
            <a:off x="9173103" y="4815583"/>
            <a:ext cx="1464959" cy="453792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ru-RU" sz="3200" b="1" dirty="0">
                <a:solidFill>
                  <a:srgbClr val="FF0000"/>
                </a:solidFill>
                <a:latin typeface="Garamond" panose="02020404030301010803" pitchFamily="18" charset="0"/>
              </a:rPr>
              <a:t>Septic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0163F3FC-7390-7AAE-67EC-322CEE37630A}"/>
              </a:ext>
            </a:extLst>
          </p:cNvPr>
          <p:cNvGrpSpPr/>
          <p:nvPr/>
        </p:nvGrpSpPr>
        <p:grpSpPr>
          <a:xfrm>
            <a:off x="8593189" y="296965"/>
            <a:ext cx="2624786" cy="485826"/>
            <a:chOff x="91035" y="2684330"/>
            <a:chExt cx="2624786" cy="485826"/>
          </a:xfrm>
        </p:grpSpPr>
        <p:sp>
          <p:nvSpPr>
            <p:cNvPr id="17" name="Заголовок 4">
              <a:extLst>
                <a:ext uri="{FF2B5EF4-FFF2-40B4-BE49-F238E27FC236}">
                  <a16:creationId xmlns:a16="http://schemas.microsoft.com/office/drawing/2014/main" id="{E6EA041E-A780-7A88-7DE7-F8D3BAEE7D6E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14506" y="2700347"/>
              <a:ext cx="2377845" cy="453792"/>
            </a:xfrm>
            <a:prstGeom prst="rect">
              <a:avLst/>
            </a:prstGeom>
          </p:spPr>
          <p:txBody>
            <a:bodyPr rtlCol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altLang="ru-RU" sz="2400" b="1" dirty="0">
                  <a:solidFill>
                    <a:srgbClr val="FF0000"/>
                  </a:solidFill>
                  <a:latin typeface="+mn-lt"/>
                </a:rPr>
                <a:t>Depth</a:t>
              </a:r>
              <a:r>
                <a:rPr lang="ru-RU" altLang="ru-RU" sz="2400" b="1" dirty="0">
                  <a:solidFill>
                    <a:srgbClr val="FF0000"/>
                  </a:solidFill>
                  <a:latin typeface="+mn-lt"/>
                </a:rPr>
                <a:t> 1,0 - 2,0 </a:t>
              </a:r>
              <a:r>
                <a:rPr lang="en-US" altLang="ru-RU" sz="2400" b="1" dirty="0">
                  <a:solidFill>
                    <a:srgbClr val="FF0000"/>
                  </a:solidFill>
                  <a:latin typeface="+mn-lt"/>
                </a:rPr>
                <a:t>m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3F975BC6-8BD0-3DB0-ABB7-1A529F034FE9}"/>
                </a:ext>
              </a:extLst>
            </p:cNvPr>
            <p:cNvSpPr/>
            <p:nvPr/>
          </p:nvSpPr>
          <p:spPr>
            <a:xfrm>
              <a:off x="91035" y="2684330"/>
              <a:ext cx="2624786" cy="48582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Овал 20">
            <a:extLst>
              <a:ext uri="{FF2B5EF4-FFF2-40B4-BE49-F238E27FC236}">
                <a16:creationId xmlns:a16="http://schemas.microsoft.com/office/drawing/2014/main" id="{8006520B-E84E-956D-C49B-C82CBA88B0D8}"/>
              </a:ext>
            </a:extLst>
          </p:cNvPr>
          <p:cNvSpPr/>
          <p:nvPr/>
        </p:nvSpPr>
        <p:spPr>
          <a:xfrm rot="19141763">
            <a:off x="9227725" y="3793976"/>
            <a:ext cx="2117112" cy="448050"/>
          </a:xfrm>
          <a:prstGeom prst="ellipse">
            <a:avLst/>
          </a:prstGeom>
          <a:solidFill>
            <a:srgbClr val="FF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4">
            <a:extLst>
              <a:ext uri="{FF2B5EF4-FFF2-40B4-BE49-F238E27FC236}">
                <a16:creationId xmlns:a16="http://schemas.microsoft.com/office/drawing/2014/main" id="{5DBBEE11-32F7-FDD0-2E91-306EDAC4D9CA}"/>
              </a:ext>
            </a:extLst>
          </p:cNvPr>
          <p:cNvSpPr txBox="1">
            <a:spLocks noChangeArrowheads="1"/>
          </p:cNvSpPr>
          <p:nvPr/>
        </p:nvSpPr>
        <p:spPr>
          <a:xfrm>
            <a:off x="544128" y="3209902"/>
            <a:ext cx="1728651" cy="453792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Det7, Det10</a:t>
            </a:r>
          </a:p>
          <a:p>
            <a:pPr>
              <a:defRPr/>
            </a:pPr>
            <a:endParaRPr lang="en-US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defRPr/>
            </a:pPr>
            <a:endParaRPr lang="en-US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3" name="Заголовок 4">
            <a:extLst>
              <a:ext uri="{FF2B5EF4-FFF2-40B4-BE49-F238E27FC236}">
                <a16:creationId xmlns:a16="http://schemas.microsoft.com/office/drawing/2014/main" id="{4B13D660-2B62-AFAD-FBC3-9F7617AAC463}"/>
              </a:ext>
            </a:extLst>
          </p:cNvPr>
          <p:cNvSpPr txBox="1">
            <a:spLocks noChangeArrowheads="1"/>
          </p:cNvSpPr>
          <p:nvPr/>
        </p:nvSpPr>
        <p:spPr>
          <a:xfrm>
            <a:off x="5701668" y="786673"/>
            <a:ext cx="1770463" cy="453792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Det7, Det15</a:t>
            </a:r>
          </a:p>
          <a:p>
            <a:pPr>
              <a:defRPr/>
            </a:pPr>
            <a:endParaRPr lang="en-US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389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DFEE4E93-27C5-D1DD-0B0C-52CDAFBB6ABD}"/>
              </a:ext>
            </a:extLst>
          </p:cNvPr>
          <p:cNvSpPr txBox="1">
            <a:spLocks noChangeArrowheads="1"/>
          </p:cNvSpPr>
          <p:nvPr/>
        </p:nvSpPr>
        <p:spPr>
          <a:xfrm>
            <a:off x="41328" y="-36404"/>
            <a:ext cx="11807823" cy="944618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Findings</a:t>
            </a:r>
            <a:endParaRPr lang="en-US" altLang="ru-RU" sz="36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94FDA94A-91A3-8AB3-4D0E-2AB33D53E158}"/>
              </a:ext>
            </a:extLst>
          </p:cNvPr>
          <p:cNvSpPr/>
          <p:nvPr/>
        </p:nvSpPr>
        <p:spPr>
          <a:xfrm>
            <a:off x="11635274" y="6423963"/>
            <a:ext cx="6311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18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C64C6DD-8830-D76D-8B93-10BA07667CB3}"/>
              </a:ext>
            </a:extLst>
          </p:cNvPr>
          <p:cNvGrpSpPr/>
          <p:nvPr/>
        </p:nvGrpSpPr>
        <p:grpSpPr>
          <a:xfrm>
            <a:off x="7791995" y="254304"/>
            <a:ext cx="4057156" cy="1354938"/>
            <a:chOff x="7791995" y="254304"/>
            <a:chExt cx="4057156" cy="1354938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6C5113E0-5517-EB29-07F4-E4993E59917D}"/>
                </a:ext>
              </a:extLst>
            </p:cNvPr>
            <p:cNvSpPr/>
            <p:nvPr/>
          </p:nvSpPr>
          <p:spPr>
            <a:xfrm>
              <a:off x="7791995" y="254304"/>
              <a:ext cx="4057156" cy="135493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3ECE4F0-22DC-7575-4298-6EDFA1E33C83}"/>
                    </a:ext>
                  </a:extLst>
                </p:cNvPr>
                <p:cNvSpPr txBox="1"/>
                <p:nvPr/>
              </p:nvSpPr>
              <p:spPr>
                <a:xfrm>
                  <a:off x="7845161" y="285442"/>
                  <a:ext cx="4003990" cy="129266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ru-RU" sz="2400" b="1" dirty="0">
                      <a:solidFill>
                        <a:srgbClr val="FF0000"/>
                      </a:solidFill>
                      <a:effectLst/>
                      <a:latin typeface="+mn-lt"/>
                    </a:rPr>
                    <a:t>Depth</a:t>
                  </a:r>
                  <a:r>
                    <a:rPr lang="ru-RU" altLang="ru-RU" sz="2400" b="1" dirty="0">
                      <a:solidFill>
                        <a:srgbClr val="FF0000"/>
                      </a:solidFill>
                      <a:effectLst/>
                      <a:latin typeface="+mn-lt"/>
                    </a:rPr>
                    <a:t> 0,0 - 1,0 </a:t>
                  </a:r>
                  <a:r>
                    <a:rPr lang="en-US" altLang="ru-RU" sz="2400" b="1" dirty="0">
                      <a:solidFill>
                        <a:srgbClr val="FF0000"/>
                      </a:solidFill>
                      <a:effectLst/>
                    </a:rPr>
                    <a:t>m</a:t>
                  </a:r>
                  <a:endParaRPr lang="ru-RU" altLang="ru-RU" sz="2400" b="1" dirty="0">
                    <a:solidFill>
                      <a:srgbClr val="FF0000"/>
                    </a:solidFill>
                    <a:effectLst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altLang="ru-RU" b="1" dirty="0">
                      <a:effectLst/>
                      <a:latin typeface="+mn-lt"/>
                    </a:rPr>
                    <a:t>The size of the cavity is  </a:t>
                  </a:r>
                  <a14:m>
                    <m:oMath xmlns:m="http://schemas.openxmlformats.org/officeDocument/2006/math">
                      <m:r>
                        <a:rPr lang="en-US" altLang="ru-RU" b="1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US" altLang="ru-RU" b="1" dirty="0">
                      <a:effectLst/>
                      <a:latin typeface="+mn-lt"/>
                    </a:rPr>
                    <a:t>0.5</a:t>
                  </a:r>
                  <a14:m>
                    <m:oMath xmlns:m="http://schemas.openxmlformats.org/officeDocument/2006/math">
                      <m:r>
                        <a:rPr lang="en-US" altLang="ru-RU" b="1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altLang="ru-RU" b="1" dirty="0">
                      <a:effectLst/>
                      <a:latin typeface="+mn-lt"/>
                    </a:rPr>
                    <a:t>1.0 m</a:t>
                  </a:r>
                  <a:r>
                    <a:rPr lang="ru-RU" altLang="ru-RU" b="1" baseline="30000" dirty="0">
                      <a:effectLst/>
                      <a:latin typeface="+mn-lt"/>
                    </a:rPr>
                    <a:t>2</a:t>
                  </a:r>
                  <a:endParaRPr lang="ru-RU" altLang="ru-RU" b="1" dirty="0">
                    <a:effectLst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altLang="ru-RU" b="1" dirty="0">
                      <a:effectLst/>
                    </a:rPr>
                    <a:t>It is located at a distance of </a:t>
                  </a:r>
                  <a14:m>
                    <m:oMath xmlns:m="http://schemas.openxmlformats.org/officeDocument/2006/math">
                      <m:r>
                        <a:rPr lang="en-US" altLang="ru-RU" b="1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US" altLang="ru-RU" b="1" dirty="0">
                      <a:effectLst/>
                    </a:rPr>
                    <a:t>1.5 </a:t>
                  </a:r>
                  <a:r>
                    <a:rPr lang="en-US" altLang="ru-RU" b="1" dirty="0"/>
                    <a:t>m</a:t>
                  </a:r>
                  <a:r>
                    <a:rPr lang="en-US" altLang="ru-RU" b="1" dirty="0">
                      <a:effectLst/>
                    </a:rPr>
                    <a:t> from the corner</a:t>
                  </a:r>
                  <a:endParaRPr lang="en-US" altLang="ru-RU" sz="2400" b="1" dirty="0">
                    <a:solidFill>
                      <a:srgbClr val="FF0000"/>
                    </a:solidFill>
                    <a:effectLst/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3ECE4F0-22DC-7575-4298-6EDFA1E33C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5161" y="285442"/>
                  <a:ext cx="4003990" cy="1292662"/>
                </a:xfrm>
                <a:prstGeom prst="rect">
                  <a:avLst/>
                </a:prstGeom>
                <a:blipFill>
                  <a:blip r:embed="rId3"/>
                  <a:stretch>
                    <a:fillRect l="-2435" t="-3774" b="-660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435566AE-6285-11D8-22D5-33782F9DCB25}"/>
              </a:ext>
            </a:extLst>
          </p:cNvPr>
          <p:cNvGrpSpPr/>
          <p:nvPr/>
        </p:nvGrpSpPr>
        <p:grpSpPr>
          <a:xfrm>
            <a:off x="3904511" y="1320863"/>
            <a:ext cx="2657774" cy="2165113"/>
            <a:chOff x="1171255" y="28364"/>
            <a:chExt cx="2657774" cy="2165113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B7D872A-B4BD-680D-F0CB-104800C75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1255" y="28364"/>
              <a:ext cx="2657774" cy="2165113"/>
            </a:xfrm>
            <a:prstGeom prst="rect">
              <a:avLst/>
            </a:prstGeom>
          </p:spPr>
        </p:pic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60FF3153-2C08-516A-1070-4976899F6895}"/>
                </a:ext>
              </a:extLst>
            </p:cNvPr>
            <p:cNvSpPr/>
            <p:nvPr/>
          </p:nvSpPr>
          <p:spPr>
            <a:xfrm>
              <a:off x="2070158" y="1719492"/>
              <a:ext cx="331725" cy="282859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1BF719C-4FB1-2932-B11A-A8D9D8F72AA0}"/>
              </a:ext>
            </a:extLst>
          </p:cNvPr>
          <p:cNvGrpSpPr/>
          <p:nvPr/>
        </p:nvGrpSpPr>
        <p:grpSpPr>
          <a:xfrm>
            <a:off x="6850577" y="2002351"/>
            <a:ext cx="5203040" cy="4032953"/>
            <a:chOff x="5335220" y="1448619"/>
            <a:chExt cx="6646208" cy="441738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235D76F-2339-B714-AA5F-3AE47FB02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5220" y="1448619"/>
              <a:ext cx="6646208" cy="4417389"/>
            </a:xfrm>
            <a:prstGeom prst="rect">
              <a:avLst/>
            </a:prstGeom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BE5BBF48-636F-C99B-FCE5-EC225C51D950}"/>
                </a:ext>
              </a:extLst>
            </p:cNvPr>
            <p:cNvSpPr/>
            <p:nvPr/>
          </p:nvSpPr>
          <p:spPr>
            <a:xfrm rot="1778129">
              <a:off x="6265890" y="4024069"/>
              <a:ext cx="543742" cy="17024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10EACDA6-A219-2E13-5B6C-F22F95FA2415}"/>
                </a:ext>
              </a:extLst>
            </p:cNvPr>
            <p:cNvSpPr/>
            <p:nvPr/>
          </p:nvSpPr>
          <p:spPr>
            <a:xfrm rot="2008041">
              <a:off x="6483214" y="4130486"/>
              <a:ext cx="277561" cy="100904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B964855-48F7-AC8D-7F46-FA93794098B9}"/>
              </a:ext>
            </a:extLst>
          </p:cNvPr>
          <p:cNvGrpSpPr/>
          <p:nvPr/>
        </p:nvGrpSpPr>
        <p:grpSpPr>
          <a:xfrm>
            <a:off x="578567" y="1320863"/>
            <a:ext cx="2629575" cy="2196465"/>
            <a:chOff x="160218" y="2419585"/>
            <a:chExt cx="2629575" cy="2196465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F992970B-1741-D617-C15F-B0C248C6E4BD}"/>
                </a:ext>
              </a:extLst>
            </p:cNvPr>
            <p:cNvGrpSpPr/>
            <p:nvPr/>
          </p:nvGrpSpPr>
          <p:grpSpPr>
            <a:xfrm>
              <a:off x="160218" y="2483962"/>
              <a:ext cx="2629575" cy="2132088"/>
              <a:chOff x="1199452" y="2222843"/>
              <a:chExt cx="2629575" cy="2132088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4EFB94F4-0E85-4D77-B169-64D1C673EE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452" y="2222843"/>
                <a:ext cx="2629575" cy="2132088"/>
              </a:xfrm>
              <a:prstGeom prst="rect">
                <a:avLst/>
              </a:prstGeom>
            </p:spPr>
          </p:pic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F83739BA-A8AB-3125-7776-39941E69A4E9}"/>
                  </a:ext>
                </a:extLst>
              </p:cNvPr>
              <p:cNvSpPr/>
              <p:nvPr/>
            </p:nvSpPr>
            <p:spPr>
              <a:xfrm>
                <a:off x="2118568" y="3874718"/>
                <a:ext cx="331725" cy="282859"/>
              </a:xfrm>
              <a:prstGeom prst="ellipse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0CB8D556-6143-EB0E-544A-CE1ED085B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1924" y="2419585"/>
              <a:ext cx="1476375" cy="495300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0FA4468-3B1E-AC1E-CA19-D0DABA951A34}"/>
              </a:ext>
            </a:extLst>
          </p:cNvPr>
          <p:cNvGrpSpPr/>
          <p:nvPr/>
        </p:nvGrpSpPr>
        <p:grpSpPr>
          <a:xfrm>
            <a:off x="2056648" y="3669400"/>
            <a:ext cx="2657774" cy="2142824"/>
            <a:chOff x="2118568" y="4615117"/>
            <a:chExt cx="2657774" cy="2142824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B5616581-9273-CF56-691B-75118181DA4C}"/>
                </a:ext>
              </a:extLst>
            </p:cNvPr>
            <p:cNvGrpSpPr/>
            <p:nvPr/>
          </p:nvGrpSpPr>
          <p:grpSpPr>
            <a:xfrm>
              <a:off x="2118568" y="4616050"/>
              <a:ext cx="2657774" cy="2141891"/>
              <a:chOff x="1171254" y="4422276"/>
              <a:chExt cx="2657774" cy="2141891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38FFA1D6-D352-6325-5517-4DB098489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71254" y="4422276"/>
                <a:ext cx="2657774" cy="2141891"/>
              </a:xfrm>
              <a:prstGeom prst="rect">
                <a:avLst/>
              </a:prstGeom>
            </p:spPr>
          </p:pic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FDA28B7E-512C-4D71-79EE-067A7C2EDD4B}"/>
                  </a:ext>
                </a:extLst>
              </p:cNvPr>
              <p:cNvSpPr/>
              <p:nvPr/>
            </p:nvSpPr>
            <p:spPr>
              <a:xfrm>
                <a:off x="2118568" y="6141000"/>
                <a:ext cx="283315" cy="235637"/>
              </a:xfrm>
              <a:prstGeom prst="ellipse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AEB291C-9F76-39A5-B590-4E95A1BAB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18568" y="4615117"/>
              <a:ext cx="1504950" cy="390525"/>
            </a:xfrm>
            <a:prstGeom prst="rect">
              <a:avLst/>
            </a:prstGeom>
          </p:spPr>
        </p:pic>
      </p:grp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230C414F-9535-25B1-7D46-C22CB5C2E621}"/>
              </a:ext>
            </a:extLst>
          </p:cNvPr>
          <p:cNvCxnSpPr>
            <a:cxnSpLocks/>
            <a:stCxn id="18" idx="6"/>
            <a:endCxn id="16" idx="0"/>
          </p:cNvCxnSpPr>
          <p:nvPr/>
        </p:nvCxnSpPr>
        <p:spPr>
          <a:xfrm>
            <a:off x="5135139" y="3153421"/>
            <a:ext cx="2695285" cy="1210410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5AAA0D8-E2BD-A6BD-2132-AD00338826FE}"/>
              </a:ext>
            </a:extLst>
          </p:cNvPr>
          <p:cNvCxnSpPr>
            <a:cxnSpLocks/>
          </p:cNvCxnSpPr>
          <p:nvPr/>
        </p:nvCxnSpPr>
        <p:spPr>
          <a:xfrm>
            <a:off x="1798095" y="3205836"/>
            <a:ext cx="5623332" cy="119270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B9C7A99-DAAE-6CF4-F4FA-1175884D4028}"/>
              </a:ext>
            </a:extLst>
          </p:cNvPr>
          <p:cNvSpPr/>
          <p:nvPr/>
        </p:nvSpPr>
        <p:spPr>
          <a:xfrm>
            <a:off x="80883" y="6073022"/>
            <a:ext cx="360947" cy="288758"/>
          </a:xfrm>
          <a:prstGeom prst="rect">
            <a:avLst/>
          </a:prstGeom>
          <a:solidFill>
            <a:srgbClr val="61F44D"/>
          </a:solidFill>
          <a:ln>
            <a:solidFill>
              <a:srgbClr val="61F4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Заголовок 4">
            <a:extLst>
              <a:ext uri="{FF2B5EF4-FFF2-40B4-BE49-F238E27FC236}">
                <a16:creationId xmlns:a16="http://schemas.microsoft.com/office/drawing/2014/main" id="{BCF01ED0-5FE6-82AF-3B70-E28E5D07C275}"/>
              </a:ext>
            </a:extLst>
          </p:cNvPr>
          <p:cNvSpPr txBox="1">
            <a:spLocks noChangeArrowheads="1"/>
          </p:cNvSpPr>
          <p:nvPr/>
        </p:nvSpPr>
        <p:spPr>
          <a:xfrm>
            <a:off x="693293" y="6032919"/>
            <a:ext cx="8230801" cy="453792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Stable maximum from </a:t>
            </a:r>
            <a:r>
              <a:rPr lang="ru-RU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3</a:t>
            </a: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detectors</a:t>
            </a:r>
          </a:p>
          <a:p>
            <a:pPr>
              <a:defRPr/>
            </a:pPr>
            <a:endParaRPr lang="en-US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9B8F13C-4C4F-4291-40D0-2C6398AD1B7A}"/>
              </a:ext>
            </a:extLst>
          </p:cNvPr>
          <p:cNvSpPr/>
          <p:nvPr/>
        </p:nvSpPr>
        <p:spPr>
          <a:xfrm>
            <a:off x="80883" y="6475927"/>
            <a:ext cx="360947" cy="288758"/>
          </a:xfrm>
          <a:prstGeom prst="rect">
            <a:avLst/>
          </a:prstGeom>
          <a:solidFill>
            <a:srgbClr val="7F0202"/>
          </a:solidFill>
          <a:ln>
            <a:solidFill>
              <a:srgbClr val="7F02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Заголовок 4">
            <a:extLst>
              <a:ext uri="{FF2B5EF4-FFF2-40B4-BE49-F238E27FC236}">
                <a16:creationId xmlns:a16="http://schemas.microsoft.com/office/drawing/2014/main" id="{97722E7B-3784-30B7-80A7-F96C43E286FC}"/>
              </a:ext>
            </a:extLst>
          </p:cNvPr>
          <p:cNvSpPr txBox="1">
            <a:spLocks noChangeArrowheads="1"/>
          </p:cNvSpPr>
          <p:nvPr/>
        </p:nvSpPr>
        <p:spPr>
          <a:xfrm>
            <a:off x="693291" y="6426028"/>
            <a:ext cx="8230801" cy="453792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Stable maximum from </a:t>
            </a:r>
            <a:r>
              <a:rPr lang="ru-RU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5</a:t>
            </a: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detectors</a:t>
            </a:r>
          </a:p>
          <a:p>
            <a:pPr>
              <a:defRPr/>
            </a:pPr>
            <a:endParaRPr lang="en-US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7A7BA84A-8A2D-D462-30AE-0B60C4EA6B07}"/>
              </a:ext>
            </a:extLst>
          </p:cNvPr>
          <p:cNvCxnSpPr>
            <a:cxnSpLocks/>
          </p:cNvCxnSpPr>
          <p:nvPr/>
        </p:nvCxnSpPr>
        <p:spPr>
          <a:xfrm flipV="1">
            <a:off x="3301778" y="4494486"/>
            <a:ext cx="4172340" cy="98340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EA9DBC-5B8C-2B4A-D538-4B63AAA86D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6969" y="1264524"/>
            <a:ext cx="1504950" cy="39052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EA1CA68-9AB6-72A0-638E-65931567D1D7}"/>
              </a:ext>
            </a:extLst>
          </p:cNvPr>
          <p:cNvSpPr txBox="1"/>
          <p:nvPr/>
        </p:nvSpPr>
        <p:spPr>
          <a:xfrm>
            <a:off x="7406432" y="4482370"/>
            <a:ext cx="635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1.5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m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667BEECB-BF64-DAD8-0E7F-4B737A5A72FA}"/>
              </a:ext>
            </a:extLst>
          </p:cNvPr>
          <p:cNvCxnSpPr/>
          <p:nvPr/>
        </p:nvCxnSpPr>
        <p:spPr>
          <a:xfrm>
            <a:off x="7465388" y="4389596"/>
            <a:ext cx="276518" cy="160338"/>
          </a:xfrm>
          <a:prstGeom prst="straightConnector1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603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DFEE4E93-27C5-D1DD-0B0C-52CDAFBB6ABD}"/>
              </a:ext>
            </a:extLst>
          </p:cNvPr>
          <p:cNvSpPr txBox="1">
            <a:spLocks noChangeArrowheads="1"/>
          </p:cNvSpPr>
          <p:nvPr/>
        </p:nvSpPr>
        <p:spPr>
          <a:xfrm>
            <a:off x="41329" y="-36404"/>
            <a:ext cx="1999228" cy="638231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Findings</a:t>
            </a:r>
            <a:endParaRPr lang="en-US" altLang="ru-RU" sz="36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94FDA94A-91A3-8AB3-4D0E-2AB33D53E158}"/>
              </a:ext>
            </a:extLst>
          </p:cNvPr>
          <p:cNvSpPr/>
          <p:nvPr/>
        </p:nvSpPr>
        <p:spPr>
          <a:xfrm>
            <a:off x="11635274" y="6423963"/>
            <a:ext cx="6311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19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FEB8315-93B9-8640-388A-A01E61DCB8F5}"/>
              </a:ext>
            </a:extLst>
          </p:cNvPr>
          <p:cNvSpPr/>
          <p:nvPr/>
        </p:nvSpPr>
        <p:spPr>
          <a:xfrm>
            <a:off x="67140" y="6331086"/>
            <a:ext cx="360947" cy="288758"/>
          </a:xfrm>
          <a:prstGeom prst="rect">
            <a:avLst/>
          </a:prstGeom>
          <a:solidFill>
            <a:srgbClr val="61F44D"/>
          </a:solidFill>
          <a:ln>
            <a:solidFill>
              <a:srgbClr val="61F4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EAD63E8E-6F00-5C19-F2C8-D3C722258087}"/>
              </a:ext>
            </a:extLst>
          </p:cNvPr>
          <p:cNvSpPr txBox="1">
            <a:spLocks noChangeArrowheads="1"/>
          </p:cNvSpPr>
          <p:nvPr/>
        </p:nvSpPr>
        <p:spPr>
          <a:xfrm>
            <a:off x="679550" y="6290983"/>
            <a:ext cx="4537343" cy="453792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Stable maximum from </a:t>
            </a:r>
            <a:r>
              <a:rPr lang="ru-RU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3</a:t>
            </a: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detectors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5F81F84-A743-FFF8-A6CF-901F10CF9DA3}"/>
              </a:ext>
            </a:extLst>
          </p:cNvPr>
          <p:cNvGrpSpPr/>
          <p:nvPr/>
        </p:nvGrpSpPr>
        <p:grpSpPr>
          <a:xfrm>
            <a:off x="7111082" y="286215"/>
            <a:ext cx="4370636" cy="1015664"/>
            <a:chOff x="7134195" y="23146"/>
            <a:chExt cx="4370636" cy="101566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3BBA1434-BF47-D8C6-A77B-6A84AB974EEC}"/>
                </a:ext>
              </a:extLst>
            </p:cNvPr>
            <p:cNvSpPr/>
            <p:nvPr/>
          </p:nvSpPr>
          <p:spPr>
            <a:xfrm>
              <a:off x="7176172" y="23146"/>
              <a:ext cx="4286682" cy="101566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93EDB24-BADE-5CA9-CF7F-4DB3A6454DB1}"/>
                    </a:ext>
                  </a:extLst>
                </p:cNvPr>
                <p:cNvSpPr txBox="1"/>
                <p:nvPr/>
              </p:nvSpPr>
              <p:spPr>
                <a:xfrm>
                  <a:off x="7134195" y="23147"/>
                  <a:ext cx="4370636" cy="10156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ru-RU" sz="2400" b="1" dirty="0">
                      <a:solidFill>
                        <a:srgbClr val="FF0000"/>
                      </a:solidFill>
                      <a:effectLst/>
                      <a:latin typeface="+mn-lt"/>
                    </a:rPr>
                    <a:t>Depth</a:t>
                  </a:r>
                  <a:r>
                    <a:rPr lang="ru-RU" altLang="ru-RU" sz="2400" b="1" dirty="0">
                      <a:solidFill>
                        <a:srgbClr val="FF0000"/>
                      </a:solidFill>
                      <a:effectLst/>
                      <a:latin typeface="+mn-lt"/>
                    </a:rPr>
                    <a:t> 0,5 - 1,0 </a:t>
                  </a:r>
                  <a:r>
                    <a:rPr lang="en-US" altLang="ru-RU" sz="2400" b="1" dirty="0">
                      <a:solidFill>
                        <a:srgbClr val="FF0000"/>
                      </a:solidFill>
                      <a:effectLst/>
                      <a:latin typeface="+mn-lt"/>
                    </a:rPr>
                    <a:t>m</a:t>
                  </a:r>
                  <a:endParaRPr lang="ru-RU" altLang="ru-RU" sz="2400" b="1" dirty="0">
                    <a:solidFill>
                      <a:srgbClr val="FF0000"/>
                    </a:solidFill>
                    <a:effectLst/>
                    <a:latin typeface="+mn-lt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altLang="ru-RU" b="1" dirty="0">
                      <a:effectLst/>
                    </a:rPr>
                    <a:t>The size of the cavity is  </a:t>
                  </a:r>
                  <a14:m>
                    <m:oMath xmlns:m="http://schemas.openxmlformats.org/officeDocument/2006/math">
                      <m:r>
                        <a:rPr lang="en-US" altLang="ru-RU" b="1">
                          <a:effectLst/>
                          <a:latin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US" altLang="ru-RU" b="1" dirty="0">
                      <a:effectLst/>
                    </a:rPr>
                    <a:t>0.5</a:t>
                  </a:r>
                  <a14:m>
                    <m:oMath xmlns:m="http://schemas.openxmlformats.org/officeDocument/2006/math">
                      <m:r>
                        <a:rPr lang="en-US" altLang="ru-RU" b="1">
                          <a:effectLst/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altLang="ru-RU" b="1" dirty="0">
                      <a:effectLst/>
                    </a:rPr>
                    <a:t>1.0 </a:t>
                  </a:r>
                  <a:r>
                    <a:rPr lang="en-US" altLang="ru-RU" b="1" dirty="0"/>
                    <a:t>m</a:t>
                  </a:r>
                  <a:r>
                    <a:rPr lang="ru-RU" altLang="ru-RU" b="1" baseline="30000" dirty="0"/>
                    <a:t>2</a:t>
                  </a:r>
                  <a:endParaRPr lang="ru-RU" altLang="ru-RU" b="1" dirty="0">
                    <a:effectLst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altLang="ru-RU" b="1" dirty="0">
                      <a:effectLst/>
                    </a:rPr>
                    <a:t>It is located in the center of the altar</a:t>
                  </a:r>
                  <a:endParaRPr lang="en-US" altLang="ru-RU" sz="1600" b="1" dirty="0">
                    <a:solidFill>
                      <a:srgbClr val="FF0000"/>
                    </a:solidFill>
                    <a:effectLst/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93EDB24-BADE-5CA9-CF7F-4DB3A6454D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4195" y="23147"/>
                  <a:ext cx="4370636" cy="1015663"/>
                </a:xfrm>
                <a:prstGeom prst="rect">
                  <a:avLst/>
                </a:prstGeom>
                <a:blipFill>
                  <a:blip r:embed="rId3"/>
                  <a:stretch>
                    <a:fillRect l="-2235" t="-4790" b="-838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E2D71B7-16B8-E49D-651A-5BA324EF561D}"/>
              </a:ext>
            </a:extLst>
          </p:cNvPr>
          <p:cNvGrpSpPr/>
          <p:nvPr/>
        </p:nvGrpSpPr>
        <p:grpSpPr>
          <a:xfrm>
            <a:off x="6557211" y="1685914"/>
            <a:ext cx="5478378" cy="4757723"/>
            <a:chOff x="5372210" y="854312"/>
            <a:chExt cx="6663379" cy="558932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EB59AC6-9912-EC5B-6023-391026F1D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72210" y="854312"/>
              <a:ext cx="6663379" cy="5589325"/>
            </a:xfrm>
            <a:prstGeom prst="rect">
              <a:avLst/>
            </a:prstGeom>
          </p:spPr>
        </p:pic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D6A3BFC-57DB-8853-3B95-0E88F306E1BA}"/>
                </a:ext>
              </a:extLst>
            </p:cNvPr>
            <p:cNvSpPr/>
            <p:nvPr/>
          </p:nvSpPr>
          <p:spPr>
            <a:xfrm rot="196881">
              <a:off x="8118437" y="2933247"/>
              <a:ext cx="303341" cy="157880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20DEB02B-A92A-A616-0695-AA6ABFF2F9FE}"/>
                </a:ext>
              </a:extLst>
            </p:cNvPr>
            <p:cNvCxnSpPr/>
            <p:nvPr/>
          </p:nvCxnSpPr>
          <p:spPr>
            <a:xfrm flipH="1">
              <a:off x="7090999" y="2629394"/>
              <a:ext cx="3225800" cy="432186"/>
            </a:xfrm>
            <a:prstGeom prst="line">
              <a:avLst/>
            </a:prstGeom>
            <a:ln w="25400">
              <a:solidFill>
                <a:srgbClr val="00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9AEEFF6-1ABA-ACEC-0812-956FAF84B389}"/>
              </a:ext>
            </a:extLst>
          </p:cNvPr>
          <p:cNvGrpSpPr/>
          <p:nvPr/>
        </p:nvGrpSpPr>
        <p:grpSpPr>
          <a:xfrm>
            <a:off x="75179" y="1536865"/>
            <a:ext cx="2704202" cy="2508196"/>
            <a:chOff x="78567" y="1418747"/>
            <a:chExt cx="2704202" cy="250819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E7FFBA9-2CAB-F65A-77C8-021FDB47A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673" y="1839978"/>
              <a:ext cx="2595096" cy="2086965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FB4C5CE-7350-6CF1-9193-82E885A2C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567" y="1418747"/>
              <a:ext cx="1504950" cy="390525"/>
            </a:xfrm>
            <a:prstGeom prst="rect">
              <a:avLst/>
            </a:prstGeom>
          </p:spPr>
        </p:pic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3EEA6770-F645-359E-F181-39D4047F447C}"/>
                </a:ext>
              </a:extLst>
            </p:cNvPr>
            <p:cNvSpPr/>
            <p:nvPr/>
          </p:nvSpPr>
          <p:spPr>
            <a:xfrm>
              <a:off x="1515099" y="2872693"/>
              <a:ext cx="283315" cy="235637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4B6AB11-687F-E462-B7B0-FA70CA89D09E}"/>
              </a:ext>
            </a:extLst>
          </p:cNvPr>
          <p:cNvGrpSpPr/>
          <p:nvPr/>
        </p:nvGrpSpPr>
        <p:grpSpPr>
          <a:xfrm>
            <a:off x="2914934" y="2772061"/>
            <a:ext cx="2628597" cy="2611037"/>
            <a:chOff x="2914934" y="2772061"/>
            <a:chExt cx="2628597" cy="261103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074DBB2-EF36-CDEF-2575-09FAD00C2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14934" y="2772061"/>
              <a:ext cx="1476375" cy="4953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C4ABC4D-5D86-B985-B065-2EF06C956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30786" y="3248743"/>
              <a:ext cx="2612745" cy="2134355"/>
            </a:xfrm>
            <a:prstGeom prst="rect">
              <a:avLst/>
            </a:prstGeom>
          </p:spPr>
        </p:pic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C741690F-C2A0-F438-50C3-4DC873106B3D}"/>
                </a:ext>
              </a:extLst>
            </p:cNvPr>
            <p:cNvSpPr/>
            <p:nvPr/>
          </p:nvSpPr>
          <p:spPr>
            <a:xfrm>
              <a:off x="4263635" y="4290185"/>
              <a:ext cx="283315" cy="235637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D6A778F5-A62C-5534-F156-EBBCB2CE91C0}"/>
              </a:ext>
            </a:extLst>
          </p:cNvPr>
          <p:cNvCxnSpPr>
            <a:cxnSpLocks/>
          </p:cNvCxnSpPr>
          <p:nvPr/>
        </p:nvCxnSpPr>
        <p:spPr>
          <a:xfrm flipV="1">
            <a:off x="4573334" y="3517922"/>
            <a:ext cx="4238079" cy="856733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65C138E9-0940-8B71-B4E3-1D2983E4E86A}"/>
              </a:ext>
            </a:extLst>
          </p:cNvPr>
          <p:cNvCxnSpPr>
            <a:cxnSpLocks/>
          </p:cNvCxnSpPr>
          <p:nvPr/>
        </p:nvCxnSpPr>
        <p:spPr>
          <a:xfrm>
            <a:off x="1795026" y="3108629"/>
            <a:ext cx="7016387" cy="456147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310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0924BF0-9160-1F74-CE8A-FFBC1EA4C9DB}"/>
              </a:ext>
            </a:extLst>
          </p:cNvPr>
          <p:cNvSpPr txBox="1">
            <a:spLocks/>
          </p:cNvSpPr>
          <p:nvPr/>
        </p:nvSpPr>
        <p:spPr>
          <a:xfrm>
            <a:off x="331107" y="0"/>
            <a:ext cx="8112249" cy="6166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39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Research team</a:t>
            </a:r>
            <a:r>
              <a:rPr lang="ru-RU" sz="39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:</a:t>
            </a:r>
          </a:p>
          <a:p>
            <a:pPr algn="l">
              <a:lnSpc>
                <a:spcPct val="120000"/>
              </a:lnSpc>
            </a:pP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3600" dirty="0">
                <a:latin typeface="Garamond" panose="02020404030301010803" pitchFamily="18" charset="0"/>
              </a:rPr>
              <a:t>A. Alexandrov, P. </a:t>
            </a:r>
            <a:r>
              <a:rPr lang="en-US" sz="3600" dirty="0" err="1">
                <a:latin typeface="Garamond" panose="02020404030301010803" pitchFamily="18" charset="0"/>
              </a:rPr>
              <a:t>Babaev</a:t>
            </a:r>
            <a:r>
              <a:rPr lang="en-US" sz="3600" dirty="0">
                <a:latin typeface="Garamond" panose="02020404030301010803" pitchFamily="18" charset="0"/>
              </a:rPr>
              <a:t>, A. </a:t>
            </a:r>
            <a:r>
              <a:rPr lang="en-US" sz="3600" dirty="0" err="1">
                <a:latin typeface="Garamond" panose="02020404030301010803" pitchFamily="18" charset="0"/>
              </a:rPr>
              <a:t>Gippius</a:t>
            </a:r>
            <a:r>
              <a:rPr lang="en-US" sz="3600" dirty="0">
                <a:latin typeface="Garamond" panose="02020404030301010803" pitchFamily="18" charset="0"/>
              </a:rPr>
              <a:t>, S. Gorbunov, V. </a:t>
            </a:r>
            <a:r>
              <a:rPr lang="en-US" sz="3600" dirty="0" err="1">
                <a:latin typeface="Garamond" panose="02020404030301010803" pitchFamily="18" charset="0"/>
              </a:rPr>
              <a:t>Grachev</a:t>
            </a:r>
            <a:r>
              <a:rPr lang="en-US" sz="3600" dirty="0">
                <a:latin typeface="Garamond" panose="02020404030301010803" pitchFamily="18" charset="0"/>
              </a:rPr>
              <a:t>, N. Konovalova, Y. Krasilnikova, A. Larionov, A. </a:t>
            </a:r>
            <a:r>
              <a:rPr lang="en-US" sz="3600" dirty="0" err="1">
                <a:latin typeface="Garamond" panose="02020404030301010803" pitchFamily="18" charset="0"/>
              </a:rPr>
              <a:t>Managadze</a:t>
            </a:r>
            <a:r>
              <a:rPr lang="en-US" sz="3600" dirty="0">
                <a:latin typeface="Garamond" panose="02020404030301010803" pitchFamily="18" charset="0"/>
              </a:rPr>
              <a:t>, I. </a:t>
            </a:r>
            <a:r>
              <a:rPr lang="en-US" sz="3600" dirty="0" err="1">
                <a:latin typeface="Garamond" panose="02020404030301010803" pitchFamily="18" charset="0"/>
              </a:rPr>
              <a:t>Melnichenko</a:t>
            </a:r>
            <a:r>
              <a:rPr lang="en-US" sz="3600" dirty="0">
                <a:latin typeface="Garamond" panose="02020404030301010803" pitchFamily="18" charset="0"/>
              </a:rPr>
              <a:t>, N. </a:t>
            </a:r>
            <a:r>
              <a:rPr lang="en-US" sz="3600" dirty="0" err="1">
                <a:latin typeface="Garamond" panose="02020404030301010803" pitchFamily="18" charset="0"/>
              </a:rPr>
              <a:t>Okateva</a:t>
            </a:r>
            <a:r>
              <a:rPr lang="en-US" sz="3600" dirty="0">
                <a:latin typeface="Garamond" panose="02020404030301010803" pitchFamily="18" charset="0"/>
              </a:rPr>
              <a:t>, S. </a:t>
            </a:r>
            <a:r>
              <a:rPr lang="en-US" sz="3600" dirty="0" err="1">
                <a:latin typeface="Garamond" panose="02020404030301010803" pitchFamily="18" charset="0"/>
              </a:rPr>
              <a:t>Paramonov</a:t>
            </a:r>
            <a:r>
              <a:rPr lang="en-US" sz="3600" dirty="0">
                <a:latin typeface="Garamond" panose="02020404030301010803" pitchFamily="18" charset="0"/>
              </a:rPr>
              <a:t>, A. </a:t>
            </a:r>
            <a:r>
              <a:rPr lang="en-US" sz="3600" dirty="0" err="1">
                <a:latin typeface="Garamond" panose="02020404030301010803" pitchFamily="18" charset="0"/>
              </a:rPr>
              <a:t>Petrukhin</a:t>
            </a:r>
            <a:r>
              <a:rPr lang="en-US" sz="3600" dirty="0">
                <a:latin typeface="Garamond" panose="02020404030301010803" pitchFamily="18" charset="0"/>
              </a:rPr>
              <a:t>, N. </a:t>
            </a:r>
            <a:r>
              <a:rPr lang="en-US" sz="3600" dirty="0" err="1">
                <a:latin typeface="Garamond" panose="02020404030301010803" pitchFamily="18" charset="0"/>
              </a:rPr>
              <a:t>Polukhina</a:t>
            </a:r>
            <a:r>
              <a:rPr lang="en-US" sz="3600" dirty="0">
                <a:latin typeface="Garamond" panose="02020404030301010803" pitchFamily="18" charset="0"/>
              </a:rPr>
              <a:t>, T. </a:t>
            </a:r>
            <a:r>
              <a:rPr lang="en-US" sz="3600" dirty="0" err="1">
                <a:latin typeface="Garamond" panose="02020404030301010803" pitchFamily="18" charset="0"/>
              </a:rPr>
              <a:t>Roganova</a:t>
            </a:r>
            <a:r>
              <a:rPr lang="en-US" sz="3600" dirty="0">
                <a:latin typeface="Garamond" panose="02020404030301010803" pitchFamily="18" charset="0"/>
              </a:rPr>
              <a:t>, Z. Sadykov, N. </a:t>
            </a:r>
            <a:r>
              <a:rPr lang="en-US" sz="3600" dirty="0" err="1">
                <a:latin typeface="Garamond" panose="02020404030301010803" pitchFamily="18" charset="0"/>
              </a:rPr>
              <a:t>Starkov</a:t>
            </a:r>
            <a:r>
              <a:rPr lang="en-US" sz="3600" dirty="0">
                <a:latin typeface="Garamond" panose="02020404030301010803" pitchFamily="18" charset="0"/>
              </a:rPr>
              <a:t>, E. </a:t>
            </a:r>
            <a:r>
              <a:rPr lang="en-US" sz="3600" dirty="0" err="1">
                <a:latin typeface="Garamond" panose="02020404030301010803" pitchFamily="18" charset="0"/>
              </a:rPr>
              <a:t>Starkova</a:t>
            </a:r>
            <a:r>
              <a:rPr lang="en-US" sz="3600" dirty="0">
                <a:latin typeface="Garamond" panose="02020404030301010803" pitchFamily="18" charset="0"/>
              </a:rPr>
              <a:t>, D. </a:t>
            </a:r>
            <a:r>
              <a:rPr lang="en-US" sz="3600" dirty="0" err="1">
                <a:latin typeface="Garamond" panose="02020404030301010803" pitchFamily="18" charset="0"/>
              </a:rPr>
              <a:t>Strekalina</a:t>
            </a:r>
            <a:r>
              <a:rPr lang="en-US" sz="3600" dirty="0">
                <a:latin typeface="Garamond" panose="02020404030301010803" pitchFamily="18" charset="0"/>
              </a:rPr>
              <a:t>, V. </a:t>
            </a:r>
            <a:r>
              <a:rPr lang="en-US" sz="3600" dirty="0" err="1">
                <a:latin typeface="Garamond" panose="02020404030301010803" pitchFamily="18" charset="0"/>
              </a:rPr>
              <a:t>Tyukov</a:t>
            </a:r>
            <a:r>
              <a:rPr lang="en-US" sz="3600" dirty="0">
                <a:latin typeface="Garamond" panose="02020404030301010803" pitchFamily="18" charset="0"/>
              </a:rPr>
              <a:t>, M. </a:t>
            </a:r>
            <a:r>
              <a:rPr lang="en-US" sz="3600" dirty="0" err="1">
                <a:latin typeface="Garamond" panose="02020404030301010803" pitchFamily="18" charset="0"/>
              </a:rPr>
              <a:t>Chernyavskiy</a:t>
            </a:r>
            <a:r>
              <a:rPr lang="en-US" sz="3600" dirty="0">
                <a:latin typeface="Garamond" panose="02020404030301010803" pitchFamily="18" charset="0"/>
              </a:rPr>
              <a:t>, V. Shevchenko, T. </a:t>
            </a:r>
            <a:r>
              <a:rPr lang="en-US" sz="3600" dirty="0" err="1">
                <a:latin typeface="Garamond" panose="02020404030301010803" pitchFamily="18" charset="0"/>
              </a:rPr>
              <a:t>Shchedrina</a:t>
            </a:r>
            <a:r>
              <a:rPr lang="en-US" sz="3600" dirty="0">
                <a:latin typeface="Garamond" panose="02020404030301010803" pitchFamily="18" charset="0"/>
              </a:rPr>
              <a:t>, D. </a:t>
            </a:r>
            <a:r>
              <a:rPr lang="en-US" sz="3600" dirty="0" err="1">
                <a:latin typeface="Garamond" panose="02020404030301010803" pitchFamily="18" charset="0"/>
              </a:rPr>
              <a:t>Zainutdinov</a:t>
            </a:r>
            <a:r>
              <a:rPr lang="en-US" sz="3600" dirty="0">
                <a:latin typeface="Garamond" panose="02020404030301010803" pitchFamily="18" charset="0"/>
              </a:rPr>
              <a:t>, A. Volkov, </a:t>
            </a:r>
            <a:r>
              <a:rPr lang="en-US" sz="3600" dirty="0" err="1">
                <a:latin typeface="Garamond" panose="02020404030301010803" pitchFamily="18" charset="0"/>
              </a:rPr>
              <a:t>D.Vozdvizhenskii</a:t>
            </a:r>
            <a:endParaRPr lang="ru-RU" sz="3600" dirty="0">
              <a:latin typeface="Garamond" panose="02020404030301010803" pitchFamily="18" charset="0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BBB3A90B-EEA6-8475-49A1-26E8A486DDC8}"/>
              </a:ext>
            </a:extLst>
          </p:cNvPr>
          <p:cNvSpPr/>
          <p:nvPr/>
        </p:nvSpPr>
        <p:spPr>
          <a:xfrm>
            <a:off x="11859064" y="6372664"/>
            <a:ext cx="30728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8EC387E-54C3-09DB-67FE-A7492880325B}"/>
              </a:ext>
            </a:extLst>
          </p:cNvPr>
          <p:cNvGrpSpPr>
            <a:grpSpLocks noChangeAspect="1"/>
          </p:cNvGrpSpPr>
          <p:nvPr/>
        </p:nvGrpSpPr>
        <p:grpSpPr>
          <a:xfrm>
            <a:off x="8735272" y="47134"/>
            <a:ext cx="2794301" cy="6763732"/>
            <a:chOff x="9323109" y="292718"/>
            <a:chExt cx="2102769" cy="5089847"/>
          </a:xfrm>
        </p:grpSpPr>
        <p:pic>
          <p:nvPicPr>
            <p:cNvPr id="3" name="Рисунок 2" descr="Изображение выглядит как Графика, Шрифт, круг, логотип&#10;&#10;Автоматически созданное описание">
              <a:extLst>
                <a:ext uri="{FF2B5EF4-FFF2-40B4-BE49-F238E27FC236}">
                  <a16:creationId xmlns:a16="http://schemas.microsoft.com/office/drawing/2014/main" id="{B6ECA6E6-6897-6B8C-B346-FF0D22DCB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3109" y="292718"/>
              <a:ext cx="2102769" cy="1040870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CD572C1F-19D4-1A32-EABF-C7E79FBF6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04978" y="2525954"/>
              <a:ext cx="1539031" cy="133850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C691435-18AD-9B8C-D18F-2041059FE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14152" y="1382430"/>
              <a:ext cx="1720682" cy="1094682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F6EB231-F005-3301-2C3C-F03B06854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36813" y="3913302"/>
              <a:ext cx="1475360" cy="1469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5398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DFEE4E93-27C5-D1DD-0B0C-52CDAFBB6ABD}"/>
              </a:ext>
            </a:extLst>
          </p:cNvPr>
          <p:cNvSpPr txBox="1">
            <a:spLocks noChangeArrowheads="1"/>
          </p:cNvSpPr>
          <p:nvPr/>
        </p:nvSpPr>
        <p:spPr>
          <a:xfrm>
            <a:off x="41329" y="-36404"/>
            <a:ext cx="2278360" cy="654662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Findings</a:t>
            </a:r>
            <a:endParaRPr lang="en-US" altLang="ru-RU" sz="36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94FDA94A-91A3-8AB3-4D0E-2AB33D53E158}"/>
              </a:ext>
            </a:extLst>
          </p:cNvPr>
          <p:cNvSpPr/>
          <p:nvPr/>
        </p:nvSpPr>
        <p:spPr>
          <a:xfrm>
            <a:off x="11635274" y="6423963"/>
            <a:ext cx="6311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r>
              <a:rPr lang="ru-RU" sz="28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A6C95065-399C-C781-4526-696FEF28C359}"/>
              </a:ext>
            </a:extLst>
          </p:cNvPr>
          <p:cNvGrpSpPr>
            <a:grpSpLocks noChangeAspect="1"/>
          </p:cNvGrpSpPr>
          <p:nvPr/>
        </p:nvGrpSpPr>
        <p:grpSpPr>
          <a:xfrm>
            <a:off x="6160594" y="123735"/>
            <a:ext cx="4528314" cy="6679366"/>
            <a:chOff x="7579894" y="828094"/>
            <a:chExt cx="4055380" cy="5981778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FE0BBF1C-758A-C35C-8099-446B6606E6A6}"/>
                </a:ext>
              </a:extLst>
            </p:cNvPr>
            <p:cNvGrpSpPr/>
            <p:nvPr/>
          </p:nvGrpSpPr>
          <p:grpSpPr>
            <a:xfrm>
              <a:off x="7579895" y="3981980"/>
              <a:ext cx="4055379" cy="2827892"/>
              <a:chOff x="4381787" y="3521195"/>
              <a:chExt cx="5354351" cy="3234998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52C63C1D-241E-04FB-06BB-417719E64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81787" y="3521195"/>
                <a:ext cx="5354351" cy="3234998"/>
              </a:xfrm>
              <a:prstGeom prst="rect">
                <a:avLst/>
              </a:prstGeom>
            </p:spPr>
          </p:pic>
          <p:sp>
            <p:nvSpPr>
              <p:cNvPr id="4" name="Овал 3">
                <a:extLst>
                  <a:ext uri="{FF2B5EF4-FFF2-40B4-BE49-F238E27FC236}">
                    <a16:creationId xmlns:a16="http://schemas.microsoft.com/office/drawing/2014/main" id="{6EC6A451-5CD0-D62B-B632-19CB5893DBD4}"/>
                  </a:ext>
                </a:extLst>
              </p:cNvPr>
              <p:cNvSpPr/>
              <p:nvPr/>
            </p:nvSpPr>
            <p:spPr>
              <a:xfrm rot="2279940">
                <a:off x="6118502" y="5196617"/>
                <a:ext cx="394523" cy="196530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Овал 4">
                <a:extLst>
                  <a:ext uri="{FF2B5EF4-FFF2-40B4-BE49-F238E27FC236}">
                    <a16:creationId xmlns:a16="http://schemas.microsoft.com/office/drawing/2014/main" id="{0E5340DC-8B35-B572-76B9-B910700A9294}"/>
                  </a:ext>
                </a:extLst>
              </p:cNvPr>
              <p:cNvSpPr/>
              <p:nvPr/>
            </p:nvSpPr>
            <p:spPr>
              <a:xfrm rot="224395">
                <a:off x="7743602" y="5620168"/>
                <a:ext cx="375660" cy="155879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8F214690-CD3A-BBB5-EC91-59417CEA7EFE}"/>
                  </a:ext>
                </a:extLst>
              </p:cNvPr>
              <p:cNvSpPr/>
              <p:nvPr/>
            </p:nvSpPr>
            <p:spPr>
              <a:xfrm rot="224395">
                <a:off x="8226202" y="6101505"/>
                <a:ext cx="375660" cy="155879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1E560F56-3C1C-29FF-E8D0-C0CD392E0912}"/>
                  </a:ext>
                </a:extLst>
              </p:cNvPr>
              <p:cNvSpPr/>
              <p:nvPr/>
            </p:nvSpPr>
            <p:spPr>
              <a:xfrm rot="224395">
                <a:off x="6758478" y="4997534"/>
                <a:ext cx="421559" cy="196940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5A39CED-E431-7FAC-31EF-42220F5CB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9894" y="828094"/>
              <a:ext cx="4055379" cy="3091309"/>
            </a:xfrm>
            <a:prstGeom prst="rect">
              <a:avLst/>
            </a:prstGeom>
          </p:spPr>
        </p:pic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6E02CA93-82FD-27E3-D689-A2AB8B5DDBEE}"/>
                </a:ext>
              </a:extLst>
            </p:cNvPr>
            <p:cNvGrpSpPr/>
            <p:nvPr/>
          </p:nvGrpSpPr>
          <p:grpSpPr>
            <a:xfrm>
              <a:off x="8714652" y="1374650"/>
              <a:ext cx="2325462" cy="4863068"/>
              <a:chOff x="8714652" y="1374650"/>
              <a:chExt cx="2325462" cy="4863068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D65DA0CE-2DCE-52AB-E85A-56C4DE75FA2E}"/>
                  </a:ext>
                </a:extLst>
              </p:cNvPr>
              <p:cNvSpPr/>
              <p:nvPr/>
            </p:nvSpPr>
            <p:spPr>
              <a:xfrm rot="2279940">
                <a:off x="8714652" y="1406913"/>
                <a:ext cx="394523" cy="196530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50EE3597-E77C-4FC8-3C0A-9E94BA3A39A9}"/>
                  </a:ext>
                </a:extLst>
              </p:cNvPr>
              <p:cNvSpPr/>
              <p:nvPr/>
            </p:nvSpPr>
            <p:spPr>
              <a:xfrm rot="224395">
                <a:off x="9137064" y="1374650"/>
                <a:ext cx="421559" cy="196940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B0EB7C0A-50F3-0C8C-CC40-09DBD85E828A}"/>
                  </a:ext>
                </a:extLst>
              </p:cNvPr>
              <p:cNvSpPr/>
              <p:nvPr/>
            </p:nvSpPr>
            <p:spPr>
              <a:xfrm rot="224395">
                <a:off x="10031890" y="1985300"/>
                <a:ext cx="375660" cy="155879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C495F96A-A7A5-1B04-BD3B-5A0BB71D5CAF}"/>
                  </a:ext>
                </a:extLst>
              </p:cNvPr>
              <p:cNvSpPr/>
              <p:nvPr/>
            </p:nvSpPr>
            <p:spPr>
              <a:xfrm rot="224395">
                <a:off x="10664454" y="2749015"/>
                <a:ext cx="375660" cy="155879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0" name="Прямая со стрелкой 19">
                <a:extLst>
                  <a:ext uri="{FF2B5EF4-FFF2-40B4-BE49-F238E27FC236}">
                    <a16:creationId xmlns:a16="http://schemas.microsoft.com/office/drawing/2014/main" id="{E25718DB-36A7-CBE9-8130-DAA7C1211FF2}"/>
                  </a:ext>
                </a:extLst>
              </p:cNvPr>
              <p:cNvCxnSpPr>
                <a:cxnSpLocks/>
                <a:stCxn id="6" idx="0"/>
              </p:cNvCxnSpPr>
              <p:nvPr/>
            </p:nvCxnSpPr>
            <p:spPr>
              <a:xfrm flipV="1">
                <a:off x="10638356" y="2979557"/>
                <a:ext cx="229394" cy="3258161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 стрелкой 20">
                <a:extLst>
                  <a:ext uri="{FF2B5EF4-FFF2-40B4-BE49-F238E27FC236}">
                    <a16:creationId xmlns:a16="http://schemas.microsoft.com/office/drawing/2014/main" id="{43D166F7-7E6D-C667-FD3C-8685A209CD9C}"/>
                  </a:ext>
                </a:extLst>
              </p:cNvPr>
              <p:cNvCxnSpPr>
                <a:cxnSpLocks/>
                <a:stCxn id="5" idx="0"/>
              </p:cNvCxnSpPr>
              <p:nvPr/>
            </p:nvCxnSpPr>
            <p:spPr>
              <a:xfrm flipH="1" flipV="1">
                <a:off x="10219720" y="2153265"/>
                <a:ext cx="53116" cy="3663689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 стрелкой 21">
                <a:extLst>
                  <a:ext uri="{FF2B5EF4-FFF2-40B4-BE49-F238E27FC236}">
                    <a16:creationId xmlns:a16="http://schemas.microsoft.com/office/drawing/2014/main" id="{561FBD8D-13C0-8A7E-3681-B45AD3575E48}"/>
                  </a:ext>
                </a:extLst>
              </p:cNvPr>
              <p:cNvCxnSpPr>
                <a:cxnSpLocks/>
                <a:stCxn id="7" idx="0"/>
              </p:cNvCxnSpPr>
              <p:nvPr/>
            </p:nvCxnSpPr>
            <p:spPr>
              <a:xfrm flipH="1" flipV="1">
                <a:off x="9364350" y="1585129"/>
                <a:ext cx="180907" cy="3687584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 стрелкой 22">
                <a:extLst>
                  <a:ext uri="{FF2B5EF4-FFF2-40B4-BE49-F238E27FC236}">
                    <a16:creationId xmlns:a16="http://schemas.microsoft.com/office/drawing/2014/main" id="{53494EF7-1BAF-5D49-D4EE-A2B31BB21624}"/>
                  </a:ext>
                </a:extLst>
              </p:cNvPr>
              <p:cNvCxnSpPr>
                <a:cxnSpLocks/>
                <a:stCxn id="4" idx="1"/>
              </p:cNvCxnSpPr>
              <p:nvPr/>
            </p:nvCxnSpPr>
            <p:spPr>
              <a:xfrm flipH="1" flipV="1">
                <a:off x="8897700" y="1704057"/>
                <a:ext cx="101130" cy="3715497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6B6263E-EC6F-DBDB-55F8-7E1AF4D3B56F}"/>
              </a:ext>
            </a:extLst>
          </p:cNvPr>
          <p:cNvSpPr/>
          <p:nvPr/>
        </p:nvSpPr>
        <p:spPr>
          <a:xfrm>
            <a:off x="155619" y="6344261"/>
            <a:ext cx="360947" cy="288758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Заголовок 4">
            <a:extLst>
              <a:ext uri="{FF2B5EF4-FFF2-40B4-BE49-F238E27FC236}">
                <a16:creationId xmlns:a16="http://schemas.microsoft.com/office/drawing/2014/main" id="{8938516B-E601-5041-3339-7D3D962373B9}"/>
              </a:ext>
            </a:extLst>
          </p:cNvPr>
          <p:cNvSpPr txBox="1">
            <a:spLocks noChangeArrowheads="1"/>
          </p:cNvSpPr>
          <p:nvPr/>
        </p:nvSpPr>
        <p:spPr>
          <a:xfrm>
            <a:off x="554669" y="6280473"/>
            <a:ext cx="4555578" cy="453792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Stable maximum from </a:t>
            </a:r>
            <a:r>
              <a:rPr lang="ru-RU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2</a:t>
            </a: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detectors</a:t>
            </a:r>
          </a:p>
          <a:p>
            <a:pPr>
              <a:defRPr/>
            </a:pPr>
            <a:endParaRPr lang="en-US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30010C65-AF29-8A1F-BAD4-0A7DDCEB4318}"/>
              </a:ext>
            </a:extLst>
          </p:cNvPr>
          <p:cNvGrpSpPr/>
          <p:nvPr/>
        </p:nvGrpSpPr>
        <p:grpSpPr>
          <a:xfrm>
            <a:off x="503599" y="2148851"/>
            <a:ext cx="4657719" cy="1292662"/>
            <a:chOff x="2676898" y="481853"/>
            <a:chExt cx="4657719" cy="12926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8CC99DF-9504-AB1D-DD17-E3948C429225}"/>
                    </a:ext>
                  </a:extLst>
                </p:cNvPr>
                <p:cNvSpPr txBox="1"/>
                <p:nvPr/>
              </p:nvSpPr>
              <p:spPr>
                <a:xfrm>
                  <a:off x="2676898" y="481853"/>
                  <a:ext cx="4657719" cy="129266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ru-RU" sz="2400" b="1" dirty="0">
                      <a:solidFill>
                        <a:srgbClr val="FF0000"/>
                      </a:solidFill>
                    </a:rPr>
                    <a:t>Depth</a:t>
                  </a:r>
                  <a:r>
                    <a:rPr lang="ru-RU" altLang="ru-RU" sz="2400" b="1" dirty="0">
                      <a:solidFill>
                        <a:srgbClr val="FF0000"/>
                      </a:solidFill>
                    </a:rPr>
                    <a:t> 1,5 - 2,0 </a:t>
                  </a:r>
                  <a:r>
                    <a:rPr lang="en-US" altLang="ru-RU" sz="2400" b="1" dirty="0">
                      <a:solidFill>
                        <a:srgbClr val="FF0000"/>
                      </a:solidFill>
                    </a:rPr>
                    <a:t>m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altLang="ru-RU" b="1" dirty="0"/>
                    <a:t>The cavities under the altar and in the area of the columns</a:t>
                  </a:r>
                  <a:endParaRPr lang="ru-RU" altLang="ru-RU" b="1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altLang="ru-RU" b="1" dirty="0">
                      <a:effectLst/>
                      <a:latin typeface="+mn-lt"/>
                    </a:rPr>
                    <a:t>The size of the cavity is  </a:t>
                  </a:r>
                  <a14:m>
                    <m:oMath xmlns:m="http://schemas.openxmlformats.org/officeDocument/2006/math">
                      <m:r>
                        <a:rPr lang="en-US" altLang="ru-RU" b="1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ru-RU" altLang="ru-RU" b="1" i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a14:m>
                  <a:r>
                    <a:rPr lang="en-US" altLang="ru-RU" b="1" dirty="0">
                      <a:effectLst/>
                      <a:latin typeface="+mn-lt"/>
                    </a:rPr>
                    <a:t>.</a:t>
                  </a:r>
                  <a:r>
                    <a:rPr lang="ru-RU" altLang="ru-RU" b="1" dirty="0">
                      <a:effectLst/>
                      <a:latin typeface="+mn-lt"/>
                    </a:rPr>
                    <a:t>0</a:t>
                  </a:r>
                  <a14:m>
                    <m:oMath xmlns:m="http://schemas.openxmlformats.org/officeDocument/2006/math">
                      <m:r>
                        <a:rPr lang="en-US" altLang="ru-RU" b="1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ru-RU" altLang="ru-RU" b="1" i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a14:m>
                  <a:r>
                    <a:rPr lang="en-US" altLang="ru-RU" b="1" dirty="0">
                      <a:effectLst/>
                      <a:latin typeface="+mn-lt"/>
                    </a:rPr>
                    <a:t>.0 </a:t>
                  </a:r>
                  <a:r>
                    <a:rPr lang="en-US" altLang="ru-RU" b="1" dirty="0"/>
                    <a:t>m</a:t>
                  </a:r>
                  <a:r>
                    <a:rPr lang="ru-RU" altLang="ru-RU" b="1" baseline="30000" dirty="0"/>
                    <a:t>2</a:t>
                  </a:r>
                  <a:endParaRPr lang="ru-RU" altLang="ru-RU" b="1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8CC99DF-9504-AB1D-DD17-E3948C429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6898" y="481853"/>
                  <a:ext cx="4657719" cy="1292662"/>
                </a:xfrm>
                <a:prstGeom prst="rect">
                  <a:avLst/>
                </a:prstGeom>
                <a:blipFill>
                  <a:blip r:embed="rId5"/>
                  <a:stretch>
                    <a:fillRect l="-2094" t="-3774" b="-660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916EF224-7F37-5345-4392-85F1E5238C3A}"/>
                </a:ext>
              </a:extLst>
            </p:cNvPr>
            <p:cNvSpPr/>
            <p:nvPr/>
          </p:nvSpPr>
          <p:spPr>
            <a:xfrm>
              <a:off x="2727969" y="481853"/>
              <a:ext cx="4555577" cy="129266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53848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DFEE4E93-27C5-D1DD-0B0C-52CDAFBB6ABD}"/>
              </a:ext>
            </a:extLst>
          </p:cNvPr>
          <p:cNvSpPr txBox="1">
            <a:spLocks noChangeArrowheads="1"/>
          </p:cNvSpPr>
          <p:nvPr/>
        </p:nvSpPr>
        <p:spPr>
          <a:xfrm>
            <a:off x="41328" y="-36404"/>
            <a:ext cx="2373989" cy="691983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Findings</a:t>
            </a:r>
            <a:endParaRPr lang="en-US" altLang="ru-RU" sz="36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>
              <a:defRPr/>
            </a:pPr>
            <a:endParaRPr lang="en-US" altLang="ru-RU" sz="36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94FDA94A-91A3-8AB3-4D0E-2AB33D53E158}"/>
              </a:ext>
            </a:extLst>
          </p:cNvPr>
          <p:cNvSpPr/>
          <p:nvPr/>
        </p:nvSpPr>
        <p:spPr>
          <a:xfrm>
            <a:off x="11635274" y="6423963"/>
            <a:ext cx="6311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r>
              <a:rPr lang="ru-RU" sz="28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8FFDA4E-1BC7-78CE-26CD-A4AB80C7CEF9}"/>
              </a:ext>
            </a:extLst>
          </p:cNvPr>
          <p:cNvGrpSpPr/>
          <p:nvPr/>
        </p:nvGrpSpPr>
        <p:grpSpPr>
          <a:xfrm>
            <a:off x="6814212" y="915592"/>
            <a:ext cx="4871779" cy="3663374"/>
            <a:chOff x="7070115" y="361264"/>
            <a:chExt cx="4871779" cy="3663374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9366EEB-2ED4-15AB-9879-4BEE9F705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70115" y="361264"/>
              <a:ext cx="4871779" cy="3663374"/>
            </a:xfrm>
            <a:prstGeom prst="rect">
              <a:avLst/>
            </a:prstGeom>
          </p:spPr>
        </p:pic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617C762F-32EB-6D7A-2D9B-BC055C3FCD71}"/>
                </a:ext>
              </a:extLst>
            </p:cNvPr>
            <p:cNvSpPr/>
            <p:nvPr/>
          </p:nvSpPr>
          <p:spPr>
            <a:xfrm>
              <a:off x="9303994" y="1979613"/>
              <a:ext cx="432144" cy="19286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005A9AE-A6A7-423D-0904-B6D5E064C380}"/>
              </a:ext>
            </a:extLst>
          </p:cNvPr>
          <p:cNvGrpSpPr/>
          <p:nvPr/>
        </p:nvGrpSpPr>
        <p:grpSpPr>
          <a:xfrm>
            <a:off x="348939" y="1015745"/>
            <a:ext cx="2609373" cy="2139508"/>
            <a:chOff x="219869" y="1457356"/>
            <a:chExt cx="2609373" cy="213950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8E06998-DB12-5AAA-2167-81EFCBE8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9869" y="1471017"/>
              <a:ext cx="2609373" cy="212584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2D07855-5F1A-B936-104D-BB638137C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759" y="1457356"/>
              <a:ext cx="1504950" cy="390525"/>
            </a:xfrm>
            <a:prstGeom prst="rect">
              <a:avLst/>
            </a:prstGeom>
          </p:spPr>
        </p:pic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1F62CCB6-FF19-E34C-B767-1064FDD24B18}"/>
                </a:ext>
              </a:extLst>
            </p:cNvPr>
            <p:cNvSpPr/>
            <p:nvPr/>
          </p:nvSpPr>
          <p:spPr>
            <a:xfrm>
              <a:off x="1737951" y="2786397"/>
              <a:ext cx="331725" cy="282859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E555033-F4AC-55A2-E6E0-9EB707962A75}"/>
              </a:ext>
            </a:extLst>
          </p:cNvPr>
          <p:cNvGrpSpPr/>
          <p:nvPr/>
        </p:nvGrpSpPr>
        <p:grpSpPr>
          <a:xfrm>
            <a:off x="3377969" y="801582"/>
            <a:ext cx="2609373" cy="2229468"/>
            <a:chOff x="1170364" y="2193477"/>
            <a:chExt cx="2609373" cy="222946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DAACC35-6513-BDB8-0DD2-7A811F21D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8101" y="2246032"/>
              <a:ext cx="2561636" cy="2176913"/>
            </a:xfrm>
            <a:prstGeom prst="rect">
              <a:avLst/>
            </a:prstGeom>
          </p:spPr>
        </p:pic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DBC5BF57-D51B-ACEF-C600-04574F81EE55}"/>
                </a:ext>
              </a:extLst>
            </p:cNvPr>
            <p:cNvSpPr/>
            <p:nvPr/>
          </p:nvSpPr>
          <p:spPr>
            <a:xfrm>
              <a:off x="2688446" y="3521195"/>
              <a:ext cx="331725" cy="282859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7A0140A-9702-DABB-EBB9-3B1575E99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0364" y="2193477"/>
              <a:ext cx="1476375" cy="495300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4893BCF-B36B-5AB8-2DF6-C1209F195502}"/>
              </a:ext>
            </a:extLst>
          </p:cNvPr>
          <p:cNvGrpSpPr/>
          <p:nvPr/>
        </p:nvGrpSpPr>
        <p:grpSpPr>
          <a:xfrm>
            <a:off x="348939" y="3323394"/>
            <a:ext cx="2610839" cy="2165388"/>
            <a:chOff x="1183496" y="4533134"/>
            <a:chExt cx="2610839" cy="2165388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6F3BA29F-3701-C454-542B-9D3FDE5C2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8101" y="4598601"/>
              <a:ext cx="2576234" cy="2099921"/>
            </a:xfrm>
            <a:prstGeom prst="rect">
              <a:avLst/>
            </a:prstGeom>
          </p:spPr>
        </p:pic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5FB0FC0C-F33A-4230-70ED-65B98AB68947}"/>
                </a:ext>
              </a:extLst>
            </p:cNvPr>
            <p:cNvSpPr/>
            <p:nvPr/>
          </p:nvSpPr>
          <p:spPr>
            <a:xfrm>
              <a:off x="2638316" y="5834847"/>
              <a:ext cx="283315" cy="235637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777C204-8CEE-7B27-C6EF-DCC79CCC7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3496" y="4533134"/>
              <a:ext cx="1504950" cy="390525"/>
            </a:xfrm>
            <a:prstGeom prst="rect">
              <a:avLst/>
            </a:prstGeom>
          </p:spPr>
        </p:pic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68CA29C-B3E3-0DD3-157D-56F6AA260FE5}"/>
              </a:ext>
            </a:extLst>
          </p:cNvPr>
          <p:cNvSpPr/>
          <p:nvPr/>
        </p:nvSpPr>
        <p:spPr>
          <a:xfrm>
            <a:off x="80520" y="6066424"/>
            <a:ext cx="360947" cy="288758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4">
            <a:extLst>
              <a:ext uri="{FF2B5EF4-FFF2-40B4-BE49-F238E27FC236}">
                <a16:creationId xmlns:a16="http://schemas.microsoft.com/office/drawing/2014/main" id="{B98AE205-5C69-D57C-DC4B-E888A1189C6A}"/>
              </a:ext>
            </a:extLst>
          </p:cNvPr>
          <p:cNvSpPr txBox="1">
            <a:spLocks noChangeArrowheads="1"/>
          </p:cNvSpPr>
          <p:nvPr/>
        </p:nvSpPr>
        <p:spPr>
          <a:xfrm>
            <a:off x="692930" y="6002636"/>
            <a:ext cx="8230801" cy="453792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Stable maximum from </a:t>
            </a:r>
            <a:r>
              <a:rPr lang="ru-RU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2</a:t>
            </a: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detectors</a:t>
            </a:r>
          </a:p>
          <a:p>
            <a:pPr>
              <a:defRPr/>
            </a:pPr>
            <a:endParaRPr lang="en-US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CAB4C06-C684-64B6-0501-E1687AC6EBC3}"/>
              </a:ext>
            </a:extLst>
          </p:cNvPr>
          <p:cNvSpPr/>
          <p:nvPr/>
        </p:nvSpPr>
        <p:spPr>
          <a:xfrm>
            <a:off x="80883" y="6475927"/>
            <a:ext cx="360947" cy="288758"/>
          </a:xfrm>
          <a:prstGeom prst="rect">
            <a:avLst/>
          </a:prstGeom>
          <a:solidFill>
            <a:srgbClr val="7F0202"/>
          </a:solidFill>
          <a:ln>
            <a:solidFill>
              <a:srgbClr val="7F02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Заголовок 4">
            <a:extLst>
              <a:ext uri="{FF2B5EF4-FFF2-40B4-BE49-F238E27FC236}">
                <a16:creationId xmlns:a16="http://schemas.microsoft.com/office/drawing/2014/main" id="{1006BB08-3610-3DDB-A906-3178ABEBBE35}"/>
              </a:ext>
            </a:extLst>
          </p:cNvPr>
          <p:cNvSpPr txBox="1">
            <a:spLocks noChangeArrowheads="1"/>
          </p:cNvSpPr>
          <p:nvPr/>
        </p:nvSpPr>
        <p:spPr>
          <a:xfrm>
            <a:off x="693291" y="6426028"/>
            <a:ext cx="8230801" cy="453792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Stable maximum from </a:t>
            </a:r>
            <a:r>
              <a:rPr lang="ru-RU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5</a:t>
            </a: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detectors</a:t>
            </a:r>
          </a:p>
          <a:p>
            <a:pPr>
              <a:defRPr/>
            </a:pPr>
            <a:endParaRPr lang="en-US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E92DC4ED-D910-76F6-7FF7-10A5F393550D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5227776" y="2270730"/>
            <a:ext cx="3820315" cy="35993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AEBCD09-0F36-0343-AFF9-59A8F0B8C3C6}"/>
              </a:ext>
            </a:extLst>
          </p:cNvPr>
          <p:cNvCxnSpPr>
            <a:cxnSpLocks/>
            <a:stCxn id="19" idx="6"/>
          </p:cNvCxnSpPr>
          <p:nvPr/>
        </p:nvCxnSpPr>
        <p:spPr>
          <a:xfrm flipV="1">
            <a:off x="2087074" y="2693112"/>
            <a:ext cx="6961017" cy="204981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10086936-7192-BE94-048E-78CBF8FA694B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2198746" y="2486216"/>
            <a:ext cx="6724985" cy="16458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B24B16F-3F64-675C-609E-3EB29B1AF8BC}"/>
              </a:ext>
            </a:extLst>
          </p:cNvPr>
          <p:cNvGrpSpPr/>
          <p:nvPr/>
        </p:nvGrpSpPr>
        <p:grpSpPr>
          <a:xfrm>
            <a:off x="4613127" y="4763060"/>
            <a:ext cx="4657719" cy="1015663"/>
            <a:chOff x="3851281" y="4772990"/>
            <a:chExt cx="4657719" cy="1015663"/>
          </a:xfrm>
        </p:grpSpPr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D4AD776D-E1EC-0E0B-FA0E-F1B399925CD5}"/>
                </a:ext>
              </a:extLst>
            </p:cNvPr>
            <p:cNvSpPr/>
            <p:nvPr/>
          </p:nvSpPr>
          <p:spPr>
            <a:xfrm>
              <a:off x="3902352" y="4772990"/>
              <a:ext cx="4555577" cy="101566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1029C0B-02F3-832A-C75C-F8DC6E19B043}"/>
                    </a:ext>
                  </a:extLst>
                </p:cNvPr>
                <p:cNvSpPr txBox="1"/>
                <p:nvPr/>
              </p:nvSpPr>
              <p:spPr>
                <a:xfrm>
                  <a:off x="3851281" y="4772990"/>
                  <a:ext cx="4657719" cy="10156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ru-RU" sz="2400" b="1" dirty="0">
                      <a:solidFill>
                        <a:srgbClr val="FF0000"/>
                      </a:solidFill>
                    </a:rPr>
                    <a:t>Depth</a:t>
                  </a:r>
                  <a:r>
                    <a:rPr lang="ru-RU" altLang="ru-RU" sz="2400" b="1" dirty="0">
                      <a:solidFill>
                        <a:srgbClr val="FF0000"/>
                      </a:solidFill>
                    </a:rPr>
                    <a:t> 1,</a:t>
                  </a:r>
                  <a:r>
                    <a:rPr lang="en-US" altLang="ru-RU" sz="2400" b="1" dirty="0">
                      <a:solidFill>
                        <a:srgbClr val="FF0000"/>
                      </a:solidFill>
                    </a:rPr>
                    <a:t>0</a:t>
                  </a:r>
                  <a:r>
                    <a:rPr lang="ru-RU" altLang="ru-RU" sz="2400" b="1" dirty="0">
                      <a:solidFill>
                        <a:srgbClr val="FF0000"/>
                      </a:solidFill>
                    </a:rPr>
                    <a:t> - 2,0 </a:t>
                  </a:r>
                  <a:r>
                    <a:rPr lang="en-US" altLang="ru-RU" sz="2400" b="1" dirty="0">
                      <a:solidFill>
                        <a:srgbClr val="FF0000"/>
                      </a:solidFill>
                    </a:rPr>
                    <a:t>m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altLang="ru-RU" b="1" dirty="0"/>
                    <a:t>The size of the cavity is  </a:t>
                  </a:r>
                  <a14:m>
                    <m:oMath xmlns:m="http://schemas.openxmlformats.org/officeDocument/2006/math">
                      <m:r>
                        <a:rPr lang="en-US" altLang="ru-RU" b="1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ru-RU" b="1" i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ru-RU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ru-RU" b="1" i="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ru-RU" b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ru-RU" b="1" i="0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r>
                    <a:rPr lang="en-US" altLang="ru-RU" b="1" dirty="0"/>
                    <a:t>.0 m</a:t>
                  </a:r>
                  <a:r>
                    <a:rPr lang="ru-RU" altLang="ru-RU" b="1" baseline="30000" dirty="0"/>
                    <a:t>2</a:t>
                  </a:r>
                  <a:endParaRPr lang="en-US" altLang="ru-RU" b="1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altLang="ru-RU" b="1" dirty="0"/>
                    <a:t>It is brightly visible at a depth of 1.5-2.0 m</a:t>
                  </a: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1029C0B-02F3-832A-C75C-F8DC6E19B0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1281" y="4772990"/>
                  <a:ext cx="4657719" cy="1015663"/>
                </a:xfrm>
                <a:prstGeom prst="rect">
                  <a:avLst/>
                </a:prstGeom>
                <a:blipFill>
                  <a:blip r:embed="rId10"/>
                  <a:stretch>
                    <a:fillRect l="-2094" t="-4790" b="-838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3B8097D-2A85-4451-A3A4-B2DFBF6D01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7961" y="4751024"/>
            <a:ext cx="1940845" cy="1889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23548-88AC-E200-80AC-3CCDD351821E}"/>
              </a:ext>
            </a:extLst>
          </p:cNvPr>
          <p:cNvSpPr txBox="1"/>
          <p:nvPr/>
        </p:nvSpPr>
        <p:spPr>
          <a:xfrm>
            <a:off x="10511366" y="5200948"/>
            <a:ext cx="503767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7</a:t>
            </a:r>
            <a:r>
              <a:rPr lang="en-US" sz="1100" dirty="0"/>
              <a:t>.5</a:t>
            </a:r>
            <a:r>
              <a:rPr lang="ru-RU" sz="1100" dirty="0"/>
              <a:t> </a:t>
            </a:r>
            <a:r>
              <a:rPr lang="en-US" sz="1100" dirty="0"/>
              <a:t>m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313490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DFEE4E93-27C5-D1DD-0B0C-52CDAFBB6ABD}"/>
              </a:ext>
            </a:extLst>
          </p:cNvPr>
          <p:cNvSpPr txBox="1">
            <a:spLocks noChangeArrowheads="1"/>
          </p:cNvSpPr>
          <p:nvPr/>
        </p:nvSpPr>
        <p:spPr>
          <a:xfrm>
            <a:off x="143010" y="59375"/>
            <a:ext cx="2007524" cy="528774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Findings</a:t>
            </a:r>
            <a:endParaRPr lang="en-US" altLang="ru-RU" sz="36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94FDA94A-91A3-8AB3-4D0E-2AB33D53E158}"/>
              </a:ext>
            </a:extLst>
          </p:cNvPr>
          <p:cNvSpPr/>
          <p:nvPr/>
        </p:nvSpPr>
        <p:spPr>
          <a:xfrm>
            <a:off x="11635274" y="6423963"/>
            <a:ext cx="6311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22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8E74FF4-79C4-0CC2-FAA0-F7DB23614D90}"/>
              </a:ext>
            </a:extLst>
          </p:cNvPr>
          <p:cNvSpPr/>
          <p:nvPr/>
        </p:nvSpPr>
        <p:spPr>
          <a:xfrm>
            <a:off x="175788" y="6024082"/>
            <a:ext cx="360947" cy="288758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8B0C615F-BB3A-AD8E-94AD-BA1C653F904E}"/>
              </a:ext>
            </a:extLst>
          </p:cNvPr>
          <p:cNvSpPr txBox="1">
            <a:spLocks noChangeArrowheads="1"/>
          </p:cNvSpPr>
          <p:nvPr/>
        </p:nvSpPr>
        <p:spPr>
          <a:xfrm>
            <a:off x="788198" y="5960294"/>
            <a:ext cx="8230801" cy="453792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Stable maximum from </a:t>
            </a:r>
            <a:r>
              <a:rPr lang="ru-RU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2</a:t>
            </a: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detectors</a:t>
            </a:r>
          </a:p>
          <a:p>
            <a:pPr>
              <a:defRPr/>
            </a:pPr>
            <a:endParaRPr lang="en-US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29" name="Заголовок 4">
            <a:extLst>
              <a:ext uri="{FF2B5EF4-FFF2-40B4-BE49-F238E27FC236}">
                <a16:creationId xmlns:a16="http://schemas.microsoft.com/office/drawing/2014/main" id="{99FE3F9E-D5FE-5EB9-48FB-550DE3A8C388}"/>
              </a:ext>
            </a:extLst>
          </p:cNvPr>
          <p:cNvSpPr txBox="1">
            <a:spLocks noChangeArrowheads="1"/>
          </p:cNvSpPr>
          <p:nvPr/>
        </p:nvSpPr>
        <p:spPr>
          <a:xfrm>
            <a:off x="6659997" y="5908587"/>
            <a:ext cx="5220929" cy="84009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The cavity between the bell tower and the brotherly building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FE107BC-3B54-EACD-19BF-BD9C490E1D09}"/>
              </a:ext>
            </a:extLst>
          </p:cNvPr>
          <p:cNvSpPr/>
          <p:nvPr/>
        </p:nvSpPr>
        <p:spPr>
          <a:xfrm>
            <a:off x="175788" y="6444311"/>
            <a:ext cx="360947" cy="288758"/>
          </a:xfrm>
          <a:prstGeom prst="rect">
            <a:avLst/>
          </a:prstGeom>
          <a:solidFill>
            <a:srgbClr val="61F44D"/>
          </a:solidFill>
          <a:ln>
            <a:solidFill>
              <a:srgbClr val="61F4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EBB65536-7776-AF02-2E96-1E451C13308C}"/>
              </a:ext>
            </a:extLst>
          </p:cNvPr>
          <p:cNvSpPr txBox="1">
            <a:spLocks noChangeArrowheads="1"/>
          </p:cNvSpPr>
          <p:nvPr/>
        </p:nvSpPr>
        <p:spPr>
          <a:xfrm>
            <a:off x="788198" y="6404208"/>
            <a:ext cx="8230801" cy="453792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Stable maximum from </a:t>
            </a:r>
            <a:r>
              <a:rPr lang="ru-RU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3</a:t>
            </a:r>
            <a:r>
              <a:rPr lang="en-US" altLang="ru-RU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detectors</a:t>
            </a:r>
          </a:p>
          <a:p>
            <a:pPr>
              <a:defRPr/>
            </a:pPr>
            <a:endParaRPr lang="en-US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AFD7B5C-61E4-D3C6-5D34-F985A5472354}"/>
              </a:ext>
            </a:extLst>
          </p:cNvPr>
          <p:cNvGrpSpPr/>
          <p:nvPr/>
        </p:nvGrpSpPr>
        <p:grpSpPr>
          <a:xfrm>
            <a:off x="7980731" y="3034355"/>
            <a:ext cx="3939342" cy="2756511"/>
            <a:chOff x="7176302" y="1723072"/>
            <a:chExt cx="3939342" cy="275651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E977A5C-9452-9BB8-6CF7-84C1784E1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6302" y="1723072"/>
              <a:ext cx="3939342" cy="2756511"/>
            </a:xfrm>
            <a:prstGeom prst="rect">
              <a:avLst/>
            </a:prstGeom>
          </p:spPr>
        </p:pic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A4B74359-D576-0361-8117-5219D3D5888D}"/>
                </a:ext>
              </a:extLst>
            </p:cNvPr>
            <p:cNvSpPr/>
            <p:nvPr/>
          </p:nvSpPr>
          <p:spPr>
            <a:xfrm>
              <a:off x="8904527" y="3177664"/>
              <a:ext cx="101600" cy="1100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69D32C83-2D51-ABD1-201B-944B8C034457}"/>
              </a:ext>
            </a:extLst>
          </p:cNvPr>
          <p:cNvGrpSpPr/>
          <p:nvPr/>
        </p:nvGrpSpPr>
        <p:grpSpPr>
          <a:xfrm>
            <a:off x="141164" y="1594588"/>
            <a:ext cx="2318226" cy="2135893"/>
            <a:chOff x="2435902" y="169326"/>
            <a:chExt cx="2318226" cy="213589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012E375-6842-2DF8-BA30-DDB084201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902" y="169326"/>
              <a:ext cx="2318226" cy="2135893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81C4BB85-3444-4B06-B8DA-FC75C821E382}"/>
                </a:ext>
              </a:extLst>
            </p:cNvPr>
            <p:cNvSpPr/>
            <p:nvPr/>
          </p:nvSpPr>
          <p:spPr>
            <a:xfrm>
              <a:off x="3556754" y="540763"/>
              <a:ext cx="487681" cy="471638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95405387-3407-CB38-DC1E-CE87F32D9676}"/>
              </a:ext>
            </a:extLst>
          </p:cNvPr>
          <p:cNvCxnSpPr>
            <a:cxnSpLocks/>
            <a:endCxn id="21" idx="2"/>
          </p:cNvCxnSpPr>
          <p:nvPr/>
        </p:nvCxnSpPr>
        <p:spPr>
          <a:xfrm>
            <a:off x="1749697" y="2308356"/>
            <a:ext cx="7959259" cy="2235625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2221B22B-DAC6-76E9-55AB-D20526ADCE6B}"/>
              </a:ext>
            </a:extLst>
          </p:cNvPr>
          <p:cNvGrpSpPr/>
          <p:nvPr/>
        </p:nvGrpSpPr>
        <p:grpSpPr>
          <a:xfrm>
            <a:off x="2241598" y="2884151"/>
            <a:ext cx="2318226" cy="2136574"/>
            <a:chOff x="2435902" y="2410360"/>
            <a:chExt cx="2318226" cy="213657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640FF8C-6CFF-6170-51E6-153E35406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5902" y="2410360"/>
              <a:ext cx="2318226" cy="2136574"/>
            </a:xfrm>
            <a:prstGeom prst="rect">
              <a:avLst/>
            </a:prstGeom>
          </p:spPr>
        </p:pic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0422FAB2-8029-7BBA-1F58-E6193F3E5170}"/>
                </a:ext>
              </a:extLst>
            </p:cNvPr>
            <p:cNvSpPr/>
            <p:nvPr/>
          </p:nvSpPr>
          <p:spPr>
            <a:xfrm>
              <a:off x="3538494" y="2761060"/>
              <a:ext cx="487681" cy="471638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28D5BC22-FCE5-4AAE-BFFC-5C66FB505FD0}"/>
              </a:ext>
            </a:extLst>
          </p:cNvPr>
          <p:cNvCxnSpPr>
            <a:cxnSpLocks/>
            <a:stCxn id="28" idx="6"/>
            <a:endCxn id="21" idx="2"/>
          </p:cNvCxnSpPr>
          <p:nvPr/>
        </p:nvCxnSpPr>
        <p:spPr>
          <a:xfrm>
            <a:off x="3831871" y="3470670"/>
            <a:ext cx="5877085" cy="1073311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54DB0726-99BB-2767-A286-C6AC7D7EEC97}"/>
              </a:ext>
            </a:extLst>
          </p:cNvPr>
          <p:cNvGrpSpPr/>
          <p:nvPr/>
        </p:nvGrpSpPr>
        <p:grpSpPr>
          <a:xfrm>
            <a:off x="4683821" y="3775314"/>
            <a:ext cx="2292669" cy="2117297"/>
            <a:chOff x="2461459" y="4584941"/>
            <a:chExt cx="2292669" cy="2117297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3B03CE50-2604-B0FD-58AE-63A5D1A0D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61459" y="4584941"/>
              <a:ext cx="2292669" cy="2117297"/>
            </a:xfrm>
            <a:prstGeom prst="rect">
              <a:avLst/>
            </a:prstGeom>
          </p:spPr>
        </p:pic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DB9D12EC-8A75-7A00-C04A-CA558696C533}"/>
                </a:ext>
              </a:extLst>
            </p:cNvPr>
            <p:cNvSpPr/>
            <p:nvPr/>
          </p:nvSpPr>
          <p:spPr>
            <a:xfrm>
              <a:off x="3538493" y="4912973"/>
              <a:ext cx="487681" cy="471638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7DEAF384-C0C8-3E15-E953-968D3F94B0BE}"/>
              </a:ext>
            </a:extLst>
          </p:cNvPr>
          <p:cNvCxnSpPr>
            <a:cxnSpLocks/>
            <a:stCxn id="32" idx="6"/>
            <a:endCxn id="21" idx="2"/>
          </p:cNvCxnSpPr>
          <p:nvPr/>
        </p:nvCxnSpPr>
        <p:spPr>
          <a:xfrm>
            <a:off x="6248536" y="4339165"/>
            <a:ext cx="3460420" cy="204816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EAD9BD4-67ED-12CB-144E-48AA8B4AF142}"/>
              </a:ext>
            </a:extLst>
          </p:cNvPr>
          <p:cNvGrpSpPr/>
          <p:nvPr/>
        </p:nvGrpSpPr>
        <p:grpSpPr>
          <a:xfrm>
            <a:off x="189508" y="5166241"/>
            <a:ext cx="4194116" cy="651290"/>
            <a:chOff x="189508" y="5166241"/>
            <a:chExt cx="4194116" cy="6512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Заголовок 4">
                  <a:extLst>
                    <a:ext uri="{FF2B5EF4-FFF2-40B4-BE49-F238E27FC236}">
                      <a16:creationId xmlns:a16="http://schemas.microsoft.com/office/drawing/2014/main" id="{4ABF8250-7D55-FED2-E07A-1175D838FD3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>
                <a:xfrm>
                  <a:off x="189508" y="5166241"/>
                  <a:ext cx="4194116" cy="651290"/>
                </a:xfrm>
                <a:prstGeom prst="rect">
                  <a:avLst/>
                </a:prstGeom>
              </p:spPr>
              <p:txBody>
                <a:bodyPr rtlCol="0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defTabSz="457200">
                    <a:defRPr/>
                  </a:pPr>
                  <a:r>
                    <a:rPr lang="en-US" altLang="ru-RU" sz="2400" b="1" dirty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rPr>
                    <a:t>Depth</a:t>
                  </a:r>
                  <a:r>
                    <a:rPr lang="ru-RU" altLang="ru-RU" sz="2400" b="1" dirty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rPr>
                    <a:t> 1,0 - 1,5 </a:t>
                  </a:r>
                  <a:r>
                    <a:rPr lang="en-US" altLang="ru-RU" sz="2400" b="1" dirty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rPr>
                    <a:t>m</a:t>
                  </a:r>
                  <a:endParaRPr lang="ru-RU" altLang="ru-RU" sz="2400" b="1" dirty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endParaRPr>
                </a:p>
                <a:p>
                  <a:pPr marL="285750" indent="-285750" defTabSz="457200">
                    <a:buFont typeface="Arial" panose="020B0604020202020204" pitchFamily="34" charset="0"/>
                    <a:buChar char="•"/>
                    <a:defRPr/>
                  </a:pPr>
                  <a:r>
                    <a:rPr lang="en-US" altLang="ru-RU" sz="1800" b="1" dirty="0">
                      <a:latin typeface="+mn-lt"/>
                      <a:ea typeface="+mn-ea"/>
                      <a:cs typeface="+mn-cs"/>
                    </a:rPr>
                    <a:t>The size of the cavity is  </a:t>
                  </a:r>
                  <a14:m>
                    <m:oMath xmlns:m="http://schemas.openxmlformats.org/officeDocument/2006/math">
                      <m:r>
                        <a:rPr lang="en-US" altLang="ru-RU" sz="1800" b="1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~</m:t>
                      </m:r>
                      <m:r>
                        <a:rPr lang="en-US" altLang="ru-RU" sz="1800" b="1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lang="en-US" altLang="ru-RU" sz="1800" b="1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lang="en-US" altLang="ru-RU" sz="1800" b="1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  <m:r>
                        <a:rPr lang="en-US" altLang="ru-RU" sz="1800" b="1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  <m:r>
                        <a:rPr lang="ru-RU" altLang="ru-RU" sz="1800" b="1" i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</m:oMath>
                  </a14:m>
                  <a:r>
                    <a:rPr lang="en-US" altLang="ru-RU" sz="1800" b="1" dirty="0">
                      <a:latin typeface="+mn-lt"/>
                      <a:ea typeface="+mn-ea"/>
                      <a:cs typeface="+mn-cs"/>
                    </a:rPr>
                    <a:t>.0 </a:t>
                  </a:r>
                  <a:r>
                    <a:rPr lang="en-US" altLang="ru-RU" sz="1800" b="1" dirty="0">
                      <a:latin typeface="+mn-lt"/>
                    </a:rPr>
                    <a:t>m</a:t>
                  </a:r>
                  <a:r>
                    <a:rPr lang="ru-RU" altLang="ru-RU" sz="1800" b="1" baseline="30000" dirty="0">
                      <a:latin typeface="+mn-lt"/>
                    </a:rPr>
                    <a:t>2</a:t>
                  </a:r>
                  <a:endParaRPr lang="en-US" altLang="ru-RU" sz="1800" b="1" dirty="0">
                    <a:latin typeface="+mn-lt"/>
                    <a:ea typeface="+mn-ea"/>
                    <a:cs typeface="+mn-cs"/>
                  </a:endParaRPr>
                </a:p>
                <a:p>
                  <a:pPr defTabSz="457200">
                    <a:defRPr/>
                  </a:pPr>
                  <a:endParaRPr lang="en-US" altLang="ru-RU" sz="2400" b="1" dirty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Заголовок 4">
                  <a:extLst>
                    <a:ext uri="{FF2B5EF4-FFF2-40B4-BE49-F238E27FC236}">
                      <a16:creationId xmlns:a16="http://schemas.microsoft.com/office/drawing/2014/main" id="{4ABF8250-7D55-FED2-E07A-1175D838FD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508" y="5166241"/>
                  <a:ext cx="4194116" cy="651290"/>
                </a:xfrm>
                <a:prstGeom prst="rect">
                  <a:avLst/>
                </a:prstGeom>
                <a:blipFill>
                  <a:blip r:embed="rId7"/>
                  <a:stretch>
                    <a:fillRect l="-2180" t="-13084" b="-1775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10A507A1-7850-7174-5157-42965A734A7A}"/>
                </a:ext>
              </a:extLst>
            </p:cNvPr>
            <p:cNvSpPr/>
            <p:nvPr/>
          </p:nvSpPr>
          <p:spPr>
            <a:xfrm>
              <a:off x="189509" y="5166241"/>
              <a:ext cx="4194115" cy="6512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0FBA0B3-2F6E-7C80-EDE7-323105F47162}"/>
              </a:ext>
            </a:extLst>
          </p:cNvPr>
          <p:cNvGrpSpPr/>
          <p:nvPr/>
        </p:nvGrpSpPr>
        <p:grpSpPr>
          <a:xfrm>
            <a:off x="5199435" y="816417"/>
            <a:ext cx="3540941" cy="2035289"/>
            <a:chOff x="4057049" y="368610"/>
            <a:chExt cx="3540941" cy="2035289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59ECA4A-CB5D-417B-F0F0-F068DDCFA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57049" y="368610"/>
              <a:ext cx="3540941" cy="2035289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366CC266-C32F-B265-87C7-54BAF4842D52}"/>
                </a:ext>
              </a:extLst>
            </p:cNvPr>
            <p:cNvSpPr/>
            <p:nvPr/>
          </p:nvSpPr>
          <p:spPr>
            <a:xfrm>
              <a:off x="5466536" y="1384166"/>
              <a:ext cx="487681" cy="471638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75FB39A-8665-04C4-8F7E-1C55F98340A1}"/>
              </a:ext>
            </a:extLst>
          </p:cNvPr>
          <p:cNvGrpSpPr/>
          <p:nvPr/>
        </p:nvGrpSpPr>
        <p:grpSpPr>
          <a:xfrm>
            <a:off x="8881203" y="362334"/>
            <a:ext cx="2630867" cy="2511415"/>
            <a:chOff x="8547574" y="-52212"/>
            <a:chExt cx="2630867" cy="251141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A29EDEC-7755-2FF3-EBD2-A142B0FC0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47574" y="-52212"/>
              <a:ext cx="2630867" cy="2511415"/>
            </a:xfrm>
            <a:prstGeom prst="rect">
              <a:avLst/>
            </a:prstGeom>
          </p:spPr>
        </p:pic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796D53C8-48FB-5996-9E4D-1843040DF15D}"/>
                </a:ext>
              </a:extLst>
            </p:cNvPr>
            <p:cNvSpPr/>
            <p:nvPr/>
          </p:nvSpPr>
          <p:spPr>
            <a:xfrm>
              <a:off x="9213254" y="932800"/>
              <a:ext cx="361407" cy="360000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7899368-4EC5-EB18-4075-BC50F97743F3}"/>
              </a:ext>
            </a:extLst>
          </p:cNvPr>
          <p:cNvSpPr txBox="1"/>
          <p:nvPr/>
        </p:nvSpPr>
        <p:spPr>
          <a:xfrm>
            <a:off x="5427183" y="321805"/>
            <a:ext cx="30854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 Light"/>
              </a:rPr>
              <a:t>The </a:t>
            </a:r>
            <a:r>
              <a:rPr lang="ru-RU" sz="2000" b="1" dirty="0" err="1">
                <a:latin typeface="Gilroy Light"/>
              </a:rPr>
              <a:t>cavity</a:t>
            </a:r>
            <a:r>
              <a:rPr lang="ru-RU" sz="2000" b="1" dirty="0">
                <a:latin typeface="Gilroy Light"/>
              </a:rPr>
              <a:t> </a:t>
            </a:r>
            <a:r>
              <a:rPr lang="ru-RU" sz="2000" b="1" dirty="0" err="1">
                <a:latin typeface="Gilroy Light"/>
              </a:rPr>
              <a:t>under</a:t>
            </a:r>
            <a:r>
              <a:rPr lang="ru-RU" sz="2000" b="1" dirty="0">
                <a:latin typeface="Gilroy Light"/>
              </a:rPr>
              <a:t> </a:t>
            </a:r>
            <a:r>
              <a:rPr lang="ru-RU" sz="2000" b="1" dirty="0" err="1">
                <a:latin typeface="Gilroy Light"/>
              </a:rPr>
              <a:t>the</a:t>
            </a:r>
            <a:r>
              <a:rPr lang="ru-RU" sz="2000" b="1" dirty="0">
                <a:latin typeface="Gilroy Light"/>
              </a:rPr>
              <a:t> </a:t>
            </a:r>
            <a:r>
              <a:rPr lang="ru-RU" sz="2000" b="1" dirty="0" err="1">
                <a:latin typeface="Gilroy Light"/>
              </a:rPr>
              <a:t>stairs</a:t>
            </a:r>
            <a:endParaRPr lang="ru-RU" sz="2000" b="1" dirty="0">
              <a:latin typeface="Gilroy Light"/>
            </a:endParaRPr>
          </a:p>
        </p:txBody>
      </p:sp>
    </p:spTree>
    <p:extLst>
      <p:ext uri="{BB962C8B-B14F-4D97-AF65-F5344CB8AC3E}">
        <p14:creationId xmlns:p14="http://schemas.microsoft.com/office/powerpoint/2010/main" val="4272843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997F115-BF23-D6B9-C552-927571AE2E12}"/>
              </a:ext>
            </a:extLst>
          </p:cNvPr>
          <p:cNvGrpSpPr/>
          <p:nvPr/>
        </p:nvGrpSpPr>
        <p:grpSpPr>
          <a:xfrm>
            <a:off x="2121854" y="158844"/>
            <a:ext cx="7948293" cy="707886"/>
            <a:chOff x="2505293" y="447601"/>
            <a:chExt cx="7948293" cy="707886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525BD8A2-3C36-25DE-B688-7922B7D99031}"/>
                </a:ext>
              </a:extLst>
            </p:cNvPr>
            <p:cNvSpPr/>
            <p:nvPr/>
          </p:nvSpPr>
          <p:spPr>
            <a:xfrm>
              <a:off x="2505293" y="447601"/>
              <a:ext cx="7948293" cy="707886"/>
            </a:xfrm>
            <a:prstGeom prst="round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417F72-AA1E-A443-2945-A17FD7EF48B3}"/>
                </a:ext>
              </a:extLst>
            </p:cNvPr>
            <p:cNvSpPr txBox="1"/>
            <p:nvPr/>
          </p:nvSpPr>
          <p:spPr>
            <a:xfrm>
              <a:off x="5620996" y="447601"/>
              <a:ext cx="17168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latin typeface="Garamond" panose="02020404030301010803" pitchFamily="18" charset="0"/>
                  <a:ea typeface="+mj-ea"/>
                  <a:cs typeface="+mj-cs"/>
                </a:rPr>
                <a:t>Results</a:t>
              </a:r>
            </a:p>
          </p:txBody>
        </p:sp>
      </p:grpSp>
      <p:sp>
        <p:nvSpPr>
          <p:cNvPr id="9" name="Rectangle 9">
            <a:extLst>
              <a:ext uri="{FF2B5EF4-FFF2-40B4-BE49-F238E27FC236}">
                <a16:creationId xmlns:a16="http://schemas.microsoft.com/office/drawing/2014/main" id="{94FDA94A-91A3-8AB3-4D0E-2AB33D53E158}"/>
              </a:ext>
            </a:extLst>
          </p:cNvPr>
          <p:cNvSpPr/>
          <p:nvPr/>
        </p:nvSpPr>
        <p:spPr>
          <a:xfrm>
            <a:off x="11635274" y="6423963"/>
            <a:ext cx="6311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23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F1B3C9A-8D46-3057-3B28-643320493A54}"/>
              </a:ext>
            </a:extLst>
          </p:cNvPr>
          <p:cNvGrpSpPr/>
          <p:nvPr/>
        </p:nvGrpSpPr>
        <p:grpSpPr>
          <a:xfrm>
            <a:off x="1695506" y="1097661"/>
            <a:ext cx="8605829" cy="5246784"/>
            <a:chOff x="1695506" y="1097661"/>
            <a:chExt cx="8605829" cy="5246784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46C9DCFD-8CF2-7B56-919D-BA473C003542}"/>
                </a:ext>
              </a:extLst>
            </p:cNvPr>
            <p:cNvGrpSpPr/>
            <p:nvPr/>
          </p:nvGrpSpPr>
          <p:grpSpPr>
            <a:xfrm>
              <a:off x="2332223" y="1097661"/>
              <a:ext cx="7969112" cy="1433919"/>
              <a:chOff x="2332223" y="1097661"/>
              <a:chExt cx="7969112" cy="1433919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DDD96F-1FE3-F104-3B0D-A3FECBB3F0C6}"/>
                  </a:ext>
                </a:extLst>
              </p:cNvPr>
              <p:cNvSpPr txBox="1"/>
              <p:nvPr/>
            </p:nvSpPr>
            <p:spPr>
              <a:xfrm>
                <a:off x="4990089" y="1097661"/>
                <a:ext cx="5311246" cy="1433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ru-RU" sz="2000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</a:t>
                </a:r>
                <a:r>
                  <a:rPr lang="en-US" sz="2000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The stable registration of A. </a:t>
                </a:r>
                <a:r>
                  <a:rPr lang="en-US" sz="2000" dirty="0" err="1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Piligin's</a:t>
                </a:r>
                <a:r>
                  <a:rPr lang="en-US" sz="2000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grave, septic tank and well confirm the correctness of the methodology </a:t>
                </a:r>
                <a:endParaRPr lang="ru-RU" sz="2000" dirty="0"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788ACB14-C7DF-FE12-3EAD-F6C718D27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332223" y="1197469"/>
                <a:ext cx="1778581" cy="1234302"/>
              </a:xfrm>
              <a:prstGeom prst="rect">
                <a:avLst/>
              </a:prstGeom>
            </p:spPr>
          </p:pic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40DDC7D2-4E9E-8D4F-798A-D5211D063DC3}"/>
                </a:ext>
              </a:extLst>
            </p:cNvPr>
            <p:cNvGrpSpPr/>
            <p:nvPr/>
          </p:nvGrpSpPr>
          <p:grpSpPr>
            <a:xfrm>
              <a:off x="1820301" y="5011408"/>
              <a:ext cx="8481034" cy="1333037"/>
              <a:chOff x="1820301" y="5011408"/>
              <a:chExt cx="8481034" cy="133303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AEDD54-9068-1A3C-636D-F4EE99F516C7}"/>
                  </a:ext>
                </a:extLst>
              </p:cNvPr>
              <p:cNvSpPr txBox="1"/>
              <p:nvPr/>
            </p:nvSpPr>
            <p:spPr>
              <a:xfrm>
                <a:off x="4990089" y="5191799"/>
                <a:ext cx="5311246" cy="972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ru-RU" sz="2000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3.</a:t>
                </a:r>
                <a:r>
                  <a:rPr lang="en-US" sz="2000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Cavities were discovered between the bell tower and the brotherly building</a:t>
                </a:r>
                <a:endParaRPr lang="ru-RU" sz="2000" dirty="0">
                  <a:effectLst/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E3A4A22F-6EAF-F553-FA84-0B5313010D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20301" y="5011408"/>
                <a:ext cx="2802425" cy="1333037"/>
              </a:xfrm>
              <a:prstGeom prst="rect">
                <a:avLst/>
              </a:prstGeom>
            </p:spPr>
          </p:pic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565932EB-6654-4352-51B2-97EC27716658}"/>
                </a:ext>
              </a:extLst>
            </p:cNvPr>
            <p:cNvGrpSpPr/>
            <p:nvPr/>
          </p:nvGrpSpPr>
          <p:grpSpPr>
            <a:xfrm>
              <a:off x="1695506" y="2939246"/>
              <a:ext cx="8605829" cy="1664497"/>
              <a:chOff x="1695506" y="2939246"/>
              <a:chExt cx="8605829" cy="166449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D873B6-BFF6-FF84-7100-E2A4D889E4F4}"/>
                  </a:ext>
                </a:extLst>
              </p:cNvPr>
              <p:cNvSpPr txBox="1"/>
              <p:nvPr/>
            </p:nvSpPr>
            <p:spPr>
              <a:xfrm>
                <a:off x="4990089" y="3285367"/>
                <a:ext cx="5311246" cy="972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ru-RU" sz="2000" dirty="0">
                    <a:effectLst/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2.</a:t>
                </a:r>
                <a:r>
                  <a:rPr lang="en-US" sz="2000" dirty="0">
                    <a:effectLst/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Cavities have been discovered under the destroyed </a:t>
                </a:r>
                <a:r>
                  <a:rPr lang="en-US" sz="2000" dirty="0" err="1">
                    <a:effectLst/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Preobrazhenskii</a:t>
                </a:r>
                <a:r>
                  <a:rPr lang="en-US" sz="2000" dirty="0">
                    <a:effectLst/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Cathedral</a:t>
                </a:r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6A5E28A2-434D-EB45-185D-75745C2AACA5}"/>
                  </a:ext>
                </a:extLst>
              </p:cNvPr>
              <p:cNvGrpSpPr/>
              <p:nvPr/>
            </p:nvGrpSpPr>
            <p:grpSpPr>
              <a:xfrm>
                <a:off x="1695506" y="2939246"/>
                <a:ext cx="3052015" cy="1664497"/>
                <a:chOff x="1695506" y="2939246"/>
                <a:chExt cx="3052015" cy="1664497"/>
              </a:xfrm>
            </p:grpSpPr>
            <p:pic>
              <p:nvPicPr>
                <p:cNvPr id="15" name="Рисунок 14">
                  <a:extLst>
                    <a:ext uri="{FF2B5EF4-FFF2-40B4-BE49-F238E27FC236}">
                      <a16:creationId xmlns:a16="http://schemas.microsoft.com/office/drawing/2014/main" id="{F884B09F-A495-888E-9FF6-7645FF0057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95506" y="2939246"/>
                  <a:ext cx="1126877" cy="1664497"/>
                </a:xfrm>
                <a:prstGeom prst="rect">
                  <a:avLst/>
                </a:prstGeom>
              </p:spPr>
            </p:pic>
            <p:pic>
              <p:nvPicPr>
                <p:cNvPr id="5" name="Рисунок 4">
                  <a:extLst>
                    <a:ext uri="{FF2B5EF4-FFF2-40B4-BE49-F238E27FC236}">
                      <a16:creationId xmlns:a16="http://schemas.microsoft.com/office/drawing/2014/main" id="{20E7F88A-58C3-B680-96A5-94207F19F5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22383" y="2939894"/>
                  <a:ext cx="1925138" cy="166320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320750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">
            <a:extLst>
              <a:ext uri="{FF2B5EF4-FFF2-40B4-BE49-F238E27FC236}">
                <a16:creationId xmlns:a16="http://schemas.microsoft.com/office/drawing/2014/main" id="{2EBBAC93-8A87-F7CF-B53C-D017EB5A5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146" y="442761"/>
            <a:ext cx="7845708" cy="62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45000"/>
              <a:buFont typeface="StarSymbol"/>
              <a:buNone/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Microsoft YaHei" panose="020B0503020204020204" pitchFamily="34" charset="-122"/>
              </a:rPr>
              <a:t>THANK YOU FOR YOUR ATTENTION</a:t>
            </a:r>
            <a:r>
              <a:rPr lang="ru-RU" alt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Microsoft YaHei" panose="020B0503020204020204" pitchFamily="34" charset="-122"/>
              </a:rPr>
              <a:t> !</a:t>
            </a:r>
            <a:endParaRPr lang="en-US" alt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Microsoft YaHei" panose="020B0503020204020204" pitchFamily="34" charset="-122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6B58C5C-D50B-469A-5707-13125AAEEBB4}"/>
              </a:ext>
            </a:extLst>
          </p:cNvPr>
          <p:cNvGrpSpPr/>
          <p:nvPr/>
        </p:nvGrpSpPr>
        <p:grpSpPr>
          <a:xfrm>
            <a:off x="541360" y="1334252"/>
            <a:ext cx="11109280" cy="5003921"/>
            <a:chOff x="541360" y="1334252"/>
            <a:chExt cx="11109280" cy="5003921"/>
          </a:xfrm>
        </p:grpSpPr>
        <p:pic>
          <p:nvPicPr>
            <p:cNvPr id="38" name="Рисунок 37" descr="Изображение выглядит как снег, на открытом воздухе, транспорт, зима&#10;&#10;Автоматически созданное описание">
              <a:extLst>
                <a:ext uri="{FF2B5EF4-FFF2-40B4-BE49-F238E27FC236}">
                  <a16:creationId xmlns:a16="http://schemas.microsoft.com/office/drawing/2014/main" id="{D0A86FE5-7B56-29DA-86AE-390D8644B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6604" y="1334252"/>
              <a:ext cx="3744035" cy="2808026"/>
            </a:xfrm>
            <a:prstGeom prst="rect">
              <a:avLst/>
            </a:prstGeom>
          </p:spPr>
        </p:pic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43F59E8F-1A76-8023-005A-DF2D5E177EE6}"/>
                </a:ext>
              </a:extLst>
            </p:cNvPr>
            <p:cNvGrpSpPr/>
            <p:nvPr/>
          </p:nvGrpSpPr>
          <p:grpSpPr>
            <a:xfrm>
              <a:off x="541360" y="1334252"/>
              <a:ext cx="11109280" cy="5003921"/>
              <a:chOff x="541360" y="1334252"/>
              <a:chExt cx="11109280" cy="5003921"/>
            </a:xfrm>
          </p:grpSpPr>
          <p:pic>
            <p:nvPicPr>
              <p:cNvPr id="33" name="Рисунок 32" descr="Изображение выглядит как на открытом воздухе, небо, одежда, тра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5108A52-C3FB-0801-EE19-ADB9BF9C8B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09" b="15653"/>
              <a:stretch/>
            </p:blipFill>
            <p:spPr>
              <a:xfrm>
                <a:off x="541361" y="1334252"/>
                <a:ext cx="3703094" cy="2532124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15098235-59B0-EB94-0DAF-1D468D62B2AB}"/>
                  </a:ext>
                </a:extLst>
              </p:cNvPr>
              <p:cNvGrpSpPr/>
              <p:nvPr/>
            </p:nvGrpSpPr>
            <p:grpSpPr>
              <a:xfrm>
                <a:off x="541360" y="1339392"/>
                <a:ext cx="11109280" cy="4998781"/>
                <a:chOff x="541359" y="1312096"/>
                <a:chExt cx="11109280" cy="4998781"/>
              </a:xfrm>
            </p:grpSpPr>
            <p:pic>
              <p:nvPicPr>
                <p:cNvPr id="15" name="Рисунок 14" descr="Изображение выглядит как на открытом воздухе, человек, небо, одежда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E94A5D5-6559-1C42-7BCC-828A1146C3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44453" y="1312096"/>
                  <a:ext cx="3703093" cy="2466260"/>
                </a:xfrm>
                <a:prstGeom prst="rect">
                  <a:avLst/>
                </a:prstGeom>
              </p:spPr>
            </p:pic>
            <p:pic>
              <p:nvPicPr>
                <p:cNvPr id="19" name="Рисунок 18" descr="Изображение выглядит как на открытом воздухе, небо, человек, одежда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A80E5894-0DD0-1EA9-85E6-4806ED9AB0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47546" y="3778356"/>
                  <a:ext cx="3703093" cy="2532124"/>
                </a:xfrm>
                <a:prstGeom prst="rect">
                  <a:avLst/>
                </a:prstGeom>
              </p:spPr>
            </p:pic>
            <p:pic>
              <p:nvPicPr>
                <p:cNvPr id="25" name="Рисунок 24" descr="Изображение выглядит как человек, одежда, стол, в помещении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F47F908-1A6F-39D4-CF6D-B7984348D0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359" y="3778356"/>
                  <a:ext cx="3703094" cy="2532124"/>
                </a:xfrm>
                <a:prstGeom prst="rect">
                  <a:avLst/>
                </a:prstGeom>
              </p:spPr>
            </p:pic>
            <p:pic>
              <p:nvPicPr>
                <p:cNvPr id="30" name="Рисунок 29" descr="Изображение выглядит как на открытом воздухе, млекопитающее, камень, дере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F0A462E3-86B6-9265-F89E-24933E41A1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44453" y="3774931"/>
                  <a:ext cx="3807726" cy="2535946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133976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4D1CB0-4BAB-4137-8D35-5DDEE59D0367}"/>
              </a:ext>
            </a:extLst>
          </p:cNvPr>
          <p:cNvSpPr txBox="1"/>
          <p:nvPr/>
        </p:nvSpPr>
        <p:spPr>
          <a:xfrm>
            <a:off x="326558" y="188913"/>
            <a:ext cx="1670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Outline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94FDA94A-91A3-8AB3-4D0E-2AB33D53E158}"/>
              </a:ext>
            </a:extLst>
          </p:cNvPr>
          <p:cNvSpPr/>
          <p:nvPr/>
        </p:nvSpPr>
        <p:spPr>
          <a:xfrm>
            <a:off x="11859064" y="6372664"/>
            <a:ext cx="30728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BE77B04-FBE8-A70E-AC72-739B281B4568}"/>
              </a:ext>
            </a:extLst>
          </p:cNvPr>
          <p:cNvGrpSpPr/>
          <p:nvPr/>
        </p:nvGrpSpPr>
        <p:grpSpPr>
          <a:xfrm>
            <a:off x="294453" y="1239671"/>
            <a:ext cx="11549331" cy="5429415"/>
            <a:chOff x="294453" y="1239671"/>
            <a:chExt cx="11549331" cy="5429415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37B03524-3C74-AE65-7466-D891109E5FFE}"/>
                </a:ext>
              </a:extLst>
            </p:cNvPr>
            <p:cNvSpPr/>
            <p:nvPr/>
          </p:nvSpPr>
          <p:spPr>
            <a:xfrm>
              <a:off x="294453" y="1239671"/>
              <a:ext cx="764157" cy="5429415"/>
            </a:xfrm>
            <a:prstGeom prst="round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0267E70C-FC23-05B1-5CD0-75BFB5B6823F}"/>
                </a:ext>
              </a:extLst>
            </p:cNvPr>
            <p:cNvSpPr/>
            <p:nvPr/>
          </p:nvSpPr>
          <p:spPr>
            <a:xfrm>
              <a:off x="1272375" y="1239671"/>
              <a:ext cx="10487861" cy="5429415"/>
            </a:xfrm>
            <a:prstGeom prst="roundRect">
              <a:avLst>
                <a:gd name="adj" fmla="val 1983"/>
              </a:avLst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93395079-D0B7-67EB-853A-FEEFEED300FD}"/>
                </a:ext>
              </a:extLst>
            </p:cNvPr>
            <p:cNvGrpSpPr/>
            <p:nvPr/>
          </p:nvGrpSpPr>
          <p:grpSpPr>
            <a:xfrm>
              <a:off x="294453" y="1464670"/>
              <a:ext cx="11549331" cy="4979416"/>
              <a:chOff x="294453" y="1321792"/>
              <a:chExt cx="11549331" cy="497941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2CB6E0-0A49-ED98-AB10-5BB03B41A553}"/>
                  </a:ext>
                </a:extLst>
              </p:cNvPr>
              <p:cNvSpPr txBox="1"/>
              <p:nvPr/>
            </p:nvSpPr>
            <p:spPr>
              <a:xfrm>
                <a:off x="294453" y="3231589"/>
                <a:ext cx="115493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latin typeface="Garamond" panose="02020404030301010803" pitchFamily="18" charset="0"/>
                    <a:ea typeface="+mj-ea"/>
                    <a:cs typeface="+mj-cs"/>
                  </a:rPr>
                  <a:t> </a:t>
                </a:r>
                <a:r>
                  <a:rPr lang="en-US" sz="2800" dirty="0">
                    <a:latin typeface="Garamond" panose="02020404030301010803" pitchFamily="18" charset="0"/>
                    <a:ea typeface="+mj-ea"/>
                    <a:cs typeface="+mj-cs"/>
                  </a:rPr>
                  <a:t>4</a:t>
                </a:r>
                <a:r>
                  <a:rPr lang="ru-RU" sz="2800" dirty="0">
                    <a:latin typeface="Garamond" panose="02020404030301010803" pitchFamily="18" charset="0"/>
                    <a:ea typeface="+mj-ea"/>
                    <a:cs typeface="+mj-cs"/>
                  </a:rPr>
                  <a:t>        </a:t>
                </a:r>
                <a:r>
                  <a:rPr lang="en-US" sz="2800" dirty="0">
                    <a:latin typeface="Garamond" panose="02020404030301010803" pitchFamily="18" charset="0"/>
                    <a:ea typeface="+mj-ea"/>
                    <a:cs typeface="+mj-cs"/>
                  </a:rPr>
                  <a:t>DETECTOR EXPOSURE </a:t>
                </a:r>
                <a:endParaRPr lang="en-GB" sz="2800" dirty="0">
                  <a:latin typeface="Garamond" panose="02020404030301010803" pitchFamily="18" charset="0"/>
                  <a:ea typeface="+mj-ea"/>
                  <a:cs typeface="+mj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547BEEA-E346-F4C0-EAC8-8E9C48985CE2}"/>
                  </a:ext>
                </a:extLst>
              </p:cNvPr>
              <p:cNvSpPr txBox="1"/>
              <p:nvPr/>
            </p:nvSpPr>
            <p:spPr>
              <a:xfrm>
                <a:off x="294453" y="4443232"/>
                <a:ext cx="81443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latin typeface="Garamond" panose="02020404030301010803" pitchFamily="18" charset="0"/>
                    <a:ea typeface="+mj-ea"/>
                    <a:cs typeface="+mj-cs"/>
                  </a:rPr>
                  <a:t> </a:t>
                </a:r>
                <a:r>
                  <a:rPr lang="en-US" sz="3200" dirty="0">
                    <a:latin typeface="Garamond" panose="02020404030301010803" pitchFamily="18" charset="0"/>
                    <a:ea typeface="+mj-ea"/>
                    <a:cs typeface="+mj-cs"/>
                  </a:rPr>
                  <a:t>6</a:t>
                </a:r>
                <a:r>
                  <a:rPr lang="ru-RU" sz="2800" dirty="0">
                    <a:latin typeface="Garamond" panose="02020404030301010803" pitchFamily="18" charset="0"/>
                    <a:ea typeface="+mj-ea"/>
                    <a:cs typeface="+mj-cs"/>
                  </a:rPr>
                  <a:t>        </a:t>
                </a:r>
                <a:r>
                  <a:rPr lang="en-US" sz="2800" dirty="0">
                    <a:latin typeface="Garamond" panose="02020404030301010803" pitchFamily="18" charset="0"/>
                    <a:ea typeface="+mj-ea"/>
                    <a:cs typeface="+mj-cs"/>
                  </a:rPr>
                  <a:t>DATA PROCESSING AND ANALYSIS</a:t>
                </a:r>
                <a:endParaRPr lang="en-GB" sz="2800" dirty="0">
                  <a:latin typeface="Garamond" panose="02020404030301010803" pitchFamily="18" charset="0"/>
                  <a:ea typeface="+mj-ea"/>
                  <a:cs typeface="+mj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F2872D-C64C-A467-371F-312B15C07158}"/>
                  </a:ext>
                </a:extLst>
              </p:cNvPr>
              <p:cNvSpPr txBox="1"/>
              <p:nvPr/>
            </p:nvSpPr>
            <p:spPr>
              <a:xfrm>
                <a:off x="294453" y="5716433"/>
                <a:ext cx="72992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Garamond" panose="02020404030301010803" pitchFamily="18" charset="0"/>
                    <a:ea typeface="+mj-ea"/>
                    <a:cs typeface="+mj-cs"/>
                  </a:rPr>
                  <a:t> </a:t>
                </a:r>
                <a:r>
                  <a:rPr lang="en-US" sz="3200" dirty="0">
                    <a:latin typeface="Garamond" panose="02020404030301010803" pitchFamily="18" charset="0"/>
                    <a:ea typeface="+mj-ea"/>
                    <a:cs typeface="+mj-cs"/>
                  </a:rPr>
                  <a:t>8</a:t>
                </a:r>
                <a:r>
                  <a:rPr lang="ru-RU" sz="3200" dirty="0">
                    <a:latin typeface="Garamond" panose="02020404030301010803" pitchFamily="18" charset="0"/>
                    <a:ea typeface="+mj-ea"/>
                    <a:cs typeface="+mj-cs"/>
                  </a:rPr>
                  <a:t>       </a:t>
                </a:r>
                <a:r>
                  <a:rPr lang="en-US" sz="2800" dirty="0">
                    <a:latin typeface="Garamond" panose="02020404030301010803" pitchFamily="18" charset="0"/>
                    <a:ea typeface="+mj-ea"/>
                    <a:cs typeface="+mj-cs"/>
                  </a:rPr>
                  <a:t>FINDINGS</a:t>
                </a:r>
                <a:endParaRPr lang="en-GB" sz="2800" dirty="0">
                  <a:latin typeface="Garamond" panose="02020404030301010803" pitchFamily="18" charset="0"/>
                  <a:ea typeface="+mj-ea"/>
                  <a:cs typeface="+mj-cs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26028B-72EC-C78D-3873-34CAA446CC34}"/>
                  </a:ext>
                </a:extLst>
              </p:cNvPr>
              <p:cNvSpPr txBox="1"/>
              <p:nvPr/>
            </p:nvSpPr>
            <p:spPr>
              <a:xfrm>
                <a:off x="294453" y="1958391"/>
                <a:ext cx="694773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dirty="0">
                    <a:latin typeface="Garamond" panose="02020404030301010803" pitchFamily="18" charset="0"/>
                    <a:ea typeface="+mj-ea"/>
                    <a:cs typeface="+mj-cs"/>
                  </a:rPr>
                  <a:t> </a:t>
                </a:r>
                <a:r>
                  <a:rPr lang="en-US" sz="2800" dirty="0">
                    <a:latin typeface="Garamond" panose="02020404030301010803" pitchFamily="18" charset="0"/>
                    <a:ea typeface="+mj-ea"/>
                    <a:cs typeface="+mj-cs"/>
                  </a:rPr>
                  <a:t>2</a:t>
                </a:r>
                <a:r>
                  <a:rPr lang="ru-RU" sz="3200" dirty="0">
                    <a:latin typeface="Garamond" panose="02020404030301010803" pitchFamily="18" charset="0"/>
                    <a:ea typeface="+mj-ea"/>
                    <a:cs typeface="+mj-cs"/>
                  </a:rPr>
                  <a:t> </a:t>
                </a:r>
                <a:r>
                  <a:rPr lang="ru-RU" sz="2800" dirty="0">
                    <a:latin typeface="Garamond" panose="02020404030301010803" pitchFamily="18" charset="0"/>
                    <a:ea typeface="+mj-ea"/>
                    <a:cs typeface="+mj-cs"/>
                  </a:rPr>
                  <a:t>       </a:t>
                </a:r>
                <a:r>
                  <a:rPr lang="en-US" sz="2800" dirty="0">
                    <a:latin typeface="Garamond" panose="02020404030301010803" pitchFamily="18" charset="0"/>
                    <a:ea typeface="+mj-ea"/>
                    <a:cs typeface="+mj-cs"/>
                  </a:rPr>
                  <a:t>MAIN STEPS IN THE EXPERIMENT</a:t>
                </a:r>
                <a:endParaRPr lang="en-GB" sz="2800" dirty="0">
                  <a:latin typeface="Garamond" panose="02020404030301010803" pitchFamily="18" charset="0"/>
                  <a:ea typeface="+mj-ea"/>
                  <a:cs typeface="+mj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83214C-E900-7879-7237-00399E540E76}"/>
                  </a:ext>
                </a:extLst>
              </p:cNvPr>
              <p:cNvSpPr txBox="1"/>
              <p:nvPr/>
            </p:nvSpPr>
            <p:spPr>
              <a:xfrm>
                <a:off x="294453" y="5079831"/>
                <a:ext cx="72992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Garamond" panose="02020404030301010803" pitchFamily="18" charset="0"/>
                    <a:ea typeface="+mj-ea"/>
                    <a:cs typeface="+mj-cs"/>
                  </a:rPr>
                  <a:t> </a:t>
                </a:r>
                <a:r>
                  <a:rPr lang="en-US" sz="3200" dirty="0">
                    <a:latin typeface="Garamond" panose="02020404030301010803" pitchFamily="18" charset="0"/>
                    <a:ea typeface="+mj-ea"/>
                    <a:cs typeface="+mj-cs"/>
                  </a:rPr>
                  <a:t>7</a:t>
                </a:r>
                <a:r>
                  <a:rPr lang="ru-RU" sz="3200" dirty="0">
                    <a:latin typeface="Garamond" panose="02020404030301010803" pitchFamily="18" charset="0"/>
                    <a:ea typeface="+mj-ea"/>
                    <a:cs typeface="+mj-cs"/>
                  </a:rPr>
                  <a:t>       </a:t>
                </a:r>
                <a:r>
                  <a:rPr lang="en-US" sz="3200" dirty="0">
                    <a:latin typeface="Garamond" panose="02020404030301010803" pitchFamily="18" charset="0"/>
                    <a:ea typeface="+mj-ea"/>
                    <a:cs typeface="+mj-cs"/>
                  </a:rPr>
                  <a:t>VERIFICATION</a:t>
                </a:r>
                <a:endParaRPr lang="en-GB" sz="2800" dirty="0">
                  <a:latin typeface="Garamond" panose="02020404030301010803" pitchFamily="18" charset="0"/>
                  <a:ea typeface="+mj-ea"/>
                  <a:cs typeface="+mj-cs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5D9082-0425-DABF-2E93-F9425F9EE29E}"/>
                  </a:ext>
                </a:extLst>
              </p:cNvPr>
              <p:cNvSpPr txBox="1"/>
              <p:nvPr/>
            </p:nvSpPr>
            <p:spPr>
              <a:xfrm>
                <a:off x="294453" y="1321792"/>
                <a:ext cx="43110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dirty="0">
                    <a:latin typeface="Garamond" panose="02020404030301010803" pitchFamily="18" charset="0"/>
                    <a:ea typeface="+mj-ea"/>
                    <a:cs typeface="+mj-cs"/>
                  </a:rPr>
                  <a:t> </a:t>
                </a:r>
                <a:r>
                  <a:rPr lang="en-US" sz="3200" dirty="0">
                    <a:latin typeface="Garamond" panose="02020404030301010803" pitchFamily="18" charset="0"/>
                    <a:ea typeface="+mj-ea"/>
                    <a:cs typeface="+mj-cs"/>
                  </a:rPr>
                  <a:t>1</a:t>
                </a:r>
                <a:r>
                  <a:rPr lang="ru-RU" sz="3200" dirty="0">
                    <a:latin typeface="Garamond" panose="02020404030301010803" pitchFamily="18" charset="0"/>
                    <a:ea typeface="+mj-ea"/>
                    <a:cs typeface="+mj-cs"/>
                  </a:rPr>
                  <a:t> </a:t>
                </a:r>
                <a:r>
                  <a:rPr lang="ru-RU" sz="2800" dirty="0">
                    <a:latin typeface="Garamond" panose="02020404030301010803" pitchFamily="18" charset="0"/>
                    <a:ea typeface="+mj-ea"/>
                    <a:cs typeface="+mj-cs"/>
                  </a:rPr>
                  <a:t>       </a:t>
                </a:r>
                <a:r>
                  <a:rPr lang="en-US" sz="2800" dirty="0">
                    <a:latin typeface="Garamond" panose="02020404030301010803" pitchFamily="18" charset="0"/>
                    <a:ea typeface="+mj-ea"/>
                    <a:cs typeface="+mj-cs"/>
                  </a:rPr>
                  <a:t>OBJECT OF STUDY</a:t>
                </a:r>
                <a:endParaRPr lang="en-GB" sz="2800" dirty="0">
                  <a:latin typeface="Garamond" panose="02020404030301010803" pitchFamily="18" charset="0"/>
                  <a:ea typeface="+mj-ea"/>
                  <a:cs typeface="+mj-cs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6E6967E-6FED-0D6F-C6C2-D79885EACF9A}"/>
                  </a:ext>
                </a:extLst>
              </p:cNvPr>
              <p:cNvSpPr txBox="1"/>
              <p:nvPr/>
            </p:nvSpPr>
            <p:spPr>
              <a:xfrm>
                <a:off x="294453" y="2594990"/>
                <a:ext cx="49842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dirty="0">
                    <a:latin typeface="Garamond" panose="02020404030301010803" pitchFamily="18" charset="0"/>
                    <a:ea typeface="+mj-ea"/>
                    <a:cs typeface="+mj-cs"/>
                  </a:rPr>
                  <a:t> </a:t>
                </a:r>
                <a:r>
                  <a:rPr lang="en-US" sz="3200" dirty="0">
                    <a:latin typeface="Garamond" panose="02020404030301010803" pitchFamily="18" charset="0"/>
                    <a:ea typeface="+mj-ea"/>
                    <a:cs typeface="+mj-cs"/>
                  </a:rPr>
                  <a:t>3</a:t>
                </a:r>
                <a:r>
                  <a:rPr lang="ru-RU" sz="3200" dirty="0">
                    <a:latin typeface="Garamond" panose="02020404030301010803" pitchFamily="18" charset="0"/>
                    <a:ea typeface="+mj-ea"/>
                    <a:cs typeface="+mj-cs"/>
                  </a:rPr>
                  <a:t> </a:t>
                </a:r>
                <a:r>
                  <a:rPr lang="ru-RU" sz="2800" dirty="0">
                    <a:latin typeface="Garamond" panose="02020404030301010803" pitchFamily="18" charset="0"/>
                    <a:ea typeface="+mj-ea"/>
                    <a:cs typeface="+mj-cs"/>
                  </a:rPr>
                  <a:t>       </a:t>
                </a:r>
                <a:r>
                  <a:rPr lang="en-US" sz="2800" dirty="0">
                    <a:latin typeface="Garamond" panose="02020404030301010803" pitchFamily="18" charset="0"/>
                    <a:ea typeface="+mj-ea"/>
                    <a:cs typeface="+mj-cs"/>
                  </a:rPr>
                  <a:t>DETECTOR ASSEMBLY</a:t>
                </a:r>
                <a:endParaRPr lang="en-GB" sz="2800" dirty="0">
                  <a:latin typeface="Garamond" panose="02020404030301010803" pitchFamily="18" charset="0"/>
                  <a:ea typeface="+mj-ea"/>
                  <a:cs typeface="+mj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6FBE7F-76B4-F5CB-D676-909FE9124933}"/>
                  </a:ext>
                </a:extLst>
              </p:cNvPr>
              <p:cNvSpPr txBox="1"/>
              <p:nvPr/>
            </p:nvSpPr>
            <p:spPr>
              <a:xfrm>
                <a:off x="294453" y="3806633"/>
                <a:ext cx="81443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latin typeface="Garamond" panose="02020404030301010803" pitchFamily="18" charset="0"/>
                    <a:ea typeface="+mj-ea"/>
                    <a:cs typeface="+mj-cs"/>
                  </a:rPr>
                  <a:t> </a:t>
                </a:r>
                <a:r>
                  <a:rPr lang="en-US" sz="3200" dirty="0">
                    <a:latin typeface="Garamond" panose="02020404030301010803" pitchFamily="18" charset="0"/>
                    <a:ea typeface="+mj-ea"/>
                    <a:cs typeface="+mj-cs"/>
                  </a:rPr>
                  <a:t>5</a:t>
                </a:r>
                <a:r>
                  <a:rPr lang="ru-RU" sz="2800" dirty="0">
                    <a:latin typeface="Garamond" panose="02020404030301010803" pitchFamily="18" charset="0"/>
                    <a:ea typeface="+mj-ea"/>
                    <a:cs typeface="+mj-cs"/>
                  </a:rPr>
                  <a:t>        </a:t>
                </a:r>
                <a:r>
                  <a:rPr lang="en-US" sz="2800" dirty="0">
                    <a:latin typeface="Garamond" panose="02020404030301010803" pitchFamily="18" charset="0"/>
                    <a:ea typeface="+mj-ea"/>
                    <a:cs typeface="+mj-cs"/>
                  </a:rPr>
                  <a:t>GEODETIC SURVEY</a:t>
                </a:r>
                <a:endParaRPr lang="en-GB" sz="2800" dirty="0">
                  <a:latin typeface="Garamond" panose="02020404030301010803" pitchFamily="18" charset="0"/>
                  <a:ea typeface="+mj-ea"/>
                  <a:cs typeface="+mj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5791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4D1CB0-4BAB-4137-8D35-5DDEE59D0367}"/>
              </a:ext>
            </a:extLst>
          </p:cNvPr>
          <p:cNvSpPr txBox="1"/>
          <p:nvPr/>
        </p:nvSpPr>
        <p:spPr>
          <a:xfrm>
            <a:off x="326558" y="188913"/>
            <a:ext cx="3247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Object of study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94FDA94A-91A3-8AB3-4D0E-2AB33D53E158}"/>
              </a:ext>
            </a:extLst>
          </p:cNvPr>
          <p:cNvSpPr/>
          <p:nvPr/>
        </p:nvSpPr>
        <p:spPr>
          <a:xfrm>
            <a:off x="11859064" y="6372664"/>
            <a:ext cx="30728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2BA710-73E9-51C5-48DC-9558B1875E3C}"/>
              </a:ext>
            </a:extLst>
          </p:cNvPr>
          <p:cNvSpPr txBox="1"/>
          <p:nvPr/>
        </p:nvSpPr>
        <p:spPr>
          <a:xfrm>
            <a:off x="3578438" y="722297"/>
            <a:ext cx="78549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333399"/>
                </a:solidFill>
                <a:latin typeface="Garamond" panose="02020404030301010803" pitchFamily="18" charset="0"/>
                <a:cs typeface="Arial" charset="0"/>
              </a:rPr>
              <a:t>Spaso-Kamenny</a:t>
            </a:r>
            <a:r>
              <a:rPr lang="en-US" sz="2400" b="1" dirty="0">
                <a:solidFill>
                  <a:srgbClr val="333399"/>
                </a:solidFill>
                <a:latin typeface="Garamond" panose="02020404030301010803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Garamond" panose="02020404030301010803" pitchFamily="18" charset="0"/>
                <a:cs typeface="Arial" charset="0"/>
              </a:rPr>
              <a:t>Preobrazhensky</a:t>
            </a:r>
            <a:r>
              <a:rPr lang="en-US" sz="2400" b="1" dirty="0">
                <a:solidFill>
                  <a:srgbClr val="333399"/>
                </a:solidFill>
                <a:latin typeface="Garamond" panose="02020404030301010803" pitchFamily="18" charset="0"/>
                <a:cs typeface="Arial" charset="0"/>
              </a:rPr>
              <a:t> Monastery in Lake </a:t>
            </a:r>
            <a:r>
              <a:rPr lang="en-US" sz="2400" b="1" dirty="0" err="1">
                <a:solidFill>
                  <a:srgbClr val="333399"/>
                </a:solidFill>
                <a:latin typeface="Garamond" panose="02020404030301010803" pitchFamily="18" charset="0"/>
                <a:cs typeface="Arial" charset="0"/>
              </a:rPr>
              <a:t>Kubenskoye</a:t>
            </a:r>
            <a:r>
              <a:rPr lang="en-US" sz="2400" b="1" dirty="0">
                <a:solidFill>
                  <a:srgbClr val="333399"/>
                </a:solidFill>
                <a:latin typeface="Garamond" panose="02020404030301010803" pitchFamily="18" charset="0"/>
                <a:cs typeface="Arial" charset="0"/>
              </a:rPr>
              <a:t> (Vologda Region) </a:t>
            </a:r>
            <a:endParaRPr lang="ru-RU" sz="2400" b="1" dirty="0">
              <a:solidFill>
                <a:srgbClr val="333399"/>
              </a:solidFill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2A8796-E997-5CB2-75DB-12FAC0DFA3A7}"/>
              </a:ext>
            </a:extLst>
          </p:cNvPr>
          <p:cNvSpPr txBox="1"/>
          <p:nvPr/>
        </p:nvSpPr>
        <p:spPr>
          <a:xfrm>
            <a:off x="1" y="2134841"/>
            <a:ext cx="3152766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err="1">
                <a:latin typeface="Gilroy Light"/>
              </a:rPr>
              <a:t>Founded</a:t>
            </a:r>
            <a:r>
              <a:rPr lang="ru-RU" sz="2400" dirty="0">
                <a:latin typeface="Gilroy Light"/>
              </a:rPr>
              <a:t> </a:t>
            </a:r>
            <a:r>
              <a:rPr lang="ru-RU" sz="2400" dirty="0" err="1">
                <a:latin typeface="Gilroy Light"/>
              </a:rPr>
              <a:t>in</a:t>
            </a:r>
            <a:r>
              <a:rPr lang="ru-RU" sz="2400" dirty="0">
                <a:latin typeface="Gilroy Light"/>
              </a:rPr>
              <a:t> 1260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ilroy Light"/>
              </a:rPr>
              <a:t>The </a:t>
            </a:r>
            <a:r>
              <a:rPr lang="en-US" sz="2400" dirty="0" err="1">
                <a:latin typeface="Gilroy Light"/>
              </a:rPr>
              <a:t>Preobrazhenskii</a:t>
            </a:r>
            <a:r>
              <a:rPr lang="en-US" sz="2400" dirty="0">
                <a:latin typeface="Gilroy Light"/>
              </a:rPr>
              <a:t> Cathedral may contain the crypt of Metropolitan </a:t>
            </a:r>
            <a:r>
              <a:rPr lang="en-US" sz="2400" dirty="0" err="1">
                <a:latin typeface="Gilroy Light"/>
              </a:rPr>
              <a:t>Varlaam</a:t>
            </a:r>
            <a:r>
              <a:rPr lang="en-US" sz="2400" dirty="0">
                <a:latin typeface="Gilroy Light"/>
              </a:rPr>
              <a:t>, who died in 1533</a:t>
            </a: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roy Light"/>
              </a:rPr>
              <a:t>In 1937, it was blown up </a:t>
            </a:r>
            <a:endParaRPr lang="ru-RU" sz="2400" dirty="0">
              <a:latin typeface="Gilroy Light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E46F84C-0CA9-0282-DD0A-1A2D05FD8445}"/>
              </a:ext>
            </a:extLst>
          </p:cNvPr>
          <p:cNvGrpSpPr/>
          <p:nvPr/>
        </p:nvGrpSpPr>
        <p:grpSpPr>
          <a:xfrm>
            <a:off x="3152767" y="1736173"/>
            <a:ext cx="8706297" cy="4521432"/>
            <a:chOff x="3152767" y="1553294"/>
            <a:chExt cx="8706297" cy="4521432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9177F17C-68E6-B3DF-DADA-36E61C3D3BAA}"/>
                </a:ext>
              </a:extLst>
            </p:cNvPr>
            <p:cNvGrpSpPr/>
            <p:nvPr/>
          </p:nvGrpSpPr>
          <p:grpSpPr>
            <a:xfrm>
              <a:off x="3152767" y="1553294"/>
              <a:ext cx="8706297" cy="4521432"/>
              <a:chOff x="3152767" y="1553294"/>
              <a:chExt cx="8706297" cy="4521432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4CE7A202-F7FC-4A70-710D-DADBA88F1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52767" y="1553294"/>
                <a:ext cx="8706297" cy="4521432"/>
              </a:xfrm>
              <a:prstGeom prst="rect">
                <a:avLst/>
              </a:prstGeom>
            </p:spPr>
          </p:pic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id="{D16C86DC-AA18-A9D5-45D3-EFCF3D1F1259}"/>
                  </a:ext>
                </a:extLst>
              </p:cNvPr>
              <p:cNvSpPr/>
              <p:nvPr/>
            </p:nvSpPr>
            <p:spPr>
              <a:xfrm>
                <a:off x="7113069" y="2832233"/>
                <a:ext cx="1588169" cy="104915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E1EE068B-D704-434D-C62D-174F546461AD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271344"/>
              <a:ext cx="1498333" cy="99162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3A40D76-4FF9-0ABE-417B-3990B3DA22FC}"/>
                </a:ext>
              </a:extLst>
            </p:cNvPr>
            <p:cNvSpPr txBox="1"/>
            <p:nvPr/>
          </p:nvSpPr>
          <p:spPr>
            <a:xfrm>
              <a:off x="3574307" y="1902850"/>
              <a:ext cx="30863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C00000"/>
                  </a:solidFill>
                  <a:latin typeface="Gilroy Light"/>
                </a:rPr>
                <a:t>The </a:t>
              </a:r>
              <a:r>
                <a:rPr lang="en-US" sz="1800" dirty="0" err="1">
                  <a:solidFill>
                    <a:srgbClr val="C00000"/>
                  </a:solidFill>
                  <a:latin typeface="Gilroy Light"/>
                </a:rPr>
                <a:t>Preobrazhenskii</a:t>
              </a:r>
              <a:r>
                <a:rPr lang="en-US" sz="1800" dirty="0">
                  <a:solidFill>
                    <a:srgbClr val="C00000"/>
                  </a:solidFill>
                  <a:latin typeface="Gilroy Light"/>
                </a:rPr>
                <a:t> Cathedral </a:t>
              </a:r>
              <a:endParaRPr lang="ru-RU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67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95285AE-7276-C9C5-4C2C-F83BE2DC4DF3}"/>
              </a:ext>
            </a:extLst>
          </p:cNvPr>
          <p:cNvSpPr txBox="1">
            <a:spLocks/>
          </p:cNvSpPr>
          <p:nvPr/>
        </p:nvSpPr>
        <p:spPr>
          <a:xfrm>
            <a:off x="291086" y="64290"/>
            <a:ext cx="8463447" cy="707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Main steps in the experiment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E968C137-0768-A5B7-20C7-F4787196566D}"/>
              </a:ext>
            </a:extLst>
          </p:cNvPr>
          <p:cNvSpPr/>
          <p:nvPr/>
        </p:nvSpPr>
        <p:spPr>
          <a:xfrm>
            <a:off x="11635274" y="6423963"/>
            <a:ext cx="6311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2265CFD-2A81-E461-5AE3-DDFB04E1F073}"/>
              </a:ext>
            </a:extLst>
          </p:cNvPr>
          <p:cNvGrpSpPr/>
          <p:nvPr/>
        </p:nvGrpSpPr>
        <p:grpSpPr>
          <a:xfrm>
            <a:off x="2435854" y="996864"/>
            <a:ext cx="7320293" cy="5697469"/>
            <a:chOff x="2435854" y="996864"/>
            <a:chExt cx="7320293" cy="5697469"/>
          </a:xfrm>
        </p:grpSpPr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60D175E9-8572-75E9-7FB5-9FF442BA35DE}"/>
                </a:ext>
              </a:extLst>
            </p:cNvPr>
            <p:cNvGrpSpPr/>
            <p:nvPr/>
          </p:nvGrpSpPr>
          <p:grpSpPr>
            <a:xfrm>
              <a:off x="2435854" y="996864"/>
              <a:ext cx="7156508" cy="400110"/>
              <a:chOff x="4940479" y="903727"/>
              <a:chExt cx="7156508" cy="40011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6843CE-7E5D-CA40-871C-669CA81306DB}"/>
                  </a:ext>
                </a:extLst>
              </p:cNvPr>
              <p:cNvSpPr txBox="1"/>
              <p:nvPr/>
            </p:nvSpPr>
            <p:spPr>
              <a:xfrm>
                <a:off x="4940479" y="934505"/>
                <a:ext cx="9892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Gilroy ExtraBold" pitchFamily="2" charset="0"/>
                  </a:rPr>
                  <a:t>STEP</a:t>
                </a:r>
                <a:r>
                  <a:rPr lang="ru-RU" sz="1600" b="1" dirty="0">
                    <a:latin typeface="Gilroy ExtraBold" pitchFamily="2" charset="0"/>
                  </a:rPr>
                  <a:t> 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7618F2D-2E0E-F540-87B3-ADAE8361458F}"/>
                  </a:ext>
                </a:extLst>
              </p:cNvPr>
              <p:cNvSpPr txBox="1"/>
              <p:nvPr/>
            </p:nvSpPr>
            <p:spPr>
              <a:xfrm>
                <a:off x="6414171" y="903727"/>
                <a:ext cx="56828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Gilroy Light" pitchFamily="2" charset="0"/>
                  </a:rPr>
                  <a:t>Preliminary resource estimation for the experiment</a:t>
                </a:r>
                <a:endParaRPr lang="ru-RU" sz="2000" dirty="0">
                  <a:latin typeface="Gilroy Light" pitchFamily="2" charset="0"/>
                </a:endParaRPr>
              </a:p>
            </p:txBody>
          </p: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BE94B46B-FE6F-3423-88B1-01AE258B0BA7}"/>
                </a:ext>
              </a:extLst>
            </p:cNvPr>
            <p:cNvGrpSpPr/>
            <p:nvPr/>
          </p:nvGrpSpPr>
          <p:grpSpPr>
            <a:xfrm>
              <a:off x="2435854" y="2321204"/>
              <a:ext cx="6999192" cy="400110"/>
              <a:chOff x="4940479" y="2381544"/>
              <a:chExt cx="6999192" cy="400110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9E527E-51C7-0A41-B84D-16CFB240E166}"/>
                  </a:ext>
                </a:extLst>
              </p:cNvPr>
              <p:cNvSpPr txBox="1"/>
              <p:nvPr/>
            </p:nvSpPr>
            <p:spPr>
              <a:xfrm>
                <a:off x="4940479" y="2412322"/>
                <a:ext cx="9892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Gilroy ExtraBold" pitchFamily="2" charset="0"/>
                  </a:rPr>
                  <a:t>STEP</a:t>
                </a:r>
                <a:r>
                  <a:rPr lang="ru-RU" sz="1600" b="1" dirty="0">
                    <a:latin typeface="Gilroy ExtraBold" pitchFamily="2" charset="0"/>
                  </a:rPr>
                  <a:t> 3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7A45E5E-C8C0-1346-810F-492A0628F484}"/>
                  </a:ext>
                </a:extLst>
              </p:cNvPr>
              <p:cNvSpPr txBox="1"/>
              <p:nvPr/>
            </p:nvSpPr>
            <p:spPr>
              <a:xfrm>
                <a:off x="6414171" y="2381544"/>
                <a:ext cx="55255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Gilroy Light" pitchFamily="2" charset="0"/>
                  </a:rPr>
                  <a:t>Detector assembly</a:t>
                </a:r>
                <a:endParaRPr lang="ru-RU" sz="2000" dirty="0">
                  <a:latin typeface="Gilroy Light" pitchFamily="2" charset="0"/>
                </a:endParaRP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2153777-D676-0BAD-E6C2-9FE8CCC9165A}"/>
                </a:ext>
              </a:extLst>
            </p:cNvPr>
            <p:cNvGrpSpPr/>
            <p:nvPr/>
          </p:nvGrpSpPr>
          <p:grpSpPr>
            <a:xfrm>
              <a:off x="2435854" y="3645544"/>
              <a:ext cx="3584078" cy="400110"/>
              <a:chOff x="4940479" y="3133781"/>
              <a:chExt cx="3584078" cy="40011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B1A921-DFD3-1F4C-AF45-0854767539F9}"/>
                  </a:ext>
                </a:extLst>
              </p:cNvPr>
              <p:cNvSpPr txBox="1"/>
              <p:nvPr/>
            </p:nvSpPr>
            <p:spPr>
              <a:xfrm>
                <a:off x="4940479" y="3164559"/>
                <a:ext cx="9892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Gilroy ExtraBold" pitchFamily="2" charset="0"/>
                  </a:rPr>
                  <a:t>STEP</a:t>
                </a:r>
                <a:r>
                  <a:rPr lang="ru-RU" sz="1600" b="1" dirty="0">
                    <a:latin typeface="Gilroy ExtraBold" pitchFamily="2" charset="0"/>
                  </a:rPr>
                  <a:t> 5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4CEB5A-3D43-EF48-A8A3-2F9836D7ECD4}"/>
                  </a:ext>
                </a:extLst>
              </p:cNvPr>
              <p:cNvSpPr txBox="1"/>
              <p:nvPr/>
            </p:nvSpPr>
            <p:spPr>
              <a:xfrm>
                <a:off x="6414171" y="3133781"/>
                <a:ext cx="21103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Gilroy Light" pitchFamily="2" charset="0"/>
                  </a:rPr>
                  <a:t>Detector exposure</a:t>
                </a:r>
                <a:endParaRPr lang="ru-RU" sz="2000" dirty="0">
                  <a:latin typeface="Gilroy Light" pitchFamily="2" charset="0"/>
                </a:endParaRPr>
              </a:p>
            </p:txBody>
          </p:sp>
        </p:grp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A36B03D3-5062-A6A4-D006-D2C378495D09}"/>
                </a:ext>
              </a:extLst>
            </p:cNvPr>
            <p:cNvGrpSpPr/>
            <p:nvPr/>
          </p:nvGrpSpPr>
          <p:grpSpPr>
            <a:xfrm>
              <a:off x="2435854" y="4969884"/>
              <a:ext cx="3584654" cy="400110"/>
              <a:chOff x="4940479" y="4694501"/>
              <a:chExt cx="3584654" cy="40011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E1A8B6C-4557-9340-AFE9-B1986D2B98CC}"/>
                  </a:ext>
                </a:extLst>
              </p:cNvPr>
              <p:cNvSpPr txBox="1"/>
              <p:nvPr/>
            </p:nvSpPr>
            <p:spPr>
              <a:xfrm>
                <a:off x="4940479" y="4725279"/>
                <a:ext cx="9892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Gilroy ExtraBold" pitchFamily="2" charset="0"/>
                  </a:rPr>
                  <a:t>STEP</a:t>
                </a:r>
                <a:r>
                  <a:rPr lang="ru-RU" sz="1600" b="1" dirty="0">
                    <a:latin typeface="Gilroy ExtraBold" pitchFamily="2" charset="0"/>
                  </a:rPr>
                  <a:t> 7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B8CCE8E-C98A-A44A-A490-6217D44FDB59}"/>
                  </a:ext>
                </a:extLst>
              </p:cNvPr>
              <p:cNvSpPr txBox="1"/>
              <p:nvPr/>
            </p:nvSpPr>
            <p:spPr>
              <a:xfrm>
                <a:off x="6414171" y="4694501"/>
                <a:ext cx="21109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Gilroy Light" pitchFamily="2" charset="0"/>
                  </a:rPr>
                  <a:t>Emulsion scanning</a:t>
                </a:r>
                <a:endParaRPr lang="ru-RU" sz="2000" dirty="0">
                  <a:latin typeface="Gilroy Light" pitchFamily="2" charset="0"/>
                </a:endParaRPr>
              </a:p>
            </p:txBody>
          </p:sp>
        </p:grp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E1233D54-D477-6D0A-DACD-02580AE24590}"/>
                </a:ext>
              </a:extLst>
            </p:cNvPr>
            <p:cNvGrpSpPr/>
            <p:nvPr/>
          </p:nvGrpSpPr>
          <p:grpSpPr>
            <a:xfrm>
              <a:off x="2435854" y="4307714"/>
              <a:ext cx="7320293" cy="400110"/>
              <a:chOff x="4940479" y="3916086"/>
              <a:chExt cx="7320293" cy="400110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4B1A921-DFD3-1F4C-AF45-0854767539F9}"/>
                  </a:ext>
                </a:extLst>
              </p:cNvPr>
              <p:cNvSpPr txBox="1"/>
              <p:nvPr/>
            </p:nvSpPr>
            <p:spPr>
              <a:xfrm>
                <a:off x="4940479" y="3946864"/>
                <a:ext cx="9892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Gilroy ExtraBold" pitchFamily="2" charset="0"/>
                  </a:rPr>
                  <a:t>STEP</a:t>
                </a:r>
                <a:r>
                  <a:rPr lang="ru-RU" sz="1600" b="1" dirty="0">
                    <a:latin typeface="Gilroy ExtraBold" pitchFamily="2" charset="0"/>
                  </a:rPr>
                  <a:t> 6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34CEB5A-3D43-EF48-A8A3-2F9836D7ECD4}"/>
                  </a:ext>
                </a:extLst>
              </p:cNvPr>
              <p:cNvSpPr txBox="1"/>
              <p:nvPr/>
            </p:nvSpPr>
            <p:spPr>
              <a:xfrm>
                <a:off x="6414171" y="3916086"/>
                <a:ext cx="584660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Gilroy Light" pitchFamily="2" charset="0"/>
                  </a:rPr>
                  <a:t>Deinstallation of detectors and emulsion development</a:t>
                </a:r>
                <a:endParaRPr lang="ru-RU" sz="2000" dirty="0">
                  <a:latin typeface="Gilroy Light" pitchFamily="2" charset="0"/>
                </a:endParaRPr>
              </a:p>
            </p:txBody>
          </p:sp>
        </p:grp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D7D3089B-AFCE-C48B-7460-C51680EE0D98}"/>
                </a:ext>
              </a:extLst>
            </p:cNvPr>
            <p:cNvGrpSpPr/>
            <p:nvPr/>
          </p:nvGrpSpPr>
          <p:grpSpPr>
            <a:xfrm>
              <a:off x="2435854" y="1659034"/>
              <a:ext cx="7156508" cy="400110"/>
              <a:chOff x="4940479" y="1610035"/>
              <a:chExt cx="7156508" cy="40011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39E527E-51C7-0A41-B84D-16CFB240E166}"/>
                  </a:ext>
                </a:extLst>
              </p:cNvPr>
              <p:cNvSpPr txBox="1"/>
              <p:nvPr/>
            </p:nvSpPr>
            <p:spPr>
              <a:xfrm>
                <a:off x="4940479" y="1640813"/>
                <a:ext cx="9892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Gilroy ExtraBold" pitchFamily="2" charset="0"/>
                  </a:rPr>
                  <a:t>STEP</a:t>
                </a:r>
                <a:r>
                  <a:rPr lang="ru-RU" sz="1600" b="1" dirty="0">
                    <a:latin typeface="Gilroy ExtraBold" pitchFamily="2" charset="0"/>
                  </a:rPr>
                  <a:t> 2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7618F2D-2E0E-F540-87B3-ADAE8361458F}"/>
                  </a:ext>
                </a:extLst>
              </p:cNvPr>
              <p:cNvSpPr txBox="1"/>
              <p:nvPr/>
            </p:nvSpPr>
            <p:spPr>
              <a:xfrm>
                <a:off x="6414171" y="1610035"/>
                <a:ext cx="56828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Gilroy Light" pitchFamily="2" charset="0"/>
                  </a:rPr>
                  <a:t>Production of emulsion by “SLAVICH” company</a:t>
                </a:r>
                <a:endParaRPr lang="ru-RU" sz="2000" dirty="0">
                  <a:latin typeface="Gilroy Light" pitchFamily="2" charset="0"/>
                </a:endParaRP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2993C4D0-A9F2-9B15-C226-60D979CB985E}"/>
                </a:ext>
              </a:extLst>
            </p:cNvPr>
            <p:cNvGrpSpPr/>
            <p:nvPr/>
          </p:nvGrpSpPr>
          <p:grpSpPr>
            <a:xfrm>
              <a:off x="2435854" y="5632054"/>
              <a:ext cx="6602194" cy="400110"/>
              <a:chOff x="4940479" y="5462312"/>
              <a:chExt cx="6602194" cy="40011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068B84-31AA-CCC8-B030-54B54B3AFFCA}"/>
                  </a:ext>
                </a:extLst>
              </p:cNvPr>
              <p:cNvSpPr txBox="1"/>
              <p:nvPr/>
            </p:nvSpPr>
            <p:spPr>
              <a:xfrm>
                <a:off x="4940479" y="5493090"/>
                <a:ext cx="9892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Gilroy ExtraBold" pitchFamily="2" charset="0"/>
                  </a:rPr>
                  <a:t>STEP</a:t>
                </a:r>
                <a:r>
                  <a:rPr lang="ru-RU" sz="1600" b="1" dirty="0">
                    <a:latin typeface="Gilroy ExtraBold" pitchFamily="2" charset="0"/>
                  </a:rPr>
                  <a:t> 8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5584A85-5199-B9B5-61AD-7C1549D72031}"/>
                  </a:ext>
                </a:extLst>
              </p:cNvPr>
              <p:cNvSpPr txBox="1"/>
              <p:nvPr/>
            </p:nvSpPr>
            <p:spPr>
              <a:xfrm>
                <a:off x="6414171" y="5462312"/>
                <a:ext cx="512850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Gilroy Light" pitchFamily="2" charset="0"/>
                  </a:rPr>
                  <a:t>Track reconstruction</a:t>
                </a:r>
                <a:r>
                  <a:rPr lang="ru-RU" sz="2000" dirty="0">
                    <a:latin typeface="Gilroy Light" pitchFamily="2" charset="0"/>
                  </a:rPr>
                  <a:t> </a:t>
                </a:r>
                <a:r>
                  <a:rPr lang="en-US" sz="2000" dirty="0">
                    <a:latin typeface="Gilroy Light" pitchFamily="2" charset="0"/>
                  </a:rPr>
                  <a:t>and data analysis</a:t>
                </a:r>
                <a:endParaRPr lang="ru-RU" sz="2000" dirty="0">
                  <a:latin typeface="Gilroy Light" pitchFamily="2" charset="0"/>
                </a:endParaRPr>
              </a:p>
            </p:txBody>
          </p:sp>
        </p:grp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86384D00-F4F4-2429-45D4-5D4163C4ACA7}"/>
                </a:ext>
              </a:extLst>
            </p:cNvPr>
            <p:cNvGrpSpPr/>
            <p:nvPr/>
          </p:nvGrpSpPr>
          <p:grpSpPr>
            <a:xfrm>
              <a:off x="2435854" y="6294223"/>
              <a:ext cx="2462971" cy="400110"/>
              <a:chOff x="4940479" y="6201086"/>
              <a:chExt cx="2462971" cy="40011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7A2A517-C58F-F227-BC99-3D1FE4B9FDEA}"/>
                  </a:ext>
                </a:extLst>
              </p:cNvPr>
              <p:cNvSpPr txBox="1"/>
              <p:nvPr/>
            </p:nvSpPr>
            <p:spPr>
              <a:xfrm>
                <a:off x="4940479" y="6231864"/>
                <a:ext cx="9892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Gilroy ExtraBold" pitchFamily="2" charset="0"/>
                  </a:rPr>
                  <a:t>STEP</a:t>
                </a:r>
                <a:r>
                  <a:rPr lang="ru-RU" sz="1600" b="1" dirty="0">
                    <a:latin typeface="Gilroy ExtraBold" pitchFamily="2" charset="0"/>
                  </a:rPr>
                  <a:t> 9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567C54-8983-E883-40DC-7C8C17DA3E95}"/>
                  </a:ext>
                </a:extLst>
              </p:cNvPr>
              <p:cNvSpPr txBox="1"/>
              <p:nvPr/>
            </p:nvSpPr>
            <p:spPr>
              <a:xfrm>
                <a:off x="6414171" y="6201086"/>
                <a:ext cx="989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Gilroy Light" pitchFamily="2" charset="0"/>
                  </a:rPr>
                  <a:t>Results</a:t>
                </a:r>
                <a:r>
                  <a:rPr lang="ru-RU" dirty="0">
                    <a:latin typeface="Gilroy Light" pitchFamily="2" charset="0"/>
                  </a:rPr>
                  <a:t> </a:t>
                </a:r>
              </a:p>
            </p:txBody>
          </p: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09100A6-9874-5EF3-6503-37D280386614}"/>
                </a:ext>
              </a:extLst>
            </p:cNvPr>
            <p:cNvGrpSpPr/>
            <p:nvPr/>
          </p:nvGrpSpPr>
          <p:grpSpPr>
            <a:xfrm>
              <a:off x="2435854" y="2983374"/>
              <a:ext cx="6999192" cy="400110"/>
              <a:chOff x="4940479" y="2381544"/>
              <a:chExt cx="6999192" cy="40011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E08679-DD94-1CD2-6256-5CE3B302C9ED}"/>
                  </a:ext>
                </a:extLst>
              </p:cNvPr>
              <p:cNvSpPr txBox="1"/>
              <p:nvPr/>
            </p:nvSpPr>
            <p:spPr>
              <a:xfrm>
                <a:off x="4940479" y="2412322"/>
                <a:ext cx="9892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Gilroy ExtraBold" pitchFamily="2" charset="0"/>
                  </a:rPr>
                  <a:t>STEP</a:t>
                </a:r>
                <a:r>
                  <a:rPr lang="ru-RU" sz="1600" b="1" dirty="0">
                    <a:latin typeface="Gilroy ExtraBold" pitchFamily="2" charset="0"/>
                  </a:rPr>
                  <a:t> 4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5DD003-5410-D4F4-0719-7EDCACEFD557}"/>
                  </a:ext>
                </a:extLst>
              </p:cNvPr>
              <p:cNvSpPr txBox="1"/>
              <p:nvPr/>
            </p:nvSpPr>
            <p:spPr>
              <a:xfrm>
                <a:off x="6414171" y="2381544"/>
                <a:ext cx="55255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Gilroy Light" pitchFamily="2" charset="0"/>
                  </a:rPr>
                  <a:t>Detector installation and geodetic surveying</a:t>
                </a:r>
                <a:endParaRPr lang="ru-RU" sz="2000" dirty="0">
                  <a:latin typeface="Gilroy Light" pitchFamily="2" charset="0"/>
                </a:endParaRP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365CB76D-2F03-A532-06A4-363CF8DF73BF}"/>
                </a:ext>
              </a:extLst>
            </p:cNvPr>
            <p:cNvGrpSpPr/>
            <p:nvPr/>
          </p:nvGrpSpPr>
          <p:grpSpPr>
            <a:xfrm>
              <a:off x="3502279" y="1041940"/>
              <a:ext cx="288000" cy="5619160"/>
              <a:chOff x="3502279" y="1041940"/>
              <a:chExt cx="288000" cy="5619160"/>
            </a:xfrm>
          </p:grpSpPr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551A5F6C-1394-464D-BFA0-FB93131A3A14}"/>
                  </a:ext>
                </a:extLst>
              </p:cNvPr>
              <p:cNvSpPr/>
              <p:nvPr/>
            </p:nvSpPr>
            <p:spPr>
              <a:xfrm rot="5400000" flipV="1">
                <a:off x="946279" y="3867940"/>
                <a:ext cx="5400000" cy="36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E615E612-5C9E-984B-9A51-9B185970B4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2279" y="2374730"/>
                <a:ext cx="288000" cy="288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E615E612-5C9E-984B-9A51-9B185970B4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2279" y="1708335"/>
                <a:ext cx="288000" cy="288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AE07C047-E2EC-0EA9-CDCF-FCA5D2AB98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2279" y="1041940"/>
                <a:ext cx="288000" cy="288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054EFAA6-00C1-437C-AD4C-F20D1B8DCE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2279" y="3707520"/>
                <a:ext cx="288000" cy="288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83C0CAE6-E7D0-6AB0-3259-6EA32E62E0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2279" y="4373915"/>
                <a:ext cx="288000" cy="288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16E1E2B1-05B1-F145-9E73-BBF7E19189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2279" y="5040310"/>
                <a:ext cx="288000" cy="288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Овал 46">
                <a:extLst>
                  <a:ext uri="{FF2B5EF4-FFF2-40B4-BE49-F238E27FC236}">
                    <a16:creationId xmlns:a16="http://schemas.microsoft.com/office/drawing/2014/main" id="{70A30390-7983-9718-FCA2-FBA2DB1AF4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2279" y="5706705"/>
                <a:ext cx="288000" cy="288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Овал 47">
                <a:extLst>
                  <a:ext uri="{FF2B5EF4-FFF2-40B4-BE49-F238E27FC236}">
                    <a16:creationId xmlns:a16="http://schemas.microsoft.com/office/drawing/2014/main" id="{FE3AFFCF-7B18-B94C-7EFE-CFD66F7EA8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2279" y="6373100"/>
                <a:ext cx="288000" cy="288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id="{3E0D970E-3E6D-6773-2194-87EFB85C8C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2279" y="3041125"/>
                <a:ext cx="288000" cy="288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2358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2615C131-21C2-ED08-40C7-483026ABB544}"/>
              </a:ext>
            </a:extLst>
          </p:cNvPr>
          <p:cNvSpPr txBox="1">
            <a:spLocks noChangeArrowheads="1"/>
          </p:cNvSpPr>
          <p:nvPr/>
        </p:nvSpPr>
        <p:spPr>
          <a:xfrm>
            <a:off x="314378" y="38656"/>
            <a:ext cx="7340820" cy="646331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Detector assembly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8F80B7BF-CBCD-72DA-54C2-E5E3E92C46CE}"/>
              </a:ext>
            </a:extLst>
          </p:cNvPr>
          <p:cNvSpPr/>
          <p:nvPr/>
        </p:nvSpPr>
        <p:spPr>
          <a:xfrm>
            <a:off x="314378" y="1296389"/>
            <a:ext cx="10531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333399"/>
                </a:solidFill>
                <a:latin typeface="Garamond" panose="02020404030301010803" pitchFamily="18" charset="0"/>
                <a:cs typeface="Arial" charset="0"/>
              </a:rPr>
              <a:t>Each detector contained 6 double-sided emulsion plates 10.0 × 12.5 cm</a:t>
            </a:r>
            <a:r>
              <a:rPr lang="ru-RU" sz="2400" b="1" baseline="30000" dirty="0">
                <a:solidFill>
                  <a:srgbClr val="333399"/>
                </a:solidFill>
                <a:latin typeface="Garamond" panose="02020404030301010803" pitchFamily="18" charset="0"/>
                <a:cs typeface="Arial" charset="0"/>
              </a:rPr>
              <a:t>2</a:t>
            </a:r>
            <a:r>
              <a:rPr lang="en-US" sz="2400" b="1" dirty="0">
                <a:solidFill>
                  <a:srgbClr val="333399"/>
                </a:solidFill>
                <a:latin typeface="Garamond" panose="02020404030301010803" pitchFamily="18" charset="0"/>
                <a:cs typeface="Arial" charset="0"/>
              </a:rPr>
              <a:t> in size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94FDA94A-91A3-8AB3-4D0E-2AB33D53E158}"/>
              </a:ext>
            </a:extLst>
          </p:cNvPr>
          <p:cNvSpPr/>
          <p:nvPr/>
        </p:nvSpPr>
        <p:spPr>
          <a:xfrm>
            <a:off x="11635274" y="6423963"/>
            <a:ext cx="6311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70B92C3-C01A-8E13-7540-AFECA473DC37}"/>
              </a:ext>
            </a:extLst>
          </p:cNvPr>
          <p:cNvGrpSpPr/>
          <p:nvPr/>
        </p:nvGrpSpPr>
        <p:grpSpPr>
          <a:xfrm>
            <a:off x="257647" y="2039416"/>
            <a:ext cx="11751927" cy="3758296"/>
            <a:chOff x="257647" y="2039416"/>
            <a:chExt cx="11751927" cy="3758296"/>
          </a:xfrm>
        </p:grpSpPr>
        <p:pic>
          <p:nvPicPr>
            <p:cNvPr id="18" name="Рисунок 17" descr="Изображение выглядит как на открытом воздухе, человек, небо,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462A7886-F29B-A04C-CBC5-297AEF48E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314" y="2457474"/>
              <a:ext cx="4201260" cy="2798039"/>
            </a:xfrm>
            <a:prstGeom prst="rect">
              <a:avLst/>
            </a:prstGeom>
          </p:spPr>
        </p:pic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2AA70EE1-10A9-6EB8-3D7D-E743A150F222}"/>
                </a:ext>
              </a:extLst>
            </p:cNvPr>
            <p:cNvGrpSpPr/>
            <p:nvPr/>
          </p:nvGrpSpPr>
          <p:grpSpPr>
            <a:xfrm>
              <a:off x="257647" y="2039416"/>
              <a:ext cx="2083003" cy="3758296"/>
              <a:chOff x="257647" y="2039416"/>
              <a:chExt cx="2083003" cy="3758296"/>
            </a:xfrm>
          </p:grpSpPr>
          <p:sp>
            <p:nvSpPr>
              <p:cNvPr id="7" name="Rectangle 13">
                <a:extLst>
                  <a:ext uri="{FF2B5EF4-FFF2-40B4-BE49-F238E27FC236}">
                    <a16:creationId xmlns:a16="http://schemas.microsoft.com/office/drawing/2014/main" id="{41284DDE-24DB-648E-7F82-385B1A503470}"/>
                  </a:ext>
                </a:extLst>
              </p:cNvPr>
              <p:cNvSpPr/>
              <p:nvPr/>
            </p:nvSpPr>
            <p:spPr>
              <a:xfrm>
                <a:off x="311035" y="5151381"/>
                <a:ext cx="197622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n w="0"/>
                    <a:latin typeface="Garamond" panose="02020404030301010803" pitchFamily="18" charset="0"/>
                  </a:rPr>
                  <a:t>Marking of emulsion plates</a:t>
                </a:r>
                <a:endParaRPr lang="ru-RU" dirty="0">
                  <a:ln w="0"/>
                  <a:latin typeface="Garamond" panose="02020404030301010803" pitchFamily="18" charset="0"/>
                </a:endParaRPr>
              </a:p>
            </p:txBody>
          </p:sp>
          <p:sp>
            <p:nvSpPr>
              <p:cNvPr id="13" name="Rectangle 13">
                <a:extLst>
                  <a:ext uri="{FF2B5EF4-FFF2-40B4-BE49-F238E27FC236}">
                    <a16:creationId xmlns:a16="http://schemas.microsoft.com/office/drawing/2014/main" id="{9FF79A68-3E47-38B5-4947-FAB937C8B4DA}"/>
                  </a:ext>
                </a:extLst>
              </p:cNvPr>
              <p:cNvSpPr/>
              <p:nvPr/>
            </p:nvSpPr>
            <p:spPr>
              <a:xfrm>
                <a:off x="1100463" y="2039416"/>
                <a:ext cx="39737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ln w="0"/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aramond" panose="02020404030301010803" pitchFamily="18" charset="0"/>
                  </a:rPr>
                  <a:t>1</a:t>
                </a:r>
                <a:endParaRPr lang="ru-RU" sz="2000" b="1" dirty="0">
                  <a:ln w="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</a:endParaRPr>
              </a:p>
            </p:txBody>
          </p:sp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ED0BE7C0-9548-33D5-1371-7CE197C77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647" y="2445876"/>
                <a:ext cx="2083003" cy="2663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13094F95-946A-C14A-3E14-8E18B762287F}"/>
                </a:ext>
              </a:extLst>
            </p:cNvPr>
            <p:cNvGrpSpPr/>
            <p:nvPr/>
          </p:nvGrpSpPr>
          <p:grpSpPr>
            <a:xfrm>
              <a:off x="2680555" y="2039416"/>
              <a:ext cx="2083003" cy="3758296"/>
              <a:chOff x="2806948" y="2039416"/>
              <a:chExt cx="2083003" cy="3758296"/>
            </a:xfrm>
          </p:grpSpPr>
          <p:sp>
            <p:nvSpPr>
              <p:cNvPr id="8" name="Rectangle 13">
                <a:extLst>
                  <a:ext uri="{FF2B5EF4-FFF2-40B4-BE49-F238E27FC236}">
                    <a16:creationId xmlns:a16="http://schemas.microsoft.com/office/drawing/2014/main" id="{8896CB36-7A9E-BE07-B86C-C500E01E8358}"/>
                  </a:ext>
                </a:extLst>
              </p:cNvPr>
              <p:cNvSpPr/>
              <p:nvPr/>
            </p:nvSpPr>
            <p:spPr>
              <a:xfrm>
                <a:off x="2893804" y="5151381"/>
                <a:ext cx="190929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n w="0"/>
                    <a:latin typeface="Garamond" panose="02020404030301010803" pitchFamily="18" charset="0"/>
                  </a:rPr>
                  <a:t>Stack of plates in the detector</a:t>
                </a:r>
                <a:endParaRPr lang="ru-RU" dirty="0">
                  <a:ln w="0"/>
                  <a:latin typeface="Garamond" panose="02020404030301010803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001DFD6-7C99-20C0-A83C-F8E04BF924BD}"/>
                  </a:ext>
                </a:extLst>
              </p:cNvPr>
              <p:cNvSpPr/>
              <p:nvPr/>
            </p:nvSpPr>
            <p:spPr>
              <a:xfrm>
                <a:off x="3649764" y="2039416"/>
                <a:ext cx="39737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ln w="0"/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aramond" panose="02020404030301010803" pitchFamily="18" charset="0"/>
                  </a:rPr>
                  <a:t>2</a:t>
                </a:r>
                <a:endParaRPr lang="ru-RU" sz="2000" b="1" dirty="0">
                  <a:ln w="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</a:endParaRPr>
              </a:p>
            </p:txBody>
          </p:sp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4008EA11-BE39-05D7-D3A2-F85E7DCF7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6948" y="2457474"/>
                <a:ext cx="2083003" cy="2663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2C4E56D3-272B-FFD5-BD3D-FC064ACBD0B6}"/>
                </a:ext>
              </a:extLst>
            </p:cNvPr>
            <p:cNvGrpSpPr/>
            <p:nvPr/>
          </p:nvGrpSpPr>
          <p:grpSpPr>
            <a:xfrm>
              <a:off x="5103463" y="2039416"/>
              <a:ext cx="2364947" cy="3619796"/>
              <a:chOff x="5141744" y="2039416"/>
              <a:chExt cx="2364947" cy="3619796"/>
            </a:xfrm>
          </p:grpSpPr>
          <p:sp>
            <p:nvSpPr>
              <p:cNvPr id="9" name="Rectangle 13">
                <a:extLst>
                  <a:ext uri="{FF2B5EF4-FFF2-40B4-BE49-F238E27FC236}">
                    <a16:creationId xmlns:a16="http://schemas.microsoft.com/office/drawing/2014/main" id="{D218986D-837F-11B2-AEAE-EC9904A646C6}"/>
                  </a:ext>
                </a:extLst>
              </p:cNvPr>
              <p:cNvSpPr/>
              <p:nvPr/>
            </p:nvSpPr>
            <p:spPr>
              <a:xfrm>
                <a:off x="5141744" y="5289880"/>
                <a:ext cx="23649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n w="0"/>
                    <a:latin typeface="Garamond" panose="02020404030301010803" pitchFamily="18" charset="0"/>
                  </a:rPr>
                  <a:t>Assembled detector</a:t>
                </a:r>
                <a:endParaRPr lang="ru-RU" dirty="0">
                  <a:ln w="0"/>
                  <a:latin typeface="Garamond" panose="02020404030301010803" pitchFamily="18" charset="0"/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id="{81290513-E082-8AC2-DA99-2DB8C9956739}"/>
                  </a:ext>
                </a:extLst>
              </p:cNvPr>
              <p:cNvSpPr/>
              <p:nvPr/>
            </p:nvSpPr>
            <p:spPr>
              <a:xfrm>
                <a:off x="6125532" y="2039416"/>
                <a:ext cx="39737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ln w="0"/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aramond" panose="02020404030301010803" pitchFamily="18" charset="0"/>
                  </a:rPr>
                  <a:t>3</a:t>
                </a:r>
                <a:endParaRPr lang="ru-RU" sz="2000" b="1" dirty="0">
                  <a:ln w="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</a:endParaRPr>
              </a:p>
            </p:txBody>
          </p:sp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038E4167-E32F-7BAA-8D39-D5615BE83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3047" y="2433176"/>
                <a:ext cx="2082341" cy="2663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498090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31C59-E7FF-E497-C5EE-4E51A4B349D9}"/>
              </a:ext>
            </a:extLst>
          </p:cNvPr>
          <p:cNvSpPr txBox="1"/>
          <p:nvPr/>
        </p:nvSpPr>
        <p:spPr>
          <a:xfrm>
            <a:off x="352632" y="170020"/>
            <a:ext cx="529315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Detector exposure</a:t>
            </a:r>
            <a:endParaRPr lang="en-GB" sz="36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  <a:ea typeface="+mj-ea"/>
              <a:cs typeface="+mj-cs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C139C9E-B29E-B4AC-F0E1-B27A2BC131C1}"/>
              </a:ext>
            </a:extLst>
          </p:cNvPr>
          <p:cNvGrpSpPr/>
          <p:nvPr/>
        </p:nvGrpSpPr>
        <p:grpSpPr>
          <a:xfrm>
            <a:off x="374529" y="1224845"/>
            <a:ext cx="11442942" cy="2400001"/>
            <a:chOff x="382819" y="3901238"/>
            <a:chExt cx="11442942" cy="2400001"/>
          </a:xfrm>
        </p:grpSpPr>
        <p:pic>
          <p:nvPicPr>
            <p:cNvPr id="7" name="Рисунок 13">
              <a:extLst>
                <a:ext uri="{FF2B5EF4-FFF2-40B4-BE49-F238E27FC236}">
                  <a16:creationId xmlns:a16="http://schemas.microsoft.com/office/drawing/2014/main" id="{DC9E20F1-9FBA-8084-736C-5E533484B9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19" y="3901238"/>
              <a:ext cx="3600000" cy="24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15">
              <a:extLst>
                <a:ext uri="{FF2B5EF4-FFF2-40B4-BE49-F238E27FC236}">
                  <a16:creationId xmlns:a16="http://schemas.microsoft.com/office/drawing/2014/main" id="{362B6AB3-5409-ACC0-0453-85F1AC3FED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291" y="3901238"/>
              <a:ext cx="3600000" cy="24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Рисунок 14">
              <a:extLst>
                <a:ext uri="{FF2B5EF4-FFF2-40B4-BE49-F238E27FC236}">
                  <a16:creationId xmlns:a16="http://schemas.microsoft.com/office/drawing/2014/main" id="{B86D065F-6D54-B47E-4F1A-033FBC3A2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5761" y="3901239"/>
              <a:ext cx="3600000" cy="24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7C53BC6-6E0E-7B1F-19F4-380E660B264C}"/>
              </a:ext>
            </a:extLst>
          </p:cNvPr>
          <p:cNvSpPr txBox="1"/>
          <p:nvPr/>
        </p:nvSpPr>
        <p:spPr>
          <a:xfrm>
            <a:off x="7533105" y="178670"/>
            <a:ext cx="422199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dirty="0">
                <a:ln w="0"/>
                <a:solidFill>
                  <a:srgbClr val="C00000"/>
                </a:solidFill>
                <a:latin typeface="Garamond" panose="02020404030301010803" pitchFamily="18" charset="0"/>
              </a:rPr>
              <a:t>Exposure time </a:t>
            </a:r>
            <a:r>
              <a:rPr lang="en-US" sz="2600" b="1" dirty="0">
                <a:ln w="0"/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⁓ 2 months</a:t>
            </a:r>
            <a:endParaRPr lang="ru-RU" sz="2600" b="1" dirty="0">
              <a:ln w="0"/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AB69D4-9F51-25FD-E4CE-92D5614E2B17}"/>
              </a:ext>
            </a:extLst>
          </p:cNvPr>
          <p:cNvSpPr txBox="1"/>
          <p:nvPr/>
        </p:nvSpPr>
        <p:spPr>
          <a:xfrm>
            <a:off x="3282444" y="3692121"/>
            <a:ext cx="5643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Fixing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the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detectors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on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the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platforms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A436C501-CD4B-6EBA-3826-E8684F89B29F}"/>
              </a:ext>
            </a:extLst>
          </p:cNvPr>
          <p:cNvGrpSpPr/>
          <p:nvPr/>
        </p:nvGrpSpPr>
        <p:grpSpPr>
          <a:xfrm>
            <a:off x="408500" y="4200729"/>
            <a:ext cx="11375001" cy="2519577"/>
            <a:chOff x="380098" y="908153"/>
            <a:chExt cx="11375001" cy="2519577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DFAF4E91-19D7-9F07-42E1-902081E4419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0098" y="908153"/>
              <a:ext cx="11375001" cy="2519577"/>
              <a:chOff x="0" y="0"/>
              <a:chExt cx="10869524" cy="2291059"/>
            </a:xfrm>
          </p:grpSpPr>
          <p:pic>
            <p:nvPicPr>
              <p:cNvPr id="8" name="Рисунок 7" descr="Изображение выглядит как на открытом воздухе, небо, дерево, строитель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85583F5-6F3C-9917-2126-57B4CC2A55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40025" cy="2291059"/>
              </a:xfrm>
              <a:prstGeom prst="rect">
                <a:avLst/>
              </a:prstGeom>
            </p:spPr>
          </p:pic>
          <p:pic>
            <p:nvPicPr>
              <p:cNvPr id="12" name="Рисунок 11" descr="Изображение выглядит как на открытом воздухе, небо, камень, земл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E2AA42E-E617-AF35-7C10-FFAA5531C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0881" y="1"/>
                <a:ext cx="3440025" cy="2291057"/>
              </a:xfrm>
              <a:prstGeom prst="rect">
                <a:avLst/>
              </a:prstGeom>
            </p:spPr>
          </p:pic>
          <p:pic>
            <p:nvPicPr>
              <p:cNvPr id="16" name="Рисунок 15" descr="Изображение выглядит как на открытом воздухе, небо, вода, земл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FAC068C-037A-8C17-3900-C60E229E3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9499" y="0"/>
                <a:ext cx="3440025" cy="2291057"/>
              </a:xfrm>
              <a:prstGeom prst="rect">
                <a:avLst/>
              </a:prstGeom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025FB3E-81D9-A5EF-1785-A09D89A9E322}"/>
                </a:ext>
              </a:extLst>
            </p:cNvPr>
            <p:cNvSpPr/>
            <p:nvPr/>
          </p:nvSpPr>
          <p:spPr>
            <a:xfrm>
              <a:off x="1684599" y="2451100"/>
              <a:ext cx="1449112" cy="97662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EDE80B7-D331-3476-3188-4EF0259FAC42}"/>
                </a:ext>
              </a:extLst>
            </p:cNvPr>
            <p:cNvSpPr/>
            <p:nvPr/>
          </p:nvSpPr>
          <p:spPr>
            <a:xfrm>
              <a:off x="4921250" y="2005063"/>
              <a:ext cx="1743061" cy="142266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4B39E92F-D3D9-3414-2EA6-5B008D0C5E21}"/>
                </a:ext>
              </a:extLst>
            </p:cNvPr>
            <p:cNvSpPr/>
            <p:nvPr/>
          </p:nvSpPr>
          <p:spPr>
            <a:xfrm>
              <a:off x="8794750" y="2451100"/>
              <a:ext cx="914400" cy="72419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213B8A5-E65C-50BE-DB6D-26B2814A2382}"/>
              </a:ext>
            </a:extLst>
          </p:cNvPr>
          <p:cNvSpPr txBox="1"/>
          <p:nvPr/>
        </p:nvSpPr>
        <p:spPr>
          <a:xfrm>
            <a:off x="7533105" y="640335"/>
            <a:ext cx="376686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dirty="0">
                <a:ln w="0"/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18 Detectors</a:t>
            </a:r>
            <a:endParaRPr lang="ru-RU" sz="2600" b="1" dirty="0">
              <a:ln w="0"/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559E6EFA-284D-A8C6-45B5-4F0DAA6F7861}"/>
              </a:ext>
            </a:extLst>
          </p:cNvPr>
          <p:cNvSpPr/>
          <p:nvPr/>
        </p:nvSpPr>
        <p:spPr>
          <a:xfrm>
            <a:off x="11635274" y="6423963"/>
            <a:ext cx="6311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2631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97BF5B-B6BB-DD46-B963-E1F3F253EA73}"/>
              </a:ext>
            </a:extLst>
          </p:cNvPr>
          <p:cNvSpPr txBox="1"/>
          <p:nvPr/>
        </p:nvSpPr>
        <p:spPr>
          <a:xfrm>
            <a:off x="192089" y="48245"/>
            <a:ext cx="11807824" cy="595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Geodetic survey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FDA94A-91A3-8AB3-4D0E-2AB33D53E158}"/>
              </a:ext>
            </a:extLst>
          </p:cNvPr>
          <p:cNvSpPr/>
          <p:nvPr/>
        </p:nvSpPr>
        <p:spPr>
          <a:xfrm>
            <a:off x="11635274" y="6423963"/>
            <a:ext cx="6311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E11152F-0059-B676-2F5A-589716DFABB4}"/>
              </a:ext>
            </a:extLst>
          </p:cNvPr>
          <p:cNvGrpSpPr>
            <a:grpSpLocks noChangeAspect="1"/>
          </p:cNvGrpSpPr>
          <p:nvPr/>
        </p:nvGrpSpPr>
        <p:grpSpPr>
          <a:xfrm>
            <a:off x="1359840" y="1186358"/>
            <a:ext cx="9236222" cy="4645249"/>
            <a:chOff x="-1" y="958127"/>
            <a:chExt cx="11730809" cy="5899873"/>
          </a:xfrm>
        </p:grpSpPr>
        <p:pic>
          <p:nvPicPr>
            <p:cNvPr id="14" name="Рисунок 13" descr="Изображение выглядит как на открытом воздухе, небо, одежда, земля&#10;&#10;Автоматически созданное описание">
              <a:extLst>
                <a:ext uri="{FF2B5EF4-FFF2-40B4-BE49-F238E27FC236}">
                  <a16:creationId xmlns:a16="http://schemas.microsoft.com/office/drawing/2014/main" id="{C7496387-4E2D-EF60-6F3C-0FFFA88B3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8292" y="2935143"/>
              <a:ext cx="6032516" cy="3922857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на открытом воздухе, небо, земля,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C993884A-0961-AEFD-8BA3-773DDFE3F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66"/>
            <a:stretch/>
          </p:blipFill>
          <p:spPr>
            <a:xfrm>
              <a:off x="-1" y="958128"/>
              <a:ext cx="6380681" cy="5899872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 открытом воздухе, человек, инструмент, небо&#10;&#10;Автоматически созданное описание">
              <a:extLst>
                <a:ext uri="{FF2B5EF4-FFF2-40B4-BE49-F238E27FC236}">
                  <a16:creationId xmlns:a16="http://schemas.microsoft.com/office/drawing/2014/main" id="{66A4F2A3-5316-E30D-E0CE-774AEE423D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099"/>
            <a:stretch/>
          </p:blipFill>
          <p:spPr>
            <a:xfrm>
              <a:off x="6380680" y="958127"/>
              <a:ext cx="5350128" cy="227639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0DB2812-2FB9-EE68-FABB-2F0979500756}"/>
              </a:ext>
            </a:extLst>
          </p:cNvPr>
          <p:cNvSpPr txBox="1"/>
          <p:nvPr/>
        </p:nvSpPr>
        <p:spPr>
          <a:xfrm>
            <a:off x="244811" y="6059837"/>
            <a:ext cx="114662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It</a:t>
            </a:r>
            <a:r>
              <a:rPr lang="ru-RU" sz="2200" b="1" i="1" dirty="0">
                <a:solidFill>
                  <a:srgbClr val="000066"/>
                </a:solidFill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is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necessary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to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reference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the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spatial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position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of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the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detectors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to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a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uniform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coordinate</a:t>
            </a:r>
            <a:r>
              <a:rPr lang="ru-RU" sz="20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ru-RU" sz="2000" b="1" dirty="0" err="1">
                <a:solidFill>
                  <a:srgbClr val="333399"/>
                </a:solidFill>
                <a:cs typeface="Arial" charset="0"/>
              </a:rPr>
              <a:t>system</a:t>
            </a:r>
            <a:endParaRPr lang="ru-RU" sz="2000" b="1" dirty="0">
              <a:solidFill>
                <a:srgbClr val="333399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031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97BF5B-B6BB-DD46-B963-E1F3F253EA73}"/>
              </a:ext>
            </a:extLst>
          </p:cNvPr>
          <p:cNvSpPr txBox="1"/>
          <p:nvPr/>
        </p:nvSpPr>
        <p:spPr>
          <a:xfrm>
            <a:off x="134851" y="164367"/>
            <a:ext cx="9570878" cy="595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Geodetic survey</a:t>
            </a:r>
            <a:endParaRPr lang="ru-RU" sz="4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FDA94A-91A3-8AB3-4D0E-2AB33D53E158}"/>
              </a:ext>
            </a:extLst>
          </p:cNvPr>
          <p:cNvSpPr/>
          <p:nvPr/>
        </p:nvSpPr>
        <p:spPr>
          <a:xfrm>
            <a:off x="11635274" y="6423963"/>
            <a:ext cx="6311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Равнобедренный треугольник 18">
            <a:extLst>
              <a:ext uri="{FF2B5EF4-FFF2-40B4-BE49-F238E27FC236}">
                <a16:creationId xmlns:a16="http://schemas.microsoft.com/office/drawing/2014/main" id="{F8D16626-90E3-C364-1A84-0FA4B8B38497}"/>
              </a:ext>
            </a:extLst>
          </p:cNvPr>
          <p:cNvSpPr/>
          <p:nvPr/>
        </p:nvSpPr>
        <p:spPr>
          <a:xfrm rot="5400000">
            <a:off x="170946" y="6477065"/>
            <a:ext cx="180473" cy="25266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5A626E-C33C-F173-9519-B1FFA0EF49BD}"/>
              </a:ext>
            </a:extLst>
          </p:cNvPr>
          <p:cNvSpPr txBox="1"/>
          <p:nvPr/>
        </p:nvSpPr>
        <p:spPr>
          <a:xfrm>
            <a:off x="448659" y="6418730"/>
            <a:ext cx="385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roy Light" pitchFamily="2" charset="0"/>
              </a:rPr>
              <a:t>Detector position and direction</a:t>
            </a:r>
            <a:endParaRPr lang="ru-RU" dirty="0">
              <a:latin typeface="Gilroy Light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B74417-A533-4867-4576-56F79F40C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52" y="866193"/>
            <a:ext cx="2842753" cy="5493745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36B31C4-D338-41B8-BB74-5FEF1077C6EF}"/>
              </a:ext>
            </a:extLst>
          </p:cNvPr>
          <p:cNvGrpSpPr/>
          <p:nvPr/>
        </p:nvGrpSpPr>
        <p:grpSpPr>
          <a:xfrm>
            <a:off x="4511187" y="924236"/>
            <a:ext cx="7021465" cy="5107683"/>
            <a:chOff x="4511187" y="924236"/>
            <a:chExt cx="7021465" cy="5107683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F0180240-2A7A-C67F-418C-D9B8EC12A179}"/>
                </a:ext>
              </a:extLst>
            </p:cNvPr>
            <p:cNvGrpSpPr/>
            <p:nvPr/>
          </p:nvGrpSpPr>
          <p:grpSpPr>
            <a:xfrm>
              <a:off x="7167533" y="924236"/>
              <a:ext cx="4365119" cy="5107683"/>
              <a:chOff x="4268191" y="405161"/>
              <a:chExt cx="5220000" cy="6107999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141A2058-908B-D7D7-55D9-D0510321B8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6689" t="20035" r="5417" b="53156"/>
              <a:stretch/>
            </p:blipFill>
            <p:spPr>
              <a:xfrm>
                <a:off x="4268191" y="1052318"/>
                <a:ext cx="5220000" cy="2503305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A1F09D-C508-2D84-6326-26FDFBAAA18A}"/>
                  </a:ext>
                </a:extLst>
              </p:cNvPr>
              <p:cNvSpPr txBox="1"/>
              <p:nvPr/>
            </p:nvSpPr>
            <p:spPr>
              <a:xfrm>
                <a:off x="4709097" y="405161"/>
                <a:ext cx="43381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Gilroy Light" pitchFamily="2" charset="0"/>
                  </a:rPr>
                  <a:t>Horizontal positions between detectors</a:t>
                </a:r>
                <a:endParaRPr lang="ru-RU" dirty="0">
                  <a:latin typeface="Gilroy Light" pitchFamily="2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E6B33B6-C5DB-DFFB-9B37-6819BD796DC8}"/>
                  </a:ext>
                </a:extLst>
              </p:cNvPr>
              <p:cNvSpPr txBox="1"/>
              <p:nvPr/>
            </p:nvSpPr>
            <p:spPr>
              <a:xfrm>
                <a:off x="4725894" y="3620585"/>
                <a:ext cx="4304594" cy="441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dirty="0" err="1"/>
                  <a:t>Distances</a:t>
                </a:r>
                <a:r>
                  <a:rPr lang="ru-RU" dirty="0"/>
                  <a:t> </a:t>
                </a:r>
                <a:r>
                  <a:rPr lang="ru-RU" dirty="0" err="1"/>
                  <a:t>between</a:t>
                </a:r>
                <a:r>
                  <a:rPr lang="ru-RU" dirty="0"/>
                  <a:t> </a:t>
                </a:r>
                <a:r>
                  <a:rPr lang="ru-RU" dirty="0" err="1"/>
                  <a:t>detectors</a:t>
                </a:r>
                <a:endParaRPr lang="ru-RU" dirty="0"/>
              </a:p>
            </p:txBody>
          </p:sp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DE94A395-6268-8A3F-25BA-9A148B0387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6689" t="49361" r="5417" b="24025"/>
              <a:stretch/>
            </p:blipFill>
            <p:spPr>
              <a:xfrm>
                <a:off x="4268191" y="4028056"/>
                <a:ext cx="5220000" cy="2485104"/>
              </a:xfrm>
              <a:prstGeom prst="rect">
                <a:avLst/>
              </a:prstGeom>
            </p:spPr>
          </p:pic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A84F1555-B76C-68AF-CAB3-B95C7D441F64}"/>
                </a:ext>
              </a:extLst>
            </p:cNvPr>
            <p:cNvGrpSpPr/>
            <p:nvPr/>
          </p:nvGrpSpPr>
          <p:grpSpPr>
            <a:xfrm>
              <a:off x="4511187" y="1457403"/>
              <a:ext cx="1891224" cy="3980536"/>
              <a:chOff x="9666413" y="948316"/>
              <a:chExt cx="2261608" cy="4760106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BCF87313-68F9-C293-69ED-C6354AC030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5221" t="24488" r="43015" b="44229"/>
              <a:stretch/>
            </p:blipFill>
            <p:spPr>
              <a:xfrm>
                <a:off x="9666413" y="1631950"/>
                <a:ext cx="2261608" cy="4076472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E2A5B1-8CA1-A774-580F-F84199C9DCDD}"/>
                  </a:ext>
                </a:extLst>
              </p:cNvPr>
              <p:cNvSpPr txBox="1"/>
              <p:nvPr/>
            </p:nvSpPr>
            <p:spPr>
              <a:xfrm>
                <a:off x="10020341" y="948316"/>
                <a:ext cx="1553754" cy="646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Detector coordinates</a:t>
                </a:r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84237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 2013–2022">
  <a:themeElements>
    <a:clrScheme name="Тема Office 2013–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 2013–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 2013–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78756C257FC26479912277D7BB16551" ma:contentTypeVersion="2" ma:contentTypeDescription="Создание документа." ma:contentTypeScope="" ma:versionID="a2a8037f6bf88c9446ead76cb3abf733">
  <xsd:schema xmlns:xsd="http://www.w3.org/2001/XMLSchema" xmlns:xs="http://www.w3.org/2001/XMLSchema" xmlns:p="http://schemas.microsoft.com/office/2006/metadata/properties" xmlns:ns3="4a908e89-e059-4612-87c7-a17b3bd6bba4" targetNamespace="http://schemas.microsoft.com/office/2006/metadata/properties" ma:root="true" ma:fieldsID="8277236f9884624e13dfeb6ba49fdd8f" ns3:_="">
    <xsd:import namespace="4a908e89-e059-4612-87c7-a17b3bd6bba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908e89-e059-4612-87c7-a17b3bd6bb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72D32A6-5A7F-4793-8E43-2DD33035A2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908e89-e059-4612-87c7-a17b3bd6bb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FB0F0D-0FA2-4ADE-BE9F-DDE5F37F70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05FC0A-536C-4602-8C03-55FEF1F4D6C0}">
  <ds:schemaRefs>
    <ds:schemaRef ds:uri="http://schemas.microsoft.com/office/2006/documentManagement/types"/>
    <ds:schemaRef ds:uri="4a908e89-e059-4612-87c7-a17b3bd6bba4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12469</TotalTime>
  <Words>1032</Words>
  <Application>Microsoft Office PowerPoint</Application>
  <PresentationFormat>Широкоэкранный</PresentationFormat>
  <Paragraphs>206</Paragraphs>
  <Slides>24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Amasis MT Pro Black</vt:lpstr>
      <vt:lpstr>Arial</vt:lpstr>
      <vt:lpstr>Calibri</vt:lpstr>
      <vt:lpstr>Calibri Light</vt:lpstr>
      <vt:lpstr>Cambria Math</vt:lpstr>
      <vt:lpstr>Garamond</vt:lpstr>
      <vt:lpstr>Gilroy ExtraBold</vt:lpstr>
      <vt:lpstr>Gilroy Light</vt:lpstr>
      <vt:lpstr>StarSymbol</vt:lpstr>
      <vt:lpstr>Times New Roman</vt:lpstr>
      <vt:lpstr>Тема Office 2013–2022</vt:lpstr>
      <vt:lpstr>Muonography on Kamenny Island in Lake Kubenskoye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Мюонография пещер храма Свято-Успенского Псково-Печерского монастыря</dc:title>
  <dc:creator>Садыков Жакыпбек -</dc:creator>
  <cp:lastModifiedBy>Даниль</cp:lastModifiedBy>
  <cp:revision>320</cp:revision>
  <dcterms:created xsi:type="dcterms:W3CDTF">2023-08-16T14:26:47Z</dcterms:created>
  <dcterms:modified xsi:type="dcterms:W3CDTF">2024-10-23T18:45:55Z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0x010100C78756C257FC26479912277D7BB16551</vt:lpwstr>
  </property>
</Properties>
</file>