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260" r:id="rId3"/>
    <p:sldId id="259" r:id="rId4"/>
    <p:sldId id="1103" r:id="rId5"/>
    <p:sldId id="261" r:id="rId6"/>
    <p:sldId id="292" r:id="rId7"/>
    <p:sldId id="295" r:id="rId8"/>
    <p:sldId id="296" r:id="rId9"/>
    <p:sldId id="301" r:id="rId10"/>
    <p:sldId id="303" r:id="rId11"/>
    <p:sldId id="264" r:id="rId12"/>
    <p:sldId id="327" r:id="rId13"/>
    <p:sldId id="1086" r:id="rId14"/>
    <p:sldId id="1085" r:id="rId15"/>
    <p:sldId id="1099" r:id="rId16"/>
    <p:sldId id="1084" r:id="rId17"/>
    <p:sldId id="272" r:id="rId18"/>
    <p:sldId id="273" r:id="rId19"/>
    <p:sldId id="1094" r:id="rId20"/>
    <p:sldId id="1097" r:id="rId21"/>
    <p:sldId id="109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07FB"/>
    <a:srgbClr val="FF00F2"/>
    <a:srgbClr val="ECE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02"/>
    <p:restoredTop sz="94655"/>
  </p:normalViewPr>
  <p:slideViewPr>
    <p:cSldViewPr snapToGrid="0" snapToObjects="1">
      <p:cViewPr varScale="1">
        <p:scale>
          <a:sx n="100" d="100"/>
          <a:sy n="100" d="100"/>
        </p:scale>
        <p:origin x="27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image" Target="../media/image9.emf"/><Relationship Id="rId4" Type="http://schemas.openxmlformats.org/officeDocument/2006/relationships/image" Target="../media/image12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03:23.91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2160 313 16383,'-43'0'0,"-34"0"0,15 9 0,6 2 0,-6 6 0,13 5 0,0 7 0,0-1 0,4-2 0,0 0 0,-1 3 0,-11 7 0,-1 4 0,-2 4 0,8-4 0,-2 5 0,2-1 0,4-2 0,5-2 0,5-2 0,-6 4 0,0-2 0,-7 5 0,-1 1 0,3-2 0,8-6 0,-4 9 0,4-3 0,1-6 0,-2 2 0,2-2 0,-6 10 0,5-4 0,11-14 0,0 1 0,-14 20 0,2-2 0,1-1 0,-6 14 0,17-10 0,3 0 0,9-18 0,1 2 0,-5 11 0,-3 7 0,4-5 0,6-6 0,2-2 0,-7 12 0,0 4 0,8 2 0,2 5 0,1-7 0,1-10 0,1 2 0,1 9 0,-1 12 0,1-1 0,2-12 0,3-14 0,1-2 0,-2 24 0,-1 10 0,2-12 0,1 12 0,5-2 0,3-2 0,4-15 0,-1-15 0,3-1 0,21 26 0,-6-19 0,-9-12 0,2 2 0,6-1 0,1-2 0,15 20 0,-14-20 0,3 1 0,11 4 0,-2-2 0,12 15 0,-12-21 0,6 3 0,-6-5 0,13 14 0,-6-15 0,9 2 0,-6-4 0,-17-8 0,2-1 0,28 11 0,13 3 0,-8-7 0,-17-10 0,1-2 0,3 5 0,7 3 0,-2-5 0,-6-6 0,-1-3 0,-2 0 0,16 5 0,0 0 0,-16-4 0,2 0 0,0-2 0,3-1 0,0-2 0,-3 0 0,5 1 0,-1 0 0,-7-2 0,2-1 0,2-1 0,8-2 0,2 0 0,-5-2 0,1-1 0,3-3 0,-1-2 0,11-4 0,-1-2 0,-11 1 0,-2-6 0,-1-3 0,2 0 0,10-4 0,-1-1 0,-12 3 0,-6-2 0,-1-2 0,1 0 0,8-5 0,-1 0 0,-10 6 0,-12 6 0,-2 0 0,9-9 0,6-5 0,-5 1 0,3-4 0,-3 3 0,-4 2 0,1-2 0,-3 1 0,1-3 0,-3 4 0,-5 6 0,-1 1 0,4-6 0,0-3 0,11-13 0,-3 0 0,-17 20 0,0 0 0,8-12 0,1-2 0,-6 4 0,-3 3 0,4-10 0,-2 10 0,1-6 0,7-19 0,-1 0 0,-11 24 0,-1-3 0,7-18 0,2-9 0,-5 9 0,-10 22 0,-2 0 0,7-19 0,2-8 0,-5 10 0,2-15 0,-7 19 0,2-9 0,-4 8 0,1-21 0,-5 4 0,0-14 0,-1 12 0,-4 29 0,0 0 0,0-28 0,0-10 0,-2 13 0,-2 1 0,0 13 0,0-2 0,0 4 0,0 2 0,0-28 0,-1 27 0,-3-1 0,-3 10 0,-1 2 0,-5-26 0,-11 0 0,5 22 0,-1 3 0,-10-5 0,-8-10 0,-2 1 0,-3 13 0,-5-6 0,-1 2 0,5 14 0,9 4 0,-2 1 0,-10 1 0,3-1 0,-8 2 0,-12-6 0,12 12 0,-13-11 0,-5 8 0,17-1 0,-12 1 0,21 6 0,0 1 0,-6 1 0,-3-4 0,0 1 0,13 5 0,-1-1 0,0 2 0,8 4 0,-39-7 0,40 12 0,-15-3 0,12 4 0,6 0 0,-2 0 0,-7 0 0,12 0 0,-9 0 0,-15 0 0,21 0 0,-11 3 0,-2 2 0,2 2 0,-2 3 0,1 1 0,2 0 0,-33 14 0,45-14 0,-34 10 0,34-16 0,-10 7 0,3-11 0,14 6 0,-9-6 0,-2 6 0,10-2 0,-25 7 0,21-7 0,-28 14 0,22-12 0,-26 13 0,31-10 0,-13-1 0,25-2 0,0-7 0,7 4 0,0-4 0,-4 0 0,-5 3 0,-15 2 0,7 3 0,-7 0 0,12 0 0,9-1 0,0 1 0,10-1 0,0 0 0,0-1 0,0 1 0,0 0 0,0 0 0,-3-3 0,-1-1 0,-3-3 0,0 0 0,3-6 0,4 5 0,1-11 0,2 10 0,-3-4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03:24.73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0 16383,'0'0'0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03:24.98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0 16383,'0'0'0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09:56.045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09:56.290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0:53.271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0 0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0:54.081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1 1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0:56.202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1 0 24575,'0'0'0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0:56.821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0 1 24575,'0'0'0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0:57.359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0 1 24575,'0'0'0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0:58.026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1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06:58.82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0:58.605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1 0 24575,'0'0'0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0:59.722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1 0 24575,'0'0'0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1:00.400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1 13 24575,'0'-7'0,"0"2"0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1:00.869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1 1 24575,'0'0'0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1:01.849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1 1 24575,'0'0'0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1:02.283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1 1 24575,'0'0'0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1:03.263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0 1 24575,'0'0'0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1:04.512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0 1 24575,'0'0'0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1:06.970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1 1 24575,'0'0'0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1:07.798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0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06:59.11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1:09.421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0 0 24575,'0'0'0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1:11.220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0 1 24575,'0'0'0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1:12.459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0 0 24575,'0'0'0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1:13.460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1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1:14.333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0 1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1:16.317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1 0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1:17.281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1 1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11:20.286"/>
    </inkml:context>
    <inkml:brush xml:id="br0">
      <inkml:brushProperty name="width" value="0.1" units="cm"/>
      <inkml:brushProperty name="height" value="0.1" units="cm"/>
      <inkml:brushProperty name="color" value="#011893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07:00.71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07:01.759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16383,'0'6'0,"0"-1"0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07:02.048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07:02.58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07:02.95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0 16383,'0'0'0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2T19:07:06.43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0 16383,'0'0'0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17BC1-87FF-9141-A7FB-7670C20C6892}" type="datetimeFigureOut">
              <a:rPr lang="ru-RU" smtClean="0"/>
              <a:t>18.10.24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47E87-6BFA-8446-B16A-1F61045093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993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EB5E97-9344-D448-A513-0FE9FEF85A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BB3DC8-B5BF-EE4B-AAE5-3C1ECAC8A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BAF54B-B582-004B-9422-EAAE0818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D963-4452-8346-A2E3-29AB003D8523}" type="datetime1">
              <a:rPr lang="ru-RU" smtClean="0"/>
              <a:t>18.10.24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2CBE86-0309-FD43-9027-2B2596E48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2ADD65-8E6F-644F-8FAA-C144CB7D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22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EDD658-96A0-DB49-8EF4-F39FB7F32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AE5AA7-15EA-594E-A073-FEC644238C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F46008-B4F8-4B4F-9342-4D87B2FDD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113ABE-7938-8341-A178-C26E310112BE}" type="datetime1">
              <a:rPr lang="ru-RU" smtClean="0"/>
              <a:t>18.10.24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71107A-8ABB-4247-9DA9-9D3D5F29A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E62942-1F7B-DB49-9B54-51A82CA3C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520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FD4BA5B-83DA-1647-9FBC-E066D41642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B488C2-935B-314E-96CD-7721D6B573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36B03B-08F2-4541-AD42-A8D410881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54E0-00C6-5F44-A4F8-98270E54F897}" type="datetime1">
              <a:rPr lang="ru-RU" smtClean="0"/>
              <a:t>18.10.24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04EDA7-5625-114F-80C7-473963C49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97410-1E38-4349-9E79-0735AA40D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2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D6DAA5-04F5-7947-9D7C-F60967B35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48F3C2-510D-A14C-9D14-46BF0F323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ADBA2A-1112-C043-91D4-D7FFF6924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2FF30-9C01-FB46-BEF9-05FBB7CDE0E6}" type="datetime1">
              <a:rPr lang="ru-RU" smtClean="0"/>
              <a:t>18.10.24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41DABE-58F9-1742-9088-3D487D291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CB7DC6-417A-D340-A1AB-EEAA072FA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21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9AAD6B-D2E8-E74C-A10B-95FD17351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021210-51CE-EF43-ABD9-93E83DC855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94495E-C21C-5847-B58C-2E26F38D3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A53C32-E41F-2D4C-9A71-8BF2A87AC4E0}" type="datetime1">
              <a:rPr lang="ru-RU" smtClean="0"/>
              <a:t>18.10.24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E0C8D9-E43E-6248-9956-0D0C0BBE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8BAA52-1F47-4749-A096-A7487C407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588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DA364-E784-014D-8250-1B2C52F8D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964C69-F1F7-FE4F-8825-E3781A5A60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012C14-9D84-8747-961A-C12866A3CE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D3C64F-62D9-DC4A-9525-FC7D716F5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C7191-9DD9-4A46-9461-DE8A7D6BCB76}" type="datetime1">
              <a:rPr lang="ru-RU" smtClean="0"/>
              <a:t>18.10.24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6341BF-BB8C-0E43-A4CC-52F6ACDA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E083FE-CF89-0F4C-865E-F61D36D3D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18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F0E5E-B92F-5747-81B2-F548966FA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DAB420-253E-6D43-9159-432AA52CD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6C3DB9B-350B-8145-9EAB-ADE62947C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EE7A707-E48C-4C4E-9D53-A7D9E49EA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C118E50-39D4-FB45-97F5-199E096B88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8421B6-5EF1-B04C-A371-E3EA5A3B4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2E291-D25E-E44B-81DE-82D95BFBCE5A}" type="datetime1">
              <a:rPr lang="ru-RU" smtClean="0"/>
              <a:t>18.10.24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0F7751-369E-154C-9589-DD3C0574C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6BEC25-01A4-9449-BEC9-69A7D3A6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359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55644F-C489-0347-849E-D9FD31BFF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CF34239-0D9B-CB4E-83A4-0BAE595B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A51AE-C58E-FD42-99EC-E319F98DACAE}" type="datetime1">
              <a:rPr lang="ru-RU" smtClean="0"/>
              <a:t>18.10.24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9B42AE-4E50-A64F-A323-D2A0DDE2F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BBCDF2-49DF-674D-9918-DAD2F3734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914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11DB0E2-4389-5D46-B365-F0C8F3AC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51319-A437-E14C-9125-8DFCEA699E28}" type="datetime1">
              <a:rPr lang="ru-RU" smtClean="0"/>
              <a:t>18.10.24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6E88DFF-B367-C14B-9244-BE9BF647C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6BB1BA-8AAE-2B42-A937-4160C5D1B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691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4607F-1899-D241-803F-CF3F1653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CA13A6-8206-B145-BD4D-052D79120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69961E4-9B5C-0B48-B5B0-5DEDBBBBC3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854453-BCFF-694E-9595-02F2177F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1DF0A-0ED8-6A46-9FF5-424A5243F443}" type="datetime1">
              <a:rPr lang="ru-RU" smtClean="0"/>
              <a:t>18.10.24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FE5C7-A381-3444-B797-BA513C8F4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2686E2-9EFA-E64C-8FED-293215E5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4538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EC4C39-F1D7-4242-BAA5-25B714957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DE4A6E2-BDE7-5748-A8C9-ABDC3407F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A54C25-B194-8D4A-9B9F-DAE9CD909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CB9F49C-61D9-C046-82D0-5FDEC5051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D2D5D-1134-7940-9A7E-94DBFFC67AC5}" type="datetime1">
              <a:rPr lang="ru-RU" smtClean="0"/>
              <a:t>18.10.24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254838-990F-F542-866A-8669E179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E7ADEBD-FFCB-974E-87BF-C444B8AD9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505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C7181-3CA1-294B-966B-B057335E6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7A8B81-56E2-9742-B05E-6A62178BD2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8EE876-81F6-DE47-A27F-A80C56A00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208F2-9382-2842-B332-DCA06B114ADD}" type="datetime1">
              <a:rPr lang="ru-RU" smtClean="0"/>
              <a:t>18.10.24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38722C-53EC-2E42-9CE9-FE45976A2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90CB7A-BBCA-954F-8717-F82E78E72F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2408B-2D7B-E345-8C52-4087E1A7DE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52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emf"/><Relationship Id="rId10" Type="http://schemas.openxmlformats.org/officeDocument/2006/relationships/image" Target="../media/image51.emf"/><Relationship Id="rId4" Type="http://schemas.openxmlformats.org/officeDocument/2006/relationships/image" Target="../media/image45.jpeg"/><Relationship Id="rId9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emf"/><Relationship Id="rId5" Type="http://schemas.openxmlformats.org/officeDocument/2006/relationships/image" Target="../media/image29.png"/><Relationship Id="rId4" Type="http://schemas.openxmlformats.org/officeDocument/2006/relationships/image" Target="../media/image55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emf"/><Relationship Id="rId7" Type="http://schemas.openxmlformats.org/officeDocument/2006/relationships/image" Target="../media/image64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Relationship Id="rId9" Type="http://schemas.openxmlformats.org/officeDocument/2006/relationships/image" Target="../media/image66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5.emf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20.emf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customXml" Target="../ink/ink26.xml"/><Relationship Id="rId21" Type="http://schemas.openxmlformats.org/officeDocument/2006/relationships/customXml" Target="../ink/ink11.xml"/><Relationship Id="rId34" Type="http://schemas.openxmlformats.org/officeDocument/2006/relationships/customXml" Target="../ink/ink22.xml"/><Relationship Id="rId42" Type="http://schemas.openxmlformats.org/officeDocument/2006/relationships/customXml" Target="../ink/ink29.xml"/><Relationship Id="rId47" Type="http://schemas.openxmlformats.org/officeDocument/2006/relationships/customXml" Target="../ink/ink34.xml"/><Relationship Id="rId50" Type="http://schemas.openxmlformats.org/officeDocument/2006/relationships/customXml" Target="../ink/ink37.xml"/><Relationship Id="rId55" Type="http://schemas.openxmlformats.org/officeDocument/2006/relationships/image" Target="../media/image6.emf"/><Relationship Id="rId7" Type="http://schemas.openxmlformats.org/officeDocument/2006/relationships/customXml" Target="../ink/ink2.xml"/><Relationship Id="rId2" Type="http://schemas.openxmlformats.org/officeDocument/2006/relationships/slideLayout" Target="../slideLayouts/slideLayout7.xml"/><Relationship Id="rId16" Type="http://schemas.openxmlformats.org/officeDocument/2006/relationships/customXml" Target="../ink/ink8.xml"/><Relationship Id="rId29" Type="http://schemas.openxmlformats.org/officeDocument/2006/relationships/customXml" Target="../ink/ink17.xml"/><Relationship Id="rId11" Type="http://schemas.openxmlformats.org/officeDocument/2006/relationships/image" Target="../media/image7.png"/><Relationship Id="rId24" Type="http://schemas.openxmlformats.org/officeDocument/2006/relationships/customXml" Target="../ink/ink13.xml"/><Relationship Id="rId32" Type="http://schemas.openxmlformats.org/officeDocument/2006/relationships/customXml" Target="../ink/ink20.xml"/><Relationship Id="rId37" Type="http://schemas.openxmlformats.org/officeDocument/2006/relationships/customXml" Target="../ink/ink24.xml"/><Relationship Id="rId40" Type="http://schemas.openxmlformats.org/officeDocument/2006/relationships/customXml" Target="../ink/ink27.xml"/><Relationship Id="rId45" Type="http://schemas.openxmlformats.org/officeDocument/2006/relationships/customXml" Target="../ink/ink32.xml"/><Relationship Id="rId53" Type="http://schemas.openxmlformats.org/officeDocument/2006/relationships/image" Target="../media/image17.png"/><Relationship Id="rId58" Type="http://schemas.openxmlformats.org/officeDocument/2006/relationships/oleObject" Target="../embeddings/oleObject2.bin"/><Relationship Id="rId5" Type="http://schemas.openxmlformats.org/officeDocument/2006/relationships/customXml" Target="../ink/ink1.xml"/><Relationship Id="rId61" Type="http://schemas.openxmlformats.org/officeDocument/2006/relationships/image" Target="../media/image5.emf"/><Relationship Id="rId19" Type="http://schemas.openxmlformats.org/officeDocument/2006/relationships/customXml" Target="../ink/ink10.xml"/><Relationship Id="rId14" Type="http://schemas.openxmlformats.org/officeDocument/2006/relationships/image" Target="../media/image8.png"/><Relationship Id="rId22" Type="http://schemas.openxmlformats.org/officeDocument/2006/relationships/customXml" Target="../ink/ink12.xml"/><Relationship Id="rId27" Type="http://schemas.openxmlformats.org/officeDocument/2006/relationships/customXml" Target="../ink/ink15.xml"/><Relationship Id="rId30" Type="http://schemas.openxmlformats.org/officeDocument/2006/relationships/customXml" Target="../ink/ink18.xml"/><Relationship Id="rId35" Type="http://schemas.openxmlformats.org/officeDocument/2006/relationships/image" Target="../media/image14.png"/><Relationship Id="rId43" Type="http://schemas.openxmlformats.org/officeDocument/2006/relationships/customXml" Target="../ink/ink30.xml"/><Relationship Id="rId48" Type="http://schemas.openxmlformats.org/officeDocument/2006/relationships/customXml" Target="../ink/ink35.xml"/><Relationship Id="rId56" Type="http://schemas.openxmlformats.org/officeDocument/2006/relationships/image" Target="../media/image7.emf"/><Relationship Id="rId8" Type="http://schemas.openxmlformats.org/officeDocument/2006/relationships/image" Target="../media/image6.png"/><Relationship Id="rId51" Type="http://schemas.openxmlformats.org/officeDocument/2006/relationships/image" Target="../media/image15.png"/><Relationship Id="rId3" Type="http://schemas.openxmlformats.org/officeDocument/2006/relationships/oleObject" Target="../embeddings/oleObject1.bin"/><Relationship Id="rId12" Type="http://schemas.openxmlformats.org/officeDocument/2006/relationships/customXml" Target="../ink/ink5.xml"/><Relationship Id="rId17" Type="http://schemas.openxmlformats.org/officeDocument/2006/relationships/customXml" Target="../ink/ink9.xml"/><Relationship Id="rId25" Type="http://schemas.openxmlformats.org/officeDocument/2006/relationships/customXml" Target="../ink/ink14.xml"/><Relationship Id="rId33" Type="http://schemas.openxmlformats.org/officeDocument/2006/relationships/customXml" Target="../ink/ink21.xml"/><Relationship Id="rId38" Type="http://schemas.openxmlformats.org/officeDocument/2006/relationships/customXml" Target="../ink/ink25.xml"/><Relationship Id="rId46" Type="http://schemas.openxmlformats.org/officeDocument/2006/relationships/customXml" Target="../ink/ink33.xml"/><Relationship Id="rId59" Type="http://schemas.openxmlformats.org/officeDocument/2006/relationships/image" Target="../media/image4.emf"/><Relationship Id="rId20" Type="http://schemas.openxmlformats.org/officeDocument/2006/relationships/image" Target="../media/image10.png"/><Relationship Id="rId41" Type="http://schemas.openxmlformats.org/officeDocument/2006/relationships/customXml" Target="../ink/ink28.xml"/><Relationship Id="rId54" Type="http://schemas.openxmlformats.org/officeDocument/2006/relationships/image" Target="../media/image18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5" Type="http://schemas.openxmlformats.org/officeDocument/2006/relationships/customXml" Target="../ink/ink7.xml"/><Relationship Id="rId23" Type="http://schemas.openxmlformats.org/officeDocument/2006/relationships/image" Target="../media/image11.png"/><Relationship Id="rId28" Type="http://schemas.openxmlformats.org/officeDocument/2006/relationships/customXml" Target="../ink/ink16.xml"/><Relationship Id="rId36" Type="http://schemas.openxmlformats.org/officeDocument/2006/relationships/customXml" Target="../ink/ink23.xml"/><Relationship Id="rId49" Type="http://schemas.openxmlformats.org/officeDocument/2006/relationships/customXml" Target="../ink/ink36.xml"/><Relationship Id="rId57" Type="http://schemas.openxmlformats.org/officeDocument/2006/relationships/image" Target="../media/image8.emf"/><Relationship Id="rId10" Type="http://schemas.openxmlformats.org/officeDocument/2006/relationships/customXml" Target="../ink/ink4.xml"/><Relationship Id="rId31" Type="http://schemas.openxmlformats.org/officeDocument/2006/relationships/customXml" Target="../ink/ink19.xml"/><Relationship Id="rId44" Type="http://schemas.openxmlformats.org/officeDocument/2006/relationships/customXml" Target="../ink/ink31.xml"/><Relationship Id="rId52" Type="http://schemas.openxmlformats.org/officeDocument/2006/relationships/image" Target="../media/image16.png"/><Relationship Id="rId60" Type="http://schemas.openxmlformats.org/officeDocument/2006/relationships/oleObject" Target="../embeddings/oleObject3.bin"/><Relationship Id="rId4" Type="http://schemas.openxmlformats.org/officeDocument/2006/relationships/image" Target="../media/image3.emf"/><Relationship Id="rId9" Type="http://schemas.openxmlformats.org/officeDocument/2006/relationships/customXml" Target="../ink/ink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image" Target="../media/image251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2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emf"/><Relationship Id="rId11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2.emf"/><Relationship Id="rId4" Type="http://schemas.openxmlformats.org/officeDocument/2006/relationships/image" Target="../media/image9.emf"/><Relationship Id="rId9" Type="http://schemas.openxmlformats.org/officeDocument/2006/relationships/oleObject" Target="../embeddings/oleObject7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250.png"/><Relationship Id="rId7" Type="http://schemas.openxmlformats.org/officeDocument/2006/relationships/image" Target="../media/image26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emf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928042A-315A-5148-9BDD-A801AF173387}"/>
              </a:ext>
            </a:extLst>
          </p:cNvPr>
          <p:cNvGrpSpPr/>
          <p:nvPr/>
        </p:nvGrpSpPr>
        <p:grpSpPr>
          <a:xfrm>
            <a:off x="5939342" y="1038306"/>
            <a:ext cx="6252658" cy="5055079"/>
            <a:chOff x="5405149" y="781840"/>
            <a:chExt cx="6252658" cy="5055079"/>
          </a:xfrm>
        </p:grpSpPr>
        <p:grpSp>
          <p:nvGrpSpPr>
            <p:cNvPr id="4" name="Group 1722">
              <a:extLst>
                <a:ext uri="{FF2B5EF4-FFF2-40B4-BE49-F238E27FC236}">
                  <a16:creationId xmlns:a16="http://schemas.microsoft.com/office/drawing/2014/main" id="{BD4F037F-AD9B-4A4A-8ABE-F3F19CECFE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48401" y="781840"/>
              <a:ext cx="5409406" cy="5055079"/>
              <a:chOff x="3515" y="0"/>
              <a:chExt cx="2245" cy="2160"/>
            </a:xfrm>
          </p:grpSpPr>
          <p:pic>
            <p:nvPicPr>
              <p:cNvPr id="6" name="Picture 1717">
                <a:extLst>
                  <a:ext uri="{FF2B5EF4-FFF2-40B4-BE49-F238E27FC236}">
                    <a16:creationId xmlns:a16="http://schemas.microsoft.com/office/drawing/2014/main" id="{901C74BA-23CC-4646-BC34-D17E21E96B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8568" b="28403"/>
              <a:stretch>
                <a:fillRect/>
              </a:stretch>
            </p:blipFill>
            <p:spPr bwMode="auto">
              <a:xfrm>
                <a:off x="3515" y="0"/>
                <a:ext cx="2177" cy="2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" name="Rectangle 1718">
                <a:extLst>
                  <a:ext uri="{FF2B5EF4-FFF2-40B4-BE49-F238E27FC236}">
                    <a16:creationId xmlns:a16="http://schemas.microsoft.com/office/drawing/2014/main" id="{2E7369B6-4D35-324D-B68A-9898F374B0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0"/>
                <a:ext cx="459" cy="4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8" name="Rectangle 1719">
                <a:extLst>
                  <a:ext uri="{FF2B5EF4-FFF2-40B4-BE49-F238E27FC236}">
                    <a16:creationId xmlns:a16="http://schemas.microsoft.com/office/drawing/2014/main" id="{D0A8FB79-4B38-4643-8AF8-044CF1619F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" y="1434"/>
                <a:ext cx="930" cy="7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" name="Rectangle 1720">
                <a:extLst>
                  <a:ext uri="{FF2B5EF4-FFF2-40B4-BE49-F238E27FC236}">
                    <a16:creationId xmlns:a16="http://schemas.microsoft.com/office/drawing/2014/main" id="{D51ED95B-BF75-D047-8B15-62E14F7A1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1842"/>
                <a:ext cx="958" cy="2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" name="Rectangle 1721">
                <a:extLst>
                  <a:ext uri="{FF2B5EF4-FFF2-40B4-BE49-F238E27FC236}">
                    <a16:creationId xmlns:a16="http://schemas.microsoft.com/office/drawing/2014/main" id="{22AB2519-A117-2246-B844-7445C763D0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3" y="572"/>
                <a:ext cx="589" cy="9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5" name="Picture 1717">
              <a:extLst>
                <a:ext uri="{FF2B5EF4-FFF2-40B4-BE49-F238E27FC236}">
                  <a16:creationId xmlns:a16="http://schemas.microsoft.com/office/drawing/2014/main" id="{6EC652D0-347A-FE48-B8BC-9EBFFB427B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220" t="4608" r="47653" b="82972"/>
            <a:stretch/>
          </p:blipFill>
          <p:spPr bwMode="auto">
            <a:xfrm>
              <a:off x="5405149" y="2265269"/>
              <a:ext cx="985443" cy="888906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1CF9305-90C0-4445-B883-A3DC0F6A55FB}"/>
              </a:ext>
            </a:extLst>
          </p:cNvPr>
          <p:cNvSpPr/>
          <p:nvPr/>
        </p:nvSpPr>
        <p:spPr>
          <a:xfrm>
            <a:off x="458290" y="1039694"/>
            <a:ext cx="815231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2800" b="1" dirty="0">
                <a:solidFill>
                  <a:srgbClr val="1507FB"/>
                </a:solidFill>
              </a:rPr>
              <a:t>Experimental study of </a:t>
            </a:r>
            <a:r>
              <a:rPr lang="en" sz="2800" b="1" dirty="0" err="1">
                <a:solidFill>
                  <a:srgbClr val="1507FB"/>
                </a:solidFill>
              </a:rPr>
              <a:t>CEvNS</a:t>
            </a:r>
            <a:r>
              <a:rPr lang="en" sz="2800" b="1" dirty="0">
                <a:solidFill>
                  <a:srgbClr val="1507FB"/>
                </a:solidFill>
              </a:rPr>
              <a:t> </a:t>
            </a:r>
            <a:endParaRPr lang="en-US" sz="2800" b="1" dirty="0">
              <a:solidFill>
                <a:srgbClr val="1507FB"/>
              </a:solidFill>
            </a:endParaRPr>
          </a:p>
          <a:p>
            <a:pPr algn="ctr"/>
            <a:r>
              <a:rPr lang="en" sz="2000" i="1" dirty="0"/>
              <a:t>A</a:t>
            </a:r>
            <a:r>
              <a:rPr lang="en" sz="2000" dirty="0"/>
              <a:t> brief review of experiments and detection technique</a:t>
            </a:r>
            <a:endParaRPr lang="ru-RU" sz="3200" b="1" dirty="0">
              <a:solidFill>
                <a:srgbClr val="1507FB"/>
              </a:solidFill>
            </a:endParaRPr>
          </a:p>
          <a:p>
            <a:pPr algn="ctr"/>
            <a:endParaRPr lang="ru-RU" sz="2800" b="1" dirty="0">
              <a:solidFill>
                <a:srgbClr val="1507FB"/>
              </a:solidFill>
            </a:endParaRPr>
          </a:p>
          <a:p>
            <a:r>
              <a:rPr lang="ru-RU" sz="2800" b="1" dirty="0">
                <a:solidFill>
                  <a:srgbClr val="1507FB"/>
                </a:solidFill>
              </a:rPr>
              <a:t>		</a:t>
            </a:r>
            <a:endParaRPr lang="ru-RU" sz="2800" dirty="0"/>
          </a:p>
          <a:p>
            <a:r>
              <a:rPr lang="en" sz="2800" dirty="0"/>
              <a:t>Dmitry Akimov, </a:t>
            </a:r>
            <a:r>
              <a:rPr lang="en-US" sz="2800" dirty="0"/>
              <a:t>NRNU MEPhI</a:t>
            </a:r>
            <a:endParaRPr lang="en" sz="28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E42DEB5-B0E4-0D40-89D8-170A3E686AE4}"/>
              </a:ext>
            </a:extLst>
          </p:cNvPr>
          <p:cNvSpPr/>
          <p:nvPr/>
        </p:nvSpPr>
        <p:spPr>
          <a:xfrm>
            <a:off x="445590" y="5833657"/>
            <a:ext cx="915714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</a:rPr>
              <a:t>Icppa2024 - </a:t>
            </a:r>
            <a:r>
              <a:rPr lang="en" b="1" dirty="0">
                <a:solidFill>
                  <a:srgbClr val="7030A0"/>
                </a:solidFill>
              </a:rPr>
              <a:t>The 7th international conference on particle physics and astrophysics, </a:t>
            </a:r>
            <a:endParaRPr lang="en-US" sz="3600" b="1" dirty="0">
              <a:solidFill>
                <a:srgbClr val="7030A0"/>
              </a:solidFill>
            </a:endParaRPr>
          </a:p>
          <a:p>
            <a:r>
              <a:rPr lang="en" b="1" dirty="0">
                <a:solidFill>
                  <a:srgbClr val="7030A0"/>
                </a:solidFill>
              </a:rPr>
              <a:t>22 - 25 October 2024, Moscow</a:t>
            </a:r>
            <a:endParaRPr lang="en" sz="2000" b="1" dirty="0">
              <a:solidFill>
                <a:srgbClr val="7030A0"/>
              </a:solidFill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F4713C0B-216B-F642-A688-DE01EA07E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6268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>
            <a:extLst>
              <a:ext uri="{FF2B5EF4-FFF2-40B4-BE49-F238E27FC236}">
                <a16:creationId xmlns:a16="http://schemas.microsoft.com/office/drawing/2014/main" id="{C1153810-2DA1-2443-9812-92F425326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1" y="1016001"/>
            <a:ext cx="8532813" cy="16922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61444" name="Line 4">
            <a:extLst>
              <a:ext uri="{FF2B5EF4-FFF2-40B4-BE49-F238E27FC236}">
                <a16:creationId xmlns:a16="http://schemas.microsoft.com/office/drawing/2014/main" id="{6687F044-0A39-9C47-B3A5-101E490E40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75389" y="2239963"/>
            <a:ext cx="3997325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45" name="Freeform 5">
            <a:extLst>
              <a:ext uri="{FF2B5EF4-FFF2-40B4-BE49-F238E27FC236}">
                <a16:creationId xmlns:a16="http://schemas.microsoft.com/office/drawing/2014/main" id="{C24004C7-2916-164B-ABEC-776A65A14006}"/>
              </a:ext>
            </a:extLst>
          </p:cNvPr>
          <p:cNvSpPr>
            <a:spLocks/>
          </p:cNvSpPr>
          <p:nvPr/>
        </p:nvSpPr>
        <p:spPr bwMode="auto">
          <a:xfrm>
            <a:off x="2155825" y="2024064"/>
            <a:ext cx="527050" cy="219075"/>
          </a:xfrm>
          <a:custGeom>
            <a:avLst/>
            <a:gdLst>
              <a:gd name="T0" fmla="*/ 0 w 385"/>
              <a:gd name="T1" fmla="*/ 137 h 138"/>
              <a:gd name="T2" fmla="*/ 81 w 385"/>
              <a:gd name="T3" fmla="*/ 0 h 138"/>
              <a:gd name="T4" fmla="*/ 298 w 385"/>
              <a:gd name="T5" fmla="*/ 1 h 138"/>
              <a:gd name="T6" fmla="*/ 385 w 385"/>
              <a:gd name="T7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5" h="138">
                <a:moveTo>
                  <a:pt x="0" y="137"/>
                </a:moveTo>
                <a:lnTo>
                  <a:pt x="81" y="0"/>
                </a:lnTo>
                <a:lnTo>
                  <a:pt x="298" y="1"/>
                </a:lnTo>
                <a:lnTo>
                  <a:pt x="385" y="13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46" name="Line 6">
            <a:extLst>
              <a:ext uri="{FF2B5EF4-FFF2-40B4-BE49-F238E27FC236}">
                <a16:creationId xmlns:a16="http://schemas.microsoft.com/office/drawing/2014/main" id="{DA0496FA-5D24-AF4E-B98C-70A5B6BEAFD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55801" y="2239963"/>
            <a:ext cx="3382963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47" name="Freeform 7">
            <a:extLst>
              <a:ext uri="{FF2B5EF4-FFF2-40B4-BE49-F238E27FC236}">
                <a16:creationId xmlns:a16="http://schemas.microsoft.com/office/drawing/2014/main" id="{A6592289-0DD2-3543-84A9-29D0C2E07261}"/>
              </a:ext>
            </a:extLst>
          </p:cNvPr>
          <p:cNvSpPr>
            <a:spLocks/>
          </p:cNvSpPr>
          <p:nvPr/>
        </p:nvSpPr>
        <p:spPr bwMode="auto">
          <a:xfrm>
            <a:off x="2155825" y="1273176"/>
            <a:ext cx="527050" cy="969963"/>
          </a:xfrm>
          <a:custGeom>
            <a:avLst/>
            <a:gdLst>
              <a:gd name="T0" fmla="*/ 0 w 332"/>
              <a:gd name="T1" fmla="*/ 607 h 611"/>
              <a:gd name="T2" fmla="*/ 71 w 332"/>
              <a:gd name="T3" fmla="*/ 0 h 611"/>
              <a:gd name="T4" fmla="*/ 257 w 332"/>
              <a:gd name="T5" fmla="*/ 0 h 611"/>
              <a:gd name="T6" fmla="*/ 332 w 332"/>
              <a:gd name="T7" fmla="*/ 611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2" h="611">
                <a:moveTo>
                  <a:pt x="0" y="607"/>
                </a:moveTo>
                <a:lnTo>
                  <a:pt x="71" y="0"/>
                </a:lnTo>
                <a:lnTo>
                  <a:pt x="257" y="0"/>
                </a:lnTo>
                <a:lnTo>
                  <a:pt x="332" y="611"/>
                </a:lnTo>
              </a:path>
            </a:pathLst>
          </a:custGeom>
          <a:noFill/>
          <a:ln w="19050" cmpd="sng">
            <a:solidFill>
              <a:srgbClr val="333399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48" name="Freeform 8">
            <a:extLst>
              <a:ext uri="{FF2B5EF4-FFF2-40B4-BE49-F238E27FC236}">
                <a16:creationId xmlns:a16="http://schemas.microsoft.com/office/drawing/2014/main" id="{614C11A6-7207-D44D-8800-A8F49B0AC903}"/>
              </a:ext>
            </a:extLst>
          </p:cNvPr>
          <p:cNvSpPr>
            <a:spLocks/>
          </p:cNvSpPr>
          <p:nvPr/>
        </p:nvSpPr>
        <p:spPr bwMode="auto">
          <a:xfrm>
            <a:off x="2155826" y="1871663"/>
            <a:ext cx="2982913" cy="368300"/>
          </a:xfrm>
          <a:custGeom>
            <a:avLst/>
            <a:gdLst>
              <a:gd name="T0" fmla="*/ 0 w 2184"/>
              <a:gd name="T1" fmla="*/ 232 h 232"/>
              <a:gd name="T2" fmla="*/ 322 w 2184"/>
              <a:gd name="T3" fmla="*/ 10 h 232"/>
              <a:gd name="T4" fmla="*/ 861 w 2184"/>
              <a:gd name="T5" fmla="*/ 144 h 232"/>
              <a:gd name="T6" fmla="*/ 2184 w 2184"/>
              <a:gd name="T7" fmla="*/ 229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84" h="232">
                <a:moveTo>
                  <a:pt x="0" y="232"/>
                </a:moveTo>
                <a:cubicBezTo>
                  <a:pt x="88" y="213"/>
                  <a:pt x="250" y="0"/>
                  <a:pt x="322" y="10"/>
                </a:cubicBezTo>
                <a:cubicBezTo>
                  <a:pt x="394" y="20"/>
                  <a:pt x="541" y="86"/>
                  <a:pt x="861" y="144"/>
                </a:cubicBezTo>
                <a:cubicBezTo>
                  <a:pt x="1181" y="202"/>
                  <a:pt x="2013" y="218"/>
                  <a:pt x="2184" y="229"/>
                </a:cubicBezTo>
              </a:path>
            </a:pathLst>
          </a:custGeom>
          <a:noFill/>
          <a:ln w="19050" cmpd="sng">
            <a:solidFill>
              <a:srgbClr val="FD6935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49" name="Line 9">
            <a:extLst>
              <a:ext uri="{FF2B5EF4-FFF2-40B4-BE49-F238E27FC236}">
                <a16:creationId xmlns:a16="http://schemas.microsoft.com/office/drawing/2014/main" id="{C0B4DCF3-1EB1-6248-8596-69AED704C4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8764" y="2239963"/>
            <a:ext cx="936625" cy="0"/>
          </a:xfrm>
          <a:prstGeom prst="line">
            <a:avLst/>
          </a:prstGeom>
          <a:noFill/>
          <a:ln w="19050">
            <a:solidFill>
              <a:schemeClr val="hlink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50" name="Freeform 10">
            <a:extLst>
              <a:ext uri="{FF2B5EF4-FFF2-40B4-BE49-F238E27FC236}">
                <a16:creationId xmlns:a16="http://schemas.microsoft.com/office/drawing/2014/main" id="{A560BDB1-85B5-0846-8BCF-9D717DB9E363}"/>
              </a:ext>
            </a:extLst>
          </p:cNvPr>
          <p:cNvSpPr>
            <a:spLocks/>
          </p:cNvSpPr>
          <p:nvPr/>
        </p:nvSpPr>
        <p:spPr bwMode="auto">
          <a:xfrm>
            <a:off x="6456363" y="2032001"/>
            <a:ext cx="527050" cy="219075"/>
          </a:xfrm>
          <a:custGeom>
            <a:avLst/>
            <a:gdLst>
              <a:gd name="T0" fmla="*/ 0 w 385"/>
              <a:gd name="T1" fmla="*/ 137 h 138"/>
              <a:gd name="T2" fmla="*/ 81 w 385"/>
              <a:gd name="T3" fmla="*/ 0 h 138"/>
              <a:gd name="T4" fmla="*/ 298 w 385"/>
              <a:gd name="T5" fmla="*/ 1 h 138"/>
              <a:gd name="T6" fmla="*/ 385 w 385"/>
              <a:gd name="T7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85" h="138">
                <a:moveTo>
                  <a:pt x="0" y="137"/>
                </a:moveTo>
                <a:lnTo>
                  <a:pt x="81" y="0"/>
                </a:lnTo>
                <a:lnTo>
                  <a:pt x="298" y="1"/>
                </a:lnTo>
                <a:lnTo>
                  <a:pt x="385" y="13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51" name="Freeform 11">
            <a:extLst>
              <a:ext uri="{FF2B5EF4-FFF2-40B4-BE49-F238E27FC236}">
                <a16:creationId xmlns:a16="http://schemas.microsoft.com/office/drawing/2014/main" id="{7B5F89C8-0E58-184C-BD1D-F432FD23024D}"/>
              </a:ext>
            </a:extLst>
          </p:cNvPr>
          <p:cNvSpPr>
            <a:spLocks/>
          </p:cNvSpPr>
          <p:nvPr/>
        </p:nvSpPr>
        <p:spPr bwMode="auto">
          <a:xfrm>
            <a:off x="6456363" y="1281113"/>
            <a:ext cx="527050" cy="969962"/>
          </a:xfrm>
          <a:custGeom>
            <a:avLst/>
            <a:gdLst>
              <a:gd name="T0" fmla="*/ 0 w 332"/>
              <a:gd name="T1" fmla="*/ 607 h 611"/>
              <a:gd name="T2" fmla="*/ 78 w 332"/>
              <a:gd name="T3" fmla="*/ 1 h 611"/>
              <a:gd name="T4" fmla="*/ 257 w 332"/>
              <a:gd name="T5" fmla="*/ 0 h 611"/>
              <a:gd name="T6" fmla="*/ 332 w 332"/>
              <a:gd name="T7" fmla="*/ 611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32" h="611">
                <a:moveTo>
                  <a:pt x="0" y="607"/>
                </a:moveTo>
                <a:lnTo>
                  <a:pt x="78" y="1"/>
                </a:lnTo>
                <a:lnTo>
                  <a:pt x="257" y="0"/>
                </a:lnTo>
                <a:lnTo>
                  <a:pt x="332" y="611"/>
                </a:lnTo>
              </a:path>
            </a:pathLst>
          </a:custGeom>
          <a:noFill/>
          <a:ln w="19050" cmpd="sng">
            <a:solidFill>
              <a:srgbClr val="333399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52" name="Freeform 12">
            <a:extLst>
              <a:ext uri="{FF2B5EF4-FFF2-40B4-BE49-F238E27FC236}">
                <a16:creationId xmlns:a16="http://schemas.microsoft.com/office/drawing/2014/main" id="{15407DA0-A01F-0547-BCAD-567F222079C2}"/>
              </a:ext>
            </a:extLst>
          </p:cNvPr>
          <p:cNvSpPr>
            <a:spLocks/>
          </p:cNvSpPr>
          <p:nvPr/>
        </p:nvSpPr>
        <p:spPr bwMode="auto">
          <a:xfrm>
            <a:off x="6456363" y="1879600"/>
            <a:ext cx="2982912" cy="368300"/>
          </a:xfrm>
          <a:custGeom>
            <a:avLst/>
            <a:gdLst>
              <a:gd name="T0" fmla="*/ 0 w 2184"/>
              <a:gd name="T1" fmla="*/ 232 h 232"/>
              <a:gd name="T2" fmla="*/ 322 w 2184"/>
              <a:gd name="T3" fmla="*/ 10 h 232"/>
              <a:gd name="T4" fmla="*/ 861 w 2184"/>
              <a:gd name="T5" fmla="*/ 144 h 232"/>
              <a:gd name="T6" fmla="*/ 2184 w 2184"/>
              <a:gd name="T7" fmla="*/ 229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84" h="232">
                <a:moveTo>
                  <a:pt x="0" y="232"/>
                </a:moveTo>
                <a:cubicBezTo>
                  <a:pt x="88" y="213"/>
                  <a:pt x="250" y="0"/>
                  <a:pt x="322" y="10"/>
                </a:cubicBezTo>
                <a:cubicBezTo>
                  <a:pt x="394" y="20"/>
                  <a:pt x="541" y="86"/>
                  <a:pt x="861" y="144"/>
                </a:cubicBezTo>
                <a:cubicBezTo>
                  <a:pt x="1181" y="202"/>
                  <a:pt x="2013" y="218"/>
                  <a:pt x="2184" y="229"/>
                </a:cubicBezTo>
              </a:path>
            </a:pathLst>
          </a:custGeom>
          <a:noFill/>
          <a:ln w="19050" cmpd="sng">
            <a:solidFill>
              <a:srgbClr val="FD6935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53" name="Line 13">
            <a:extLst>
              <a:ext uri="{FF2B5EF4-FFF2-40B4-BE49-F238E27FC236}">
                <a16:creationId xmlns:a16="http://schemas.microsoft.com/office/drawing/2014/main" id="{150EA87F-A31B-8D4C-9F16-54C481305A8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43139" y="1557338"/>
            <a:ext cx="3024187" cy="0"/>
          </a:xfrm>
          <a:prstGeom prst="line">
            <a:avLst/>
          </a:prstGeom>
          <a:noFill/>
          <a:ln w="28575">
            <a:solidFill>
              <a:srgbClr val="FD6935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54" name="Text Box 14">
            <a:extLst>
              <a:ext uri="{FF2B5EF4-FFF2-40B4-BE49-F238E27FC236}">
                <a16:creationId xmlns:a16="http://schemas.microsoft.com/office/drawing/2014/main" id="{26EBB951-4FEC-3249-969F-0C2AFAECE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1195388"/>
            <a:ext cx="187325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T, milliseconds</a:t>
            </a:r>
            <a:endParaRPr lang="ru-RU" alt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55" name="Line 15">
            <a:extLst>
              <a:ext uri="{FF2B5EF4-FFF2-40B4-BE49-F238E27FC236}">
                <a16:creationId xmlns:a16="http://schemas.microsoft.com/office/drawing/2014/main" id="{E4E8F5BA-2EA0-9A43-B55F-62AA8834AF4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66988" y="1303338"/>
            <a:ext cx="252412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56" name="Text Box 16">
            <a:extLst>
              <a:ext uri="{FF2B5EF4-FFF2-40B4-BE49-F238E27FC236}">
                <a16:creationId xmlns:a16="http://schemas.microsoft.com/office/drawing/2014/main" id="{78B822AC-F74D-B541-A752-A36D5E663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2889" y="1016001"/>
            <a:ext cx="5048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ru-RU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l-GR" altLang="ru-RU" b="1" baseline="-250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</a:p>
        </p:txBody>
      </p:sp>
      <p:sp>
        <p:nvSpPr>
          <p:cNvPr id="61457" name="Line 17">
            <a:extLst>
              <a:ext uri="{FF2B5EF4-FFF2-40B4-BE49-F238E27FC236}">
                <a16:creationId xmlns:a16="http://schemas.microsoft.com/office/drawing/2014/main" id="{C63B7FB6-DA8E-1149-8AC5-C6AC69F9EB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06738" y="1916113"/>
            <a:ext cx="252412" cy="107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61458" name="Group 18">
            <a:extLst>
              <a:ext uri="{FF2B5EF4-FFF2-40B4-BE49-F238E27FC236}">
                <a16:creationId xmlns:a16="http://schemas.microsoft.com/office/drawing/2014/main" id="{46314CEC-98DE-6C48-8BEA-24D9B5B2ECC9}"/>
              </a:ext>
            </a:extLst>
          </p:cNvPr>
          <p:cNvGrpSpPr>
            <a:grpSpLocks/>
          </p:cNvGrpSpPr>
          <p:nvPr/>
        </p:nvGrpSpPr>
        <p:grpSpPr bwMode="auto">
          <a:xfrm>
            <a:off x="3287713" y="1592264"/>
            <a:ext cx="1655762" cy="401637"/>
            <a:chOff x="1202" y="1979"/>
            <a:chExt cx="1043" cy="253"/>
          </a:xfrm>
        </p:grpSpPr>
        <p:sp>
          <p:nvSpPr>
            <p:cNvPr id="61459" name="Text Box 19">
              <a:extLst>
                <a:ext uri="{FF2B5EF4-FFF2-40B4-BE49-F238E27FC236}">
                  <a16:creationId xmlns:a16="http://schemas.microsoft.com/office/drawing/2014/main" id="{C92EDC31-E6A0-274A-9ABB-067443A599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" y="2001"/>
              <a:ext cx="104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altLang="ru-RU" b="1">
                  <a:solidFill>
                    <a:srgbClr val="FD69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l-GR" altLang="ru-RU" b="1" baseline="-25000">
                  <a:solidFill>
                    <a:srgbClr val="FD69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altLang="ru-RU" b="1">
                  <a:solidFill>
                    <a:srgbClr val="FD69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altLang="ru-RU" b="1" baseline="-25000">
                  <a:solidFill>
                    <a:srgbClr val="FD69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l-GR" altLang="ru-RU" b="1">
                  <a:solidFill>
                    <a:srgbClr val="FD69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altLang="ru-RU" b="1" baseline="-25000">
                  <a:solidFill>
                    <a:srgbClr val="FD69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       </a:t>
              </a:r>
              <a:r>
                <a:rPr lang="en-US" altLang="ru-RU" b="1">
                  <a:solidFill>
                    <a:srgbClr val="FD69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2" charset="2"/>
                </a:rPr>
                <a:t>=2.2</a:t>
              </a:r>
              <a:r>
                <a:rPr lang="el-GR" altLang="ru-RU" b="1">
                  <a:solidFill>
                    <a:srgbClr val="FD69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2" charset="2"/>
                </a:rPr>
                <a:t>μ</a:t>
              </a:r>
              <a:r>
                <a:rPr lang="en-US" altLang="ru-RU" b="1">
                  <a:solidFill>
                    <a:srgbClr val="FD693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itchFamily="2" charset="2"/>
                </a:rPr>
                <a:t>s</a:t>
              </a:r>
              <a:endParaRPr lang="el-GR" altLang="ru-RU" b="1">
                <a:solidFill>
                  <a:srgbClr val="FD693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endParaRPr>
            </a:p>
          </p:txBody>
        </p:sp>
        <p:sp>
          <p:nvSpPr>
            <p:cNvPr id="61460" name="Text Box 20">
              <a:extLst>
                <a:ext uri="{FF2B5EF4-FFF2-40B4-BE49-F238E27FC236}">
                  <a16:creationId xmlns:a16="http://schemas.microsoft.com/office/drawing/2014/main" id="{C4736B65-13A3-8345-8127-CBFD657E08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02" y="1979"/>
              <a:ext cx="2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ru-RU" sz="1400" b="1">
                  <a:solidFill>
                    <a:srgbClr val="FD6935"/>
                  </a:solidFill>
                </a:rPr>
                <a:t>~</a:t>
              </a:r>
              <a:endParaRPr lang="ru-RU" altLang="ru-RU" sz="1400" b="1">
                <a:solidFill>
                  <a:srgbClr val="FD6935"/>
                </a:solidFill>
              </a:endParaRPr>
            </a:p>
          </p:txBody>
        </p:sp>
      </p:grpSp>
      <p:sp>
        <p:nvSpPr>
          <p:cNvPr id="61461" name="Line 21">
            <a:extLst>
              <a:ext uri="{FF2B5EF4-FFF2-40B4-BE49-F238E27FC236}">
                <a16:creationId xmlns:a16="http://schemas.microsoft.com/office/drawing/2014/main" id="{2ABB679A-262F-AC43-B023-2BB4F8E8EE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66988" y="1843089"/>
            <a:ext cx="360362" cy="1809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62" name="Text Box 22">
            <a:extLst>
              <a:ext uri="{FF2B5EF4-FFF2-40B4-BE49-F238E27FC236}">
                <a16:creationId xmlns:a16="http://schemas.microsoft.com/office/drawing/2014/main" id="{21928674-1FC4-3141-98B4-09F19C57B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4939" y="1519238"/>
            <a:ext cx="720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  <a:endParaRPr lang="el-GR" altLang="ru-RU" b="1" baseline="-25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63" name="Line 23">
            <a:extLst>
              <a:ext uri="{FF2B5EF4-FFF2-40B4-BE49-F238E27FC236}">
                <a16:creationId xmlns:a16="http://schemas.microsoft.com/office/drawing/2014/main" id="{2C37708F-1568-3E45-AC62-D85F1D0258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5188" y="2492375"/>
            <a:ext cx="5397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64" name="Text Box 24">
            <a:extLst>
              <a:ext uri="{FF2B5EF4-FFF2-40B4-BE49-F238E27FC236}">
                <a16:creationId xmlns:a16="http://schemas.microsoft.com/office/drawing/2014/main" id="{49CA66E3-85C1-5C42-B44F-6E132FF73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2166938"/>
            <a:ext cx="7207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ru-RU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l-GR" altLang="ru-RU" b="1" baseline="-25000">
              <a:latin typeface="Times New Roman" panose="02020603050405020304" pitchFamily="18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61465" name="Line 25">
            <a:extLst>
              <a:ext uri="{FF2B5EF4-FFF2-40B4-BE49-F238E27FC236}">
                <a16:creationId xmlns:a16="http://schemas.microsoft.com/office/drawing/2014/main" id="{9AD19132-DABA-724D-B9AA-877E923350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5189" y="2636838"/>
            <a:ext cx="14049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66" name="Text Box 26">
            <a:extLst>
              <a:ext uri="{FF2B5EF4-FFF2-40B4-BE49-F238E27FC236}">
                <a16:creationId xmlns:a16="http://schemas.microsoft.com/office/drawing/2014/main" id="{BC78E82B-9131-E640-889F-60B1B580D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451" y="2276475"/>
            <a:ext cx="612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ru-RU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obs</a:t>
            </a:r>
            <a:endParaRPr lang="el-GR" altLang="ru-RU" b="1" baseline="-25000">
              <a:latin typeface="Times New Roman" panose="02020603050405020304" pitchFamily="18" charset="0"/>
              <a:cs typeface="Times New Roman" panose="02020603050405020304" pitchFamily="18" charset="0"/>
              <a:sym typeface="Symbol" pitchFamily="2" charset="2"/>
            </a:endParaRPr>
          </a:p>
        </p:txBody>
      </p:sp>
      <p:sp>
        <p:nvSpPr>
          <p:cNvPr id="61467" name="Line 27">
            <a:extLst>
              <a:ext uri="{FF2B5EF4-FFF2-40B4-BE49-F238E27FC236}">
                <a16:creationId xmlns:a16="http://schemas.microsoft.com/office/drawing/2014/main" id="{892F8987-B043-384B-B47A-62872B5132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5188" y="2239963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68" name="Line 28">
            <a:extLst>
              <a:ext uri="{FF2B5EF4-FFF2-40B4-BE49-F238E27FC236}">
                <a16:creationId xmlns:a16="http://schemas.microsoft.com/office/drawing/2014/main" id="{ED6EB19A-0D02-E445-AB61-746E59DFFD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4938" y="2203451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69" name="Line 29">
            <a:extLst>
              <a:ext uri="{FF2B5EF4-FFF2-40B4-BE49-F238E27FC236}">
                <a16:creationId xmlns:a16="http://schemas.microsoft.com/office/drawing/2014/main" id="{DE8B790B-87DF-5146-B641-CB7A127C404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5188" y="2239963"/>
            <a:ext cx="0" cy="431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70" name="Line 30">
            <a:extLst>
              <a:ext uri="{FF2B5EF4-FFF2-40B4-BE49-F238E27FC236}">
                <a16:creationId xmlns:a16="http://schemas.microsoft.com/office/drawing/2014/main" id="{B1847E9A-8A12-524B-9175-6740A9609A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74938" y="2203451"/>
            <a:ext cx="0" cy="3603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71" name="Line 31">
            <a:extLst>
              <a:ext uri="{FF2B5EF4-FFF2-40B4-BE49-F238E27FC236}">
                <a16:creationId xmlns:a16="http://schemas.microsoft.com/office/drawing/2014/main" id="{96CB7699-E9A1-FB48-BA3F-BAE19E9A96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0125" y="1989138"/>
            <a:ext cx="0" cy="7556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72" name="Line 32">
            <a:extLst>
              <a:ext uri="{FF2B5EF4-FFF2-40B4-BE49-F238E27FC236}">
                <a16:creationId xmlns:a16="http://schemas.microsoft.com/office/drawing/2014/main" id="{B4BC7E61-5D62-904F-AFD9-EA864E2B6C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03839" y="1557338"/>
            <a:ext cx="828675" cy="0"/>
          </a:xfrm>
          <a:prstGeom prst="line">
            <a:avLst/>
          </a:prstGeom>
          <a:noFill/>
          <a:ln w="28575">
            <a:solidFill>
              <a:srgbClr val="FD6935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73" name="Line 33">
            <a:extLst>
              <a:ext uri="{FF2B5EF4-FFF2-40B4-BE49-F238E27FC236}">
                <a16:creationId xmlns:a16="http://schemas.microsoft.com/office/drawing/2014/main" id="{64A630C8-3D9F-034A-8B5E-FF402A88726B}"/>
              </a:ext>
            </a:extLst>
          </p:cNvPr>
          <p:cNvSpPr>
            <a:spLocks noChangeShapeType="1"/>
          </p:cNvSpPr>
          <p:nvPr/>
        </p:nvSpPr>
        <p:spPr bwMode="auto">
          <a:xfrm>
            <a:off x="6167438" y="1557338"/>
            <a:ext cx="360362" cy="0"/>
          </a:xfrm>
          <a:prstGeom prst="line">
            <a:avLst/>
          </a:prstGeom>
          <a:noFill/>
          <a:ln w="28575">
            <a:solidFill>
              <a:srgbClr val="FD6935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474" name="Text Box 34">
            <a:extLst>
              <a:ext uri="{FF2B5EF4-FFF2-40B4-BE49-F238E27FC236}">
                <a16:creationId xmlns:a16="http://schemas.microsoft.com/office/drawing/2014/main" id="{DC8E59ED-509E-874E-B080-3645075C3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275" y="1"/>
            <a:ext cx="57975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altLang="ru-RU" sz="2400" b="1" i="1" dirty="0"/>
              <a:t>Accelerator</a:t>
            </a:r>
            <a:r>
              <a:rPr lang="el-GR" altLang="ru-RU" sz="2400" b="1" i="1" dirty="0"/>
              <a:t> </a:t>
            </a:r>
            <a:r>
              <a:rPr lang="ru-RU" altLang="ru-RU" sz="2400" b="1" i="1" dirty="0"/>
              <a:t>- </a:t>
            </a:r>
            <a:r>
              <a:rPr lang="el-GR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ru-RU" sz="2400" b="1" i="1" dirty="0"/>
              <a:t> Decay At Rest source</a:t>
            </a:r>
            <a:endParaRPr lang="ru-RU" altLang="ru-RU" sz="2400" b="1" i="1" dirty="0"/>
          </a:p>
        </p:txBody>
      </p:sp>
      <p:sp>
        <p:nvSpPr>
          <p:cNvPr id="61475" name="Text Box 35">
            <a:extLst>
              <a:ext uri="{FF2B5EF4-FFF2-40B4-BE49-F238E27FC236}">
                <a16:creationId xmlns:a16="http://schemas.microsoft.com/office/drawing/2014/main" id="{4F61421C-4A19-B841-97F0-2A1E5E481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5382" y="476033"/>
            <a:ext cx="936942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ru-RU" b="1" dirty="0">
                <a:solidFill>
                  <a:srgbClr val="1507FB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Pulsed</a:t>
            </a:r>
            <a:r>
              <a:rPr lang="en-US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beam of an accelerator is an essential factor of background reduction (by 1/Duty factor)!</a:t>
            </a:r>
          </a:p>
          <a:p>
            <a:pPr algn="ctr"/>
            <a:r>
              <a:rPr lang="en-US" altLang="ru-RU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Duty factor = </a:t>
            </a:r>
            <a:r>
              <a:rPr lang="en-US" altLang="ru-RU" b="1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altLang="ru-RU" b="1" baseline="-25000" dirty="0" err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obs</a:t>
            </a:r>
            <a:r>
              <a:rPr lang="en-US" altLang="ru-RU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/T </a:t>
            </a:r>
            <a:r>
              <a:rPr lang="en-US" altLang="ru-RU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~</a:t>
            </a:r>
            <a:r>
              <a:rPr lang="en-US" altLang="ru-RU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10</a:t>
            </a:r>
            <a:r>
              <a:rPr lang="en-US" altLang="ru-RU" b="1" baseline="3000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-1</a:t>
            </a:r>
            <a:r>
              <a:rPr lang="en-US" altLang="ru-RU" b="1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÷ 10</a:t>
            </a:r>
            <a:r>
              <a:rPr lang="en-US" altLang="ru-RU" b="1" baseline="30000" dirty="0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-5</a:t>
            </a:r>
          </a:p>
        </p:txBody>
      </p:sp>
      <p:graphicFrame>
        <p:nvGraphicFramePr>
          <p:cNvPr id="61476" name="Group 36">
            <a:extLst>
              <a:ext uri="{FF2B5EF4-FFF2-40B4-BE49-F238E27FC236}">
                <a16:creationId xmlns:a16="http://schemas.microsoft.com/office/drawing/2014/main" id="{E59485C4-9FA3-4D43-AC46-D06E179E9A63}"/>
              </a:ext>
            </a:extLst>
          </p:cNvPr>
          <p:cNvGraphicFramePr>
            <a:graphicFrameLocks noGrp="1"/>
          </p:cNvGraphicFramePr>
          <p:nvPr/>
        </p:nvGraphicFramePr>
        <p:xfrm>
          <a:off x="8264114" y="2904779"/>
          <a:ext cx="3276600" cy="3103113"/>
        </p:xfrm>
        <a:graphic>
          <a:graphicData uri="http://schemas.openxmlformats.org/drawingml/2006/table">
            <a:tbl>
              <a:tblPr/>
              <a:tblGrid>
                <a:gridCol w="1246188">
                  <a:extLst>
                    <a:ext uri="{9D8B030D-6E8A-4147-A177-3AD203B41FA5}">
                      <a16:colId xmlns:a16="http://schemas.microsoft.com/office/drawing/2014/main" val="1607796422"/>
                    </a:ext>
                  </a:extLst>
                </a:gridCol>
                <a:gridCol w="2030412">
                  <a:extLst>
                    <a:ext uri="{9D8B030D-6E8A-4147-A177-3AD203B41FA5}">
                      <a16:colId xmlns:a16="http://schemas.microsoft.com/office/drawing/2014/main" val="839048627"/>
                    </a:ext>
                  </a:extLst>
                </a:gridCol>
              </a:tblGrid>
              <a:tr h="3548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E01F2"/>
                          </a:solidFill>
                        </a:rPr>
                        <a:t>Lujan</a:t>
                      </a: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49" charset="-128"/>
                          <a:cs typeface="CMR10" charset="0"/>
                        </a:rPr>
                        <a:t> 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CMR10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600" b="1" kern="1200" dirty="0">
                          <a:solidFill>
                            <a:srgbClr val="FE01F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</a:t>
                      </a:r>
                      <a:r>
                        <a:rPr lang="ru-RU" altLang="ru-RU" sz="1600" b="1" kern="1200" dirty="0">
                          <a:solidFill>
                            <a:srgbClr val="FE01F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(LANL)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61697"/>
                  </a:ext>
                </a:extLst>
              </a:tr>
              <a:tr h="3635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800" b="1" kern="1200">
                          <a:solidFill>
                            <a:srgbClr val="F2A006"/>
                          </a:solidFill>
                          <a:latin typeface="+mn-lt"/>
                          <a:ea typeface="+mn-ea"/>
                          <a:cs typeface="+mn-cs"/>
                        </a:rPr>
                        <a:t>ISIS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800" b="1" kern="1200" dirty="0">
                          <a:solidFill>
                            <a:srgbClr val="F2A006"/>
                          </a:solidFill>
                          <a:latin typeface="+mn-lt"/>
                          <a:ea typeface="+mn-ea"/>
                          <a:cs typeface="+mn-cs"/>
                        </a:rPr>
                        <a:t>UK</a:t>
                      </a:r>
                      <a:r>
                        <a:rPr lang="ru-RU" altLang="ru-RU" sz="1800" b="1" kern="1200" dirty="0">
                          <a:solidFill>
                            <a:srgbClr val="F2A006"/>
                          </a:solidFill>
                          <a:latin typeface="+mn-lt"/>
                          <a:ea typeface="+mn-ea"/>
                          <a:cs typeface="+mn-cs"/>
                        </a:rPr>
                        <a:t> (RAL)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8628765"/>
                  </a:ext>
                </a:extLst>
              </a:tr>
              <a:tr h="303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800" b="1" kern="120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BNB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US</a:t>
                      </a:r>
                      <a:r>
                        <a:rPr lang="ru-RU" altLang="ru-RU" sz="1800" b="1" kern="1200" dirty="0">
                          <a:solidFill>
                            <a:srgbClr val="7030A0"/>
                          </a:solidFill>
                          <a:latin typeface="+mn-lt"/>
                          <a:ea typeface="+mn-ea"/>
                          <a:cs typeface="+mn-cs"/>
                        </a:rPr>
                        <a:t> (FNAL)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828151"/>
                  </a:ext>
                </a:extLst>
              </a:tr>
              <a:tr h="303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800" b="1" kern="1200">
                          <a:solidFill>
                            <a:srgbClr val="187F24"/>
                          </a:solidFill>
                          <a:latin typeface="+mn-lt"/>
                          <a:ea typeface="+mn-ea"/>
                          <a:cs typeface="+mn-cs"/>
                        </a:rPr>
                        <a:t>SNS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800" b="1" kern="1200" dirty="0">
                          <a:solidFill>
                            <a:srgbClr val="187F24"/>
                          </a:solidFill>
                          <a:latin typeface="+mn-lt"/>
                          <a:ea typeface="+mn-ea"/>
                          <a:cs typeface="+mn-cs"/>
                        </a:rPr>
                        <a:t>US</a:t>
                      </a:r>
                      <a:r>
                        <a:rPr lang="ru-RU" altLang="ru-RU" sz="1800" b="1" kern="1200" dirty="0">
                          <a:solidFill>
                            <a:srgbClr val="187F24"/>
                          </a:solidFill>
                          <a:latin typeface="+mn-lt"/>
                          <a:ea typeface="+mn-ea"/>
                          <a:cs typeface="+mn-cs"/>
                        </a:rPr>
                        <a:t> (ORNL)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733876"/>
                  </a:ext>
                </a:extLst>
              </a:tr>
              <a:tr h="301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altLang="ru-RU" sz="1800" b="1" kern="1200">
                          <a:solidFill>
                            <a:srgbClr val="1706F5"/>
                          </a:solidFill>
                          <a:latin typeface="+mn-lt"/>
                          <a:ea typeface="+mn-ea"/>
                          <a:cs typeface="+mn-cs"/>
                        </a:rPr>
                        <a:t>MLF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800" b="1" kern="1200" dirty="0">
                          <a:solidFill>
                            <a:srgbClr val="1706F5"/>
                          </a:solidFill>
                          <a:latin typeface="+mn-lt"/>
                          <a:ea typeface="+mn-ea"/>
                          <a:cs typeface="+mn-cs"/>
                        </a:rPr>
                        <a:t>Japan </a:t>
                      </a:r>
                      <a:r>
                        <a:rPr lang="fr-FR" altLang="ru-RU" sz="1800" b="1" kern="1200" dirty="0">
                          <a:solidFill>
                            <a:srgbClr val="1706F5"/>
                          </a:solidFill>
                          <a:latin typeface="+mn-lt"/>
                          <a:ea typeface="+mn-ea"/>
                          <a:cs typeface="+mn-cs"/>
                        </a:rPr>
                        <a:t>(J-PARC)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7484820"/>
                  </a:ext>
                </a:extLst>
              </a:tr>
              <a:tr h="303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600" b="1" dirty="0">
                          <a:solidFill>
                            <a:srgbClr val="0882F5"/>
                          </a:solidFill>
                        </a:rPr>
                        <a:t>LANSCE Area A</a:t>
                      </a:r>
                      <a:r>
                        <a:rPr kumimoji="0" lang="ru-RU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49" charset="-128"/>
                          <a:cs typeface="CMR10" charset="0"/>
                        </a:rPr>
                        <a:t> </a:t>
                      </a:r>
                      <a:endParaRPr kumimoji="0" lang="ru-RU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CMR10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600" b="1" kern="1200" dirty="0">
                          <a:solidFill>
                            <a:srgbClr val="0882F5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US (LANL)</a:t>
                      </a:r>
                      <a:endParaRPr lang="ru-RU" altLang="ru-RU" sz="1600" b="1" kern="1200" dirty="0">
                        <a:solidFill>
                          <a:srgbClr val="0882F5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020096"/>
                  </a:ext>
                </a:extLst>
              </a:tr>
              <a:tr h="373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800" b="1" kern="1200">
                          <a:solidFill>
                            <a:srgbClr val="681678"/>
                          </a:solidFill>
                          <a:latin typeface="+mn-lt"/>
                          <a:ea typeface="+mn-ea"/>
                          <a:cs typeface="+mn-cs"/>
                        </a:rPr>
                        <a:t>ESS 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ru-RU" sz="1800" b="1" kern="1200" dirty="0">
                          <a:solidFill>
                            <a:srgbClr val="681678"/>
                          </a:solidFill>
                          <a:latin typeface="+mn-lt"/>
                          <a:ea typeface="+mn-ea"/>
                          <a:cs typeface="+mn-cs"/>
                        </a:rPr>
                        <a:t>Sweden</a:t>
                      </a:r>
                      <a:r>
                        <a:rPr lang="ru-RU" altLang="ru-RU" sz="1800" b="1" kern="1200" dirty="0">
                          <a:solidFill>
                            <a:srgbClr val="681678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ru-RU" sz="1800" b="1" kern="1200" dirty="0">
                          <a:solidFill>
                            <a:srgbClr val="681678"/>
                          </a:solidFill>
                          <a:latin typeface="+mn-lt"/>
                          <a:ea typeface="+mn-ea"/>
                          <a:cs typeface="+mn-cs"/>
                        </a:rPr>
                        <a:t>(planned)</a:t>
                      </a:r>
                      <a:endParaRPr lang="ru-RU" altLang="ru-RU" sz="1800" b="1" kern="1200" dirty="0">
                        <a:solidFill>
                          <a:srgbClr val="681678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3944135"/>
                  </a:ext>
                </a:extLst>
              </a:tr>
              <a:tr h="3032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49" charset="-128"/>
                          <a:cs typeface="CMR10" charset="0"/>
                        </a:rPr>
                        <a:t>DAE</a:t>
                      </a:r>
                      <a:r>
                        <a:rPr kumimoji="0" lang="el-GR" altLang="ru-RU" sz="1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49" charset="-128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kumimoji="0" lang="en-US" altLang="ru-RU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49" charset="-128"/>
                          <a:cs typeface="CMR10" charset="0"/>
                        </a:rPr>
                        <a:t>ALUS </a:t>
                      </a:r>
                      <a:endParaRPr kumimoji="0" lang="en-US" altLang="ru-RU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ＭＳ 明朝" panose="02020609040205080304" pitchFamily="49" charset="-128"/>
                          <a:cs typeface="CMR10" charset="0"/>
                        </a:rPr>
                        <a:t>US (planned)</a:t>
                      </a:r>
                      <a:endParaRPr kumimoji="0" lang="en-US" altLang="ru-RU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明朝" panose="02020609040205080304" pitchFamily="49" charset="-128"/>
                        <a:cs typeface="CMR10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3927436"/>
                  </a:ext>
                </a:extLst>
              </a:tr>
            </a:tbl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439D7A4-EA09-4B47-8405-07024136F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E5A4-66AB-7241-AF1D-13D53C61048A}" type="slidenum">
              <a:rPr lang="ru-RU" smtClean="0"/>
              <a:t>10</a:t>
            </a:fld>
            <a:endParaRPr lang="ru-RU"/>
          </a:p>
        </p:txBody>
      </p:sp>
      <p:pic>
        <p:nvPicPr>
          <p:cNvPr id="41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408EEAAF-6D61-DC4A-8EBA-3891018A1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11" y="2579688"/>
            <a:ext cx="7525235" cy="376261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2ECBEA9-3C6F-A443-9F24-65795C14FF9E}"/>
              </a:ext>
            </a:extLst>
          </p:cNvPr>
          <p:cNvSpPr/>
          <p:nvPr/>
        </p:nvSpPr>
        <p:spPr>
          <a:xfrm>
            <a:off x="1498337" y="3338104"/>
            <a:ext cx="596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BNB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F024AF7-EBC8-EC48-9251-66E18798C71C}"/>
              </a:ext>
            </a:extLst>
          </p:cNvPr>
          <p:cNvSpPr/>
          <p:nvPr/>
        </p:nvSpPr>
        <p:spPr>
          <a:xfrm>
            <a:off x="2208680" y="3644942"/>
            <a:ext cx="7024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E01F2"/>
                </a:solidFill>
              </a:rPr>
              <a:t>Lujan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D89BFE9-A15D-CC4F-A2E3-3484D213B0F4}"/>
              </a:ext>
            </a:extLst>
          </p:cNvPr>
          <p:cNvSpPr/>
          <p:nvPr/>
        </p:nvSpPr>
        <p:spPr>
          <a:xfrm>
            <a:off x="2749298" y="3851835"/>
            <a:ext cx="524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2A006"/>
                </a:solidFill>
              </a:rPr>
              <a:t>ISIS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035B2D3-DBB9-BD4C-B74A-A64C66049FBA}"/>
              </a:ext>
            </a:extLst>
          </p:cNvPr>
          <p:cNvSpPr/>
          <p:nvPr/>
        </p:nvSpPr>
        <p:spPr>
          <a:xfrm>
            <a:off x="4668403" y="3385621"/>
            <a:ext cx="585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706F5"/>
                </a:solidFill>
              </a:rPr>
              <a:t>MLF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73A8C9E-783B-0F44-A76C-222EAC68F5E3}"/>
              </a:ext>
            </a:extLst>
          </p:cNvPr>
          <p:cNvSpPr/>
          <p:nvPr/>
        </p:nvSpPr>
        <p:spPr>
          <a:xfrm>
            <a:off x="4811848" y="3907149"/>
            <a:ext cx="554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87F24"/>
                </a:solidFill>
              </a:rPr>
              <a:t>SNS</a:t>
            </a:r>
            <a:endParaRPr lang="ru-RU" b="1" dirty="0">
              <a:solidFill>
                <a:srgbClr val="187F24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20936F0-441F-344B-8818-216AC7A8A301}"/>
              </a:ext>
            </a:extLst>
          </p:cNvPr>
          <p:cNvSpPr/>
          <p:nvPr/>
        </p:nvSpPr>
        <p:spPr>
          <a:xfrm>
            <a:off x="5326064" y="3907149"/>
            <a:ext cx="120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87F24"/>
                </a:solidFill>
              </a:rPr>
              <a:t>SNS future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11FCF6B-E8B8-5A40-A65D-59FB643E5352}"/>
              </a:ext>
            </a:extLst>
          </p:cNvPr>
          <p:cNvSpPr/>
          <p:nvPr/>
        </p:nvSpPr>
        <p:spPr>
          <a:xfrm>
            <a:off x="4124402" y="5304720"/>
            <a:ext cx="1610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882F5"/>
                </a:solidFill>
              </a:rPr>
              <a:t>LANSCE Area A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C33E16A-77C7-F644-9C6E-03B5D30A5743}"/>
              </a:ext>
            </a:extLst>
          </p:cNvPr>
          <p:cNvSpPr/>
          <p:nvPr/>
        </p:nvSpPr>
        <p:spPr>
          <a:xfrm>
            <a:off x="5954897" y="5124727"/>
            <a:ext cx="512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81678"/>
                </a:solidFill>
              </a:rPr>
              <a:t>ESS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5321ADE-FD45-F74E-800B-7905307B2825}"/>
              </a:ext>
            </a:extLst>
          </p:cNvPr>
          <p:cNvSpPr/>
          <p:nvPr/>
        </p:nvSpPr>
        <p:spPr>
          <a:xfrm>
            <a:off x="6113667" y="5509933"/>
            <a:ext cx="11819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DAE</a:t>
            </a:r>
            <a:r>
              <a:rPr lang="en-US" b="1" dirty="0" err="1">
                <a:latin typeface="Symbol" pitchFamily="2" charset="2"/>
              </a:rPr>
              <a:t>d</a:t>
            </a:r>
            <a:r>
              <a:rPr lang="en-US" b="1" dirty="0" err="1"/>
              <a:t>ALUS</a:t>
            </a:r>
            <a:endParaRPr lang="en-US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9E03958-5723-1245-9770-89424B87E4E3}"/>
              </a:ext>
            </a:extLst>
          </p:cNvPr>
          <p:cNvSpPr txBox="1"/>
          <p:nvPr/>
        </p:nvSpPr>
        <p:spPr>
          <a:xfrm rot="1871065">
            <a:off x="5895580" y="3618591"/>
            <a:ext cx="1224822" cy="315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52" b="1" dirty="0"/>
              <a:t>~iso S/sqrt(B)</a:t>
            </a:r>
          </a:p>
        </p:txBody>
      </p:sp>
      <p:sp>
        <p:nvSpPr>
          <p:cNvPr id="52" name="Right Arrow 4">
            <a:extLst>
              <a:ext uri="{FF2B5EF4-FFF2-40B4-BE49-F238E27FC236}">
                <a16:creationId xmlns:a16="http://schemas.microsoft.com/office/drawing/2014/main" id="{EC21B1BA-C59E-A94E-A6A7-DD973B35D4ED}"/>
              </a:ext>
            </a:extLst>
          </p:cNvPr>
          <p:cNvSpPr>
            <a:spLocks noChangeArrowheads="1"/>
          </p:cNvSpPr>
          <p:nvPr/>
        </p:nvSpPr>
        <p:spPr bwMode="auto">
          <a:xfrm rot="19266737">
            <a:off x="6637371" y="2701662"/>
            <a:ext cx="940419" cy="852570"/>
          </a:xfrm>
          <a:prstGeom prst="rightArrow">
            <a:avLst>
              <a:gd name="adj1" fmla="val 50000"/>
              <a:gd name="adj2" fmla="val 50061"/>
            </a:avLst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1633" b="1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BAA2AFA-F3DB-3B4C-ADBF-9AA7AA9A9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656" y="2684773"/>
            <a:ext cx="720069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33" b="1" dirty="0">
                <a:solidFill>
                  <a:srgbClr val="008000"/>
                </a:solidFill>
              </a:rPr>
              <a:t>better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5DB08BA-D0AD-7B4C-9556-ACD56A9B8E63}"/>
              </a:ext>
            </a:extLst>
          </p:cNvPr>
          <p:cNvSpPr/>
          <p:nvPr/>
        </p:nvSpPr>
        <p:spPr>
          <a:xfrm>
            <a:off x="6085481" y="6055415"/>
            <a:ext cx="206820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ru-RU" sz="12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ＭＳ 明朝" panose="02020609040205080304" pitchFamily="49" charset="-128"/>
                <a:cs typeface="CMR10" charset="0"/>
              </a:rPr>
              <a:t>By Kate </a:t>
            </a:r>
            <a:r>
              <a:rPr kumimoji="0" lang="en-US" altLang="ru-RU" sz="12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ＭＳ 明朝" panose="02020609040205080304" pitchFamily="49" charset="-128"/>
                <a:cs typeface="CMR10" charset="0"/>
              </a:rPr>
              <a:t>Scholberg</a:t>
            </a:r>
            <a:endParaRPr kumimoji="0" lang="en-US" altLang="ru-RU" sz="12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明朝" panose="02020609040205080304" pitchFamily="49" charset="-128"/>
              <a:cs typeface="CMR1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173E11-0D35-BD42-9132-43A67C88F5CA}"/>
              </a:ext>
            </a:extLst>
          </p:cNvPr>
          <p:cNvSpPr txBox="1"/>
          <p:nvPr/>
        </p:nvSpPr>
        <p:spPr>
          <a:xfrm>
            <a:off x="8579919" y="817455"/>
            <a:ext cx="263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507FB"/>
                </a:solidFill>
              </a:rPr>
              <a:t>(since measurements are synchronized with beam)</a:t>
            </a:r>
            <a:endParaRPr lang="ru-RU" b="1" dirty="0">
              <a:solidFill>
                <a:srgbClr val="1507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392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AB8192D-33A4-6940-AE51-6D433F35A4B3}"/>
              </a:ext>
            </a:extLst>
          </p:cNvPr>
          <p:cNvGrpSpPr>
            <a:grpSpLocks noChangeAspect="1"/>
          </p:cNvGrpSpPr>
          <p:nvPr/>
        </p:nvGrpSpPr>
        <p:grpSpPr>
          <a:xfrm>
            <a:off x="398315" y="712163"/>
            <a:ext cx="5589239" cy="3251635"/>
            <a:chOff x="1524001" y="692151"/>
            <a:chExt cx="7559675" cy="3635375"/>
          </a:xfrm>
        </p:grpSpPr>
        <p:pic>
          <p:nvPicPr>
            <p:cNvPr id="16388" name="Picture 4">
              <a:extLst>
                <a:ext uri="{FF2B5EF4-FFF2-40B4-BE49-F238E27FC236}">
                  <a16:creationId xmlns:a16="http://schemas.microsoft.com/office/drawing/2014/main" id="{3E85F9BA-7E19-2149-867F-5BF26AEC2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03"/>
            <a:stretch>
              <a:fillRect/>
            </a:stretch>
          </p:blipFill>
          <p:spPr bwMode="auto">
            <a:xfrm>
              <a:off x="1524001" y="692151"/>
              <a:ext cx="7559675" cy="3635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389" name="Line 5">
              <a:extLst>
                <a:ext uri="{FF2B5EF4-FFF2-40B4-BE49-F238E27FC236}">
                  <a16:creationId xmlns:a16="http://schemas.microsoft.com/office/drawing/2014/main" id="{D719B84D-355F-2B46-8DF8-1C134391FF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0138" y="2873375"/>
              <a:ext cx="4152900" cy="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0" name="Line 6">
              <a:extLst>
                <a:ext uri="{FF2B5EF4-FFF2-40B4-BE49-F238E27FC236}">
                  <a16:creationId xmlns:a16="http://schemas.microsoft.com/office/drawing/2014/main" id="{12BDBD43-095D-0245-BB88-39E6BE9D27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6663" y="3036888"/>
              <a:ext cx="2139950" cy="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1" name="Line 7">
              <a:extLst>
                <a:ext uri="{FF2B5EF4-FFF2-40B4-BE49-F238E27FC236}">
                  <a16:creationId xmlns:a16="http://schemas.microsoft.com/office/drawing/2014/main" id="{2DE8B580-1458-BC48-8F7C-612B210628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0825" y="3198813"/>
              <a:ext cx="4152900" cy="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2" name="Line 8">
              <a:extLst>
                <a:ext uri="{FF2B5EF4-FFF2-40B4-BE49-F238E27FC236}">
                  <a16:creationId xmlns:a16="http://schemas.microsoft.com/office/drawing/2014/main" id="{AAC4AD13-C801-0442-B127-2F6C011AD2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95788" y="3817938"/>
              <a:ext cx="3397250" cy="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3" name="Line 9">
              <a:extLst>
                <a:ext uri="{FF2B5EF4-FFF2-40B4-BE49-F238E27FC236}">
                  <a16:creationId xmlns:a16="http://schemas.microsoft.com/office/drawing/2014/main" id="{091DA795-25E8-354F-95BC-63A0EDF56F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06663" y="3979863"/>
              <a:ext cx="3524250" cy="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397" name="Rectangle 13">
            <a:extLst>
              <a:ext uri="{FF2B5EF4-FFF2-40B4-BE49-F238E27FC236}">
                <a16:creationId xmlns:a16="http://schemas.microsoft.com/office/drawing/2014/main" id="{14B75117-78FA-1645-B352-25C894F36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047" y="426954"/>
            <a:ext cx="6096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1-st proposal of experiment on </a:t>
            </a:r>
            <a:r>
              <a:rPr lang="ru-RU" altLang="ru-RU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CEνNS</a:t>
            </a:r>
            <a:r>
              <a:rPr lang="en-US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detection:</a:t>
            </a:r>
          </a:p>
        </p:txBody>
      </p:sp>
      <p:sp>
        <p:nvSpPr>
          <p:cNvPr id="16398" name="Rectangle 14">
            <a:extLst>
              <a:ext uri="{FF2B5EF4-FFF2-40B4-BE49-F238E27FC236}">
                <a16:creationId xmlns:a16="http://schemas.microsoft.com/office/drawing/2014/main" id="{30E17895-1CFC-764A-8F7F-A15570550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6616" y="764126"/>
            <a:ext cx="5519720" cy="1384995"/>
          </a:xfrm>
          <a:prstGeom prst="rect">
            <a:avLst/>
          </a:prstGeom>
          <a:solidFill>
            <a:srgbClr val="CFFF4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indent="-285750">
              <a:spcAft>
                <a:spcPct val="50000"/>
              </a:spcAft>
              <a:buFontTx/>
              <a:buChar char="-"/>
            </a:pPr>
            <a:r>
              <a:rPr lang="en-US" altLang="ja-JP" sz="1400" b="1" dirty="0"/>
              <a:t>Micron size metastable superconductive</a:t>
            </a:r>
            <a:r>
              <a:rPr lang="ru-RU" altLang="ja-JP" sz="1400" b="1" dirty="0"/>
              <a:t> </a:t>
            </a:r>
            <a:r>
              <a:rPr lang="en-US" altLang="ja-JP" sz="1400" b="1" dirty="0"/>
              <a:t>granules in a colloidal system placed in magnetic field</a:t>
            </a:r>
          </a:p>
          <a:p>
            <a:pPr>
              <a:spcAft>
                <a:spcPct val="50000"/>
              </a:spcAft>
              <a:buFontTx/>
              <a:buChar char="-"/>
            </a:pPr>
            <a:r>
              <a:rPr lang="en-US" altLang="ja-JP" sz="1400" b="1" dirty="0"/>
              <a:t>The temperature is tuned so that some granules loose conductivity when the very small energy deposition happens in the detector</a:t>
            </a:r>
          </a:p>
          <a:p>
            <a:pPr>
              <a:spcAft>
                <a:spcPct val="50000"/>
              </a:spcAft>
              <a:buFontTx/>
              <a:buChar char="-"/>
            </a:pPr>
            <a:r>
              <a:rPr lang="en-US" altLang="ja-JP" sz="1400" b="1" dirty="0"/>
              <a:t>This results to the measurable change of the magnetic field</a:t>
            </a:r>
            <a:endParaRPr lang="ru-RU" altLang="ja-JP" sz="1400" b="1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898676B-767E-6E42-A122-CF820528F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E5A4-66AB-7241-AF1D-13D53C61048A}" type="slidenum">
              <a:rPr lang="ru-RU" smtClean="0"/>
              <a:t>11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1B250A3-9982-6B46-B781-99DEE22F599B}"/>
              </a:ext>
            </a:extLst>
          </p:cNvPr>
          <p:cNvSpPr/>
          <p:nvPr/>
        </p:nvSpPr>
        <p:spPr>
          <a:xfrm>
            <a:off x="6646616" y="2220884"/>
            <a:ext cx="5519720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The idea has never been realized, but stimulated DM detectors development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C79C85DF-353F-0D4A-9125-9C7E1E295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42678" y="2721533"/>
            <a:ext cx="6255235" cy="2484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Line 6">
            <a:extLst>
              <a:ext uri="{FF2B5EF4-FFF2-40B4-BE49-F238E27FC236}">
                <a16:creationId xmlns:a16="http://schemas.microsoft.com/office/drawing/2014/main" id="{6B336303-4758-824C-AB11-B49BA37225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45008" y="4406985"/>
            <a:ext cx="43367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E738989-427C-A24C-99A3-D6AA3AA640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92608" y="4559385"/>
            <a:ext cx="44891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" name="Line 6">
            <a:extLst>
              <a:ext uri="{FF2B5EF4-FFF2-40B4-BE49-F238E27FC236}">
                <a16:creationId xmlns:a16="http://schemas.microsoft.com/office/drawing/2014/main" id="{0070F79F-58AB-E845-982B-F49703FE32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92608" y="4725037"/>
            <a:ext cx="434009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FC1E1497-E9E9-B34B-A3DE-7199E0DB97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32" t="30899" r="35969" b="63039"/>
          <a:stretch/>
        </p:blipFill>
        <p:spPr bwMode="auto">
          <a:xfrm>
            <a:off x="1721320" y="1572133"/>
            <a:ext cx="2866469" cy="33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821B185D-3342-B840-8ED5-44FE88269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1792" y="3574545"/>
            <a:ext cx="4097006" cy="266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F7D9C09-68A6-9E4E-9615-07F81C4A3ABA}"/>
              </a:ext>
            </a:extLst>
          </p:cNvPr>
          <p:cNvSpPr txBox="1"/>
          <p:nvPr/>
        </p:nvSpPr>
        <p:spPr>
          <a:xfrm>
            <a:off x="3629619" y="12212"/>
            <a:ext cx="4932761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How to detect </a:t>
            </a:r>
            <a:r>
              <a:rPr lang="ru-RU" altLang="ru-RU" dirty="0" err="1"/>
              <a:t>CEνNS</a:t>
            </a:r>
            <a:r>
              <a:rPr lang="en-US" altLang="ru-RU" dirty="0"/>
              <a:t>? </a:t>
            </a:r>
            <a:r>
              <a:rPr lang="en-US" altLang="ru-RU" dirty="0">
                <a:solidFill>
                  <a:srgbClr val="FF0000"/>
                </a:solidFill>
              </a:rPr>
              <a:t>History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B9442-3FDB-854A-8024-5AB687CC9EA1}"/>
              </a:ext>
            </a:extLst>
          </p:cNvPr>
          <p:cNvSpPr txBox="1"/>
          <p:nvPr/>
        </p:nvSpPr>
        <p:spPr>
          <a:xfrm>
            <a:off x="6250047" y="5238354"/>
            <a:ext cx="574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507FB"/>
                </a:solidFill>
              </a:rPr>
              <a:t>“We consider that the neutral-current detector recently proposed by </a:t>
            </a:r>
            <a:r>
              <a:rPr lang="en-US" dirty="0" err="1">
                <a:solidFill>
                  <a:srgbClr val="1507FB"/>
                </a:solidFill>
              </a:rPr>
              <a:t>Drukier</a:t>
            </a:r>
            <a:r>
              <a:rPr lang="en-US" dirty="0">
                <a:solidFill>
                  <a:srgbClr val="1507FB"/>
                </a:solidFill>
              </a:rPr>
              <a:t> and </a:t>
            </a:r>
            <a:r>
              <a:rPr lang="en-US" dirty="0" err="1">
                <a:solidFill>
                  <a:srgbClr val="1507FB"/>
                </a:solidFill>
              </a:rPr>
              <a:t>Stodolsky</a:t>
            </a:r>
            <a:r>
              <a:rPr lang="en-US" dirty="0">
                <a:solidFill>
                  <a:srgbClr val="1507FB"/>
                </a:solidFill>
              </a:rPr>
              <a:t> could be used to detect some possible candidates for the dark matter in galactic halos”.</a:t>
            </a:r>
            <a:endParaRPr lang="ru-RU" dirty="0">
              <a:solidFill>
                <a:srgbClr val="1507FB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179CEA-0DDF-0D4B-B250-B7BE0B72C855}"/>
              </a:ext>
            </a:extLst>
          </p:cNvPr>
          <p:cNvSpPr txBox="1"/>
          <p:nvPr/>
        </p:nvSpPr>
        <p:spPr>
          <a:xfrm>
            <a:off x="5674618" y="1211751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 1984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7" name="Дуга 6">
            <a:extLst>
              <a:ext uri="{FF2B5EF4-FFF2-40B4-BE49-F238E27FC236}">
                <a16:creationId xmlns:a16="http://schemas.microsoft.com/office/drawing/2014/main" id="{FBC2CAF5-E94F-4B48-A971-D848A2B7D05A}"/>
              </a:ext>
            </a:extLst>
          </p:cNvPr>
          <p:cNvSpPr/>
          <p:nvPr/>
        </p:nvSpPr>
        <p:spPr>
          <a:xfrm rot="643664">
            <a:off x="5130188" y="983756"/>
            <a:ext cx="1097280" cy="345617"/>
          </a:xfrm>
          <a:prstGeom prst="arc">
            <a:avLst/>
          </a:prstGeom>
          <a:ln w="28575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FA98C6-7438-FF4F-A9FB-9E17E72DE937}"/>
              </a:ext>
            </a:extLst>
          </p:cNvPr>
          <p:cNvSpPr txBox="1"/>
          <p:nvPr/>
        </p:nvSpPr>
        <p:spPr>
          <a:xfrm>
            <a:off x="8937195" y="37864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Idea: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0FB7B3-53CC-6642-9AFC-65E3CE547EF9}"/>
              </a:ext>
            </a:extLst>
          </p:cNvPr>
          <p:cNvSpPr txBox="1"/>
          <p:nvPr/>
        </p:nvSpPr>
        <p:spPr>
          <a:xfrm>
            <a:off x="548640" y="4066954"/>
            <a:ext cx="543891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1507FB"/>
                </a:solidFill>
              </a:rPr>
              <a:t>“The very large value of the neutral-current cross section due to coherence indicates a detector would be relatively light …”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1507FB"/>
                </a:solidFill>
              </a:rPr>
              <a:t>“The recoil energy which must be detected is very small (10 – 10</a:t>
            </a:r>
            <a:r>
              <a:rPr lang="en-US" baseline="30000" dirty="0">
                <a:solidFill>
                  <a:srgbClr val="1507FB"/>
                </a:solidFill>
              </a:rPr>
              <a:t>3</a:t>
            </a:r>
            <a:r>
              <a:rPr lang="en-US" dirty="0">
                <a:solidFill>
                  <a:srgbClr val="1507FB"/>
                </a:solidFill>
              </a:rPr>
              <a:t> eV), however.”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1507FB"/>
                </a:solidFill>
              </a:rPr>
              <a:t>“Various applications and tests are discussed, including spallation sources, reactors, supernova and terrestrial neutrinos.”</a:t>
            </a:r>
            <a:endParaRPr lang="ru-RU" dirty="0">
              <a:solidFill>
                <a:srgbClr val="1507FB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871655-FEF5-494E-97EB-5797E82C30DC}"/>
              </a:ext>
            </a:extLst>
          </p:cNvPr>
          <p:cNvSpPr txBox="1"/>
          <p:nvPr/>
        </p:nvSpPr>
        <p:spPr>
          <a:xfrm>
            <a:off x="10087999" y="2684305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 1985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438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B745B35-182C-B544-B0BA-9102FFB89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3C5E5A4-66AB-7241-AF1D-13D53C61048A}" type="slidenum">
              <a:rPr lang="ru-RU" sz="105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ru-RU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CAD4B06C-7A09-8C43-8CFB-2616C37BB4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913207"/>
              </p:ext>
            </p:extLst>
          </p:nvPr>
        </p:nvGraphicFramePr>
        <p:xfrm>
          <a:off x="1473199" y="610456"/>
          <a:ext cx="9245598" cy="53925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3301">
                  <a:extLst>
                    <a:ext uri="{9D8B030D-6E8A-4147-A177-3AD203B41FA5}">
                      <a16:colId xmlns:a16="http://schemas.microsoft.com/office/drawing/2014/main" val="846108513"/>
                    </a:ext>
                  </a:extLst>
                </a:gridCol>
                <a:gridCol w="264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03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0545">
                  <a:extLst>
                    <a:ext uri="{9D8B030D-6E8A-4147-A177-3AD203B41FA5}">
                      <a16:colId xmlns:a16="http://schemas.microsoft.com/office/drawing/2014/main" val="1562001982"/>
                    </a:ext>
                  </a:extLst>
                </a:gridCol>
              </a:tblGrid>
              <a:tr h="40022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Mass, kg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Technology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Location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2000" b="0" dirty="0" err="1"/>
                        <a:t>ν</a:t>
                      </a: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source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97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CoGeNT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HPGe PPC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USA, San Onofre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Reactor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212168"/>
                  </a:ext>
                </a:extLst>
              </a:tr>
              <a:tr h="31597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TEXONO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HPGe PPC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Taiwan,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Kuo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-Sheng 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Reactor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7130"/>
                  </a:ext>
                </a:extLst>
              </a:tr>
              <a:tr h="31597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RECODE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1-2, 10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HPGe PPC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China, </a:t>
                      </a:r>
                      <a:r>
                        <a:rPr lang="en" sz="160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Sanmen</a:t>
                      </a:r>
                      <a:r>
                        <a:rPr lang="e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NPP 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Reactor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023144"/>
                  </a:ext>
                </a:extLst>
              </a:tr>
              <a:tr h="31597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Dresden-II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3.0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HPGe PPC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USA, Dresden NPP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Reactor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985481"/>
                  </a:ext>
                </a:extLst>
              </a:tr>
              <a:tr h="56874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CONUS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CONUS+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HPGe PPC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Germany,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Brokdorf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Switzerland, </a:t>
                      </a:r>
                      <a:r>
                        <a:rPr lang="en" sz="160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Leibstadt</a:t>
                      </a:r>
                      <a:r>
                        <a:rPr lang="e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NPP 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Reactor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97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νGEN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HPGe PPC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Russia, Kalinin NPP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Reactor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383060"/>
                  </a:ext>
                </a:extLst>
              </a:tr>
              <a:tr h="31597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CONNIE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 CCDs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Brazil,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Angra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dos Reis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Reactor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2704284"/>
                  </a:ext>
                </a:extLst>
              </a:tr>
              <a:tr h="31597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MINER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Ge/Si bolometers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USA, TRIGA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Reactor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97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ν-cleus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CaWO</a:t>
                      </a:r>
                      <a:r>
                        <a:rPr lang="en-US" sz="16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Al</a:t>
                      </a:r>
                      <a:r>
                        <a:rPr lang="en-US" sz="16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1600" b="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bolometers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France, </a:t>
                      </a:r>
                      <a:r>
                        <a:rPr lang="en-US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Chooz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NPP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Reactor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97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Ricochet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1/0.3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</a:t>
                      </a:r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Zn bolometers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France, ILL-H7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Reactor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597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NEON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Scintillator </a:t>
                      </a:r>
                      <a:r>
                        <a:rPr lang="en-US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NaI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C6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South Korea, </a:t>
                      </a:r>
                      <a:r>
                        <a:rPr lang="en" sz="160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Hanbit</a:t>
                      </a:r>
                      <a:r>
                        <a:rPr lang="e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Reactor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975276"/>
                  </a:ext>
                </a:extLst>
              </a:tr>
              <a:tr h="31597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RED-100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LXe/LAr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two-phase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Russia, Kalinin NPP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Reactor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59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sz="16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RELICS 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LXe</a:t>
                      </a:r>
                      <a:r>
                        <a:rPr lang="en-US" sz="1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two-phase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China, </a:t>
                      </a:r>
                      <a:r>
                        <a:rPr lang="en" sz="160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Sanmen</a:t>
                      </a:r>
                      <a:r>
                        <a:rPr lang="en" sz="16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NPP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Reactor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657261"/>
                  </a:ext>
                </a:extLst>
              </a:tr>
              <a:tr h="31597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COHERENT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CsI</a:t>
                      </a:r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Ge, </a:t>
                      </a:r>
                      <a:r>
                        <a:rPr lang="en-US" sz="16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NaI</a:t>
                      </a:r>
                      <a:endParaRPr lang="en-US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USA, SNS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πDAR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B1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527090"/>
                  </a:ext>
                </a:extLst>
              </a:tr>
              <a:tr h="31597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CCM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10000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LAr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USA,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Lujan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πDAR</a:t>
                      </a:r>
                    </a:p>
                  </a:txBody>
                  <a:tcPr marL="68588" marR="68588" marT="34293" marB="3429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B1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339670"/>
                  </a:ext>
                </a:extLst>
              </a:tr>
            </a:tbl>
          </a:graphicData>
        </a:graphic>
      </p:graphicFrame>
      <p:sp>
        <p:nvSpPr>
          <p:cNvPr id="6" name="Rectangle 13">
            <a:extLst>
              <a:ext uri="{FF2B5EF4-FFF2-40B4-BE49-F238E27FC236}">
                <a16:creationId xmlns:a16="http://schemas.microsoft.com/office/drawing/2014/main" id="{3CB1F481-0159-194A-9B6E-07A51CC0D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6555" y="39984"/>
            <a:ext cx="63388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ru-RU" sz="2400" b="1" i="1" dirty="0"/>
              <a:t>List of experiments on </a:t>
            </a:r>
            <a:r>
              <a:rPr lang="ru-RU" altLang="ru-RU" sz="2400" b="1" i="1" dirty="0" err="1"/>
              <a:t>CEνNS</a:t>
            </a:r>
            <a:r>
              <a:rPr lang="en-US" altLang="ru-RU" sz="2400" b="1" i="1" dirty="0"/>
              <a:t> detection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C9C222-CCEA-8742-9A2A-E12967FBC58C}"/>
              </a:ext>
            </a:extLst>
          </p:cNvPr>
          <p:cNvSpPr txBox="1"/>
          <p:nvPr/>
        </p:nvSpPr>
        <p:spPr>
          <a:xfrm>
            <a:off x="1473199" y="6169580"/>
            <a:ext cx="3289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Most of them are reactor based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Маркеры-галочки">
            <a:extLst>
              <a:ext uri="{FF2B5EF4-FFF2-40B4-BE49-F238E27FC236}">
                <a16:creationId xmlns:a16="http://schemas.microsoft.com/office/drawing/2014/main" id="{052470FD-91D1-D545-ACDB-10A7E0618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095" y="1908048"/>
            <a:ext cx="341376" cy="341376"/>
          </a:xfrm>
          <a:prstGeom prst="rect">
            <a:avLst/>
          </a:prstGeom>
        </p:spPr>
      </p:pic>
      <p:pic>
        <p:nvPicPr>
          <p:cNvPr id="8" name="Рисунок 7" descr="Маркеры-галочки">
            <a:extLst>
              <a:ext uri="{FF2B5EF4-FFF2-40B4-BE49-F238E27FC236}">
                <a16:creationId xmlns:a16="http://schemas.microsoft.com/office/drawing/2014/main" id="{F2236438-1017-1843-B748-54CB41960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254" y="2258568"/>
            <a:ext cx="341376" cy="341376"/>
          </a:xfrm>
          <a:prstGeom prst="rect">
            <a:avLst/>
          </a:prstGeom>
        </p:spPr>
      </p:pic>
      <p:pic>
        <p:nvPicPr>
          <p:cNvPr id="9" name="Рисунок 8" descr="Маркеры-галочки">
            <a:extLst>
              <a:ext uri="{FF2B5EF4-FFF2-40B4-BE49-F238E27FC236}">
                <a16:creationId xmlns:a16="http://schemas.microsoft.com/office/drawing/2014/main" id="{335649D2-6E0C-6A46-AF36-E38AF1C36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2095" y="2737104"/>
            <a:ext cx="341376" cy="341376"/>
          </a:xfrm>
          <a:prstGeom prst="rect">
            <a:avLst/>
          </a:prstGeom>
        </p:spPr>
      </p:pic>
      <p:pic>
        <p:nvPicPr>
          <p:cNvPr id="10" name="Рисунок 9" descr="Маркеры-галочки">
            <a:extLst>
              <a:ext uri="{FF2B5EF4-FFF2-40B4-BE49-F238E27FC236}">
                <a16:creationId xmlns:a16="http://schemas.microsoft.com/office/drawing/2014/main" id="{A53BB0C2-8153-F94A-89F5-7EE6B9FAB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254" y="3087624"/>
            <a:ext cx="341376" cy="341376"/>
          </a:xfrm>
          <a:prstGeom prst="rect">
            <a:avLst/>
          </a:prstGeom>
        </p:spPr>
      </p:pic>
      <p:pic>
        <p:nvPicPr>
          <p:cNvPr id="11" name="Рисунок 10" descr="Маркеры-галочки">
            <a:extLst>
              <a:ext uri="{FF2B5EF4-FFF2-40B4-BE49-F238E27FC236}">
                <a16:creationId xmlns:a16="http://schemas.microsoft.com/office/drawing/2014/main" id="{8D77748B-F3DD-5249-A7F6-5BAB7E475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936" y="4803648"/>
            <a:ext cx="341376" cy="341376"/>
          </a:xfrm>
          <a:prstGeom prst="rect">
            <a:avLst/>
          </a:prstGeom>
        </p:spPr>
      </p:pic>
      <p:pic>
        <p:nvPicPr>
          <p:cNvPr id="12" name="Рисунок 11" descr="Маркеры-галочки">
            <a:extLst>
              <a:ext uri="{FF2B5EF4-FFF2-40B4-BE49-F238E27FC236}">
                <a16:creationId xmlns:a16="http://schemas.microsoft.com/office/drawing/2014/main" id="{A75BCCCF-9E8E-E841-9FD4-D1A6815B9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254" y="5291328"/>
            <a:ext cx="341376" cy="34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85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0713475-3C13-1540-A88D-88EF43F22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E5A4-66AB-7241-AF1D-13D53C61048A}" type="slidenum">
              <a:rPr lang="ru-RU" smtClean="0"/>
              <a:t>13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5074380-B60D-864A-94EA-DE73DBB849CF}"/>
              </a:ext>
            </a:extLst>
          </p:cNvPr>
          <p:cNvSpPr/>
          <p:nvPr/>
        </p:nvSpPr>
        <p:spPr>
          <a:xfrm>
            <a:off x="2929269" y="170934"/>
            <a:ext cx="6660798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latin typeface="Helvetica"/>
              </a:rPr>
              <a:t>Dresden-II (</a:t>
            </a:r>
            <a:r>
              <a:rPr lang="en" sz="2400" b="1" i="1" dirty="0">
                <a:latin typeface="Helvetica"/>
              </a:rPr>
              <a:t>NCC-1701) </a:t>
            </a:r>
            <a:r>
              <a:rPr lang="en-US" sz="2400" b="1" i="1" dirty="0">
                <a:latin typeface="Helvetica"/>
              </a:rPr>
              <a:t> @Dresden NPP USA</a:t>
            </a:r>
            <a:endParaRPr lang="en" sz="2400" b="1" i="1" dirty="0">
              <a:latin typeface="Helvetica"/>
            </a:endParaRPr>
          </a:p>
        </p:txBody>
      </p:sp>
      <p:pic>
        <p:nvPicPr>
          <p:cNvPr id="31745" name="Picture 1" descr="page1image9128">
            <a:extLst>
              <a:ext uri="{FF2B5EF4-FFF2-40B4-BE49-F238E27FC236}">
                <a16:creationId xmlns:a16="http://schemas.microsoft.com/office/drawing/2014/main" id="{C7624E7E-31C4-3A41-A9BC-3238848B48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737" y="673229"/>
            <a:ext cx="3998870" cy="2361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9AF42C-FA64-6D4B-8149-15DD8634BBE3}"/>
              </a:ext>
            </a:extLst>
          </p:cNvPr>
          <p:cNvSpPr/>
          <p:nvPr/>
        </p:nvSpPr>
        <p:spPr>
          <a:xfrm>
            <a:off x="4601965" y="673229"/>
            <a:ext cx="31197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3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close to the reactor core:</a:t>
            </a:r>
          </a:p>
          <a:p>
            <a:r>
              <a:rPr lang="en-US" b="1" dirty="0">
                <a:solidFill>
                  <a:srgbClr val="63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10.39 m center-to-center</a:t>
            </a:r>
            <a:endParaRPr lang="en" b="1" dirty="0">
              <a:solidFill>
                <a:srgbClr val="63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27BAFAD0-2155-0641-A32A-8FF793E0DB91}"/>
                  </a:ext>
                </a:extLst>
              </p:cNvPr>
              <p:cNvSpPr/>
              <p:nvPr/>
            </p:nvSpPr>
            <p:spPr>
              <a:xfrm>
                <a:off x="4590015" y="1649011"/>
                <a:ext cx="36571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Very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altLang="ru-RU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altLang="ru-RU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bar>
                      </m:e>
                      <m:sub>
                        <m:r>
                          <a:rPr lang="en-US" altLang="ru-RU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flux: </a:t>
                </a:r>
                <a:r>
                  <a:rPr lang="el-GR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4.8×10</a:t>
                </a:r>
                <a:r>
                  <a:rPr lang="el-GR" b="1" baseline="30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  <a:r>
                  <a:rPr lang="el-GR" b="1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bar>
                          <m:barPr>
                            <m:pos m:val="top"/>
                            <m:ctrlPr>
                              <a:rPr lang="en-US" altLang="ru-RU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altLang="ru-RU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bar>
                      </m:e>
                      <m:sub>
                        <m:r>
                          <a:rPr lang="en-US" altLang="ru-RU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l-GR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" b="1" baseline="30000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27BAFAD0-2155-0641-A32A-8FF793E0DB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0015" y="1649011"/>
                <a:ext cx="3657155" cy="369332"/>
              </a:xfrm>
              <a:prstGeom prst="rect">
                <a:avLst/>
              </a:prstGeom>
              <a:blipFill>
                <a:blip r:embed="rId3"/>
                <a:stretch>
                  <a:fillRect l="-1038" t="-6667" b="-20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Стрелка вниз 7">
            <a:extLst>
              <a:ext uri="{FF2B5EF4-FFF2-40B4-BE49-F238E27FC236}">
                <a16:creationId xmlns:a16="http://schemas.microsoft.com/office/drawing/2014/main" id="{1A15F2DB-8F86-9343-9488-683DCF4D306C}"/>
              </a:ext>
            </a:extLst>
          </p:cNvPr>
          <p:cNvSpPr/>
          <p:nvPr/>
        </p:nvSpPr>
        <p:spPr>
          <a:xfrm>
            <a:off x="5847793" y="1319560"/>
            <a:ext cx="176645" cy="3128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7628E59-B1EF-CB48-8EC2-18055030BF42}"/>
              </a:ext>
            </a:extLst>
          </p:cNvPr>
          <p:cNvSpPr/>
          <p:nvPr/>
        </p:nvSpPr>
        <p:spPr>
          <a:xfrm>
            <a:off x="4577154" y="1910168"/>
            <a:ext cx="33650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But, practically no overburden</a:t>
            </a:r>
            <a:endParaRPr lang="en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page4image29232">
            <a:extLst>
              <a:ext uri="{FF2B5EF4-FFF2-40B4-BE49-F238E27FC236}">
                <a16:creationId xmlns:a16="http://schemas.microsoft.com/office/drawing/2014/main" id="{B834047C-6453-024C-9693-F9FBACC33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3422" y="1772976"/>
            <a:ext cx="3368040" cy="3436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E3321BF-18F4-CB4C-8EE1-7E5E5E6E6EF4}"/>
              </a:ext>
            </a:extLst>
          </p:cNvPr>
          <p:cNvSpPr/>
          <p:nvPr/>
        </p:nvSpPr>
        <p:spPr>
          <a:xfrm>
            <a:off x="8497477" y="626799"/>
            <a:ext cx="33265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Claims observation of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CEvNS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(consistent with SM prediction)!</a:t>
            </a:r>
            <a:endParaRPr lang="en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466661B-CA46-7746-9A30-F1530C459B4E}"/>
              </a:ext>
            </a:extLst>
          </p:cNvPr>
          <p:cNvSpPr/>
          <p:nvPr/>
        </p:nvSpPr>
        <p:spPr>
          <a:xfrm>
            <a:off x="4577154" y="2355991"/>
            <a:ext cx="37048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706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p-PC Ge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2.9 kg</a:t>
            </a:r>
            <a:r>
              <a:rPr lang="en-US" b="1" dirty="0">
                <a:solidFill>
                  <a:srgbClr val="1706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 </a:t>
            </a:r>
            <a:r>
              <a:rPr lang="en-US" b="1" dirty="0" err="1">
                <a:solidFill>
                  <a:srgbClr val="1706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eVee</a:t>
            </a:r>
            <a:r>
              <a:rPr lang="en-US" b="1" dirty="0">
                <a:solidFill>
                  <a:srgbClr val="1706F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threshold</a:t>
            </a:r>
            <a:endParaRPr lang="en" b="1" dirty="0">
              <a:solidFill>
                <a:srgbClr val="1706F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7" name="Picture 3" descr="page32image1208">
            <a:extLst>
              <a:ext uri="{FF2B5EF4-FFF2-40B4-BE49-F238E27FC236}">
                <a16:creationId xmlns:a16="http://schemas.microsoft.com/office/drawing/2014/main" id="{5055CA4F-0A7B-4F47-97E1-04495C692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384" y="3804410"/>
            <a:ext cx="6897265" cy="201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F11F8B3-BA6B-2049-B854-7540A2360954}"/>
              </a:ext>
            </a:extLst>
          </p:cNvPr>
          <p:cNvSpPr/>
          <p:nvPr/>
        </p:nvSpPr>
        <p:spPr>
          <a:xfrm>
            <a:off x="499737" y="3435078"/>
            <a:ext cx="56006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latin typeface="Calibri" panose="020F0502020204030204" pitchFamily="34" charset="0"/>
              </a:rPr>
              <a:t>see </a:t>
            </a:r>
            <a:r>
              <a:rPr lang="en" dirty="0" err="1">
                <a:solidFill>
                  <a:srgbClr val="42237F"/>
                </a:solidFill>
                <a:latin typeface="HelveticaNeue" panose="02000503000000020004" pitchFamily="2" charset="0"/>
              </a:rPr>
              <a:t>Enectali</a:t>
            </a:r>
            <a:r>
              <a:rPr lang="en" dirty="0">
                <a:solidFill>
                  <a:srgbClr val="42237F"/>
                </a:solidFill>
                <a:latin typeface="HelveticaNeue" panose="02000503000000020004" pitchFamily="2" charset="0"/>
              </a:rPr>
              <a:t> Figueroa-Feliciano </a:t>
            </a:r>
            <a:r>
              <a:rPr lang="en" dirty="0">
                <a:latin typeface="Calibri" panose="020F0502020204030204" pitchFamily="34" charset="0"/>
              </a:rPr>
              <a:t>talk @M7, 22.03.2023</a:t>
            </a:r>
            <a:r>
              <a:rPr lang="en-US" dirty="0">
                <a:latin typeface="Calibri" panose="020F0502020204030204" pitchFamily="34" charset="0"/>
              </a:rPr>
              <a:t>:</a:t>
            </a:r>
            <a:r>
              <a:rPr lang="en" dirty="0">
                <a:latin typeface="Calibri" panose="020F0502020204030204" pitchFamily="34" charset="0"/>
              </a:rPr>
              <a:t> </a:t>
            </a:r>
            <a:endParaRPr lang="en" dirty="0">
              <a:effectLst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87D91FF-B7C9-2E4B-9149-6E27CE861187}"/>
              </a:ext>
            </a:extLst>
          </p:cNvPr>
          <p:cNvSpPr/>
          <p:nvPr/>
        </p:nvSpPr>
        <p:spPr>
          <a:xfrm>
            <a:off x="499737" y="3105627"/>
            <a:ext cx="6130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there is a criticism from the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CEvNS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community: </a:t>
            </a:r>
            <a:endParaRPr lang="e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2D3256A-456E-864E-8A59-EA2EA7CD7F88}"/>
              </a:ext>
            </a:extLst>
          </p:cNvPr>
          <p:cNvSpPr/>
          <p:nvPr/>
        </p:nvSpPr>
        <p:spPr>
          <a:xfrm>
            <a:off x="7942178" y="5308481"/>
            <a:ext cx="4160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Residual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 data and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bckg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  <a:endParaRPr lang="e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321121E-6017-EC42-B34F-CE09D8F016C2}"/>
              </a:ext>
            </a:extLst>
          </p:cNvPr>
          <p:cNvSpPr/>
          <p:nvPr/>
        </p:nvSpPr>
        <p:spPr>
          <a:xfrm>
            <a:off x="8497477" y="1171504"/>
            <a:ext cx="34515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b="1" dirty="0">
                <a:latin typeface="Times" pitchFamily="2" charset="0"/>
              </a:rPr>
              <a:t>arXiv:2202.09672</a:t>
            </a:r>
          </a:p>
          <a:p>
            <a:r>
              <a:rPr lang="en" dirty="0"/>
              <a:t>Phys. Rev. Lett. </a:t>
            </a:r>
            <a:r>
              <a:rPr lang="en" b="1" dirty="0"/>
              <a:t>129 </a:t>
            </a:r>
            <a:r>
              <a:rPr lang="en" dirty="0"/>
              <a:t>(2022), 211802</a:t>
            </a:r>
          </a:p>
          <a:p>
            <a:r>
              <a:rPr lang="en" b="1" dirty="0">
                <a:latin typeface="Times" pitchFamily="2" charset="0"/>
              </a:rPr>
              <a:t> </a:t>
            </a:r>
            <a:endParaRPr lang="en" b="1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4F50AC0F-1DE2-AF4E-95E1-5B70A7AC4E70}"/>
              </a:ext>
            </a:extLst>
          </p:cNvPr>
          <p:cNvSpPr/>
          <p:nvPr/>
        </p:nvSpPr>
        <p:spPr>
          <a:xfrm>
            <a:off x="499737" y="5815439"/>
            <a:ext cx="73488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measured QF is by &gt;2 higher! </a:t>
            </a:r>
            <a:r>
              <a:rPr lang="en" b="1" dirty="0" err="1">
                <a:latin typeface="Times" pitchFamily="2" charset="0"/>
              </a:rPr>
              <a:t>arXiv</a:t>
            </a:r>
            <a:r>
              <a:rPr lang="en" b="1" dirty="0">
                <a:latin typeface="Times" pitchFamily="2" charset="0"/>
              </a:rPr>
              <a:t>:</a:t>
            </a:r>
            <a:r>
              <a:rPr lang="ru-RU" b="1" dirty="0">
                <a:latin typeface="Times" pitchFamily="2" charset="0"/>
              </a:rPr>
              <a:t>2102.10089</a:t>
            </a:r>
            <a:r>
              <a:rPr lang="en-US" b="1" dirty="0">
                <a:latin typeface="Times" pitchFamily="2" charset="0"/>
              </a:rPr>
              <a:t>	</a:t>
            </a:r>
            <a:r>
              <a:rPr lang="en-US" b="1" dirty="0">
                <a:solidFill>
                  <a:srgbClr val="FF0000"/>
                </a:solidFill>
                <a:latin typeface="Times" pitchFamily="2" charset="0"/>
              </a:rPr>
              <a:t>and see below</a:t>
            </a:r>
            <a:r>
              <a:rPr lang="ru-RU" b="1" dirty="0">
                <a:solidFill>
                  <a:srgbClr val="FF0000"/>
                </a:solidFill>
                <a:latin typeface="Times" pitchFamily="2" charset="0"/>
              </a:rPr>
              <a:t> </a:t>
            </a:r>
            <a:r>
              <a:rPr lang="en-US" b="1" dirty="0">
                <a:latin typeface="Times" pitchFamily="2" charset="0"/>
              </a:rPr>
              <a:t>	</a:t>
            </a:r>
            <a:endParaRPr lang="ru-RU" b="1" dirty="0">
              <a:latin typeface="Times" pitchFamily="2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2324F97-CD5C-9648-A0D1-23D2C46DF5B5}"/>
              </a:ext>
            </a:extLst>
          </p:cNvPr>
          <p:cNvSpPr/>
          <p:nvPr/>
        </p:nvSpPr>
        <p:spPr>
          <a:xfrm>
            <a:off x="567473" y="4383195"/>
            <a:ext cx="6802670" cy="1368803"/>
          </a:xfrm>
          <a:prstGeom prst="rect">
            <a:avLst/>
          </a:prstGeom>
          <a:solidFill>
            <a:schemeClr val="accent4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76EAA2-9E72-8A49-A9B0-79D4F9A43B36}"/>
              </a:ext>
            </a:extLst>
          </p:cNvPr>
          <p:cNvSpPr txBox="1"/>
          <p:nvPr/>
        </p:nvSpPr>
        <p:spPr>
          <a:xfrm>
            <a:off x="876379" y="6183768"/>
            <a:ext cx="10599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150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this result is in tension with the results of two similar experiments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CONUS</a:t>
            </a:r>
            <a:r>
              <a:rPr lang="en-US" sz="2000" b="1" dirty="0">
                <a:solidFill>
                  <a:srgbClr val="150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000" b="1" dirty="0">
                <a:solidFill>
                  <a:srgbClr val="FF0000"/>
                </a:solidFill>
                <a:latin typeface="Symbol" charset="2"/>
                <a:cs typeface="Times New Roman" panose="02020603050405020304" pitchFamily="18" charset="0"/>
              </a:rPr>
              <a:t>n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</a:p>
        </p:txBody>
      </p:sp>
    </p:spTree>
    <p:extLst>
      <p:ext uri="{BB962C8B-B14F-4D97-AF65-F5344CB8AC3E}">
        <p14:creationId xmlns:p14="http://schemas.microsoft.com/office/powerpoint/2010/main" val="20989703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BF56F31-6884-FD4D-A792-91F3D84F0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E5A4-66AB-7241-AF1D-13D53C61048A}" type="slidenum">
              <a:rPr lang="ru-RU" smtClean="0"/>
              <a:t>14</a:t>
            </a:fld>
            <a:endParaRPr lang="ru-RU" dirty="0"/>
          </a:p>
        </p:txBody>
      </p:sp>
      <p:pic>
        <p:nvPicPr>
          <p:cNvPr id="3" name="Picture 22">
            <a:extLst>
              <a:ext uri="{FF2B5EF4-FFF2-40B4-BE49-F238E27FC236}">
                <a16:creationId xmlns:a16="http://schemas.microsoft.com/office/drawing/2014/main" id="{773D6316-1EFF-5F4D-9696-70EA28F4E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8563" y="0"/>
            <a:ext cx="4643437" cy="1265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857C7926-BB94-8349-9241-09034CFED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0"/>
            <a:ext cx="1873250" cy="113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4">
            <a:extLst>
              <a:ext uri="{FF2B5EF4-FFF2-40B4-BE49-F238E27FC236}">
                <a16:creationId xmlns:a16="http://schemas.microsoft.com/office/drawing/2014/main" id="{1A75BE24-C36C-AD4F-9916-F226C976A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0351" y="225426"/>
            <a:ext cx="3355975" cy="400110"/>
          </a:xfrm>
          <a:prstGeom prst="rect">
            <a:avLst/>
          </a:prstGeom>
          <a:solidFill>
            <a:srgbClr val="FFAF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2000" dirty="0"/>
              <a:t>NPP</a:t>
            </a:r>
            <a:r>
              <a:rPr lang="ru-RU" altLang="ja-JP" sz="2000" dirty="0"/>
              <a:t> </a:t>
            </a:r>
            <a:r>
              <a:rPr lang="en" dirty="0" err="1"/>
              <a:t>Brokdorf</a:t>
            </a:r>
            <a:r>
              <a:rPr lang="en" dirty="0"/>
              <a:t> </a:t>
            </a:r>
            <a:r>
              <a:rPr lang="ru-RU" altLang="ja-JP" sz="2000" dirty="0"/>
              <a:t>, </a:t>
            </a:r>
            <a:r>
              <a:rPr lang="en-US" altLang="ja-JP" sz="2000" dirty="0"/>
              <a:t>Germany</a:t>
            </a:r>
            <a:r>
              <a:rPr lang="ru-RU" altLang="ja-JP" sz="2000" dirty="0"/>
              <a:t> </a:t>
            </a:r>
          </a:p>
        </p:txBody>
      </p:sp>
      <p:sp>
        <p:nvSpPr>
          <p:cNvPr id="6" name="Text Box 30">
            <a:extLst>
              <a:ext uri="{FF2B5EF4-FFF2-40B4-BE49-F238E27FC236}">
                <a16:creationId xmlns:a16="http://schemas.microsoft.com/office/drawing/2014/main" id="{8EBDE087-63AC-C846-A7E6-D1421FB43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4844" y="135057"/>
            <a:ext cx="3565525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200" dirty="0"/>
              <a:t>CONUS </a:t>
            </a:r>
            <a:endParaRPr lang="ru-RU" altLang="ru-RU" sz="3200" dirty="0"/>
          </a:p>
          <a:p>
            <a:r>
              <a:rPr lang="en" b="1" dirty="0"/>
              <a:t>Max-Planck-</a:t>
            </a:r>
            <a:r>
              <a:rPr lang="en" b="1" dirty="0" err="1"/>
              <a:t>Institut</a:t>
            </a:r>
            <a:r>
              <a:rPr lang="en" b="1" dirty="0"/>
              <a:t> </a:t>
            </a:r>
            <a:r>
              <a:rPr lang="en" b="1" dirty="0" err="1"/>
              <a:t>für</a:t>
            </a:r>
            <a:r>
              <a:rPr lang="en" b="1" dirty="0"/>
              <a:t> </a:t>
            </a:r>
            <a:r>
              <a:rPr lang="en" b="1" dirty="0" err="1"/>
              <a:t>Kernphysik</a:t>
            </a:r>
            <a:r>
              <a:rPr lang="en" b="1" dirty="0"/>
              <a:t> </a:t>
            </a:r>
            <a:endParaRPr lang="en" sz="2000" dirty="0">
              <a:effectLst/>
            </a:endParaRPr>
          </a:p>
        </p:txBody>
      </p:sp>
      <p:pic>
        <p:nvPicPr>
          <p:cNvPr id="30721" name="Picture 1" descr="page5image11952">
            <a:extLst>
              <a:ext uri="{FF2B5EF4-FFF2-40B4-BE49-F238E27FC236}">
                <a16:creationId xmlns:a16="http://schemas.microsoft.com/office/drawing/2014/main" id="{9FEFB8EE-D013-604E-9811-D4C0C82FD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46" y="2974930"/>
            <a:ext cx="1449784" cy="119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073A441-67E3-0948-B052-67EF1D1EA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1246" y="996831"/>
            <a:ext cx="2576512" cy="2489513"/>
          </a:xfrm>
          <a:prstGeom prst="snip2DiagRect">
            <a:avLst/>
          </a:prstGeom>
        </p:spPr>
      </p:pic>
      <p:sp>
        <p:nvSpPr>
          <p:cNvPr id="10" name="Rectangle 33">
            <a:extLst>
              <a:ext uri="{FF2B5EF4-FFF2-40B4-BE49-F238E27FC236}">
                <a16:creationId xmlns:a16="http://schemas.microsoft.com/office/drawing/2014/main" id="{65BA7202-93F6-A649-8836-6C2089503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0248" y="3244334"/>
            <a:ext cx="4603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b="1" dirty="0"/>
              <a:t>x 4</a:t>
            </a:r>
            <a:endParaRPr lang="ru-RU" altLang="ja-JP" b="1" dirty="0"/>
          </a:p>
        </p:txBody>
      </p:sp>
      <p:sp>
        <p:nvSpPr>
          <p:cNvPr id="11" name="Line 32">
            <a:extLst>
              <a:ext uri="{FF2B5EF4-FFF2-40B4-BE49-F238E27FC236}">
                <a16:creationId xmlns:a16="http://schemas.microsoft.com/office/drawing/2014/main" id="{BAF82C95-7A14-7840-A9BE-EC610AEE56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09018" y="2298700"/>
            <a:ext cx="1015487" cy="1033791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Rectangle 33">
            <a:extLst>
              <a:ext uri="{FF2B5EF4-FFF2-40B4-BE49-F238E27FC236}">
                <a16:creationId xmlns:a16="http://schemas.microsoft.com/office/drawing/2014/main" id="{960AE47B-0A12-A14D-8E4E-150EC448B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6173" y="3370321"/>
            <a:ext cx="23272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Borated Polyethylene</a:t>
            </a:r>
            <a:r>
              <a:rPr lang="en" b="1" dirty="0"/>
              <a:t> </a:t>
            </a:r>
          </a:p>
          <a:p>
            <a:r>
              <a:rPr lang="en" b="1" dirty="0"/>
              <a:t>25 cm radiopure lead</a:t>
            </a:r>
          </a:p>
          <a:p>
            <a:r>
              <a:rPr lang="en-US" altLang="ja-JP" b="1" dirty="0">
                <a:solidFill>
                  <a:srgbClr val="1706F5"/>
                </a:solidFill>
              </a:rPr>
              <a:t>Active </a:t>
            </a:r>
            <a:r>
              <a:rPr lang="en-US" altLang="ja-JP" b="1" dirty="0" err="1">
                <a:solidFill>
                  <a:srgbClr val="1706F5"/>
                </a:solidFill>
              </a:rPr>
              <a:t>μ</a:t>
            </a:r>
            <a:r>
              <a:rPr lang="en-US" altLang="ja-JP" b="1" dirty="0">
                <a:solidFill>
                  <a:srgbClr val="1706F5"/>
                </a:solidFill>
              </a:rPr>
              <a:t>-veto</a:t>
            </a:r>
            <a:endParaRPr lang="ru-RU" altLang="ja-JP" b="1" dirty="0">
              <a:solidFill>
                <a:srgbClr val="1706F5"/>
              </a:solidFill>
            </a:endParaRPr>
          </a:p>
        </p:txBody>
      </p:sp>
      <p:sp>
        <p:nvSpPr>
          <p:cNvPr id="13" name="Rectangle 33">
            <a:extLst>
              <a:ext uri="{FF2B5EF4-FFF2-40B4-BE49-F238E27FC236}">
                <a16:creationId xmlns:a16="http://schemas.microsoft.com/office/drawing/2014/main" id="{5F11DE27-FE39-374F-A7D2-738A041A4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4372" y="1739105"/>
            <a:ext cx="371954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ja-JP" sz="2000" b="1" dirty="0">
                <a:solidFill>
                  <a:srgbClr val="1706F5"/>
                </a:solidFill>
              </a:rPr>
              <a:t>5 years of successful operation</a:t>
            </a:r>
          </a:p>
          <a:p>
            <a:r>
              <a:rPr lang="en-US" altLang="ja-JP" sz="2000" b="1" dirty="0">
                <a:solidFill>
                  <a:srgbClr val="1706F5"/>
                </a:solidFill>
              </a:rPr>
              <a:t>4 x 1 kg Ge detectors @17 m</a:t>
            </a:r>
          </a:p>
          <a:p>
            <a:r>
              <a:rPr lang="en-US" altLang="ja-JP" sz="2000" b="1" dirty="0" err="1">
                <a:solidFill>
                  <a:srgbClr val="1706F5"/>
                </a:solidFill>
              </a:rPr>
              <a:t>Φ</a:t>
            </a:r>
            <a:r>
              <a:rPr lang="en-US" altLang="ja-JP" sz="2000" b="1" dirty="0">
                <a:solidFill>
                  <a:srgbClr val="1706F5"/>
                </a:solidFill>
              </a:rPr>
              <a:t>=2.3 x 10</a:t>
            </a:r>
            <a:r>
              <a:rPr lang="en-US" altLang="ja-JP" sz="2000" b="1" baseline="30000" dirty="0">
                <a:solidFill>
                  <a:srgbClr val="1706F5"/>
                </a:solidFill>
              </a:rPr>
              <a:t>13</a:t>
            </a:r>
            <a:r>
              <a:rPr lang="en-US" altLang="ja-JP" sz="2000" b="1" dirty="0">
                <a:solidFill>
                  <a:srgbClr val="1706F5"/>
                </a:solidFill>
              </a:rPr>
              <a:t> </a:t>
            </a:r>
            <a:r>
              <a:rPr lang="en-US" altLang="ja-JP" sz="2000" b="1" dirty="0" err="1">
                <a:solidFill>
                  <a:srgbClr val="1706F5"/>
                </a:solidFill>
              </a:rPr>
              <a:t>ν</a:t>
            </a:r>
            <a:r>
              <a:rPr lang="en-US" altLang="ja-JP" sz="2000" b="1" dirty="0">
                <a:solidFill>
                  <a:srgbClr val="1706F5"/>
                </a:solidFill>
              </a:rPr>
              <a:t>/cm</a:t>
            </a:r>
            <a:r>
              <a:rPr lang="en-US" altLang="ja-JP" sz="2000" b="1" baseline="30000" dirty="0">
                <a:solidFill>
                  <a:srgbClr val="1706F5"/>
                </a:solidFill>
              </a:rPr>
              <a:t>2</a:t>
            </a:r>
            <a:r>
              <a:rPr lang="en-US" altLang="ja-JP" sz="2000" b="1" dirty="0">
                <a:solidFill>
                  <a:srgbClr val="1706F5"/>
                </a:solidFill>
              </a:rPr>
              <a:t>/s</a:t>
            </a:r>
          </a:p>
          <a:p>
            <a:r>
              <a:rPr lang="en-US" altLang="ja-JP" sz="2000" b="1" dirty="0">
                <a:solidFill>
                  <a:srgbClr val="1706F5"/>
                </a:solidFill>
              </a:rPr>
              <a:t>Energy threshold ~200 </a:t>
            </a:r>
            <a:r>
              <a:rPr lang="en-US" altLang="ja-JP" sz="2000" b="1" dirty="0" err="1">
                <a:solidFill>
                  <a:srgbClr val="1706F5"/>
                </a:solidFill>
              </a:rPr>
              <a:t>eV</a:t>
            </a:r>
            <a:r>
              <a:rPr lang="en-US" altLang="ja-JP" sz="2000" b="1" baseline="-25000" dirty="0" err="1">
                <a:solidFill>
                  <a:srgbClr val="1706F5"/>
                </a:solidFill>
              </a:rPr>
              <a:t>ee</a:t>
            </a:r>
            <a:endParaRPr lang="en-US" altLang="ja-JP" sz="2000" b="1" dirty="0">
              <a:solidFill>
                <a:srgbClr val="1706F5"/>
              </a:solidFill>
            </a:endParaRPr>
          </a:p>
          <a:p>
            <a:r>
              <a:rPr lang="en-US" altLang="ja-JP" sz="2000" b="1" dirty="0">
                <a:solidFill>
                  <a:srgbClr val="1706F5"/>
                </a:solidFill>
              </a:rPr>
              <a:t>Ultra-low </a:t>
            </a:r>
            <a:r>
              <a:rPr lang="en-US" altLang="ja-JP" sz="2000" b="1" dirty="0" err="1">
                <a:solidFill>
                  <a:srgbClr val="1706F5"/>
                </a:solidFill>
              </a:rPr>
              <a:t>bckg</a:t>
            </a:r>
            <a:r>
              <a:rPr lang="en-US" altLang="ja-JP" sz="2000" b="1" dirty="0">
                <a:solidFill>
                  <a:srgbClr val="1706F5"/>
                </a:solidFill>
              </a:rPr>
              <a:t> in ROI ~ 10 </a:t>
            </a:r>
            <a:r>
              <a:rPr lang="en-US" altLang="ja-JP" sz="2000" b="1" dirty="0" err="1">
                <a:solidFill>
                  <a:srgbClr val="1706F5"/>
                </a:solidFill>
              </a:rPr>
              <a:t>cpd</a:t>
            </a:r>
            <a:r>
              <a:rPr lang="en-US" altLang="ja-JP" sz="2000" b="1" dirty="0">
                <a:solidFill>
                  <a:srgbClr val="1706F5"/>
                </a:solidFill>
              </a:rPr>
              <a:t>/kg</a:t>
            </a:r>
          </a:p>
        </p:txBody>
      </p:sp>
      <p:sp>
        <p:nvSpPr>
          <p:cNvPr id="14" name="Rectangle 33">
            <a:extLst>
              <a:ext uri="{FF2B5EF4-FFF2-40B4-BE49-F238E27FC236}">
                <a16:creationId xmlns:a16="http://schemas.microsoft.com/office/drawing/2014/main" id="{D3B8E41C-E871-884D-B003-99059C936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38858" y="1265237"/>
            <a:ext cx="1630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b="1" dirty="0"/>
              <a:t>3.9 GW reactor</a:t>
            </a:r>
            <a:endParaRPr lang="ru-RU" altLang="ja-JP" b="1" dirty="0"/>
          </a:p>
        </p:txBody>
      </p:sp>
      <p:sp>
        <p:nvSpPr>
          <p:cNvPr id="15" name="Line 32">
            <a:extLst>
              <a:ext uri="{FF2B5EF4-FFF2-40B4-BE49-F238E27FC236}">
                <a16:creationId xmlns:a16="http://schemas.microsoft.com/office/drawing/2014/main" id="{6225C95F-BF35-9A43-9C62-A555368837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290513" y="2494203"/>
            <a:ext cx="2049838" cy="74879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30723" name="Picture 3" descr="page11image6600">
            <a:extLst>
              <a:ext uri="{FF2B5EF4-FFF2-40B4-BE49-F238E27FC236}">
                <a16:creationId xmlns:a16="http://schemas.microsoft.com/office/drawing/2014/main" id="{1F27CEB2-B463-8340-ACB5-2ADAF1660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34" y="5216881"/>
            <a:ext cx="2327276" cy="123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33">
            <a:extLst>
              <a:ext uri="{FF2B5EF4-FFF2-40B4-BE49-F238E27FC236}">
                <a16:creationId xmlns:a16="http://schemas.microsoft.com/office/drawing/2014/main" id="{4AA5F247-AE9D-754D-912A-99B9D235E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906" y="4465047"/>
            <a:ext cx="18885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ja-JP" b="1" dirty="0"/>
              <a:t>Careful QF </a:t>
            </a:r>
            <a:r>
              <a:rPr lang="en-US" altLang="ja-JP" b="1" dirty="0">
                <a:solidFill>
                  <a:srgbClr val="FF0000"/>
                </a:solidFill>
              </a:rPr>
              <a:t>(k)</a:t>
            </a:r>
            <a:r>
              <a:rPr lang="en-US" altLang="ja-JP" b="1" dirty="0"/>
              <a:t> measurements</a:t>
            </a:r>
          </a:p>
        </p:txBody>
      </p:sp>
      <p:pic>
        <p:nvPicPr>
          <p:cNvPr id="30724" name="Picture 4" descr="page11image7424">
            <a:extLst>
              <a:ext uri="{FF2B5EF4-FFF2-40B4-BE49-F238E27FC236}">
                <a16:creationId xmlns:a16="http://schemas.microsoft.com/office/drawing/2014/main" id="{156B272C-4A87-9C47-A682-E5DD26A2D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7200" cy="31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95A0996-F764-EB4B-B6A2-53CCE09DAB22}"/>
              </a:ext>
            </a:extLst>
          </p:cNvPr>
          <p:cNvSpPr/>
          <p:nvPr/>
        </p:nvSpPr>
        <p:spPr>
          <a:xfrm>
            <a:off x="2751544" y="4236308"/>
            <a:ext cx="3515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/>
              <a:t>In ROI </a:t>
            </a:r>
            <a:r>
              <a:rPr lang="en" b="1" dirty="0">
                <a:solidFill>
                  <a:srgbClr val="FF0000"/>
                </a:solidFill>
                <a:latin typeface="LiberationSans"/>
              </a:rPr>
              <a:t>k=0.162+-0.004 (</a:t>
            </a:r>
            <a:r>
              <a:rPr lang="en" b="1" dirty="0" err="1">
                <a:solidFill>
                  <a:srgbClr val="FF0000"/>
                </a:solidFill>
                <a:latin typeface="LiberationSans"/>
              </a:rPr>
              <a:t>stat.+syst</a:t>
            </a:r>
            <a:r>
              <a:rPr lang="en" b="1" dirty="0">
                <a:solidFill>
                  <a:srgbClr val="FF0000"/>
                </a:solidFill>
                <a:latin typeface="LiberationSans"/>
              </a:rPr>
              <a:t>.) </a:t>
            </a:r>
            <a:endParaRPr lang="en" dirty="0">
              <a:effectLst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10740B9-5106-3447-82C7-BDB6808C53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5024" y="3761620"/>
            <a:ext cx="5933866" cy="1443600"/>
          </a:xfrm>
          <a:prstGeom prst="rect">
            <a:avLst/>
          </a:prstGeom>
        </p:spPr>
      </p:pic>
      <p:pic>
        <p:nvPicPr>
          <p:cNvPr id="30722" name="Picture 2" descr="page11image6768">
            <a:extLst>
              <a:ext uri="{FF2B5EF4-FFF2-40B4-BE49-F238E27FC236}">
                <a16:creationId xmlns:a16="http://schemas.microsoft.com/office/drawing/2014/main" id="{A3D2FE0A-48C3-5C48-8E9E-F24F16D6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1871" y="4590141"/>
            <a:ext cx="3963153" cy="223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18B9102E-4C8C-5B4C-B2E9-DDC6C4DE340C}"/>
              </a:ext>
            </a:extLst>
          </p:cNvPr>
          <p:cNvSpPr/>
          <p:nvPr/>
        </p:nvSpPr>
        <p:spPr>
          <a:xfrm>
            <a:off x="7613974" y="3613666"/>
            <a:ext cx="433163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" dirty="0">
                <a:latin typeface="Calibri" panose="020F0502020204030204" pitchFamily="34" charset="0"/>
              </a:rPr>
              <a:t>From </a:t>
            </a:r>
            <a:r>
              <a:rPr lang="en" dirty="0">
                <a:latin typeface="LiberationSans"/>
              </a:rPr>
              <a:t>W. </a:t>
            </a:r>
            <a:r>
              <a:rPr lang="en" dirty="0" err="1">
                <a:latin typeface="LiberationSans"/>
              </a:rPr>
              <a:t>Maneschg</a:t>
            </a:r>
            <a:r>
              <a:rPr lang="en" dirty="0">
                <a:latin typeface="Calibri" panose="020F0502020204030204" pitchFamily="34" charset="0"/>
              </a:rPr>
              <a:t> talk @M7, 22.03.2023 </a:t>
            </a:r>
            <a:endParaRPr lang="en" dirty="0">
              <a:effectLst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BF66CEF-CA77-6B4A-A8F2-A371A697441E}"/>
              </a:ext>
            </a:extLst>
          </p:cNvPr>
          <p:cNvSpPr/>
          <p:nvPr/>
        </p:nvSpPr>
        <p:spPr>
          <a:xfrm>
            <a:off x="6760369" y="5804982"/>
            <a:ext cx="50683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rgbClr val="FE01F2"/>
                </a:solidFill>
                <a:latin typeface="ArialMT"/>
              </a:rPr>
              <a:t>Next phase - </a:t>
            </a:r>
            <a:r>
              <a:rPr lang="en" b="1" dirty="0">
                <a:solidFill>
                  <a:srgbClr val="FF0000"/>
                </a:solidFill>
                <a:latin typeface="ArialMT"/>
              </a:rPr>
              <a:t>CONUS+</a:t>
            </a:r>
            <a:r>
              <a:rPr lang="en" b="1" dirty="0">
                <a:solidFill>
                  <a:srgbClr val="FE01F2"/>
                </a:solidFill>
                <a:latin typeface="ArialMT"/>
              </a:rPr>
              <a:t> @ </a:t>
            </a:r>
            <a:r>
              <a:rPr lang="en" b="1" dirty="0" err="1">
                <a:solidFill>
                  <a:srgbClr val="FE01F2"/>
                </a:solidFill>
                <a:latin typeface="ArialMT"/>
              </a:rPr>
              <a:t>Leibstadt</a:t>
            </a:r>
            <a:r>
              <a:rPr lang="en" b="1" dirty="0">
                <a:solidFill>
                  <a:srgbClr val="FE01F2"/>
                </a:solidFill>
                <a:latin typeface="ArialMT"/>
              </a:rPr>
              <a:t> NPP in Switzerland</a:t>
            </a:r>
          </a:p>
          <a:p>
            <a:r>
              <a:rPr lang="en" b="1" dirty="0">
                <a:solidFill>
                  <a:srgbClr val="1507FB"/>
                </a:solidFill>
                <a:latin typeface="ArialMT"/>
              </a:rPr>
              <a:t>Taking data @ new place now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F7C9E5-D9DD-ED43-AE2B-F33A0C6702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7736" y="1001394"/>
            <a:ext cx="2901950" cy="29097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F41027-3201-AE43-8026-38C1A1CE3B3F}"/>
              </a:ext>
            </a:extLst>
          </p:cNvPr>
          <p:cNvSpPr txBox="1"/>
          <p:nvPr/>
        </p:nvSpPr>
        <p:spPr>
          <a:xfrm>
            <a:off x="6341703" y="5168489"/>
            <a:ext cx="5750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dirty="0"/>
              <a:t>Janina </a:t>
            </a:r>
            <a:r>
              <a:rPr lang="en" dirty="0" err="1"/>
              <a:t>Hakenmüller</a:t>
            </a:r>
            <a:r>
              <a:rPr lang="en" dirty="0"/>
              <a:t> talk @M7, 12.06.24; </a:t>
            </a:r>
            <a:r>
              <a:rPr lang="en" dirty="0" err="1"/>
              <a:t>arXiv</a:t>
            </a:r>
            <a:r>
              <a:rPr lang="en" dirty="0"/>
              <a:t>:</a:t>
            </a:r>
            <a:r>
              <a:rPr lang="ru-RU" dirty="0"/>
              <a:t>2401.07684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ED38E2-CE46-CC43-9313-A0DC60107F96}"/>
              </a:ext>
            </a:extLst>
          </p:cNvPr>
          <p:cNvSpPr txBox="1"/>
          <p:nvPr/>
        </p:nvSpPr>
        <p:spPr>
          <a:xfrm>
            <a:off x="7980101" y="5413355"/>
            <a:ext cx="2781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Factor of 2 &gt; SM, 90% CF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167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357530-56A6-4644-BD31-2AF10A5284F4}"/>
              </a:ext>
            </a:extLst>
          </p:cNvPr>
          <p:cNvSpPr txBox="1"/>
          <p:nvPr/>
        </p:nvSpPr>
        <p:spPr>
          <a:xfrm>
            <a:off x="1823035" y="230387"/>
            <a:ext cx="8545929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ctr">
              <a:defRPr sz="2400" b="1" i="1">
                <a:latin typeface="Helvetica"/>
              </a:defRPr>
            </a:lvl1pPr>
          </a:lstStyle>
          <a:p>
            <a:r>
              <a:rPr lang="en-US" dirty="0"/>
              <a:t>Comparison of Dresden-II and CONUS </a:t>
            </a:r>
            <a:r>
              <a:rPr lang="en-US" dirty="0">
                <a:solidFill>
                  <a:srgbClr val="FF0000"/>
                </a:solidFill>
              </a:rPr>
              <a:t>QF</a:t>
            </a:r>
            <a:r>
              <a:rPr lang="en-US" dirty="0"/>
              <a:t> measurements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46EA74-E00F-DE4C-9E59-A59C7AFC1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963178" y="402277"/>
            <a:ext cx="4267200" cy="6692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F78A6D-477B-454E-B98C-5DCB31B95E86}"/>
              </a:ext>
            </a:extLst>
          </p:cNvPr>
          <p:cNvSpPr txBox="1"/>
          <p:nvPr/>
        </p:nvSpPr>
        <p:spPr>
          <a:xfrm>
            <a:off x="913150" y="1677436"/>
            <a:ext cx="322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dirty="0"/>
              <a:t>Phys. Rev. D 103, 122003 (2021) 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61832AA-4181-3D4F-9F61-E50FB6364E20}"/>
              </a:ext>
            </a:extLst>
          </p:cNvPr>
          <p:cNvSpPr/>
          <p:nvPr/>
        </p:nvSpPr>
        <p:spPr>
          <a:xfrm>
            <a:off x="710775" y="3378026"/>
            <a:ext cx="3672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latin typeface="LiberationSans"/>
              </a:rPr>
              <a:t>https://</a:t>
            </a:r>
            <a:r>
              <a:rPr lang="en" dirty="0" err="1">
                <a:latin typeface="LiberationSans"/>
              </a:rPr>
              <a:t>hdl.handle.net</a:t>
            </a:r>
            <a:r>
              <a:rPr lang="en" dirty="0">
                <a:latin typeface="LiberationSans"/>
              </a:rPr>
              <a:t>/10161/25153 </a:t>
            </a:r>
            <a:endParaRPr lang="e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C562A7-5552-CB4A-8198-3F6305BEFB59}"/>
              </a:ext>
            </a:extLst>
          </p:cNvPr>
          <p:cNvSpPr txBox="1"/>
          <p:nvPr/>
        </p:nvSpPr>
        <p:spPr>
          <a:xfrm>
            <a:off x="7182378" y="1245795"/>
            <a:ext cx="2131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Comparison by </a:t>
            </a:r>
            <a:r>
              <a:rPr lang="en-US" dirty="0" err="1"/>
              <a:t>vGen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4067022-594D-384C-BAC9-55DD2AB323DA}"/>
              </a:ext>
            </a:extLst>
          </p:cNvPr>
          <p:cNvSpPr/>
          <p:nvPr/>
        </p:nvSpPr>
        <p:spPr>
          <a:xfrm>
            <a:off x="1093263" y="4154049"/>
            <a:ext cx="2847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latin typeface="LiberationSans"/>
              </a:rPr>
              <a:t>Eur. Phys. J. C (2022) 82:815 </a:t>
            </a:r>
            <a:endParaRPr lang="en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E0D417-858F-C345-8983-7B66A29645D6}"/>
              </a:ext>
            </a:extLst>
          </p:cNvPr>
          <p:cNvSpPr txBox="1"/>
          <p:nvPr/>
        </p:nvSpPr>
        <p:spPr>
          <a:xfrm>
            <a:off x="1823035" y="1308104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Dresden-II</a:t>
            </a:r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BFC7C46-5FFE-5D4A-823A-DD0A8D7E2E39}"/>
              </a:ext>
            </a:extLst>
          </p:cNvPr>
          <p:cNvSpPr/>
          <p:nvPr/>
        </p:nvSpPr>
        <p:spPr>
          <a:xfrm>
            <a:off x="844550" y="2024118"/>
            <a:ext cx="3649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baseline="300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r>
              <a:rPr lang="en" dirty="0">
                <a:solidFill>
                  <a:srgbClr val="211E1E"/>
                </a:solidFill>
                <a:latin typeface="AdvOT483a8203"/>
              </a:rPr>
              <a:t>Ge(n</a:t>
            </a:r>
            <a:r>
              <a:rPr lang="en" dirty="0">
                <a:solidFill>
                  <a:srgbClr val="211E1E"/>
                </a:solidFill>
                <a:latin typeface="AdvTTd0b5fdba.I"/>
              </a:rPr>
              <a:t>;</a:t>
            </a:r>
            <a:r>
              <a:rPr lang="el-GR" dirty="0">
                <a:solidFill>
                  <a:srgbClr val="211E1E"/>
                </a:solidFill>
                <a:latin typeface="AdvOTdd3b7348.I+03"/>
              </a:rPr>
              <a:t>γ</a:t>
            </a:r>
            <a:r>
              <a:rPr lang="en-US" dirty="0">
                <a:solidFill>
                  <a:srgbClr val="211E1E"/>
                </a:solidFill>
                <a:latin typeface="AdvOTdd3b7348.I+03"/>
              </a:rPr>
              <a:t>)</a:t>
            </a:r>
            <a:r>
              <a:rPr lang="en" baseline="30000" dirty="0">
                <a:solidFill>
                  <a:srgbClr val="211E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r>
              <a:rPr lang="en" dirty="0">
                <a:solidFill>
                  <a:srgbClr val="211E1E"/>
                </a:solidFill>
                <a:latin typeface="AdvOT483a8203"/>
              </a:rPr>
              <a:t>Ge =&gt; NR from </a:t>
            </a:r>
            <a:r>
              <a:rPr lang="el-GR" dirty="0">
                <a:solidFill>
                  <a:srgbClr val="211E1E"/>
                </a:solidFill>
                <a:latin typeface="AdvOTdd3b7348.I+03"/>
              </a:rPr>
              <a:t>γ</a:t>
            </a:r>
            <a:r>
              <a:rPr lang="en" dirty="0">
                <a:solidFill>
                  <a:srgbClr val="211E1E"/>
                </a:solidFill>
                <a:latin typeface="AdvOT483a8203"/>
              </a:rPr>
              <a:t> emission </a:t>
            </a:r>
            <a:endParaRPr lang="en" dirty="0"/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AB351242-64DB-DA48-A587-5B410DDACEA2}"/>
              </a:ext>
            </a:extLst>
          </p:cNvPr>
          <p:cNvCxnSpPr>
            <a:cxnSpLocks/>
          </p:cNvCxnSpPr>
          <p:nvPr/>
        </p:nvCxnSpPr>
        <p:spPr>
          <a:xfrm>
            <a:off x="4302478" y="2610607"/>
            <a:ext cx="1236755" cy="32472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>
            <a:extLst>
              <a:ext uri="{FF2B5EF4-FFF2-40B4-BE49-F238E27FC236}">
                <a16:creationId xmlns:a16="http://schemas.microsoft.com/office/drawing/2014/main" id="{31C37982-BE20-B74A-A700-AFCF62094443}"/>
              </a:ext>
            </a:extLst>
          </p:cNvPr>
          <p:cNvSpPr/>
          <p:nvPr/>
        </p:nvSpPr>
        <p:spPr>
          <a:xfrm rot="19855137">
            <a:off x="5926421" y="2137289"/>
            <a:ext cx="241300" cy="1655798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63023B7-DC7B-C247-B65F-024466C09962}"/>
              </a:ext>
            </a:extLst>
          </p:cNvPr>
          <p:cNvSpPr/>
          <p:nvPr/>
        </p:nvSpPr>
        <p:spPr>
          <a:xfrm>
            <a:off x="824704" y="2316889"/>
            <a:ext cx="3595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solidFill>
                  <a:srgbClr val="211E1E"/>
                </a:solidFill>
                <a:latin typeface="AdvOT483a8203"/>
              </a:rPr>
              <a:t>n – monoline 24keV from iron filter</a:t>
            </a:r>
            <a:endParaRPr lang="en" dirty="0"/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5369600A-5C18-4048-AD5D-93A9CA6115B8}"/>
              </a:ext>
            </a:extLst>
          </p:cNvPr>
          <p:cNvCxnSpPr>
            <a:cxnSpLocks/>
          </p:cNvCxnSpPr>
          <p:nvPr/>
        </p:nvCxnSpPr>
        <p:spPr>
          <a:xfrm>
            <a:off x="4383575" y="2253797"/>
            <a:ext cx="1327438" cy="3125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page11image6600">
            <a:extLst>
              <a:ext uri="{FF2B5EF4-FFF2-40B4-BE49-F238E27FC236}">
                <a16:creationId xmlns:a16="http://schemas.microsoft.com/office/drawing/2014/main" id="{49615B82-5222-0B41-81AC-61C6861B4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0926" y="5180564"/>
            <a:ext cx="2327276" cy="123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017A9FF4-15F2-7F4F-9F1B-D2D2A1A40C5A}"/>
              </a:ext>
            </a:extLst>
          </p:cNvPr>
          <p:cNvCxnSpPr>
            <a:cxnSpLocks/>
          </p:cNvCxnSpPr>
          <p:nvPr/>
        </p:nvCxnSpPr>
        <p:spPr>
          <a:xfrm flipV="1">
            <a:off x="4210454" y="4315250"/>
            <a:ext cx="1664332" cy="104700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FBDE661-CCBC-E540-8114-35BB44FF3B7D}"/>
              </a:ext>
            </a:extLst>
          </p:cNvPr>
          <p:cNvSpPr txBox="1"/>
          <p:nvPr/>
        </p:nvSpPr>
        <p:spPr>
          <a:xfrm>
            <a:off x="2116833" y="3865318"/>
            <a:ext cx="860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CONUS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705915-258A-8B4D-9C43-7962D5B73E65}"/>
              </a:ext>
            </a:extLst>
          </p:cNvPr>
          <p:cNvSpPr txBox="1"/>
          <p:nvPr/>
        </p:nvSpPr>
        <p:spPr>
          <a:xfrm>
            <a:off x="2171282" y="3092912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TUNL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981C03-5A53-C54C-A836-B89ECE88A9DE}"/>
              </a:ext>
            </a:extLst>
          </p:cNvPr>
          <p:cNvSpPr txBox="1"/>
          <p:nvPr/>
        </p:nvSpPr>
        <p:spPr>
          <a:xfrm>
            <a:off x="1020820" y="4523381"/>
            <a:ext cx="3297304" cy="657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All these data – by selection of scatter angle of n </a:t>
            </a:r>
            <a:endParaRPr lang="ru-RU" dirty="0"/>
          </a:p>
        </p:txBody>
      </p:sp>
      <p:sp>
        <p:nvSpPr>
          <p:cNvPr id="18" name="Номер слайда 17">
            <a:extLst>
              <a:ext uri="{FF2B5EF4-FFF2-40B4-BE49-F238E27FC236}">
                <a16:creationId xmlns:a16="http://schemas.microsoft.com/office/drawing/2014/main" id="{51DC0581-268C-784E-A47C-7E94F78EB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446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1136096-FF02-A34D-B87B-B48A39F7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E5A4-66AB-7241-AF1D-13D53C61048A}" type="slidenum">
              <a:rPr lang="ru-RU" smtClean="0"/>
              <a:t>16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13DF14-B787-7B45-BE79-389039E6C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91" y="632599"/>
            <a:ext cx="4371976" cy="335641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601546C-393C-844A-8EA0-042B0AE52244}"/>
              </a:ext>
            </a:extLst>
          </p:cNvPr>
          <p:cNvSpPr/>
          <p:nvPr/>
        </p:nvSpPr>
        <p:spPr>
          <a:xfrm>
            <a:off x="5439567" y="170934"/>
            <a:ext cx="1088761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latin typeface="Symbol" charset="2"/>
                <a:cs typeface="Symbol" charset="2"/>
              </a:rPr>
              <a:t>n</a:t>
            </a:r>
            <a:r>
              <a:rPr lang="ru-RU" sz="2400" b="1" i="1" dirty="0">
                <a:latin typeface="Symbol" charset="2"/>
                <a:cs typeface="Symbol" charset="2"/>
              </a:rPr>
              <a:t> </a:t>
            </a:r>
            <a:r>
              <a:rPr lang="en-US" sz="2400" b="1" i="1" dirty="0">
                <a:latin typeface="Helvetica"/>
                <a:cs typeface="Helvetica"/>
              </a:rPr>
              <a:t>GEN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8A5FA64-DEE8-6045-984F-939BC84CA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8" y="0"/>
            <a:ext cx="1998662" cy="1042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30ECFDB4-7566-654F-89C8-585FCFED6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984" y="1065266"/>
            <a:ext cx="2249346" cy="271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Line 17">
            <a:extLst>
              <a:ext uri="{FF2B5EF4-FFF2-40B4-BE49-F238E27FC236}">
                <a16:creationId xmlns:a16="http://schemas.microsoft.com/office/drawing/2014/main" id="{F5C43153-F244-EC45-9AB4-5FEC99025D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08409" y="1906169"/>
            <a:ext cx="2101911" cy="289441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0" name="Group 19">
            <a:extLst>
              <a:ext uri="{FF2B5EF4-FFF2-40B4-BE49-F238E27FC236}">
                <a16:creationId xmlns:a16="http://schemas.microsoft.com/office/drawing/2014/main" id="{3549FBFF-0FDF-9849-A218-F6894C26640B}"/>
              </a:ext>
            </a:extLst>
          </p:cNvPr>
          <p:cNvGrpSpPr>
            <a:grpSpLocks/>
          </p:cNvGrpSpPr>
          <p:nvPr/>
        </p:nvGrpSpPr>
        <p:grpSpPr bwMode="auto">
          <a:xfrm>
            <a:off x="9373828" y="1243977"/>
            <a:ext cx="2109788" cy="2333625"/>
            <a:chOff x="635" y="414"/>
            <a:chExt cx="1329" cy="1470"/>
          </a:xfrm>
        </p:grpSpPr>
        <p:sp>
          <p:nvSpPr>
            <p:cNvPr id="11" name="Rectangle 20">
              <a:extLst>
                <a:ext uri="{FF2B5EF4-FFF2-40B4-BE49-F238E27FC236}">
                  <a16:creationId xmlns:a16="http://schemas.microsoft.com/office/drawing/2014/main" id="{AE067E37-F1C5-D34F-A53B-2637B2CBE98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0" y="725"/>
              <a:ext cx="920" cy="808"/>
            </a:xfrm>
            <a:prstGeom prst="rect">
              <a:avLst/>
            </a:prstGeom>
            <a:solidFill>
              <a:srgbClr val="C0C0C0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Oval 21">
              <a:extLst>
                <a:ext uri="{FF2B5EF4-FFF2-40B4-BE49-F238E27FC236}">
                  <a16:creationId xmlns:a16="http://schemas.microsoft.com/office/drawing/2014/main" id="{1CDC0E28-0F38-FA47-8EA4-53CBD58A794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41" y="414"/>
              <a:ext cx="920" cy="621"/>
            </a:xfrm>
            <a:prstGeom prst="ellipse">
              <a:avLst/>
            </a:prstGeom>
            <a:solidFill>
              <a:srgbClr val="C0C0C0"/>
            </a:solidFill>
            <a:ln w="762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Rectangle 22">
              <a:extLst>
                <a:ext uri="{FF2B5EF4-FFF2-40B4-BE49-F238E27FC236}">
                  <a16:creationId xmlns:a16="http://schemas.microsoft.com/office/drawing/2014/main" id="{5578E557-CEAB-C644-8A39-8B70EF49EFE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862" y="725"/>
              <a:ext cx="873" cy="336"/>
            </a:xfrm>
            <a:prstGeom prst="rect">
              <a:avLst/>
            </a:prstGeom>
            <a:solidFill>
              <a:srgbClr val="C0C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C0C0C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F7EA3072-5E04-3F49-A309-494B04B39C5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38" y="1536"/>
              <a:ext cx="1323" cy="348"/>
            </a:xfrm>
            <a:prstGeom prst="rect">
              <a:avLst/>
            </a:prstGeom>
            <a:solidFill>
              <a:srgbClr val="FFFFFF"/>
            </a:solidFill>
            <a:ln w="762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5" name="Picture 24">
              <a:extLst>
                <a:ext uri="{FF2B5EF4-FFF2-40B4-BE49-F238E27FC236}">
                  <a16:creationId xmlns:a16="http://schemas.microsoft.com/office/drawing/2014/main" id="{971FFB09-E348-2D4E-B706-E8DFD0E645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8000" contras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" y="1064"/>
              <a:ext cx="109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Line 25">
              <a:extLst>
                <a:ext uri="{FF2B5EF4-FFF2-40B4-BE49-F238E27FC236}">
                  <a16:creationId xmlns:a16="http://schemas.microsoft.com/office/drawing/2014/main" id="{EA2A4436-9EB4-1A43-BC06-D1EF7094CCD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35" y="1788"/>
              <a:ext cx="132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26">
              <a:extLst>
                <a:ext uri="{FF2B5EF4-FFF2-40B4-BE49-F238E27FC236}">
                  <a16:creationId xmlns:a16="http://schemas.microsoft.com/office/drawing/2014/main" id="{7A8417B8-F708-0B4A-BDBC-70451984FF1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638" y="1651"/>
              <a:ext cx="1326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543C5C8E-2678-7649-86CD-A0D7C46EEA9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70" y="1570"/>
              <a:ext cx="71" cy="80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AutoShape 28">
              <a:extLst>
                <a:ext uri="{FF2B5EF4-FFF2-40B4-BE49-F238E27FC236}">
                  <a16:creationId xmlns:a16="http://schemas.microsoft.com/office/drawing/2014/main" id="{BBB95E12-CDBA-B04D-9316-59849B6891F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276" y="1355"/>
              <a:ext cx="75" cy="70"/>
            </a:xfrm>
            <a:prstGeom prst="irregularSeal1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Line 29">
              <a:extLst>
                <a:ext uri="{FF2B5EF4-FFF2-40B4-BE49-F238E27FC236}">
                  <a16:creationId xmlns:a16="http://schemas.microsoft.com/office/drawing/2014/main" id="{B57B5981-17FA-5742-949B-5BC088242D8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1406" y="1389"/>
              <a:ext cx="0" cy="2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Line 30">
              <a:extLst>
                <a:ext uri="{FF2B5EF4-FFF2-40B4-BE49-F238E27FC236}">
                  <a16:creationId xmlns:a16="http://schemas.microsoft.com/office/drawing/2014/main" id="{AEAC4F5F-75F2-7643-B759-D8305DF405B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371" y="1388"/>
              <a:ext cx="97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Text Box 31">
              <a:extLst>
                <a:ext uri="{FF2B5EF4-FFF2-40B4-BE49-F238E27FC236}">
                  <a16:creationId xmlns:a16="http://schemas.microsoft.com/office/drawing/2014/main" id="{2660FA59-26D8-2341-BD54-25CCE6900D0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383" y="1525"/>
              <a:ext cx="385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41767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41767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41767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41767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4176713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defTabSz="4176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defTabSz="4176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defTabSz="4176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defTabSz="4176713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ja-JP" sz="700" b="1">
                  <a:latin typeface="Times New Roman" panose="02020603050405020304" pitchFamily="18" charset="0"/>
                  <a:ea typeface="ＭＳ 明朝" panose="02020609040205080304" pitchFamily="49" charset="-128"/>
                </a:rPr>
                <a:t>10 ÷ 12 </a:t>
              </a:r>
              <a:r>
                <a:rPr lang="ru-RU" altLang="ja-JP" sz="700" b="1">
                  <a:latin typeface="Times New Roman" panose="02020603050405020304" pitchFamily="18" charset="0"/>
                </a:rPr>
                <a:t>м</a:t>
              </a:r>
              <a:endParaRPr lang="ru-RU" altLang="ru-RU" sz="700" b="1">
                <a:latin typeface="Times New Roman" panose="02020603050405020304" pitchFamily="18" charset="0"/>
              </a:endParaRPr>
            </a:p>
          </p:txBody>
        </p:sp>
      </p:grpSp>
      <p:sp>
        <p:nvSpPr>
          <p:cNvPr id="23" name="Line 32">
            <a:extLst>
              <a:ext uri="{FF2B5EF4-FFF2-40B4-BE49-F238E27FC236}">
                <a16:creationId xmlns:a16="http://schemas.microsoft.com/office/drawing/2014/main" id="{ED511F92-466F-1445-8F6A-C73ED3C9BFC1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5045" y="2584072"/>
            <a:ext cx="2992084" cy="562350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D077A1B1-C760-5B4C-ADF1-5E5A9986AB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457"/>
          <a:stretch/>
        </p:blipFill>
        <p:spPr bwMode="auto">
          <a:xfrm>
            <a:off x="7096124" y="37698"/>
            <a:ext cx="5076825" cy="94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Line 15">
            <a:extLst>
              <a:ext uri="{FF2B5EF4-FFF2-40B4-BE49-F238E27FC236}">
                <a16:creationId xmlns:a16="http://schemas.microsoft.com/office/drawing/2014/main" id="{2FAE61E2-9EA2-054B-A14F-2482EA33202E}"/>
              </a:ext>
            </a:extLst>
          </p:cNvPr>
          <p:cNvSpPr>
            <a:spLocks noChangeShapeType="1"/>
          </p:cNvSpPr>
          <p:nvPr/>
        </p:nvSpPr>
        <p:spPr bwMode="auto">
          <a:xfrm>
            <a:off x="7985137" y="1673221"/>
            <a:ext cx="0" cy="7921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C910BB05-7006-7C41-928F-A50FF5AD0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5137" y="1835920"/>
            <a:ext cx="103586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ja-JP" sz="1400" b="1" dirty="0"/>
              <a:t>10 </a:t>
            </a:r>
            <a:r>
              <a:rPr lang="en-US" altLang="ja-JP" sz="1400" b="1" dirty="0">
                <a:ea typeface="MS PGothic" panose="020B0600070205080204" pitchFamily="34" charset="-128"/>
              </a:rPr>
              <a:t>÷</a:t>
            </a:r>
            <a:r>
              <a:rPr lang="ru-RU" altLang="ja-JP" sz="1400" b="1" dirty="0"/>
              <a:t> 12 </a:t>
            </a:r>
            <a:r>
              <a:rPr lang="en-US" altLang="ja-JP" sz="1400" b="1" dirty="0"/>
              <a:t>m</a:t>
            </a:r>
            <a:r>
              <a:rPr lang="ru-RU" altLang="ja-JP" sz="1400" b="1" dirty="0"/>
              <a:t> </a:t>
            </a:r>
          </a:p>
        </p:txBody>
      </p:sp>
      <p:sp>
        <p:nvSpPr>
          <p:cNvPr id="26" name="Rectangle 33">
            <a:extLst>
              <a:ext uri="{FF2B5EF4-FFF2-40B4-BE49-F238E27FC236}">
                <a16:creationId xmlns:a16="http://schemas.microsoft.com/office/drawing/2014/main" id="{6F1E1F27-F946-A34B-A166-9618E97F0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4433" y="1815239"/>
            <a:ext cx="12764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ja-JP" b="1" dirty="0"/>
              <a:t>~</a:t>
            </a:r>
            <a:r>
              <a:rPr lang="en-US" altLang="ja-JP" b="1" dirty="0"/>
              <a:t>5</a:t>
            </a:r>
            <a:r>
              <a:rPr lang="ru-RU" altLang="ja-JP" b="1" dirty="0"/>
              <a:t>0 </a:t>
            </a:r>
            <a:r>
              <a:rPr lang="en-US" altLang="ja-JP" b="1" dirty="0"/>
              <a:t>m</a:t>
            </a:r>
            <a:r>
              <a:rPr lang="ru-RU" altLang="ja-JP" b="1" dirty="0"/>
              <a:t>.</a:t>
            </a:r>
            <a:r>
              <a:rPr lang="en-US" altLang="ja-JP" b="1" dirty="0"/>
              <a:t>w</a:t>
            </a:r>
            <a:r>
              <a:rPr lang="ru-RU" altLang="ja-JP" b="1" dirty="0"/>
              <a:t>.</a:t>
            </a:r>
            <a:r>
              <a:rPr lang="en-US" altLang="ja-JP" b="1" dirty="0"/>
              <a:t>e</a:t>
            </a:r>
            <a:r>
              <a:rPr lang="ru-RU" altLang="ja-JP" b="1" dirty="0"/>
              <a:t>. 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A50F6D0-E58E-F245-BF96-62FFE8E731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24" y="595783"/>
            <a:ext cx="2411412" cy="396875"/>
          </a:xfrm>
          <a:prstGeom prst="rect">
            <a:avLst/>
          </a:prstGeom>
          <a:solidFill>
            <a:srgbClr val="FFAF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000" dirty="0"/>
              <a:t>@ Kalinin NPP, Russia</a:t>
            </a:r>
            <a:endParaRPr lang="ru-RU" altLang="ru-RU" sz="2000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4C8062BF-95A2-1949-ADC7-B4569FE839E0}"/>
              </a:ext>
            </a:extLst>
          </p:cNvPr>
          <p:cNvSpPr/>
          <p:nvPr/>
        </p:nvSpPr>
        <p:spPr>
          <a:xfrm>
            <a:off x="6672820" y="3672238"/>
            <a:ext cx="3412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" b="0" i="1" u="none" strike="noStrike" dirty="0" err="1">
                <a:effectLst/>
                <a:latin typeface="-apple-system"/>
              </a:rPr>
              <a:t>Phys.Rev.D</a:t>
            </a:r>
            <a:r>
              <a:rPr lang="en" b="0" i="0" u="none" strike="noStrike" dirty="0">
                <a:effectLst/>
                <a:latin typeface="-apple-system"/>
              </a:rPr>
              <a:t> 106 (2022) 5, L051101</a:t>
            </a:r>
          </a:p>
        </p:txBody>
      </p:sp>
      <p:sp>
        <p:nvSpPr>
          <p:cNvPr id="30" name="Line 17">
            <a:extLst>
              <a:ext uri="{FF2B5EF4-FFF2-40B4-BE49-F238E27FC236}">
                <a16:creationId xmlns:a16="http://schemas.microsoft.com/office/drawing/2014/main" id="{019EE31B-83D6-F249-B9A5-1D2E89CC03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3562" y="2195609"/>
            <a:ext cx="3175441" cy="827645"/>
          </a:xfrm>
          <a:prstGeom prst="line">
            <a:avLst/>
          </a:prstGeom>
          <a:noFill/>
          <a:ln w="38100">
            <a:solidFill>
              <a:srgbClr val="FF00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" name="Rectangle 33">
            <a:extLst>
              <a:ext uri="{FF2B5EF4-FFF2-40B4-BE49-F238E27FC236}">
                <a16:creationId xmlns:a16="http://schemas.microsoft.com/office/drawing/2014/main" id="{D1F59255-D7CC-6141-9B06-619BED012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55" y="2931608"/>
            <a:ext cx="93968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ja-JP" b="1" dirty="0"/>
              <a:t>p-PC Ge</a:t>
            </a:r>
          </a:p>
          <a:p>
            <a:r>
              <a:rPr lang="en-US" altLang="ja-JP" b="1" dirty="0"/>
              <a:t>1.4 kg</a:t>
            </a:r>
            <a:endParaRPr lang="ru-RU" altLang="ja-JP" b="1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41A1C68-749E-AB40-9089-905565955BDD}"/>
              </a:ext>
            </a:extLst>
          </p:cNvPr>
          <p:cNvSpPr/>
          <p:nvPr/>
        </p:nvSpPr>
        <p:spPr>
          <a:xfrm>
            <a:off x="5052701" y="4095411"/>
            <a:ext cx="3978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A.Konovalov</a:t>
            </a:r>
            <a:r>
              <a:rPr lang="en-US" dirty="0"/>
              <a:t> talk @M7 12.06.2024 </a:t>
            </a:r>
            <a:endParaRPr lang="ru-RU" dirty="0"/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25613C67-B096-A942-80DD-8BCF76D198F7}"/>
              </a:ext>
            </a:extLst>
          </p:cNvPr>
          <p:cNvSpPr/>
          <p:nvPr/>
        </p:nvSpPr>
        <p:spPr>
          <a:xfrm>
            <a:off x="5559508" y="5748476"/>
            <a:ext cx="3458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 err="1">
                <a:latin typeface="Calibri" panose="020F0502020204030204" pitchFamily="34" charset="0"/>
              </a:rPr>
              <a:t>CEvNS</a:t>
            </a:r>
            <a:r>
              <a:rPr lang="en" dirty="0">
                <a:latin typeface="Calibri" panose="020F0502020204030204" pitchFamily="34" charset="0"/>
              </a:rPr>
              <a:t> prediction with CONUS   QF</a:t>
            </a:r>
          </a:p>
          <a:p>
            <a:r>
              <a:rPr lang="en" dirty="0" err="1">
                <a:latin typeface="Calibri" panose="020F0502020204030204" pitchFamily="34" charset="0"/>
              </a:rPr>
              <a:t>CEvNS</a:t>
            </a:r>
            <a:r>
              <a:rPr lang="en" dirty="0">
                <a:latin typeface="Calibri" panose="020F0502020204030204" pitchFamily="34" charset="0"/>
              </a:rPr>
              <a:t> prediction with Dresden OF</a:t>
            </a:r>
            <a:endParaRPr lang="en" dirty="0">
              <a:effectLst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37AFE58-B0AE-494B-B613-ABD8661F217C}"/>
              </a:ext>
            </a:extLst>
          </p:cNvPr>
          <p:cNvCxnSpPr/>
          <p:nvPr/>
        </p:nvCxnSpPr>
        <p:spPr>
          <a:xfrm>
            <a:off x="5039225" y="6204863"/>
            <a:ext cx="520283" cy="0"/>
          </a:xfrm>
          <a:prstGeom prst="line">
            <a:avLst/>
          </a:prstGeom>
          <a:ln w="19050">
            <a:solidFill>
              <a:srgbClr val="FF00F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3BF7CAD2-E470-CB4F-B8DF-2F745A446B5F}"/>
              </a:ext>
            </a:extLst>
          </p:cNvPr>
          <p:cNvCxnSpPr/>
          <p:nvPr/>
        </p:nvCxnSpPr>
        <p:spPr>
          <a:xfrm>
            <a:off x="5039225" y="5976263"/>
            <a:ext cx="520283" cy="0"/>
          </a:xfrm>
          <a:prstGeom prst="line">
            <a:avLst/>
          </a:prstGeom>
          <a:ln w="1905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33">
            <a:extLst>
              <a:ext uri="{FF2B5EF4-FFF2-40B4-BE49-F238E27FC236}">
                <a16:creationId xmlns:a16="http://schemas.microsoft.com/office/drawing/2014/main" id="{F52E5863-6C88-DB48-BDB9-4D18BD713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5883" y="1026890"/>
            <a:ext cx="22428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Symbol" charset="2"/>
                <a:cs typeface="Symbol" charset="2"/>
              </a:rPr>
              <a:t>n </a:t>
            </a:r>
            <a:r>
              <a:rPr lang="en-US" b="1" dirty="0">
                <a:solidFill>
                  <a:srgbClr val="FF0000"/>
                </a:solidFill>
              </a:rPr>
              <a:t> flux:</a:t>
            </a:r>
            <a:endParaRPr lang="en-US" altLang="ja-JP" b="1" dirty="0">
              <a:solidFill>
                <a:srgbClr val="FF0000"/>
              </a:solidFill>
            </a:endParaRPr>
          </a:p>
          <a:p>
            <a:r>
              <a:rPr lang="en-US" altLang="ja-JP" b="1" dirty="0"/>
              <a:t>(3.6-4.4) 10</a:t>
            </a:r>
            <a:r>
              <a:rPr lang="en-US" altLang="ja-JP" b="1" baseline="30000" dirty="0"/>
              <a:t>13</a:t>
            </a:r>
            <a:r>
              <a:rPr lang="en-US" b="1" i="1" dirty="0">
                <a:latin typeface="Symbol" charset="2"/>
                <a:cs typeface="Symbol" charset="2"/>
              </a:rPr>
              <a:t> n</a:t>
            </a:r>
            <a:r>
              <a:rPr lang="en-US" altLang="ja-JP" b="1" dirty="0"/>
              <a:t>/cm</a:t>
            </a:r>
            <a:r>
              <a:rPr lang="en-US" altLang="ja-JP" b="1" baseline="30000" dirty="0"/>
              <a:t>2</a:t>
            </a:r>
            <a:r>
              <a:rPr lang="en-US" altLang="ja-JP" b="1" dirty="0"/>
              <a:t>/s</a:t>
            </a:r>
            <a:endParaRPr lang="ru-RU" altLang="ja-JP" b="1" baseline="3000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3E839E2-A62E-4240-8784-0700B70074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95010" y="2890958"/>
            <a:ext cx="2904888" cy="50292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05C9647-4FBE-C740-A595-44E8BDB5B1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7522851" y="1929983"/>
            <a:ext cx="1409700" cy="63500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1A5102F-5452-C848-BE58-5ECB9988EB98}"/>
              </a:ext>
            </a:extLst>
          </p:cNvPr>
          <p:cNvSpPr txBox="1"/>
          <p:nvPr/>
        </p:nvSpPr>
        <p:spPr>
          <a:xfrm>
            <a:off x="972536" y="5976263"/>
            <a:ext cx="1853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dirty="0"/>
              <a:t>ROI: 0.29-0.4 keV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03DCD19-A9FC-8C49-8FA7-BADAF8A0466E}"/>
              </a:ext>
            </a:extLst>
          </p:cNvPr>
          <p:cNvSpPr txBox="1"/>
          <p:nvPr/>
        </p:nvSpPr>
        <p:spPr>
          <a:xfrm>
            <a:off x="3058849" y="4221429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data:  </a:t>
            </a:r>
            <a:r>
              <a:rPr lang="en-US" dirty="0">
                <a:solidFill>
                  <a:srgbClr val="FF0000"/>
                </a:solidFill>
              </a:rPr>
              <a:t>red</a:t>
            </a:r>
            <a:r>
              <a:rPr lang="en-US" dirty="0"/>
              <a:t>   - ON</a:t>
            </a:r>
          </a:p>
          <a:p>
            <a:r>
              <a:rPr lang="en-US" dirty="0"/>
              <a:t>           </a:t>
            </a:r>
            <a:r>
              <a:rPr lang="en-US" dirty="0">
                <a:solidFill>
                  <a:srgbClr val="1507FB"/>
                </a:solidFill>
              </a:rPr>
              <a:t>blue</a:t>
            </a:r>
            <a:r>
              <a:rPr lang="en-US" dirty="0"/>
              <a:t> - OFF</a:t>
            </a:r>
            <a:endParaRPr lang="ru-RU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0D1692A-11C0-E44D-ADD7-7A50A29B7FD9}"/>
              </a:ext>
            </a:extLst>
          </p:cNvPr>
          <p:cNvSpPr txBox="1"/>
          <p:nvPr/>
        </p:nvSpPr>
        <p:spPr>
          <a:xfrm>
            <a:off x="5359364" y="6366488"/>
            <a:ext cx="46355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More details in A. </a:t>
            </a:r>
            <a:r>
              <a:rPr lang="en-US" b="1" dirty="0" err="1">
                <a:solidFill>
                  <a:srgbClr val="FF0000"/>
                </a:solidFill>
              </a:rPr>
              <a:t>Konovalov</a:t>
            </a:r>
            <a:r>
              <a:rPr lang="en-US" b="1" dirty="0">
                <a:solidFill>
                  <a:srgbClr val="FF0000"/>
                </a:solidFill>
              </a:rPr>
              <a:t> talk, this section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13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>
            <a:extLst>
              <a:ext uri="{FF2B5EF4-FFF2-40B4-BE49-F238E27FC236}">
                <a16:creationId xmlns:a16="http://schemas.microsoft.com/office/drawing/2014/main" id="{823E04E0-D78F-7E45-AB51-56D61A193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0378" y="767030"/>
            <a:ext cx="2700338" cy="191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Rectangle 6">
            <a:extLst>
              <a:ext uri="{FF2B5EF4-FFF2-40B4-BE49-F238E27FC236}">
                <a16:creationId xmlns:a16="http://schemas.microsoft.com/office/drawing/2014/main" id="{FFD1E143-2C90-8C49-8E20-EA5F24DE8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998" y="0"/>
            <a:ext cx="9074921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400" b="1" i="1" dirty="0">
                <a:latin typeface="Helvetica"/>
              </a:rPr>
              <a:t>CONNIE (</a:t>
            </a:r>
            <a:r>
              <a:rPr lang="ru-RU" altLang="ru-RU" sz="2400" b="1" i="1" dirty="0" err="1">
                <a:latin typeface="Helvetica"/>
              </a:rPr>
              <a:t>Coherent</a:t>
            </a:r>
            <a:r>
              <a:rPr lang="ru-RU" altLang="ru-RU" sz="2400" b="1" i="1" dirty="0">
                <a:latin typeface="Helvetica"/>
              </a:rPr>
              <a:t> </a:t>
            </a:r>
            <a:r>
              <a:rPr lang="ru-RU" altLang="ru-RU" sz="2400" b="1" i="1" dirty="0" err="1">
                <a:latin typeface="Helvetica"/>
              </a:rPr>
              <a:t>Neutrino</a:t>
            </a:r>
            <a:r>
              <a:rPr lang="ru-RU" altLang="ru-RU" sz="2400" b="1" i="1" dirty="0">
                <a:latin typeface="Helvetica"/>
              </a:rPr>
              <a:t> </a:t>
            </a:r>
            <a:r>
              <a:rPr lang="ru-RU" altLang="ru-RU" sz="2400" b="1" i="1" dirty="0" err="1">
                <a:latin typeface="Helvetica"/>
              </a:rPr>
              <a:t>Nucleus</a:t>
            </a:r>
            <a:r>
              <a:rPr lang="ru-RU" altLang="ru-RU" sz="2400" b="1" i="1" dirty="0">
                <a:latin typeface="Helvetica"/>
              </a:rPr>
              <a:t> </a:t>
            </a:r>
            <a:r>
              <a:rPr lang="ru-RU" altLang="ru-RU" sz="2400" b="1" i="1" dirty="0" err="1">
                <a:latin typeface="Helvetica"/>
              </a:rPr>
              <a:t>Interaction</a:t>
            </a:r>
            <a:r>
              <a:rPr lang="ru-RU" altLang="ru-RU" sz="2400" b="1" i="1" dirty="0">
                <a:latin typeface="Helvetica"/>
              </a:rPr>
              <a:t> </a:t>
            </a:r>
            <a:r>
              <a:rPr lang="ru-RU" altLang="ru-RU" sz="2400" b="1" i="1" dirty="0" err="1">
                <a:latin typeface="Helvetica"/>
              </a:rPr>
              <a:t>Experiment</a:t>
            </a:r>
            <a:r>
              <a:rPr lang="ru-RU" altLang="ru-RU" sz="2400" b="1" i="1" dirty="0">
                <a:latin typeface="Helvetica"/>
              </a:rPr>
              <a:t>)</a:t>
            </a:r>
          </a:p>
        </p:txBody>
      </p:sp>
      <p:sp>
        <p:nvSpPr>
          <p:cNvPr id="25607" name="Rectangle 7">
            <a:extLst>
              <a:ext uri="{FF2B5EF4-FFF2-40B4-BE49-F238E27FC236}">
                <a16:creationId xmlns:a16="http://schemas.microsoft.com/office/drawing/2014/main" id="{1493D4A7-16F5-184C-A52C-E60C6261A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0378" y="319569"/>
            <a:ext cx="3132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sz="2000" dirty="0" err="1"/>
              <a:t>Angra</a:t>
            </a:r>
            <a:r>
              <a:rPr lang="ru-RU" altLang="ru-RU" sz="2000" dirty="0"/>
              <a:t> </a:t>
            </a:r>
            <a:r>
              <a:rPr lang="ru-RU" altLang="ru-RU" sz="2000" dirty="0" err="1"/>
              <a:t>dos</a:t>
            </a:r>
            <a:r>
              <a:rPr lang="ru-RU" altLang="ru-RU" sz="2000" dirty="0"/>
              <a:t> </a:t>
            </a:r>
            <a:r>
              <a:rPr lang="ru-RU" altLang="ru-RU" sz="2000" dirty="0" err="1"/>
              <a:t>Reis</a:t>
            </a:r>
            <a:r>
              <a:rPr lang="ru-RU" altLang="ru-RU" sz="2000" dirty="0"/>
              <a:t> </a:t>
            </a:r>
            <a:r>
              <a:rPr lang="en-US" altLang="ru-RU" sz="2000" dirty="0"/>
              <a:t>NPP</a:t>
            </a:r>
            <a:r>
              <a:rPr lang="ru-RU" altLang="ru-RU" sz="2000" dirty="0"/>
              <a:t>, </a:t>
            </a:r>
            <a:r>
              <a:rPr lang="en-US" altLang="ru-RU" sz="2000" dirty="0"/>
              <a:t>Brazil</a:t>
            </a:r>
            <a:endParaRPr lang="ru-RU" altLang="ru-RU" sz="2000" dirty="0"/>
          </a:p>
        </p:txBody>
      </p:sp>
      <p:pic>
        <p:nvPicPr>
          <p:cNvPr id="25612" name="Picture 12">
            <a:extLst>
              <a:ext uri="{FF2B5EF4-FFF2-40B4-BE49-F238E27FC236}">
                <a16:creationId xmlns:a16="http://schemas.microsoft.com/office/drawing/2014/main" id="{4F95ADF5-38D1-E241-A451-A55B50CB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876" y="2482550"/>
            <a:ext cx="3001918" cy="2103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13" name="Rectangle 13">
            <a:extLst>
              <a:ext uri="{FF2B5EF4-FFF2-40B4-BE49-F238E27FC236}">
                <a16:creationId xmlns:a16="http://schemas.microsoft.com/office/drawing/2014/main" id="{6FB3C41E-893B-4241-BE8F-065750E770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841" y="4476414"/>
            <a:ext cx="345479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ru-RU" sz="2000" b="1" dirty="0"/>
              <a:t>arXiv:1608.01565</a:t>
            </a:r>
            <a:r>
              <a:rPr lang="en-US" altLang="ru-RU" sz="2000" b="1" dirty="0"/>
              <a:t>, </a:t>
            </a:r>
            <a:r>
              <a:rPr lang="ru-RU" sz="2000" b="1" dirty="0"/>
              <a:t>2110.13620 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1791E32-5885-7346-AE28-48EDFC405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4059" y="6266233"/>
            <a:ext cx="2743200" cy="365125"/>
          </a:xfrm>
        </p:spPr>
        <p:txBody>
          <a:bodyPr/>
          <a:lstStyle/>
          <a:p>
            <a:fld id="{73C5E5A4-66AB-7241-AF1D-13D53C61048A}" type="slidenum">
              <a:rPr lang="ru-RU" smtClean="0"/>
              <a:t>17</a:t>
            </a:fld>
            <a:endParaRPr lang="ru-RU"/>
          </a:p>
        </p:txBody>
      </p:sp>
      <p:pic>
        <p:nvPicPr>
          <p:cNvPr id="32769" name="Picture 1" descr="page6image1504">
            <a:extLst>
              <a:ext uri="{FF2B5EF4-FFF2-40B4-BE49-F238E27FC236}">
                <a16:creationId xmlns:a16="http://schemas.microsoft.com/office/drawing/2014/main" id="{14032DD4-FE5D-B04F-B10D-354EDDAD2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1124" y="533634"/>
            <a:ext cx="2078038" cy="258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FE9688F1-8FA7-7348-8B83-C5731FFAB549}"/>
              </a:ext>
            </a:extLst>
          </p:cNvPr>
          <p:cNvGrpSpPr/>
          <p:nvPr/>
        </p:nvGrpSpPr>
        <p:grpSpPr>
          <a:xfrm>
            <a:off x="538882" y="830967"/>
            <a:ext cx="3119906" cy="1606551"/>
            <a:chOff x="-774912" y="1196976"/>
            <a:chExt cx="3119906" cy="1606551"/>
          </a:xfrm>
        </p:grpSpPr>
        <p:pic>
          <p:nvPicPr>
            <p:cNvPr id="32770" name="Picture 2" descr="page2image7240">
              <a:extLst>
                <a:ext uri="{FF2B5EF4-FFF2-40B4-BE49-F238E27FC236}">
                  <a16:creationId xmlns:a16="http://schemas.microsoft.com/office/drawing/2014/main" id="{6B993D57-B2F7-B64B-981C-E3F2398958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774912" y="1196976"/>
              <a:ext cx="3001918" cy="1606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2163C922-4E36-1E41-BF17-D4FFFEB6E0C2}"/>
                </a:ext>
              </a:extLst>
            </p:cNvPr>
            <p:cNvSpPr/>
            <p:nvPr/>
          </p:nvSpPr>
          <p:spPr>
            <a:xfrm>
              <a:off x="2100263" y="1833745"/>
              <a:ext cx="244731" cy="969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Rectangle 7">
            <a:extLst>
              <a:ext uri="{FF2B5EF4-FFF2-40B4-BE49-F238E27FC236}">
                <a16:creationId xmlns:a16="http://schemas.microsoft.com/office/drawing/2014/main" id="{2CC8FF3B-F914-7E49-859B-0817F13A3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2109" y="2555689"/>
            <a:ext cx="211002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sz="2000" dirty="0"/>
              <a:t>Rejection of ER interactions</a:t>
            </a:r>
          </a:p>
          <a:p>
            <a:r>
              <a:rPr lang="en-US" altLang="ru-RU" sz="2000" dirty="0"/>
              <a:t>and </a:t>
            </a:r>
            <a:r>
              <a:rPr lang="en-US" altLang="ru-RU" sz="2000" dirty="0" err="1"/>
              <a:t>acception</a:t>
            </a:r>
            <a:r>
              <a:rPr lang="en-US" altLang="ru-RU" sz="2000" dirty="0"/>
              <a:t> of  only point-like NR events</a:t>
            </a:r>
          </a:p>
          <a:p>
            <a:r>
              <a:rPr lang="en-US" altLang="ru-RU" sz="2000" dirty="0"/>
              <a:t>Threshold ~ 50eV  </a:t>
            </a:r>
            <a:endParaRPr lang="ru-RU" altLang="ru-RU" sz="2000" dirty="0"/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3F8B1DA8-946E-D541-83FB-EE6949BB5A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726" y="449726"/>
            <a:ext cx="122915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sz="2000" dirty="0"/>
              <a:t>Si CCDs</a:t>
            </a:r>
            <a:endParaRPr lang="ru-RU" altLang="ru-RU" sz="2000" dirty="0"/>
          </a:p>
        </p:txBody>
      </p:sp>
      <p:pic>
        <p:nvPicPr>
          <p:cNvPr id="32772" name="Picture 4" descr="page9image7584">
            <a:extLst>
              <a:ext uri="{FF2B5EF4-FFF2-40B4-BE49-F238E27FC236}">
                <a16:creationId xmlns:a16="http://schemas.microsoft.com/office/drawing/2014/main" id="{0AB51CC7-35BC-074E-BBAC-79D6C4345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12" y="4883743"/>
            <a:ext cx="3996813" cy="179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3">
            <a:extLst>
              <a:ext uri="{FF2B5EF4-FFF2-40B4-BE49-F238E27FC236}">
                <a16:creationId xmlns:a16="http://schemas.microsoft.com/office/drawing/2014/main" id="{B6295BA5-E450-4342-976B-D60B2F153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4759" y="5369993"/>
            <a:ext cx="16257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ru-RU" sz="2000" b="1" dirty="0"/>
              <a:t>2019 run</a:t>
            </a:r>
          </a:p>
          <a:p>
            <a:r>
              <a:rPr lang="en-US" sz="2000" b="1" dirty="0"/>
              <a:t>Limit ~70xSM</a:t>
            </a:r>
            <a:endParaRPr lang="ru-RU" sz="2000" b="1" dirty="0"/>
          </a:p>
        </p:txBody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id="{6BD669DE-460F-A641-B246-8B76B9399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5569" y="3135073"/>
            <a:ext cx="571064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ru-RU" sz="2000" b="1" dirty="0"/>
              <a:t>Now testing the new technology – Skipper CCD</a:t>
            </a:r>
          </a:p>
          <a:p>
            <a:r>
              <a:rPr lang="en-US" sz="2000" b="1" dirty="0">
                <a:solidFill>
                  <a:srgbClr val="1706F5"/>
                </a:solidFill>
              </a:rPr>
              <a:t>Allows to improve s/n ratio by multiple measurement (&gt;1000 times!) of each cell charge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=&gt; allows SE counting	</a:t>
            </a:r>
            <a:r>
              <a:rPr lang="en-US" dirty="0" err="1"/>
              <a:t>arXiv</a:t>
            </a:r>
            <a:r>
              <a:rPr lang="en-US" dirty="0"/>
              <a:t>:</a:t>
            </a:r>
            <a:r>
              <a:rPr lang="ru-RU" dirty="0"/>
              <a:t>2208.05434 </a:t>
            </a:r>
          </a:p>
        </p:txBody>
      </p:sp>
      <p:pic>
        <p:nvPicPr>
          <p:cNvPr id="32773" name="Picture 5" descr="page14image3264">
            <a:extLst>
              <a:ext uri="{FF2B5EF4-FFF2-40B4-BE49-F238E27FC236}">
                <a16:creationId xmlns:a16="http://schemas.microsoft.com/office/drawing/2014/main" id="{AC42F959-6BA8-9D44-8A1A-A41B5574A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5586" y="4657608"/>
            <a:ext cx="3454792" cy="132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A8E21D-DEA7-3A48-A584-C1096EEF616B}"/>
              </a:ext>
            </a:extLst>
          </p:cNvPr>
          <p:cNvSpPr/>
          <p:nvPr/>
        </p:nvSpPr>
        <p:spPr>
          <a:xfrm>
            <a:off x="5956432" y="4391479"/>
            <a:ext cx="2177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Threshold =&gt; ~ 20 eV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F9912761-CBF2-7243-BFF9-802142AA1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7162" y="2155579"/>
            <a:ext cx="752129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altLang="ru-RU" sz="2000" b="1" dirty="0"/>
              <a:t>~ 50g</a:t>
            </a:r>
            <a:endParaRPr lang="ru-RU" sz="2000" b="1" dirty="0"/>
          </a:p>
        </p:txBody>
      </p:sp>
      <p:pic>
        <p:nvPicPr>
          <p:cNvPr id="25609" name="Picture 9">
            <a:extLst>
              <a:ext uri="{FF2B5EF4-FFF2-40B4-BE49-F238E27FC236}">
                <a16:creationId xmlns:a16="http://schemas.microsoft.com/office/drawing/2014/main" id="{EC0A279F-602A-2240-A01D-581C1727D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102" y="785936"/>
            <a:ext cx="2078038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330D44-E0B7-D547-8C18-1A9E3B266DF5}"/>
              </a:ext>
            </a:extLst>
          </p:cNvPr>
          <p:cNvSpPr txBox="1"/>
          <p:nvPr/>
        </p:nvSpPr>
        <p:spPr>
          <a:xfrm>
            <a:off x="5128346" y="5920629"/>
            <a:ext cx="3210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Now, only 0.5 g! Plans to install: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A1F2D0-62FE-3B44-8C78-49FEF00B87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9176516" y="4126533"/>
            <a:ext cx="1501039" cy="299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548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Text Box 4">
            <a:extLst>
              <a:ext uri="{FF2B5EF4-FFF2-40B4-BE49-F238E27FC236}">
                <a16:creationId xmlns:a16="http://schemas.microsoft.com/office/drawing/2014/main" id="{50896EC7-ADBB-6E47-B71C-B123CA5A7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7661" y="117638"/>
            <a:ext cx="3239733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ru-RU"/>
            </a:defPPr>
            <a:lvl1pPr algn="ctr">
              <a:defRPr sz="2400" b="1" i="1">
                <a:latin typeface="Helvetica"/>
              </a:defRPr>
            </a:lvl1pPr>
          </a:lstStyle>
          <a:p>
            <a:r>
              <a:rPr lang="en-US" altLang="ru-RU" dirty="0"/>
              <a:t>Two-phase detectors</a:t>
            </a:r>
            <a:endParaRPr lang="ru-RU" altLang="ru-RU" dirty="0"/>
          </a:p>
        </p:txBody>
      </p:sp>
      <p:sp>
        <p:nvSpPr>
          <p:cNvPr id="26630" name="Text Box 6">
            <a:extLst>
              <a:ext uri="{FF2B5EF4-FFF2-40B4-BE49-F238E27FC236}">
                <a16:creationId xmlns:a16="http://schemas.microsoft.com/office/drawing/2014/main" id="{161FA885-818E-7846-AD8F-8705051B5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4208188"/>
            <a:ext cx="57010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000" dirty="0">
                <a:solidFill>
                  <a:srgbClr val="FF0066"/>
                </a:solidFill>
              </a:rPr>
              <a:t>The 1-st proposal for </a:t>
            </a:r>
            <a:r>
              <a:rPr lang="en-US" altLang="ru-RU" sz="2000" dirty="0" err="1">
                <a:solidFill>
                  <a:srgbClr val="FF0066"/>
                </a:solidFill>
              </a:rPr>
              <a:t>CEvNS</a:t>
            </a:r>
            <a:r>
              <a:rPr lang="en-US" altLang="ru-RU" sz="2000" dirty="0">
                <a:solidFill>
                  <a:srgbClr val="FF0066"/>
                </a:solidFill>
              </a:rPr>
              <a:t> detection was by </a:t>
            </a:r>
            <a:r>
              <a:rPr lang="en-US" altLang="ru-RU" sz="2000" dirty="0" err="1">
                <a:solidFill>
                  <a:srgbClr val="FF0066"/>
                </a:solidFill>
              </a:rPr>
              <a:t>C.Hagmann</a:t>
            </a:r>
            <a:r>
              <a:rPr lang="en-US" altLang="ru-RU" sz="2000" dirty="0">
                <a:solidFill>
                  <a:srgbClr val="FF0066"/>
                </a:solidFill>
              </a:rPr>
              <a:t> &amp; </a:t>
            </a:r>
            <a:r>
              <a:rPr lang="en-US" altLang="ru-RU" sz="2000" dirty="0" err="1">
                <a:solidFill>
                  <a:srgbClr val="FF0066"/>
                </a:solidFill>
              </a:rPr>
              <a:t>A.Bernstein</a:t>
            </a:r>
            <a:r>
              <a:rPr lang="en-US" altLang="ru-RU" sz="2000" dirty="0">
                <a:solidFill>
                  <a:srgbClr val="FF0066"/>
                </a:solidFill>
              </a:rPr>
              <a:t> (LAr):</a:t>
            </a:r>
            <a:endParaRPr lang="ru-RU" altLang="ru-RU" sz="2000" dirty="0">
              <a:solidFill>
                <a:srgbClr val="FF0066"/>
              </a:solidFill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70BB492-442D-3C43-8D64-E6F6B2BEE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E5A4-66AB-7241-AF1D-13D53C61048A}" type="slidenum">
              <a:rPr lang="ru-RU" smtClean="0"/>
              <a:t>18</a:t>
            </a:fld>
            <a:endParaRPr lang="ru-RU" dirty="0"/>
          </a:p>
        </p:txBody>
      </p:sp>
      <p:pic>
        <p:nvPicPr>
          <p:cNvPr id="9" name="Picture 7" descr="&amp;Kcy;&amp;acy;&amp;rcy;&amp;tcy;&amp;icy;&amp;ncy;&amp;kcy;&amp;icy; &amp;pcy;&amp;ocy; &amp;zcy;&amp;acy;&amp;pcy;&amp;rcy;&amp;ocy;&amp;scy;&amp;ucy; two-phase noble gas detector">
            <a:extLst>
              <a:ext uri="{FF2B5EF4-FFF2-40B4-BE49-F238E27FC236}">
                <a16:creationId xmlns:a16="http://schemas.microsoft.com/office/drawing/2014/main" id="{9635941F-9A8C-B040-860A-201D3B838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975" y="1714303"/>
            <a:ext cx="4084553" cy="40365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1EDBE551-A879-8F49-ADD9-6493D612E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034" y="5011586"/>
            <a:ext cx="21240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Picture by LUX Collaboration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85D27317-4448-5344-ACBC-172DA0091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94" y="1061398"/>
            <a:ext cx="2017712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Two-phase method was proposed by Russian scientists in MEPhI in 1970s!</a:t>
            </a:r>
          </a:p>
          <a:p>
            <a:pPr>
              <a:spcBef>
                <a:spcPct val="50000"/>
              </a:spcBef>
            </a:pPr>
            <a:r>
              <a:rPr lang="en-US" alt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Later, successfully used in DM search</a:t>
            </a:r>
            <a:endParaRPr lang="ru-RU" altLang="ru-RU" b="1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Line 9">
            <a:extLst>
              <a:ext uri="{FF2B5EF4-FFF2-40B4-BE49-F238E27FC236}">
                <a16:creationId xmlns:a16="http://schemas.microsoft.com/office/drawing/2014/main" id="{3B040726-CE44-3A46-B2F1-FE6D9D3694F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111058" y="2476500"/>
            <a:ext cx="1944687" cy="8207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8A5FA0C3-F42D-B046-B3F6-A8BC6A16E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975826" y="3998913"/>
            <a:ext cx="1944687" cy="7556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Text Box 11">
            <a:extLst>
              <a:ext uri="{FF2B5EF4-FFF2-40B4-BE49-F238E27FC236}">
                <a16:creationId xmlns:a16="http://schemas.microsoft.com/office/drawing/2014/main" id="{C977046B-A048-EA49-8500-0FEC9D738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91" y="3246438"/>
            <a:ext cx="2449513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dirty="0"/>
              <a:t>Photodetectors</a:t>
            </a:r>
          </a:p>
          <a:p>
            <a:pPr>
              <a:spcBef>
                <a:spcPct val="50000"/>
              </a:spcBef>
            </a:pPr>
            <a:r>
              <a:rPr lang="en-US" altLang="ru-RU" dirty="0"/>
              <a:t>(photomultipliers)</a:t>
            </a:r>
            <a:endParaRPr lang="ru-RU" alt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575F4F4-87F4-0E48-A073-D2F8AC510762}"/>
              </a:ext>
            </a:extLst>
          </p:cNvPr>
          <p:cNvSpPr/>
          <p:nvPr/>
        </p:nvSpPr>
        <p:spPr>
          <a:xfrm>
            <a:off x="6019954" y="1300406"/>
            <a:ext cx="6096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6300FF"/>
                </a:solidFill>
              </a:rPr>
              <a:t>A two-phase method combines the advantages of gas detectors: the possibility of </a:t>
            </a:r>
            <a:r>
              <a:rPr lang="en-US" altLang="ru-RU" sz="2000" b="1" dirty="0">
                <a:solidFill>
                  <a:srgbClr val="FF0000"/>
                </a:solidFill>
              </a:rPr>
              <a:t>proportional or EL amplification</a:t>
            </a:r>
            <a:r>
              <a:rPr lang="en-US" altLang="ru-RU" sz="2000" b="1" dirty="0">
                <a:solidFill>
                  <a:srgbClr val="6300FF"/>
                </a:solidFill>
              </a:rPr>
              <a:t>, </a:t>
            </a:r>
            <a:r>
              <a:rPr lang="en-US" altLang="ru-RU" sz="2000" b="1" dirty="0">
                <a:solidFill>
                  <a:srgbClr val="FF0000"/>
                </a:solidFill>
              </a:rPr>
              <a:t>3D positioning</a:t>
            </a:r>
            <a:r>
              <a:rPr lang="en-US" altLang="ru-RU" sz="2000" b="1" dirty="0">
                <a:solidFill>
                  <a:srgbClr val="6300FF"/>
                </a:solidFill>
              </a:rPr>
              <a:t>,</a:t>
            </a:r>
            <a:r>
              <a:rPr lang="ru-RU" altLang="ru-RU" sz="2000" b="1" dirty="0">
                <a:solidFill>
                  <a:srgbClr val="6300FF"/>
                </a:solidFill>
              </a:rPr>
              <a:t> </a:t>
            </a:r>
            <a:r>
              <a:rPr lang="en-US" altLang="ru-RU" sz="2800" b="1" dirty="0">
                <a:solidFill>
                  <a:srgbClr val="FF00F2"/>
                </a:solidFill>
              </a:rPr>
              <a:t>SE counting</a:t>
            </a:r>
            <a:r>
              <a:rPr lang="en-US" altLang="ru-RU" sz="2000" b="1" dirty="0">
                <a:solidFill>
                  <a:srgbClr val="6300FF"/>
                </a:solidFill>
              </a:rPr>
              <a:t>, with the possibility to have the large mass (in the liquid phase)!</a:t>
            </a:r>
            <a:endParaRPr lang="ru-RU" altLang="ru-RU" sz="2000" b="1" dirty="0">
              <a:solidFill>
                <a:srgbClr val="6300FF"/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9AAD01B-053B-714B-BF08-B48860C001CB}"/>
              </a:ext>
            </a:extLst>
          </p:cNvPr>
          <p:cNvSpPr/>
          <p:nvPr/>
        </p:nvSpPr>
        <p:spPr>
          <a:xfrm>
            <a:off x="6019954" y="3026187"/>
            <a:ext cx="609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chemeClr val="accent2">
                    <a:lumMod val="50000"/>
                  </a:schemeClr>
                </a:solidFill>
              </a:rPr>
              <a:t>The progress in setting limits on SI WIMP-proton cross-section RAPIDLY increased with the use of two-phase detectors </a:t>
            </a:r>
            <a:endParaRPr lang="ru-RU" altLang="ru-RU" sz="20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Text Box 6">
            <a:extLst>
              <a:ext uri="{FF2B5EF4-FFF2-40B4-BE49-F238E27FC236}">
                <a16:creationId xmlns:a16="http://schemas.microsoft.com/office/drawing/2014/main" id="{C2D9F1AA-95D6-AC4A-BA40-DC0750434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086168"/>
            <a:ext cx="570104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000" dirty="0"/>
              <a:t>IEEE Transactions on </a:t>
            </a:r>
            <a:r>
              <a:rPr lang="en-US" altLang="ru-RU" sz="2000" dirty="0" err="1"/>
              <a:t>Nucl</a:t>
            </a:r>
            <a:r>
              <a:rPr lang="en-US" altLang="ru-RU" sz="2000" dirty="0"/>
              <a:t>. Science V.51 (2004), no.5, p2151</a:t>
            </a:r>
            <a:endParaRPr lang="ru-RU" altLang="ru-RU" sz="2000" dirty="0"/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A13C8D4E-3D09-D74A-97AD-974A3EB6A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7850" y="884907"/>
            <a:ext cx="26766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400" dirty="0"/>
              <a:t>Emission two-phase detector</a:t>
            </a:r>
            <a:endParaRPr lang="ru-RU" altLang="ru-RU" sz="2400" dirty="0">
              <a:solidFill>
                <a:srgbClr val="FF0000"/>
              </a:solidFill>
            </a:endParaRPr>
          </a:p>
        </p:txBody>
      </p:sp>
      <p:sp>
        <p:nvSpPr>
          <p:cNvPr id="18" name="Text Box 4">
            <a:extLst>
              <a:ext uri="{FF2B5EF4-FFF2-40B4-BE49-F238E27FC236}">
                <a16:creationId xmlns:a16="http://schemas.microsoft.com/office/drawing/2014/main" id="{C14A7955-4D83-9F46-9638-A84C9F58C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856661"/>
            <a:ext cx="708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0000"/>
                </a:solidFill>
              </a:rPr>
              <a:t>The produced charge is extracted from the liquid to the gas phase</a:t>
            </a:r>
            <a:endParaRPr lang="ru-RU" alt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6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3584574-C00A-B949-BD12-20FF8E6AD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E5A4-66AB-7241-AF1D-13D53C61048A}" type="slidenum">
              <a:rPr lang="ru-RU" smtClean="0"/>
              <a:t>19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B523F8-0067-1D47-88B9-741AB2CBB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7464" y="658503"/>
            <a:ext cx="3061770" cy="4342590"/>
          </a:xfrm>
          <a:prstGeom prst="rect">
            <a:avLst/>
          </a:prstGeom>
        </p:spPr>
      </p:pic>
      <p:pic>
        <p:nvPicPr>
          <p:cNvPr id="31745" name="Picture 1" descr="page5image2080">
            <a:extLst>
              <a:ext uri="{FF2B5EF4-FFF2-40B4-BE49-F238E27FC236}">
                <a16:creationId xmlns:a16="http://schemas.microsoft.com/office/drawing/2014/main" id="{B7C29921-E9E0-7F43-BC5F-9346E7356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173"/>
          <a:stretch/>
        </p:blipFill>
        <p:spPr bwMode="auto">
          <a:xfrm>
            <a:off x="229772" y="245526"/>
            <a:ext cx="3061770" cy="144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2DB5D48-3AD3-F542-AA45-BD44ED237A26}"/>
              </a:ext>
            </a:extLst>
          </p:cNvPr>
          <p:cNvSpPr/>
          <p:nvPr/>
        </p:nvSpPr>
        <p:spPr>
          <a:xfrm>
            <a:off x="190122" y="2796237"/>
            <a:ext cx="36149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</a:rPr>
              <a:t>26 PMTs Hamamatsu R11410-20 (19 in top PMT array, 7 in bottom PMT array) </a:t>
            </a:r>
            <a:endParaRPr lang="en" dirty="0">
              <a:latin typeface="ArialMT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B1CB223-EDF0-1D46-8B0F-B1AA6C42731B}"/>
              </a:ext>
            </a:extLst>
          </p:cNvPr>
          <p:cNvSpPr/>
          <p:nvPr/>
        </p:nvSpPr>
        <p:spPr>
          <a:xfrm>
            <a:off x="196773" y="3706139"/>
            <a:ext cx="3410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" dirty="0">
                <a:latin typeface="Calibri" panose="020F0502020204030204" pitchFamily="34" charset="0"/>
              </a:rPr>
              <a:t>Contains </a:t>
            </a:r>
            <a:r>
              <a:rPr lang="en" dirty="0">
                <a:latin typeface="CambriaMath"/>
              </a:rPr>
              <a:t>∼</a:t>
            </a:r>
            <a:r>
              <a:rPr lang="en" dirty="0">
                <a:latin typeface="Calibri" panose="020F0502020204030204" pitchFamily="34" charset="0"/>
              </a:rPr>
              <a:t>200 kg of </a:t>
            </a:r>
            <a:r>
              <a:rPr lang="en" b="1" dirty="0">
                <a:solidFill>
                  <a:srgbClr val="FF00F2"/>
                </a:solidFill>
                <a:latin typeface="Calibri" panose="020F0502020204030204" pitchFamily="34" charset="0"/>
              </a:rPr>
              <a:t>LXe </a:t>
            </a:r>
            <a:r>
              <a:rPr lang="en" dirty="0">
                <a:latin typeface="Calibri" panose="020F0502020204030204" pitchFamily="34" charset="0"/>
              </a:rPr>
              <a:t>or ~90 kg of </a:t>
            </a:r>
            <a:r>
              <a:rPr lang="en" b="1" dirty="0">
                <a:solidFill>
                  <a:srgbClr val="FF00F2"/>
                </a:solidFill>
                <a:latin typeface="Calibri" panose="020F0502020204030204" pitchFamily="34" charset="0"/>
              </a:rPr>
              <a:t>LAr</a:t>
            </a:r>
            <a:r>
              <a:rPr lang="en" dirty="0">
                <a:latin typeface="Calibri" panose="020F0502020204030204" pitchFamily="34" charset="0"/>
              </a:rPr>
              <a:t> (</a:t>
            </a:r>
            <a:r>
              <a:rPr lang="en" dirty="0">
                <a:latin typeface="CambriaMath"/>
              </a:rPr>
              <a:t>∼ </a:t>
            </a:r>
            <a:r>
              <a:rPr lang="en" dirty="0">
                <a:latin typeface="Calibri" panose="020F0502020204030204" pitchFamily="34" charset="0"/>
              </a:rPr>
              <a:t>100 and ~50 kg in FV) </a:t>
            </a:r>
            <a:endParaRPr lang="en" dirty="0">
              <a:latin typeface="ArialM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56FA0F8-782D-7444-8431-37328517C9D9}"/>
              </a:ext>
            </a:extLst>
          </p:cNvPr>
          <p:cNvSpPr/>
          <p:nvPr/>
        </p:nvSpPr>
        <p:spPr>
          <a:xfrm>
            <a:off x="5238383" y="30796"/>
            <a:ext cx="1452641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latin typeface="Helvetica"/>
              </a:rPr>
              <a:t>RED-100</a:t>
            </a:r>
            <a:endParaRPr lang="en" sz="2400" b="1" i="1" dirty="0">
              <a:latin typeface="Helvetica"/>
            </a:endParaRP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B3AFA1C4-9AF5-3545-BC39-5F21AE336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838" y="261628"/>
            <a:ext cx="2411412" cy="396875"/>
          </a:xfrm>
          <a:prstGeom prst="rect">
            <a:avLst/>
          </a:prstGeom>
          <a:solidFill>
            <a:srgbClr val="FFAF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000" dirty="0"/>
              <a:t>@ Kalinin NPP, Russia</a:t>
            </a:r>
            <a:endParaRPr lang="ru-RU" altLang="ru-RU" sz="2000" dirty="0"/>
          </a:p>
        </p:txBody>
      </p:sp>
      <p:sp>
        <p:nvSpPr>
          <p:cNvPr id="10" name="Rectangle 33">
            <a:extLst>
              <a:ext uri="{FF2B5EF4-FFF2-40B4-BE49-F238E27FC236}">
                <a16:creationId xmlns:a16="http://schemas.microsoft.com/office/drawing/2014/main" id="{55A53627-D2EE-8648-B0B9-2C626EF56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466" y="1791063"/>
            <a:ext cx="306177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b="1" dirty="0"/>
              <a:t>19 m from the core, ~50 </a:t>
            </a:r>
            <a:r>
              <a:rPr lang="en-US" b="1" dirty="0" err="1"/>
              <a:t>mwe</a:t>
            </a:r>
            <a:endParaRPr lang="en-US" b="1" dirty="0"/>
          </a:p>
          <a:p>
            <a:r>
              <a:rPr lang="en-US" b="1" i="1" dirty="0">
                <a:solidFill>
                  <a:srgbClr val="FF0000"/>
                </a:solidFill>
                <a:latin typeface="Symbol" charset="2"/>
                <a:cs typeface="Symbol" charset="2"/>
              </a:rPr>
              <a:t>n </a:t>
            </a:r>
            <a:r>
              <a:rPr lang="en-US" b="1" dirty="0">
                <a:solidFill>
                  <a:srgbClr val="FF0000"/>
                </a:solidFill>
              </a:rPr>
              <a:t> flux:  </a:t>
            </a:r>
            <a:r>
              <a:rPr lang="en-US" altLang="ja-JP" b="1" dirty="0"/>
              <a:t>1.35 10</a:t>
            </a:r>
            <a:r>
              <a:rPr lang="en-US" altLang="ja-JP" b="1" baseline="30000" dirty="0"/>
              <a:t>13</a:t>
            </a:r>
            <a:r>
              <a:rPr lang="en-US" b="1" i="1" dirty="0">
                <a:latin typeface="Symbol" charset="2"/>
                <a:cs typeface="Symbol" charset="2"/>
              </a:rPr>
              <a:t> n</a:t>
            </a:r>
            <a:r>
              <a:rPr lang="en-US" altLang="ja-JP" b="1" dirty="0"/>
              <a:t>/cm</a:t>
            </a:r>
            <a:r>
              <a:rPr lang="en-US" altLang="ja-JP" b="1" baseline="30000" dirty="0"/>
              <a:t>2</a:t>
            </a:r>
            <a:r>
              <a:rPr lang="en-US" altLang="ja-JP" b="1" dirty="0"/>
              <a:t>/s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A98594-9CD4-2E45-924F-D640C18AD6AD}"/>
              </a:ext>
            </a:extLst>
          </p:cNvPr>
          <p:cNvSpPr/>
          <p:nvPr/>
        </p:nvSpPr>
        <p:spPr>
          <a:xfrm>
            <a:off x="6850462" y="3402189"/>
            <a:ext cx="486630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rgbClr val="FF00F2"/>
                </a:solidFill>
                <a:latin typeface="TeXGyreTermesX"/>
              </a:rPr>
              <a:t>Data taking run with LXe target:</a:t>
            </a:r>
          </a:p>
          <a:p>
            <a:r>
              <a:rPr lang="en" dirty="0">
                <a:latin typeface="TeXGyreTermesX"/>
              </a:rPr>
              <a:t>mid Jan 2022–beg Mar 2022</a:t>
            </a:r>
          </a:p>
          <a:p>
            <a:endParaRPr lang="en" dirty="0">
              <a:latin typeface="TeXGyreTermesX"/>
            </a:endParaRPr>
          </a:p>
          <a:p>
            <a:endParaRPr lang="en" dirty="0">
              <a:latin typeface="TeXGyreTermesX"/>
            </a:endParaRPr>
          </a:p>
          <a:p>
            <a:endParaRPr lang="en" dirty="0">
              <a:latin typeface="TeXGyreTermesX"/>
            </a:endParaRPr>
          </a:p>
          <a:p>
            <a:r>
              <a:rPr lang="en" b="1" dirty="0">
                <a:solidFill>
                  <a:srgbClr val="FF0000"/>
                </a:solidFill>
              </a:rPr>
              <a:t>2022 JINST 17 T11011 – technical description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D02EBB7-1098-0541-B56B-504BD798DA51}"/>
              </a:ext>
            </a:extLst>
          </p:cNvPr>
          <p:cNvSpPr/>
          <p:nvPr/>
        </p:nvSpPr>
        <p:spPr>
          <a:xfrm>
            <a:off x="1997603" y="5909262"/>
            <a:ext cx="68771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dirty="0">
                <a:latin typeface="TeXGyreTermesX"/>
              </a:rPr>
              <a:t>Current status: </a:t>
            </a:r>
            <a:r>
              <a:rPr lang="en" b="1" dirty="0">
                <a:solidFill>
                  <a:srgbClr val="FF0000"/>
                </a:solidFill>
                <a:latin typeface="TeXGyreTermesX"/>
              </a:rPr>
              <a:t>lab tests with LAr target </a:t>
            </a:r>
            <a:r>
              <a:rPr lang="en" b="1" dirty="0">
                <a:latin typeface="TeXGyreTermesX"/>
              </a:rPr>
              <a:t>- </a:t>
            </a:r>
            <a:r>
              <a:rPr lang="en-US" dirty="0"/>
              <a:t>3x larger signal, but </a:t>
            </a:r>
            <a:r>
              <a:rPr lang="en-US" baseline="30000" dirty="0"/>
              <a:t>39</a:t>
            </a:r>
            <a:r>
              <a:rPr lang="en-US" dirty="0"/>
              <a:t>Ar </a:t>
            </a:r>
            <a:r>
              <a:rPr lang="en-US" dirty="0" err="1"/>
              <a:t>bckg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FF8A246-3943-714E-AC31-B9C628571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597" y="261628"/>
            <a:ext cx="4114800" cy="30739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2F2D761-73E0-174D-A381-1B1FB5E7FC58}"/>
              </a:ext>
            </a:extLst>
          </p:cNvPr>
          <p:cNvSpPr txBox="1"/>
          <p:nvPr/>
        </p:nvSpPr>
        <p:spPr>
          <a:xfrm>
            <a:off x="594252" y="5117048"/>
            <a:ext cx="77813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Energy threshold</a:t>
            </a:r>
            <a:r>
              <a:rPr lang="ru-RU" dirty="0"/>
              <a:t> </a:t>
            </a:r>
            <a:r>
              <a:rPr lang="en-US" dirty="0"/>
              <a:t>was set at 4 </a:t>
            </a:r>
            <a:r>
              <a:rPr lang="en-US" dirty="0">
                <a:solidFill>
                  <a:srgbClr val="FF00F2"/>
                </a:solidFill>
              </a:rPr>
              <a:t>SE</a:t>
            </a:r>
            <a:r>
              <a:rPr lang="en-US" dirty="0"/>
              <a:t> – corresponds to E</a:t>
            </a:r>
            <a:r>
              <a:rPr lang="en-US" baseline="-25000" dirty="0"/>
              <a:t>NR </a:t>
            </a:r>
            <a:r>
              <a:rPr lang="en-US" dirty="0"/>
              <a:t>~ 1 keV or </a:t>
            </a:r>
            <a:r>
              <a:rPr lang="en-US" dirty="0" err="1"/>
              <a:t>E</a:t>
            </a:r>
            <a:r>
              <a:rPr lang="en-US" baseline="-25000" dirty="0" err="1"/>
              <a:t>ν</a:t>
            </a:r>
            <a:r>
              <a:rPr lang="en-US" dirty="0"/>
              <a:t>~ 8 MeV</a:t>
            </a:r>
            <a:r>
              <a:rPr lang="en-US" sz="2400" b="1" dirty="0">
                <a:solidFill>
                  <a:srgbClr val="FF0000"/>
                </a:solidFill>
              </a:rPr>
              <a:t>!</a:t>
            </a:r>
          </a:p>
          <a:p>
            <a:r>
              <a:rPr lang="en-US" dirty="0"/>
              <a:t>because of  the very high rate (~30 kHz) of </a:t>
            </a:r>
            <a:r>
              <a:rPr lang="en-US" dirty="0">
                <a:solidFill>
                  <a:srgbClr val="FF00F2"/>
                </a:solidFill>
              </a:rPr>
              <a:t>SE</a:t>
            </a:r>
            <a:r>
              <a:rPr lang="en-US" dirty="0"/>
              <a:t> events – tails from muons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B97A0D-ABA2-4645-BBCC-C1D2162E8024}"/>
              </a:ext>
            </a:extLst>
          </p:cNvPr>
          <p:cNvSpPr txBox="1"/>
          <p:nvPr/>
        </p:nvSpPr>
        <p:spPr>
          <a:xfrm>
            <a:off x="6944142" y="4012468"/>
            <a:ext cx="1720312" cy="369332"/>
          </a:xfrm>
          <a:prstGeom prst="rect">
            <a:avLst/>
          </a:prstGeom>
          <a:solidFill>
            <a:srgbClr val="CFFF47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342 </a:t>
            </a:r>
            <a:r>
              <a:rPr lang="en-US" dirty="0" err="1"/>
              <a:t>kg∙days</a:t>
            </a:r>
            <a:r>
              <a:rPr lang="en-US" dirty="0"/>
              <a:t> ON</a:t>
            </a:r>
            <a:endParaRPr lang="ru-RU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0DBC212-EBB5-704F-9025-D1F5200F48CC}"/>
              </a:ext>
            </a:extLst>
          </p:cNvPr>
          <p:cNvSpPr txBox="1"/>
          <p:nvPr/>
        </p:nvSpPr>
        <p:spPr>
          <a:xfrm>
            <a:off x="6944142" y="4362625"/>
            <a:ext cx="1720312" cy="369332"/>
          </a:xfrm>
          <a:prstGeom prst="rect">
            <a:avLst/>
          </a:prstGeom>
          <a:solidFill>
            <a:srgbClr val="CFFF47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</a:lstStyle>
          <a:p>
            <a:r>
              <a:rPr lang="en-US" dirty="0"/>
              <a:t>115 </a:t>
            </a:r>
            <a:r>
              <a:rPr lang="en-US" dirty="0" err="1"/>
              <a:t>kg∙days</a:t>
            </a:r>
            <a:r>
              <a:rPr lang="en-US" dirty="0"/>
              <a:t> OFF</a:t>
            </a:r>
            <a:endParaRPr lang="ru-RU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1586C27-CCE7-5249-B023-FA773B31ACA8}"/>
              </a:ext>
            </a:extLst>
          </p:cNvPr>
          <p:cNvSpPr txBox="1"/>
          <p:nvPr/>
        </p:nvSpPr>
        <p:spPr>
          <a:xfrm>
            <a:off x="3805084" y="6356350"/>
            <a:ext cx="463553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More details in O. </a:t>
            </a:r>
            <a:r>
              <a:rPr lang="en-US" b="1" dirty="0" err="1">
                <a:solidFill>
                  <a:srgbClr val="FF0000"/>
                </a:solidFill>
              </a:rPr>
              <a:t>Rasuvaeva</a:t>
            </a:r>
            <a:r>
              <a:rPr lang="en-US" b="1" dirty="0">
                <a:solidFill>
                  <a:srgbClr val="FF0000"/>
                </a:solidFill>
              </a:rPr>
              <a:t> talk, this section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207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BC41BD7A-DA72-1C47-824A-89E95A95C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5439" y="101230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D2EB420-3A28-9540-9A28-0B55D2DD0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141" y="153664"/>
            <a:ext cx="9969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CEνNS</a:t>
            </a:r>
            <a:r>
              <a:rPr lang="en-US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</a:t>
            </a:r>
            <a:r>
              <a:rPr lang="en-US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oherent </a:t>
            </a:r>
            <a:r>
              <a:rPr lang="en-US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lastic </a:t>
            </a:r>
            <a:r>
              <a:rPr lang="en-US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eutrino-</a:t>
            </a:r>
            <a:r>
              <a:rPr lang="en-US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ucleus </a:t>
            </a:r>
            <a:r>
              <a:rPr lang="en-US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cattering</a:t>
            </a:r>
          </a:p>
        </p:txBody>
      </p:sp>
      <p:sp>
        <p:nvSpPr>
          <p:cNvPr id="16059" name="Rectangle 1723">
            <a:extLst>
              <a:ext uri="{FF2B5EF4-FFF2-40B4-BE49-F238E27FC236}">
                <a16:creationId xmlns:a16="http://schemas.microsoft.com/office/drawing/2014/main" id="{F0EC3662-5074-AE49-8BE1-EC69658C3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742" y="781841"/>
            <a:ext cx="752718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It was predicted theoretically </a:t>
            </a:r>
            <a:r>
              <a:rPr lang="en-US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50 years ago </a:t>
            </a:r>
            <a:r>
              <a:rPr lang="en-US" altLang="ja-JP" sz="20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by: </a:t>
            </a:r>
          </a:p>
          <a:p>
            <a:r>
              <a:rPr lang="en-US" altLang="ja-JP" sz="2000" dirty="0">
                <a:solidFill>
                  <a:srgbClr val="FF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D.Z. Freedman</a:t>
            </a:r>
            <a:r>
              <a:rPr lang="en-US" altLang="ja-JP" sz="20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, Phys. Rev. D 9 (1974) 1389. </a:t>
            </a:r>
            <a:r>
              <a:rPr lang="en-US" altLang="ja-JP" sz="2000" b="1" dirty="0">
                <a:solidFill>
                  <a:srgbClr val="0070C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USA</a:t>
            </a:r>
          </a:p>
          <a:p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</a:p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Kopeliovich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 B, Frankfurt L L </a:t>
            </a:r>
            <a:r>
              <a:rPr lang="en-US" sz="20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JETP Lett. 19 145 (1974); </a:t>
            </a:r>
            <a:r>
              <a:rPr lang="en-US" sz="20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Pis'ma</a:t>
            </a:r>
            <a:r>
              <a:rPr lang="en-US" sz="20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Zh</a:t>
            </a:r>
            <a:r>
              <a:rPr lang="en-US" sz="20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Eksp</a:t>
            </a:r>
            <a:r>
              <a:rPr lang="en-US" sz="20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Teor</a:t>
            </a:r>
            <a:r>
              <a:rPr lang="en-US" sz="20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Fiz</a:t>
            </a:r>
            <a:r>
              <a:rPr lang="en-US" sz="20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19, 236 (1974)</a:t>
            </a:r>
            <a:r>
              <a:rPr lang="en-US" altLang="ja-JP" sz="2000" dirty="0"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. </a:t>
            </a:r>
            <a:r>
              <a:rPr lang="en-US" altLang="ja-JP" sz="2000" b="1" dirty="0">
                <a:solidFill>
                  <a:srgbClr val="0070C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Times New Roman" panose="02020603050405020304" pitchFamily="18" charset="0"/>
              </a:rPr>
              <a:t>USSR</a:t>
            </a:r>
            <a:endParaRPr lang="en-US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shortly after the discovery of a neutral current in neutrino interactions in the Gargamelle experiment at CERN. </a:t>
            </a:r>
            <a:r>
              <a:rPr lang="en-US" alt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Lett. B 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46, 138–140 (1973). 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6C8ABCB-2A42-C343-A453-7ECFF676994A}"/>
              </a:ext>
            </a:extLst>
          </p:cNvPr>
          <p:cNvGrpSpPr>
            <a:grpSpLocks noChangeAspect="1"/>
          </p:cNvGrpSpPr>
          <p:nvPr/>
        </p:nvGrpSpPr>
        <p:grpSpPr>
          <a:xfrm>
            <a:off x="8610600" y="781841"/>
            <a:ext cx="3047206" cy="2530692"/>
            <a:chOff x="7528948" y="781841"/>
            <a:chExt cx="4128858" cy="3429000"/>
          </a:xfrm>
        </p:grpSpPr>
        <p:grpSp>
          <p:nvGrpSpPr>
            <p:cNvPr id="16058" name="Group 1722">
              <a:extLst>
                <a:ext uri="{FF2B5EF4-FFF2-40B4-BE49-F238E27FC236}">
                  <a16:creationId xmlns:a16="http://schemas.microsoft.com/office/drawing/2014/main" id="{7A58F921-764E-E948-9899-DFC310C250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93869" y="781841"/>
              <a:ext cx="3563937" cy="3429000"/>
              <a:chOff x="3515" y="0"/>
              <a:chExt cx="2245" cy="2160"/>
            </a:xfrm>
          </p:grpSpPr>
          <p:pic>
            <p:nvPicPr>
              <p:cNvPr id="16053" name="Picture 1717">
                <a:extLst>
                  <a:ext uri="{FF2B5EF4-FFF2-40B4-BE49-F238E27FC236}">
                    <a16:creationId xmlns:a16="http://schemas.microsoft.com/office/drawing/2014/main" id="{AA182E07-D52A-A84C-A45E-03C2B4B7F5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8568" b="28403"/>
              <a:stretch>
                <a:fillRect/>
              </a:stretch>
            </p:blipFill>
            <p:spPr bwMode="auto">
              <a:xfrm>
                <a:off x="3515" y="0"/>
                <a:ext cx="2177" cy="2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054" name="Rectangle 1718">
                <a:extLst>
                  <a:ext uri="{FF2B5EF4-FFF2-40B4-BE49-F238E27FC236}">
                    <a16:creationId xmlns:a16="http://schemas.microsoft.com/office/drawing/2014/main" id="{A066DB44-0E97-7F4C-B3BE-3C35952FFA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0"/>
                <a:ext cx="459" cy="4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055" name="Rectangle 1719">
                <a:extLst>
                  <a:ext uri="{FF2B5EF4-FFF2-40B4-BE49-F238E27FC236}">
                    <a16:creationId xmlns:a16="http://schemas.microsoft.com/office/drawing/2014/main" id="{266800D0-248A-FB4F-A956-F4B8C990D6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" y="1434"/>
                <a:ext cx="930" cy="7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056" name="Rectangle 1720">
                <a:extLst>
                  <a:ext uri="{FF2B5EF4-FFF2-40B4-BE49-F238E27FC236}">
                    <a16:creationId xmlns:a16="http://schemas.microsoft.com/office/drawing/2014/main" id="{2E2A681A-BC07-F042-909C-5DD8367CFF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1842"/>
                <a:ext cx="958" cy="2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6057" name="Rectangle 1721">
                <a:extLst>
                  <a:ext uri="{FF2B5EF4-FFF2-40B4-BE49-F238E27FC236}">
                    <a16:creationId xmlns:a16="http://schemas.microsoft.com/office/drawing/2014/main" id="{2C3E5B31-A905-F640-8328-5F8D34EDE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3" y="572"/>
                <a:ext cx="589" cy="9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17" name="Picture 1717">
              <a:extLst>
                <a:ext uri="{FF2B5EF4-FFF2-40B4-BE49-F238E27FC236}">
                  <a16:creationId xmlns:a16="http://schemas.microsoft.com/office/drawing/2014/main" id="{DA8D69E1-5A99-E34F-92A0-6727DBA5E8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220" t="4608" r="47653" b="82972"/>
            <a:stretch/>
          </p:blipFill>
          <p:spPr bwMode="auto">
            <a:xfrm>
              <a:off x="7528948" y="1822124"/>
              <a:ext cx="609601" cy="54988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8BD5C51-3E22-0B44-A5CF-0EE5BFB41BF9}"/>
              </a:ext>
            </a:extLst>
          </p:cNvPr>
          <p:cNvSpPr txBox="1"/>
          <p:nvPr/>
        </p:nvSpPr>
        <p:spPr>
          <a:xfrm>
            <a:off x="7460155" y="693454"/>
            <a:ext cx="218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𝛎 + A =&gt; 𝛎 + A 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EE4863-DF81-384D-B9AA-E21869CBC1E8}"/>
              </a:ext>
            </a:extLst>
          </p:cNvPr>
          <p:cNvSpPr txBox="1"/>
          <p:nvPr/>
        </p:nvSpPr>
        <p:spPr>
          <a:xfrm>
            <a:off x="867635" y="3248386"/>
            <a:ext cx="106629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GB" altLang="ja-JP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 only in 2017 by the COHERENT collaboration: </a:t>
            </a:r>
            <a:r>
              <a:rPr lang="ru-RU" altLang="ru-RU" sz="2000" b="1" dirty="0" err="1">
                <a:solidFill>
                  <a:schemeClr val="hlink"/>
                </a:solidFill>
              </a:rPr>
              <a:t>Science</a:t>
            </a:r>
            <a:r>
              <a:rPr lang="en-US" altLang="ru-RU" sz="2000" b="1" dirty="0">
                <a:solidFill>
                  <a:schemeClr val="hlink"/>
                </a:solidFill>
              </a:rPr>
              <a:t>, </a:t>
            </a:r>
            <a:r>
              <a:rPr lang="ru-RU" altLang="ru-RU" sz="2000" b="1" dirty="0" err="1"/>
              <a:t>Vol</a:t>
            </a:r>
            <a:r>
              <a:rPr lang="en-US" altLang="ru-RU" sz="2000" b="1" dirty="0"/>
              <a:t>.</a:t>
            </a:r>
            <a:r>
              <a:rPr lang="ru-RU" altLang="ru-RU" sz="2000" b="1" dirty="0"/>
              <a:t> 357,</a:t>
            </a:r>
            <a:r>
              <a:rPr lang="en-US" altLang="ru-RU" sz="2000" b="1" dirty="0"/>
              <a:t>1</a:t>
            </a:r>
            <a:r>
              <a:rPr lang="ru-RU" altLang="ru-RU" sz="2000" b="1" dirty="0"/>
              <a:t>5 </a:t>
            </a:r>
            <a:r>
              <a:rPr lang="ru-RU" altLang="ru-RU" sz="2000" b="1" dirty="0" err="1"/>
              <a:t>Sep</a:t>
            </a:r>
            <a:r>
              <a:rPr lang="en-US" altLang="ru-RU" sz="2000" b="1" dirty="0"/>
              <a:t>.</a:t>
            </a:r>
            <a:r>
              <a:rPr lang="ru-RU" altLang="ru-RU" sz="2000" b="1" dirty="0"/>
              <a:t> 2017</a:t>
            </a:r>
            <a:r>
              <a:rPr lang="en-US" altLang="ru-RU" sz="2000" b="1" dirty="0"/>
              <a:t>,</a:t>
            </a:r>
            <a:r>
              <a:rPr lang="ru-RU" altLang="ru-RU" sz="2000" b="1" dirty="0"/>
              <a:t> </a:t>
            </a:r>
            <a:r>
              <a:rPr lang="en-US" altLang="ru-RU" sz="2000" b="1" dirty="0"/>
              <a:t>p. 1123</a:t>
            </a:r>
            <a:endParaRPr lang="ru-RU" altLang="ru-RU" sz="2000" b="1" dirty="0"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50173B6-E320-4F48-8691-45403D1A78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0122" y="3698775"/>
            <a:ext cx="7173436" cy="30429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A1B08E-CC39-4846-A48C-B756ECC3C009}"/>
              </a:ext>
            </a:extLst>
          </p:cNvPr>
          <p:cNvSpPr txBox="1"/>
          <p:nvPr/>
        </p:nvSpPr>
        <p:spPr>
          <a:xfrm>
            <a:off x="322950" y="4558706"/>
            <a:ext cx="322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507FB"/>
                </a:solidFill>
              </a:rPr>
              <a:t>The intense study of </a:t>
            </a:r>
            <a:r>
              <a:rPr lang="ru-RU" altLang="ru-RU" b="1" dirty="0" err="1">
                <a:solidFill>
                  <a:srgbClr val="150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CEνNS</a:t>
            </a:r>
            <a:r>
              <a:rPr lang="en-US" b="1" dirty="0">
                <a:solidFill>
                  <a:srgbClr val="1507FB"/>
                </a:solidFill>
              </a:rPr>
              <a:t>s started in 2017</a:t>
            </a:r>
            <a:endParaRPr lang="ru-RU" b="1" dirty="0">
              <a:solidFill>
                <a:srgbClr val="1507FB"/>
              </a:solidFill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479E7506-4593-1040-9C38-6B3E4B9A2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2</a:t>
            </a:fld>
            <a:endParaRPr lang="ru-RU"/>
          </a:p>
        </p:txBody>
      </p:sp>
      <p:sp>
        <p:nvSpPr>
          <p:cNvPr id="2" name="Стрелка вправо 1">
            <a:extLst>
              <a:ext uri="{FF2B5EF4-FFF2-40B4-BE49-F238E27FC236}">
                <a16:creationId xmlns:a16="http://schemas.microsoft.com/office/drawing/2014/main" id="{6EC05826-3DEF-624C-914B-5EFBBD4E01F5}"/>
              </a:ext>
            </a:extLst>
          </p:cNvPr>
          <p:cNvSpPr/>
          <p:nvPr/>
        </p:nvSpPr>
        <p:spPr>
          <a:xfrm>
            <a:off x="3416300" y="4734544"/>
            <a:ext cx="1409700" cy="29465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960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275EE78-2DD7-D14A-AB29-FE1088A8E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E5A4-66AB-7241-AF1D-13D53C61048A}" type="slidenum">
              <a:rPr lang="ru-RU" smtClean="0"/>
              <a:t>20</a:t>
            </a:fld>
            <a:endParaRPr lang="ru-R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F448D-7BCB-9947-8F20-A79AE11BE0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3" y="1278218"/>
            <a:ext cx="3867796" cy="3043882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E69817E-4EC6-0348-A105-077336F446A5}"/>
              </a:ext>
            </a:extLst>
          </p:cNvPr>
          <p:cNvGrpSpPr>
            <a:grpSpLocks noChangeAspect="1"/>
          </p:cNvGrpSpPr>
          <p:nvPr/>
        </p:nvGrpSpPr>
        <p:grpSpPr>
          <a:xfrm>
            <a:off x="4052269" y="1895760"/>
            <a:ext cx="3562002" cy="2389530"/>
            <a:chOff x="3649339" y="3016448"/>
            <a:chExt cx="5522975" cy="370502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C5B26EC-77CC-D940-90F1-006EB5B69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9339" y="4042893"/>
              <a:ext cx="5522975" cy="2678582"/>
            </a:xfrm>
            <a:prstGeom prst="rect">
              <a:avLst/>
            </a:prstGeom>
          </p:spPr>
        </p:pic>
        <p:sp>
          <p:nvSpPr>
            <p:cNvPr id="6" name="Rectangular Callout 5">
              <a:extLst>
                <a:ext uri="{FF2B5EF4-FFF2-40B4-BE49-F238E27FC236}">
                  <a16:creationId xmlns:a16="http://schemas.microsoft.com/office/drawing/2014/main" id="{0F75AF78-E757-5742-A985-BF882F47B4D6}"/>
                </a:ext>
              </a:extLst>
            </p:cNvPr>
            <p:cNvSpPr/>
            <p:nvPr/>
          </p:nvSpPr>
          <p:spPr>
            <a:xfrm>
              <a:off x="4701209" y="3134862"/>
              <a:ext cx="716781" cy="551908"/>
            </a:xfrm>
            <a:prstGeom prst="wedgeRectCallout">
              <a:avLst>
                <a:gd name="adj1" fmla="val -66592"/>
                <a:gd name="adj2" fmla="val 2225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LAr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ular Callout 6">
              <a:extLst>
                <a:ext uri="{FF2B5EF4-FFF2-40B4-BE49-F238E27FC236}">
                  <a16:creationId xmlns:a16="http://schemas.microsoft.com/office/drawing/2014/main" id="{9CCA8F65-124A-E54B-885A-20B07B4ACDDA}"/>
                </a:ext>
              </a:extLst>
            </p:cNvPr>
            <p:cNvSpPr/>
            <p:nvPr/>
          </p:nvSpPr>
          <p:spPr>
            <a:xfrm>
              <a:off x="5607999" y="3016448"/>
              <a:ext cx="823282" cy="618221"/>
            </a:xfrm>
            <a:prstGeom prst="wedgeRectCallout">
              <a:avLst>
                <a:gd name="adj1" fmla="val 26378"/>
                <a:gd name="adj2" fmla="val 2465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NaI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ular Callout 7">
              <a:extLst>
                <a:ext uri="{FF2B5EF4-FFF2-40B4-BE49-F238E27FC236}">
                  <a16:creationId xmlns:a16="http://schemas.microsoft.com/office/drawing/2014/main" id="{ED7F8528-351A-0D4D-A7B7-DDEB4614B463}"/>
                </a:ext>
              </a:extLst>
            </p:cNvPr>
            <p:cNvSpPr/>
            <p:nvPr/>
          </p:nvSpPr>
          <p:spPr>
            <a:xfrm>
              <a:off x="6596428" y="3247156"/>
              <a:ext cx="716781" cy="624389"/>
            </a:xfrm>
            <a:prstGeom prst="wedgeRectCallout">
              <a:avLst>
                <a:gd name="adj1" fmla="val -2675"/>
                <a:gd name="adj2" fmla="val 23628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err="1">
                  <a:solidFill>
                    <a:schemeClr val="tx1"/>
                  </a:solidFill>
                </a:rPr>
                <a:t>Ge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ular Callout 8">
              <a:extLst>
                <a:ext uri="{FF2B5EF4-FFF2-40B4-BE49-F238E27FC236}">
                  <a16:creationId xmlns:a16="http://schemas.microsoft.com/office/drawing/2014/main" id="{C6F8CAD7-350F-0C4B-BA2E-56DADBBA671E}"/>
                </a:ext>
              </a:extLst>
            </p:cNvPr>
            <p:cNvSpPr/>
            <p:nvPr/>
          </p:nvSpPr>
          <p:spPr>
            <a:xfrm>
              <a:off x="7338088" y="3665851"/>
              <a:ext cx="716781" cy="650865"/>
            </a:xfrm>
            <a:prstGeom prst="wedgeRectCallout">
              <a:avLst>
                <a:gd name="adj1" fmla="val 6041"/>
                <a:gd name="adj2" fmla="val 188565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</a:rPr>
                <a:t>CsI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ular Callout 9">
              <a:extLst>
                <a:ext uri="{FF2B5EF4-FFF2-40B4-BE49-F238E27FC236}">
                  <a16:creationId xmlns:a16="http://schemas.microsoft.com/office/drawing/2014/main" id="{134DA2A0-743D-5144-9F8D-A73EA94EAA2A}"/>
                </a:ext>
              </a:extLst>
            </p:cNvPr>
            <p:cNvSpPr/>
            <p:nvPr/>
          </p:nvSpPr>
          <p:spPr>
            <a:xfrm>
              <a:off x="8117761" y="3364194"/>
              <a:ext cx="918482" cy="786195"/>
            </a:xfrm>
            <a:prstGeom prst="wedgeRectCallout">
              <a:avLst>
                <a:gd name="adj1" fmla="val -17923"/>
                <a:gd name="adj2" fmla="val 21234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NIN cubes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9B394D1-E628-0C44-B07B-4126A0A61E0B}"/>
              </a:ext>
            </a:extLst>
          </p:cNvPr>
          <p:cNvSpPr txBox="1"/>
          <p:nvPr/>
        </p:nvSpPr>
        <p:spPr>
          <a:xfrm>
            <a:off x="3957370" y="-2477"/>
            <a:ext cx="8234630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 i="1">
                <a:latin typeface="Helvetica"/>
              </a:defRPr>
            </a:lvl1pPr>
          </a:lstStyle>
          <a:p>
            <a:r>
              <a:rPr lang="en-US" dirty="0"/>
              <a:t>COHERENT – </a:t>
            </a:r>
            <a:r>
              <a:rPr lang="en-US" sz="2000" dirty="0"/>
              <a:t>multidetector experiment with different targets</a:t>
            </a:r>
            <a:endParaRPr lang="en-US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08D7E9B1-DF25-9F40-86C1-FC2BAD8D2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99130" cy="182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32BC6435-BCD2-8743-B908-BAD03311E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701" y="37786"/>
            <a:ext cx="2411412" cy="396875"/>
          </a:xfrm>
          <a:prstGeom prst="rect">
            <a:avLst/>
          </a:prstGeom>
          <a:solidFill>
            <a:srgbClr val="FFAFC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000" dirty="0"/>
              <a:t>SNS, Oak Ridge, USA</a:t>
            </a:r>
            <a:endParaRPr lang="ru-RU" altLang="ru-RU" sz="2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F150ECC-F26C-654E-8D16-CAF6EF0D9867}"/>
              </a:ext>
            </a:extLst>
          </p:cNvPr>
          <p:cNvSpPr/>
          <p:nvPr/>
        </p:nvSpPr>
        <p:spPr>
          <a:xfrm>
            <a:off x="3702360" y="2011739"/>
            <a:ext cx="1019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b="1" dirty="0">
                <a:effectLst/>
                <a:latin typeface="Calibri" panose="020F0502020204030204" pitchFamily="34" charset="0"/>
              </a:rPr>
              <a:t>- </a:t>
            </a:r>
            <a:r>
              <a:rPr lang="el-GR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ru-RU" b="1" i="1" dirty="0"/>
              <a:t>DAR </a:t>
            </a:r>
            <a:endParaRPr lang="en" b="1" dirty="0">
              <a:effectLst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CCEF6A-E6B9-1749-B21D-71A0ACB42BB8}"/>
              </a:ext>
            </a:extLst>
          </p:cNvPr>
          <p:cNvSpPr txBox="1"/>
          <p:nvPr/>
        </p:nvSpPr>
        <p:spPr>
          <a:xfrm>
            <a:off x="8369892" y="3526128"/>
            <a:ext cx="3224616" cy="10156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 i="1">
                <a:latin typeface="Helvetica"/>
              </a:defRPr>
            </a:lvl1pPr>
          </a:lstStyle>
          <a:p>
            <a:r>
              <a:rPr lang="en-US" sz="2000" dirty="0">
                <a:solidFill>
                  <a:srgbClr val="FF0000"/>
                </a:solidFill>
              </a:rPr>
              <a:t>COHERENT measured </a:t>
            </a:r>
            <a:r>
              <a:rPr lang="en-US" sz="2000" dirty="0" err="1">
                <a:solidFill>
                  <a:srgbClr val="FF0000"/>
                </a:solidFill>
              </a:rPr>
              <a:t>CEvNS</a:t>
            </a:r>
            <a:r>
              <a:rPr lang="en-US" sz="2000" dirty="0">
                <a:solidFill>
                  <a:srgbClr val="FF0000"/>
                </a:solidFill>
              </a:rPr>
              <a:t> cross-sections for </a:t>
            </a:r>
            <a:r>
              <a:rPr lang="en-US" sz="2000" dirty="0" err="1">
                <a:solidFill>
                  <a:srgbClr val="FF0000"/>
                </a:solidFill>
              </a:rPr>
              <a:t>Ar</a:t>
            </a:r>
            <a:r>
              <a:rPr lang="en-US" sz="2000" dirty="0">
                <a:solidFill>
                  <a:srgbClr val="FF0000"/>
                </a:solidFill>
              </a:rPr>
              <a:t>, Ge, </a:t>
            </a:r>
            <a:r>
              <a:rPr lang="en-US" sz="2000" dirty="0" err="1">
                <a:solidFill>
                  <a:srgbClr val="FF0000"/>
                </a:solidFill>
              </a:rPr>
              <a:t>Cs&amp;I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637AEC0D-3046-F54B-817C-6A9FC3C81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79" y="525214"/>
            <a:ext cx="3384737" cy="1346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>
            <a:spAutoFit/>
          </a:bodyPr>
          <a:lstStyle>
            <a:lvl1pPr defTabSz="828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14338" defTabSz="828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28675" defTabSz="828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4600" defTabSz="828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58938" defTabSz="8286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1161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5733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0305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487738" defTabSz="8286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ru-RU" sz="1600" b="1" dirty="0">
                <a:ea typeface="MS PGothic" panose="020B0600070205080204" pitchFamily="34" charset="-128"/>
              </a:rPr>
              <a:t>Proton beam energy: 0.9-1.3 GeV</a:t>
            </a: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ru-RU" sz="1600" b="1" dirty="0">
                <a:ea typeface="MS PGothic" panose="020B0600070205080204" pitchFamily="34" charset="-128"/>
              </a:rPr>
              <a:t>Total power: 0.9-1.4 MW</a:t>
            </a: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ru-RU" sz="1600" b="1" dirty="0">
                <a:ea typeface="MS PGothic" panose="020B0600070205080204" pitchFamily="34" charset="-128"/>
              </a:rPr>
              <a:t>Pulse duration: 380 ns FWHM</a:t>
            </a: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ru-RU" sz="1600" b="1" dirty="0">
                <a:ea typeface="MS PGothic" panose="020B0600070205080204" pitchFamily="34" charset="-128"/>
              </a:rPr>
              <a:t>Repetition rate: 60 Hz</a:t>
            </a: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ru-RU" sz="1600" b="1" dirty="0">
                <a:ea typeface="MS PGothic" panose="020B0600070205080204" pitchFamily="34" charset="-128"/>
              </a:rPr>
              <a:t>Liquid mercury target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75CB3E0-0F10-714C-BE33-AEB1557B0E4A}"/>
              </a:ext>
            </a:extLst>
          </p:cNvPr>
          <p:cNvSpPr/>
          <p:nvPr/>
        </p:nvSpPr>
        <p:spPr>
          <a:xfrm>
            <a:off x="2274173" y="2866362"/>
            <a:ext cx="189503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ffectLst/>
                <a:latin typeface="Calibri" panose="020F0502020204030204" pitchFamily="34" charset="0"/>
              </a:rPr>
              <a:t>Detectors in ”Neutrino alley”, basement, 8 </a:t>
            </a:r>
            <a:r>
              <a:rPr lang="en-US" b="1" dirty="0" err="1">
                <a:effectLst/>
                <a:latin typeface="Calibri" panose="020F0502020204030204" pitchFamily="34" charset="0"/>
              </a:rPr>
              <a:t>mwe</a:t>
            </a:r>
            <a:endParaRPr lang="en" b="1" dirty="0">
              <a:solidFill>
                <a:srgbClr val="FF0000"/>
              </a:solidFill>
              <a:effectLst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9D7961A4-157A-6B4E-9968-99B401CC5C4C}"/>
              </a:ext>
            </a:extLst>
          </p:cNvPr>
          <p:cNvSpPr/>
          <p:nvPr/>
        </p:nvSpPr>
        <p:spPr>
          <a:xfrm>
            <a:off x="3832819" y="5296368"/>
            <a:ext cx="19973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" dirty="0">
                <a:latin typeface="Calibri" panose="020F0502020204030204" pitchFamily="34" charset="0"/>
              </a:rPr>
              <a:t>CENNS-750 (750-kg LAr) is under construction</a:t>
            </a:r>
          </a:p>
          <a:p>
            <a:r>
              <a:rPr lang="en" dirty="0">
                <a:latin typeface="Calibri" panose="020F0502020204030204" pitchFamily="34" charset="0"/>
              </a:rPr>
              <a:t>600 kg FV</a:t>
            </a:r>
          </a:p>
        </p:txBody>
      </p: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26AD2F51-1C0B-554B-A0DE-70EF370B3871}"/>
              </a:ext>
            </a:extLst>
          </p:cNvPr>
          <p:cNvGrpSpPr>
            <a:grpSpLocks noChangeAspect="1"/>
          </p:cNvGrpSpPr>
          <p:nvPr/>
        </p:nvGrpSpPr>
        <p:grpSpPr>
          <a:xfrm>
            <a:off x="7677561" y="615136"/>
            <a:ext cx="4308769" cy="2858834"/>
            <a:chOff x="8065699" y="849566"/>
            <a:chExt cx="3867796" cy="256625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55B235E3-079A-354E-8FF3-F621C5CA1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65699" y="849566"/>
              <a:ext cx="3867796" cy="2566252"/>
            </a:xfrm>
            <a:prstGeom prst="rect">
              <a:avLst/>
            </a:prstGeom>
          </p:spPr>
        </p:pic>
        <p:sp>
          <p:nvSpPr>
            <p:cNvPr id="15" name="TextBox 26">
              <a:extLst>
                <a:ext uri="{FF2B5EF4-FFF2-40B4-BE49-F238E27FC236}">
                  <a16:creationId xmlns:a16="http://schemas.microsoft.com/office/drawing/2014/main" id="{58CFAF7B-7284-3E42-9616-2CAAFFF3D7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72314" y="2593739"/>
              <a:ext cx="2257413" cy="594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hangingPunct="0"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US" altLang="ru-RU" sz="1600" dirty="0">
                  <a:ea typeface="MS PGothic" panose="020B0600070205080204" pitchFamily="34" charset="-128"/>
                </a:rPr>
                <a:t>Line: F(Q)=1</a:t>
              </a:r>
            </a:p>
            <a:p>
              <a:pPr hangingPunct="0">
                <a:lnSpc>
                  <a:spcPct val="104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en-US" altLang="ru-RU" sz="1600" dirty="0">
                  <a:solidFill>
                    <a:srgbClr val="008000"/>
                  </a:solidFill>
                  <a:ea typeface="MS PGothic" panose="020B0600070205080204" pitchFamily="34" charset="-128"/>
                </a:rPr>
                <a:t>Green: Klein-</a:t>
              </a:r>
              <a:r>
                <a:rPr lang="en-US" altLang="ru-RU" sz="1600" dirty="0" err="1">
                  <a:solidFill>
                    <a:srgbClr val="008000"/>
                  </a:solidFill>
                  <a:ea typeface="MS PGothic" panose="020B0600070205080204" pitchFamily="34" charset="-128"/>
                </a:rPr>
                <a:t>Nystrand</a:t>
              </a:r>
              <a:r>
                <a:rPr lang="en-US" altLang="ru-RU" sz="1600" dirty="0">
                  <a:solidFill>
                    <a:srgbClr val="008000"/>
                  </a:solidFill>
                  <a:ea typeface="MS PGothic" panose="020B0600070205080204" pitchFamily="34" charset="-128"/>
                </a:rPr>
                <a:t> FF</a:t>
              </a:r>
              <a:endParaRPr lang="en-US" altLang="ru-RU" sz="1600" b="1" dirty="0">
                <a:solidFill>
                  <a:srgbClr val="008000"/>
                </a:solidFill>
                <a:ea typeface="MS PGothic" panose="020B0600070205080204" pitchFamily="34" charset="-128"/>
              </a:endParaRPr>
            </a:p>
          </p:txBody>
        </p:sp>
        <p:sp>
          <p:nvSpPr>
            <p:cNvPr id="16" name="Rectangle 870">
              <a:extLst>
                <a:ext uri="{FF2B5EF4-FFF2-40B4-BE49-F238E27FC236}">
                  <a16:creationId xmlns:a16="http://schemas.microsoft.com/office/drawing/2014/main" id="{E062E936-2B34-9A48-BC2E-8DDA624D2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407" y="900898"/>
              <a:ext cx="3024320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ru-RU" sz="16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Averaged for “Pion-decay-at-rest” source energies</a:t>
              </a:r>
              <a:endParaRPr lang="ru-RU" altLang="ru-RU" sz="16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id="{DD4CE1B7-9462-F24F-91B3-4B02EFF3258B}"/>
                </a:ext>
              </a:extLst>
            </p:cNvPr>
            <p:cNvSpPr/>
            <p:nvPr/>
          </p:nvSpPr>
          <p:spPr>
            <a:xfrm>
              <a:off x="9172314" y="1893897"/>
              <a:ext cx="147545" cy="535001"/>
            </a:xfrm>
            <a:prstGeom prst="ellipse">
              <a:avLst/>
            </a:prstGeom>
            <a:noFill/>
            <a:ln w="19050">
              <a:solidFill>
                <a:srgbClr val="FE0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id="{66082C73-2D50-4D49-B8BF-FC5DE7C47C78}"/>
                </a:ext>
              </a:extLst>
            </p:cNvPr>
            <p:cNvSpPr/>
            <p:nvPr/>
          </p:nvSpPr>
          <p:spPr>
            <a:xfrm>
              <a:off x="11282182" y="1193285"/>
              <a:ext cx="147545" cy="535001"/>
            </a:xfrm>
            <a:prstGeom prst="ellipse">
              <a:avLst/>
            </a:prstGeom>
            <a:noFill/>
            <a:ln w="19050">
              <a:solidFill>
                <a:srgbClr val="FE0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E1A5EDE9-76BE-E84F-A1DF-65F6EA65DC74}"/>
                </a:ext>
              </a:extLst>
            </p:cNvPr>
            <p:cNvSpPr/>
            <p:nvPr/>
          </p:nvSpPr>
          <p:spPr>
            <a:xfrm>
              <a:off x="9894099" y="1766278"/>
              <a:ext cx="147545" cy="535001"/>
            </a:xfrm>
            <a:prstGeom prst="ellipse">
              <a:avLst/>
            </a:prstGeom>
            <a:noFill/>
            <a:ln w="19050">
              <a:solidFill>
                <a:srgbClr val="FE01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D30B0E5-CDE8-6D4D-AA40-F234F6767F9D}"/>
              </a:ext>
            </a:extLst>
          </p:cNvPr>
          <p:cNvSpPr txBox="1"/>
          <p:nvPr/>
        </p:nvSpPr>
        <p:spPr>
          <a:xfrm>
            <a:off x="375920" y="3744646"/>
            <a:ext cx="27613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First observation in 2017</a:t>
            </a:r>
          </a:p>
          <a:p>
            <a:r>
              <a:rPr lang="en-US" b="1" dirty="0">
                <a:solidFill>
                  <a:srgbClr val="FF0000"/>
                </a:solidFill>
              </a:rPr>
              <a:t>with </a:t>
            </a:r>
            <a:r>
              <a:rPr lang="en-US" b="1" dirty="0" err="1">
                <a:solidFill>
                  <a:srgbClr val="FF0000"/>
                </a:solidFill>
              </a:rPr>
              <a:t>CsI</a:t>
            </a:r>
            <a:r>
              <a:rPr lang="en-US" b="1" dirty="0">
                <a:solidFill>
                  <a:srgbClr val="FF0000"/>
                </a:solidFill>
              </a:rPr>
              <a:t> detector</a:t>
            </a:r>
          </a:p>
          <a:p>
            <a:r>
              <a:rPr lang="en" b="1" i="1" dirty="0" err="1"/>
              <a:t>CEvNS</a:t>
            </a:r>
            <a:r>
              <a:rPr lang="en" b="1" i="1" dirty="0"/>
              <a:t> </a:t>
            </a:r>
            <a:r>
              <a:rPr lang="en" b="1" dirty="0"/>
              <a:t>on </a:t>
            </a:r>
            <a:r>
              <a:rPr lang="en" b="1" dirty="0" err="1"/>
              <a:t>CsI</a:t>
            </a:r>
            <a:r>
              <a:rPr lang="en" b="1" dirty="0"/>
              <a:t>, full statistics</a:t>
            </a:r>
          </a:p>
          <a:p>
            <a:r>
              <a:rPr lang="en" i="1" dirty="0"/>
              <a:t>PRL </a:t>
            </a:r>
            <a:r>
              <a:rPr lang="en" b="1" i="1" dirty="0"/>
              <a:t>129 </a:t>
            </a:r>
            <a:r>
              <a:rPr lang="en" i="1" dirty="0"/>
              <a:t>(2022) 081801 </a:t>
            </a:r>
            <a:endParaRPr lang="en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8B4DFD9-F800-3B46-87D9-C14EC96BE53D}"/>
              </a:ext>
            </a:extLst>
          </p:cNvPr>
          <p:cNvSpPr txBox="1"/>
          <p:nvPr/>
        </p:nvSpPr>
        <p:spPr>
          <a:xfrm>
            <a:off x="2984221" y="4098928"/>
            <a:ext cx="2347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" b="1" i="1" dirty="0" err="1"/>
              <a:t>CEvNS</a:t>
            </a:r>
            <a:r>
              <a:rPr lang="en" b="1" dirty="0"/>
              <a:t> on </a:t>
            </a:r>
            <a:r>
              <a:rPr lang="en" b="1" dirty="0" err="1"/>
              <a:t>Ar</a:t>
            </a:r>
            <a:r>
              <a:rPr lang="en" b="1" dirty="0"/>
              <a:t> </a:t>
            </a:r>
          </a:p>
          <a:p>
            <a:r>
              <a:rPr lang="en" i="1" dirty="0"/>
              <a:t>PRL </a:t>
            </a:r>
            <a:r>
              <a:rPr lang="en" b="1" i="1" dirty="0"/>
              <a:t>126 </a:t>
            </a:r>
            <a:r>
              <a:rPr lang="en" i="1" dirty="0"/>
              <a:t>(2021) 012002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FFFBC9B-D412-9D48-83B3-FB64A628ADE8}"/>
              </a:ext>
            </a:extLst>
          </p:cNvPr>
          <p:cNvSpPr/>
          <p:nvPr/>
        </p:nvSpPr>
        <p:spPr>
          <a:xfrm>
            <a:off x="5304110" y="4084436"/>
            <a:ext cx="2999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b="1" dirty="0" err="1">
                <a:solidFill>
                  <a:srgbClr val="006DBF"/>
                </a:solidFill>
                <a:latin typeface="Arial" panose="020B0604020202020204" pitchFamily="34" charset="0"/>
              </a:rPr>
              <a:t>CEvNS</a:t>
            </a:r>
            <a:r>
              <a:rPr lang="en" b="1" dirty="0">
                <a:solidFill>
                  <a:srgbClr val="006DBF"/>
                </a:solidFill>
                <a:latin typeface="Arial" panose="020B0604020202020204" pitchFamily="34" charset="0"/>
              </a:rPr>
              <a:t> on Ge 2024</a:t>
            </a:r>
          </a:p>
          <a:p>
            <a:r>
              <a:rPr lang="en" dirty="0"/>
              <a:t>arXiv:2406.13806v1 [hep-ex] </a:t>
            </a:r>
            <a:r>
              <a:rPr lang="en" b="1" dirty="0">
                <a:solidFill>
                  <a:srgbClr val="006DBF"/>
                </a:solidFill>
                <a:latin typeface="Arial" panose="020B0604020202020204" pitchFamily="34" charset="0"/>
              </a:rPr>
              <a:t> </a:t>
            </a:r>
            <a:endParaRPr lang="en" dirty="0"/>
          </a:p>
        </p:txBody>
      </p:sp>
      <p:pic>
        <p:nvPicPr>
          <p:cNvPr id="7169" name="Picture 1" descr="page32image6144">
            <a:extLst>
              <a:ext uri="{FF2B5EF4-FFF2-40B4-BE49-F238E27FC236}">
                <a16:creationId xmlns:a16="http://schemas.microsoft.com/office/drawing/2014/main" id="{3336B34A-9F59-5741-ABE1-2BAD00A28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771" y="4926706"/>
            <a:ext cx="1546497" cy="185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B61579C-5A69-204A-BD0B-A82939F61A95}"/>
              </a:ext>
            </a:extLst>
          </p:cNvPr>
          <p:cNvSpPr txBox="1"/>
          <p:nvPr/>
        </p:nvSpPr>
        <p:spPr>
          <a:xfrm>
            <a:off x="375920" y="4970019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507FB"/>
                </a:solidFill>
              </a:rPr>
              <a:t>Coming soon:</a:t>
            </a:r>
            <a:endParaRPr lang="ru-RU" b="1" dirty="0">
              <a:solidFill>
                <a:srgbClr val="1507FB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2C1149-F1B7-AC48-9032-1E23F0559BD3}"/>
              </a:ext>
            </a:extLst>
          </p:cNvPr>
          <p:cNvSpPr txBox="1"/>
          <p:nvPr/>
        </p:nvSpPr>
        <p:spPr>
          <a:xfrm>
            <a:off x="375920" y="5363792"/>
            <a:ext cx="1546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NaI</a:t>
            </a:r>
            <a:r>
              <a:rPr lang="en-US" dirty="0"/>
              <a:t> detector</a:t>
            </a:r>
          </a:p>
          <a:p>
            <a:r>
              <a:rPr lang="en" dirty="0"/>
              <a:t>2425 kg of </a:t>
            </a:r>
            <a:r>
              <a:rPr lang="en" dirty="0" err="1"/>
              <a:t>NaI</a:t>
            </a:r>
            <a:r>
              <a:rPr lang="en" dirty="0"/>
              <a:t> crystals </a:t>
            </a:r>
            <a:r>
              <a:rPr lang="en-US" dirty="0"/>
              <a:t> </a:t>
            </a:r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E95107A1-C071-4B40-8598-4CEBC1EC4E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0719" y="4946288"/>
            <a:ext cx="1877952" cy="187304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861D301F-C9E9-6C4B-9AB4-C1235D30076D}"/>
              </a:ext>
            </a:extLst>
          </p:cNvPr>
          <p:cNvSpPr txBox="1"/>
          <p:nvPr/>
        </p:nvSpPr>
        <p:spPr>
          <a:xfrm>
            <a:off x="7808052" y="4861253"/>
            <a:ext cx="1811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507FB"/>
                </a:solidFill>
              </a:rPr>
              <a:t>Planning:</a:t>
            </a:r>
          </a:p>
          <a:p>
            <a:r>
              <a:rPr lang="en-US" dirty="0"/>
              <a:t>Cryo-</a:t>
            </a:r>
            <a:r>
              <a:rPr lang="en-US" dirty="0" err="1"/>
              <a:t>CsI</a:t>
            </a:r>
            <a:r>
              <a:rPr lang="en-US" dirty="0"/>
              <a:t> (undoped with </a:t>
            </a:r>
            <a:r>
              <a:rPr lang="en-US" dirty="0" err="1"/>
              <a:t>SiPM</a:t>
            </a:r>
            <a:r>
              <a:rPr lang="en-US" dirty="0"/>
              <a:t> readout)</a:t>
            </a:r>
          </a:p>
          <a:p>
            <a:r>
              <a:rPr lang="en-US" dirty="0"/>
              <a:t>PE yield – up to 50 PE/keV</a:t>
            </a:r>
            <a:endParaRPr lang="ru-RU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F5C7BD-434D-2349-AE70-81A9BC032CB5}"/>
              </a:ext>
            </a:extLst>
          </p:cNvPr>
          <p:cNvSpPr txBox="1"/>
          <p:nvPr/>
        </p:nvSpPr>
        <p:spPr>
          <a:xfrm>
            <a:off x="3832819" y="4961389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507FB"/>
                </a:solidFill>
              </a:rPr>
              <a:t>Coming soon:</a:t>
            </a:r>
            <a:endParaRPr lang="ru-RU" b="1" dirty="0">
              <a:solidFill>
                <a:srgbClr val="1507FB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1459DF4-E67A-1D47-8D65-70A8148D78AB}"/>
              </a:ext>
            </a:extLst>
          </p:cNvPr>
          <p:cNvSpPr txBox="1"/>
          <p:nvPr/>
        </p:nvSpPr>
        <p:spPr>
          <a:xfrm>
            <a:off x="9982200" y="5113558"/>
            <a:ext cx="1811961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More details in A. </a:t>
            </a:r>
            <a:r>
              <a:rPr lang="en-US" b="1" dirty="0" err="1">
                <a:solidFill>
                  <a:srgbClr val="FF0000"/>
                </a:solidFill>
              </a:rPr>
              <a:t>Kumpan</a:t>
            </a:r>
            <a:r>
              <a:rPr lang="en-US" b="1" dirty="0">
                <a:solidFill>
                  <a:srgbClr val="FF0000"/>
                </a:solidFill>
              </a:rPr>
              <a:t> talk, this section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958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D729F2C-2EF5-AC40-97F1-717DFCAF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C5E5A4-66AB-7241-AF1D-13D53C61048A}" type="slidenum">
              <a:rPr lang="ru-RU" smtClean="0"/>
              <a:t>21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977B2F-E7FD-3049-82BD-31B9E14371F0}"/>
              </a:ext>
            </a:extLst>
          </p:cNvPr>
          <p:cNvSpPr txBox="1"/>
          <p:nvPr/>
        </p:nvSpPr>
        <p:spPr>
          <a:xfrm>
            <a:off x="2727854" y="136525"/>
            <a:ext cx="6736292" cy="461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 i="1">
                <a:latin typeface="Helvetica"/>
              </a:defRPr>
            </a:lvl1pPr>
          </a:lstStyle>
          <a:p>
            <a:r>
              <a:rPr lang="en-US" dirty="0"/>
              <a:t>CONCLUSION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38BB086-9A72-F449-A0AB-E50295D2C3B5}"/>
              </a:ext>
            </a:extLst>
          </p:cNvPr>
          <p:cNvSpPr/>
          <p:nvPr/>
        </p:nvSpPr>
        <p:spPr>
          <a:xfrm>
            <a:off x="101600" y="976472"/>
            <a:ext cx="118491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ru-RU" sz="2400" b="1" dirty="0" err="1">
                <a:solidFill>
                  <a:srgbClr val="6300FF"/>
                </a:solidFill>
              </a:rPr>
              <a:t>CEvNS</a:t>
            </a:r>
            <a:r>
              <a:rPr lang="en-US" altLang="ru-RU" sz="2400" b="1" dirty="0">
                <a:solidFill>
                  <a:srgbClr val="6300FF"/>
                </a:solidFill>
              </a:rPr>
              <a:t> is a channel of the </a:t>
            </a:r>
            <a:r>
              <a:rPr lang="en-US" altLang="ru-RU" sz="2400" b="1" dirty="0">
                <a:solidFill>
                  <a:srgbClr val="FF0000"/>
                </a:solidFill>
              </a:rPr>
              <a:t>low-energy</a:t>
            </a:r>
            <a:r>
              <a:rPr lang="en-US" altLang="ru-RU" sz="2400" b="1" dirty="0">
                <a:solidFill>
                  <a:srgbClr val="6300FF"/>
                </a:solidFill>
              </a:rPr>
              <a:t> neutrino interaction with matter with the highest probability (by ~ 10</a:t>
            </a:r>
            <a:r>
              <a:rPr lang="en-US" altLang="ru-RU" sz="2400" b="1" baseline="30000" dirty="0">
                <a:solidFill>
                  <a:srgbClr val="6300FF"/>
                </a:solidFill>
              </a:rPr>
              <a:t>2</a:t>
            </a:r>
            <a:r>
              <a:rPr lang="en-US" altLang="ru-RU" sz="2400" b="1" dirty="0">
                <a:solidFill>
                  <a:srgbClr val="6300FF"/>
                </a:solidFill>
              </a:rPr>
              <a:t> – 10</a:t>
            </a:r>
            <a:r>
              <a:rPr lang="en-US" altLang="ru-RU" sz="2400" b="1" baseline="30000" dirty="0">
                <a:solidFill>
                  <a:srgbClr val="6300FF"/>
                </a:solidFill>
              </a:rPr>
              <a:t>3 </a:t>
            </a:r>
            <a:r>
              <a:rPr lang="en-US" altLang="ru-RU" sz="2400" b="1" dirty="0">
                <a:solidFill>
                  <a:srgbClr val="6300FF"/>
                </a:solidFill>
              </a:rPr>
              <a:t>higher than for other processes)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ru-RU" sz="2400" b="1" dirty="0">
                <a:solidFill>
                  <a:srgbClr val="6300FF"/>
                </a:solidFill>
              </a:rPr>
              <a:t>More than 40 y passed from the prediction of </a:t>
            </a:r>
            <a:r>
              <a:rPr lang="en-US" altLang="ru-RU" sz="2400" b="1" dirty="0" err="1">
                <a:solidFill>
                  <a:srgbClr val="6300FF"/>
                </a:solidFill>
              </a:rPr>
              <a:t>CEvNS</a:t>
            </a:r>
            <a:r>
              <a:rPr lang="en-US" altLang="ru-RU" sz="2400" b="1" dirty="0">
                <a:solidFill>
                  <a:srgbClr val="6300FF"/>
                </a:solidFill>
              </a:rPr>
              <a:t> to its experimental confirmation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ru-RU" sz="2400" b="1" dirty="0">
                <a:solidFill>
                  <a:srgbClr val="6300FF"/>
                </a:solidFill>
              </a:rPr>
              <a:t>Many experiments aimed on </a:t>
            </a:r>
            <a:r>
              <a:rPr lang="en-US" altLang="ru-RU" sz="2400" b="1" dirty="0" err="1">
                <a:solidFill>
                  <a:srgbClr val="6300FF"/>
                </a:solidFill>
              </a:rPr>
              <a:t>CEvNS</a:t>
            </a:r>
            <a:r>
              <a:rPr lang="en-US" altLang="ru-RU" sz="2400" b="1" dirty="0">
                <a:solidFill>
                  <a:srgbClr val="6300FF"/>
                </a:solidFill>
              </a:rPr>
              <a:t> observation and study are ongoing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ru-RU" sz="2400" b="1" dirty="0">
                <a:solidFill>
                  <a:srgbClr val="FF0000"/>
                </a:solidFill>
              </a:rPr>
              <a:t>For the moment, </a:t>
            </a:r>
            <a:r>
              <a:rPr lang="en-US" altLang="ru-RU" sz="2400" b="1" dirty="0" err="1">
                <a:solidFill>
                  <a:srgbClr val="FF0000"/>
                </a:solidFill>
              </a:rPr>
              <a:t>CEvNS</a:t>
            </a:r>
            <a:r>
              <a:rPr lang="en-US" altLang="ru-RU" sz="2400" b="1" dirty="0">
                <a:solidFill>
                  <a:srgbClr val="FF0000"/>
                </a:solidFill>
              </a:rPr>
              <a:t> is reliably detected by only COHERENT at SNS for </a:t>
            </a:r>
            <a:r>
              <a:rPr lang="en-US" altLang="ru-RU" sz="2400" b="1" dirty="0" err="1">
                <a:solidFill>
                  <a:srgbClr val="FF0000"/>
                </a:solidFill>
              </a:rPr>
              <a:t>Ar</a:t>
            </a:r>
            <a:r>
              <a:rPr lang="en-US" altLang="ru-RU" sz="2400" b="1" dirty="0">
                <a:solidFill>
                  <a:srgbClr val="FF0000"/>
                </a:solidFill>
              </a:rPr>
              <a:t>, Ge and </a:t>
            </a:r>
            <a:r>
              <a:rPr lang="en-US" altLang="ru-RU" sz="2400" b="1" dirty="0" err="1">
                <a:solidFill>
                  <a:srgbClr val="FF0000"/>
                </a:solidFill>
              </a:rPr>
              <a:t>Cs&amp;I</a:t>
            </a:r>
            <a:endParaRPr lang="en-US" altLang="ru-RU" sz="2400" b="1" dirty="0">
              <a:solidFill>
                <a:srgbClr val="FF0000"/>
              </a:solidFill>
            </a:endParaRP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ru-RU" sz="2400" b="1" dirty="0">
                <a:solidFill>
                  <a:srgbClr val="FF0000"/>
                </a:solidFill>
              </a:rPr>
              <a:t>The 1-st results on </a:t>
            </a:r>
            <a:r>
              <a:rPr lang="en-US" altLang="ru-RU" sz="2400" b="1" dirty="0" err="1">
                <a:solidFill>
                  <a:srgbClr val="FF0000"/>
                </a:solidFill>
              </a:rPr>
              <a:t>CEvNS</a:t>
            </a:r>
            <a:r>
              <a:rPr lang="en-US" altLang="ru-RU" sz="2400" b="1" dirty="0">
                <a:solidFill>
                  <a:srgbClr val="FF0000"/>
                </a:solidFill>
              </a:rPr>
              <a:t> from neutrino “fog” appeared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ru-RU" sz="2400" b="1" dirty="0">
                <a:solidFill>
                  <a:srgbClr val="FF0000"/>
                </a:solidFill>
              </a:rPr>
              <a:t>Sensitivity of reactor experiments on </a:t>
            </a:r>
            <a:r>
              <a:rPr lang="en-US" altLang="ru-RU" sz="2400" b="1" dirty="0" err="1">
                <a:solidFill>
                  <a:srgbClr val="FF0000"/>
                </a:solidFill>
              </a:rPr>
              <a:t>CEvNS</a:t>
            </a:r>
            <a:r>
              <a:rPr lang="en-US" altLang="ru-RU" sz="2400" b="1" dirty="0">
                <a:solidFill>
                  <a:srgbClr val="FF0000"/>
                </a:solidFill>
              </a:rPr>
              <a:t> detection is approaching the SM prediction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ru-RU" sz="2400" b="1" dirty="0">
                <a:solidFill>
                  <a:srgbClr val="187F24"/>
                </a:solidFill>
              </a:rPr>
              <a:t>More results are expected very soon</a:t>
            </a:r>
            <a:endParaRPr lang="ru-RU" altLang="ru-RU" sz="2400" b="1" dirty="0">
              <a:solidFill>
                <a:srgbClr val="187F2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873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367946-4436-B443-978F-889ADD8E308D}"/>
              </a:ext>
            </a:extLst>
          </p:cNvPr>
          <p:cNvSpPr txBox="1"/>
          <p:nvPr/>
        </p:nvSpPr>
        <p:spPr>
          <a:xfrm>
            <a:off x="3881134" y="16694"/>
            <a:ext cx="5204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coherent scattering?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A0DA875F-E643-134C-9852-1A1919CFB9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6217288"/>
              </p:ext>
            </p:extLst>
          </p:nvPr>
        </p:nvGraphicFramePr>
        <p:xfrm>
          <a:off x="6483257" y="2468434"/>
          <a:ext cx="4005041" cy="1021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" r:id="rId3" imgW="1841500" imgH="469900" progId="Equation.3">
                  <p:embed/>
                </p:oleObj>
              </mc:Choice>
              <mc:Fallback>
                <p:oleObj r:id="rId3" imgW="1841500" imgH="4699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3257" y="2468434"/>
                        <a:ext cx="4005041" cy="10219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17383718-4416-6247-8D6A-BC11A8CD50DC}"/>
              </a:ext>
            </a:extLst>
          </p:cNvPr>
          <p:cNvGrpSpPr/>
          <p:nvPr/>
        </p:nvGrpSpPr>
        <p:grpSpPr>
          <a:xfrm>
            <a:off x="2396029" y="1664506"/>
            <a:ext cx="1822694" cy="1582496"/>
            <a:chOff x="2632812" y="1343888"/>
            <a:chExt cx="1822694" cy="1582496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8" name="Рукописный ввод 7">
                  <a:extLst>
                    <a:ext uri="{FF2B5EF4-FFF2-40B4-BE49-F238E27FC236}">
                      <a16:creationId xmlns:a16="http://schemas.microsoft.com/office/drawing/2014/main" id="{DB20136A-9222-4E44-A2C9-6511AA9BFB9D}"/>
                    </a:ext>
                  </a:extLst>
                </p14:cNvPr>
                <p14:cNvContentPartPr/>
                <p14:nvPr/>
              </p14:nvContentPartPr>
              <p14:xfrm>
                <a:off x="2632812" y="1343888"/>
                <a:ext cx="1822694" cy="1582496"/>
              </p14:xfrm>
            </p:contentPart>
          </mc:Choice>
          <mc:Fallback xmlns="">
            <p:pic>
              <p:nvPicPr>
                <p:cNvPr id="8" name="Рукописный ввод 7">
                  <a:extLst>
                    <a:ext uri="{FF2B5EF4-FFF2-40B4-BE49-F238E27FC236}">
                      <a16:creationId xmlns:a16="http://schemas.microsoft.com/office/drawing/2014/main" xmlns="" id="{DB20136A-9222-4E44-A2C9-6511AA9BFB9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15175" y="1235892"/>
                  <a:ext cx="1858327" cy="1798127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48CA16D8-AB67-8945-A8CC-62AF437FF72E}"/>
                </a:ext>
              </a:extLst>
            </p:cNvPr>
            <p:cNvGrpSpPr/>
            <p:nvPr/>
          </p:nvGrpSpPr>
          <p:grpSpPr>
            <a:xfrm>
              <a:off x="3419158" y="2797492"/>
              <a:ext cx="71640" cy="35280"/>
              <a:chOff x="3419158" y="2797492"/>
              <a:chExt cx="71640" cy="3528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">
                <p14:nvContentPartPr>
                  <p14:cNvPr id="18" name="Рукописный ввод 17">
                    <a:extLst>
                      <a:ext uri="{FF2B5EF4-FFF2-40B4-BE49-F238E27FC236}">
                        <a16:creationId xmlns:a16="http://schemas.microsoft.com/office/drawing/2014/main" id="{51EACF92-76C1-9D44-ADB6-21CA4613A757}"/>
                      </a:ext>
                    </a:extLst>
                  </p14:cNvPr>
                  <p14:cNvContentPartPr/>
                  <p14:nvPr/>
                </p14:nvContentPartPr>
                <p14:xfrm>
                  <a:off x="3419158" y="2797492"/>
                  <a:ext cx="360" cy="360"/>
                </p14:xfrm>
              </p:contentPart>
            </mc:Choice>
            <mc:Fallback xmlns="">
              <p:pic>
                <p:nvPicPr>
                  <p:cNvPr id="18" name="Рукописный ввод 17">
                    <a:extLst>
                      <a:ext uri="{FF2B5EF4-FFF2-40B4-BE49-F238E27FC236}">
                        <a16:creationId xmlns:a16="http://schemas.microsoft.com/office/drawing/2014/main" xmlns="" id="{51EACF92-76C1-9D44-ADB6-21CA4613A757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401518" y="2689492"/>
                    <a:ext cx="3600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9">
                <p14:nvContentPartPr>
                  <p14:cNvPr id="19" name="Рукописный ввод 18">
                    <a:extLst>
                      <a:ext uri="{FF2B5EF4-FFF2-40B4-BE49-F238E27FC236}">
                        <a16:creationId xmlns:a16="http://schemas.microsoft.com/office/drawing/2014/main" id="{3D6293BF-8421-CB44-BB9A-73256D54CA50}"/>
                      </a:ext>
                    </a:extLst>
                  </p14:cNvPr>
                  <p14:cNvContentPartPr/>
                  <p14:nvPr/>
                </p14:nvContentPartPr>
                <p14:xfrm>
                  <a:off x="3419158" y="2797492"/>
                  <a:ext cx="360" cy="360"/>
                </p14:xfrm>
              </p:contentPart>
            </mc:Choice>
            <mc:Fallback xmlns="">
              <p:pic>
                <p:nvPicPr>
                  <p:cNvPr id="19" name="Рукописный ввод 18">
                    <a:extLst>
                      <a:ext uri="{FF2B5EF4-FFF2-40B4-BE49-F238E27FC236}">
                        <a16:creationId xmlns:a16="http://schemas.microsoft.com/office/drawing/2014/main" xmlns="" id="{3D6293BF-8421-CB44-BB9A-73256D54CA50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3401518" y="2689492"/>
                    <a:ext cx="3600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0">
                <p14:nvContentPartPr>
                  <p14:cNvPr id="21" name="Рукописный ввод 20">
                    <a:extLst>
                      <a:ext uri="{FF2B5EF4-FFF2-40B4-BE49-F238E27FC236}">
                        <a16:creationId xmlns:a16="http://schemas.microsoft.com/office/drawing/2014/main" id="{FFD54F3F-F2EC-9C40-97B0-989F3CF3FD3E}"/>
                      </a:ext>
                    </a:extLst>
                  </p14:cNvPr>
                  <p14:cNvContentPartPr/>
                  <p14:nvPr/>
                </p14:nvContentPartPr>
                <p14:xfrm>
                  <a:off x="3440758" y="2828452"/>
                  <a:ext cx="360" cy="360"/>
                </p14:xfrm>
              </p:contentPart>
            </mc:Choice>
            <mc:Fallback xmlns="">
              <p:pic>
                <p:nvPicPr>
                  <p:cNvPr id="21" name="Рукописный ввод 20">
                    <a:extLst>
                      <a:ext uri="{FF2B5EF4-FFF2-40B4-BE49-F238E27FC236}">
                        <a16:creationId xmlns:a16="http://schemas.microsoft.com/office/drawing/2014/main" xmlns="" id="{FFD54F3F-F2EC-9C40-97B0-989F3CF3FD3E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423118" y="2720452"/>
                    <a:ext cx="3600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2">
                <p14:nvContentPartPr>
                  <p14:cNvPr id="23" name="Рукописный ввод 22">
                    <a:extLst>
                      <a:ext uri="{FF2B5EF4-FFF2-40B4-BE49-F238E27FC236}">
                        <a16:creationId xmlns:a16="http://schemas.microsoft.com/office/drawing/2014/main" id="{D00A7170-1FDA-4740-A147-AE52CA73B9C8}"/>
                      </a:ext>
                    </a:extLst>
                  </p14:cNvPr>
                  <p14:cNvContentPartPr/>
                  <p14:nvPr/>
                </p14:nvContentPartPr>
                <p14:xfrm>
                  <a:off x="3440758" y="2828452"/>
                  <a:ext cx="360" cy="4320"/>
                </p14:xfrm>
              </p:contentPart>
            </mc:Choice>
            <mc:Fallback xmlns="">
              <p:pic>
                <p:nvPicPr>
                  <p:cNvPr id="23" name="Рукописный ввод 22">
                    <a:extLst>
                      <a:ext uri="{FF2B5EF4-FFF2-40B4-BE49-F238E27FC236}">
                        <a16:creationId xmlns:a16="http://schemas.microsoft.com/office/drawing/2014/main" xmlns="" id="{D00A7170-1FDA-4740-A147-AE52CA73B9C8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3423118" y="2720452"/>
                    <a:ext cx="36000" cy="21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3">
                <p14:nvContentPartPr>
                  <p14:cNvPr id="24" name="Рукописный ввод 23">
                    <a:extLst>
                      <a:ext uri="{FF2B5EF4-FFF2-40B4-BE49-F238E27FC236}">
                        <a16:creationId xmlns:a16="http://schemas.microsoft.com/office/drawing/2014/main" id="{1DEB2B34-65E1-1A45-9CC5-8471A0A03AD9}"/>
                      </a:ext>
                    </a:extLst>
                  </p14:cNvPr>
                  <p14:cNvContentPartPr/>
                  <p14:nvPr/>
                </p14:nvContentPartPr>
                <p14:xfrm>
                  <a:off x="3440758" y="2832412"/>
                  <a:ext cx="360" cy="360"/>
                </p14:xfrm>
              </p:contentPart>
            </mc:Choice>
            <mc:Fallback xmlns="">
              <p:pic>
                <p:nvPicPr>
                  <p:cNvPr id="24" name="Рукописный ввод 23">
                    <a:extLst>
                      <a:ext uri="{FF2B5EF4-FFF2-40B4-BE49-F238E27FC236}">
                        <a16:creationId xmlns:a16="http://schemas.microsoft.com/office/drawing/2014/main" xmlns="" id="{1DEB2B34-65E1-1A45-9CC5-8471A0A03AD9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3423118" y="2724412"/>
                    <a:ext cx="3600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">
                <p14:nvContentPartPr>
                  <p14:cNvPr id="25" name="Рукописный ввод 24">
                    <a:extLst>
                      <a:ext uri="{FF2B5EF4-FFF2-40B4-BE49-F238E27FC236}">
                        <a16:creationId xmlns:a16="http://schemas.microsoft.com/office/drawing/2014/main" id="{BC86FD0B-814F-C140-BD6C-8619F0D30C06}"/>
                      </a:ext>
                    </a:extLst>
                  </p14:cNvPr>
                  <p14:cNvContentPartPr/>
                  <p14:nvPr/>
                </p14:nvContentPartPr>
                <p14:xfrm>
                  <a:off x="3440758" y="2832412"/>
                  <a:ext cx="360" cy="360"/>
                </p14:xfrm>
              </p:contentPart>
            </mc:Choice>
            <mc:Fallback xmlns="">
              <p:pic>
                <p:nvPicPr>
                  <p:cNvPr id="25" name="Рукописный ввод 24">
                    <a:extLst>
                      <a:ext uri="{FF2B5EF4-FFF2-40B4-BE49-F238E27FC236}">
                        <a16:creationId xmlns:a16="http://schemas.microsoft.com/office/drawing/2014/main" xmlns="" id="{BC86FD0B-814F-C140-BD6C-8619F0D30C06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3423118" y="2724412"/>
                    <a:ext cx="3600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6">
                <p14:nvContentPartPr>
                  <p14:cNvPr id="26" name="Рукописный ввод 25">
                    <a:extLst>
                      <a:ext uri="{FF2B5EF4-FFF2-40B4-BE49-F238E27FC236}">
                        <a16:creationId xmlns:a16="http://schemas.microsoft.com/office/drawing/2014/main" id="{EBF0AABC-3FEF-B144-B5AA-45DB451DEEBF}"/>
                      </a:ext>
                    </a:extLst>
                  </p14:cNvPr>
                  <p14:cNvContentPartPr/>
                  <p14:nvPr/>
                </p14:nvContentPartPr>
                <p14:xfrm>
                  <a:off x="3440758" y="2832412"/>
                  <a:ext cx="360" cy="360"/>
                </p14:xfrm>
              </p:contentPart>
            </mc:Choice>
            <mc:Fallback xmlns="">
              <p:pic>
                <p:nvPicPr>
                  <p:cNvPr id="26" name="Рукописный ввод 25">
                    <a:extLst>
                      <a:ext uri="{FF2B5EF4-FFF2-40B4-BE49-F238E27FC236}">
                        <a16:creationId xmlns:a16="http://schemas.microsoft.com/office/drawing/2014/main" xmlns="" id="{EBF0AABC-3FEF-B144-B5AA-45DB451DEEBF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3423118" y="2724412"/>
                    <a:ext cx="3600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7">
                <p14:nvContentPartPr>
                  <p14:cNvPr id="28" name="Рукописный ввод 27">
                    <a:extLst>
                      <a:ext uri="{FF2B5EF4-FFF2-40B4-BE49-F238E27FC236}">
                        <a16:creationId xmlns:a16="http://schemas.microsoft.com/office/drawing/2014/main" id="{EC6E38FC-9D9E-D049-9354-268DEF5145C0}"/>
                      </a:ext>
                    </a:extLst>
                  </p14:cNvPr>
                  <p14:cNvContentPartPr/>
                  <p14:nvPr/>
                </p14:nvContentPartPr>
                <p14:xfrm>
                  <a:off x="3490438" y="2823772"/>
                  <a:ext cx="360" cy="360"/>
                </p14:xfrm>
              </p:contentPart>
            </mc:Choice>
            <mc:Fallback xmlns="">
              <p:pic>
                <p:nvPicPr>
                  <p:cNvPr id="28" name="Рукописный ввод 27">
                    <a:extLst>
                      <a:ext uri="{FF2B5EF4-FFF2-40B4-BE49-F238E27FC236}">
                        <a16:creationId xmlns:a16="http://schemas.microsoft.com/office/drawing/2014/main" xmlns="" id="{EC6E38FC-9D9E-D049-9354-268DEF5145C0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3472438" y="2715772"/>
                    <a:ext cx="36000" cy="216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B55CF9BD-F632-2D4B-BB5E-51520418B941}"/>
                </a:ext>
              </a:extLst>
            </p:cNvPr>
            <p:cNvGrpSpPr/>
            <p:nvPr/>
          </p:nvGrpSpPr>
          <p:grpSpPr>
            <a:xfrm>
              <a:off x="3065638" y="1780694"/>
              <a:ext cx="159792" cy="48473"/>
              <a:chOff x="3065638" y="1780694"/>
              <a:chExt cx="159792" cy="48473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">
                <p14:nvContentPartPr>
                  <p14:cNvPr id="9" name="Рукописный ввод 8">
                    <a:extLst>
                      <a:ext uri="{FF2B5EF4-FFF2-40B4-BE49-F238E27FC236}">
                        <a16:creationId xmlns:a16="http://schemas.microsoft.com/office/drawing/2014/main" id="{70798443-1C00-A945-AAA8-C2955A15CB73}"/>
                      </a:ext>
                    </a:extLst>
                  </p14:cNvPr>
                  <p14:cNvContentPartPr/>
                  <p14:nvPr/>
                </p14:nvContentPartPr>
                <p14:xfrm>
                  <a:off x="3225149" y="1780694"/>
                  <a:ext cx="281" cy="281"/>
                </p14:xfrm>
              </p:contentPart>
            </mc:Choice>
            <mc:Fallback xmlns="">
              <p:pic>
                <p:nvPicPr>
                  <p:cNvPr id="9" name="Рукописный ввод 8">
                    <a:extLst>
                      <a:ext uri="{FF2B5EF4-FFF2-40B4-BE49-F238E27FC236}">
                        <a16:creationId xmlns:a16="http://schemas.microsoft.com/office/drawing/2014/main" xmlns="" id="{70798443-1C00-A945-AAA8-C2955A15CB73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211099" y="1696394"/>
                    <a:ext cx="28100" cy="16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1">
                <p14:nvContentPartPr>
                  <p14:cNvPr id="10" name="Рукописный ввод 9">
                    <a:extLst>
                      <a:ext uri="{FF2B5EF4-FFF2-40B4-BE49-F238E27FC236}">
                        <a16:creationId xmlns:a16="http://schemas.microsoft.com/office/drawing/2014/main" id="{45357606-B5D8-1247-ADE8-36947FBAE096}"/>
                      </a:ext>
                    </a:extLst>
                  </p14:cNvPr>
                  <p14:cNvContentPartPr/>
                  <p14:nvPr/>
                </p14:nvContentPartPr>
                <p14:xfrm>
                  <a:off x="3225149" y="1780694"/>
                  <a:ext cx="281" cy="281"/>
                </p14:xfrm>
              </p:contentPart>
            </mc:Choice>
            <mc:Fallback xmlns="">
              <p:pic>
                <p:nvPicPr>
                  <p:cNvPr id="10" name="Рукописный ввод 9">
                    <a:extLst>
                      <a:ext uri="{FF2B5EF4-FFF2-40B4-BE49-F238E27FC236}">
                        <a16:creationId xmlns:a16="http://schemas.microsoft.com/office/drawing/2014/main" xmlns="" id="{45357606-B5D8-1247-ADE8-36947FBAE096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3211099" y="1696394"/>
                    <a:ext cx="28100" cy="16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2">
                <p14:nvContentPartPr>
                  <p14:cNvPr id="31" name="Рукописный ввод 30">
                    <a:extLst>
                      <a:ext uri="{FF2B5EF4-FFF2-40B4-BE49-F238E27FC236}">
                        <a16:creationId xmlns:a16="http://schemas.microsoft.com/office/drawing/2014/main" id="{D9E09805-6205-494D-935B-3712BB43C459}"/>
                      </a:ext>
                    </a:extLst>
                  </p14:cNvPr>
                  <p14:cNvContentPartPr/>
                  <p14:nvPr/>
                </p14:nvContentPartPr>
                <p14:xfrm>
                  <a:off x="3065638" y="1828807"/>
                  <a:ext cx="360" cy="360"/>
                </p14:xfrm>
              </p:contentPart>
            </mc:Choice>
            <mc:Fallback xmlns="">
              <p:pic>
                <p:nvPicPr>
                  <p:cNvPr id="31" name="Рукописный ввод 30">
                    <a:extLst>
                      <a:ext uri="{FF2B5EF4-FFF2-40B4-BE49-F238E27FC236}">
                        <a16:creationId xmlns:a16="http://schemas.microsoft.com/office/drawing/2014/main" xmlns="" id="{D9E09805-6205-494D-935B-3712BB43C459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3047638" y="1721167"/>
                    <a:ext cx="36000" cy="21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4">
                <p14:nvContentPartPr>
                  <p14:cNvPr id="32" name="Рукописный ввод 31">
                    <a:extLst>
                      <a:ext uri="{FF2B5EF4-FFF2-40B4-BE49-F238E27FC236}">
                        <a16:creationId xmlns:a16="http://schemas.microsoft.com/office/drawing/2014/main" id="{FE8BBBBC-0EBE-AE49-B0FA-70B85673D8B9}"/>
                      </a:ext>
                    </a:extLst>
                  </p14:cNvPr>
                  <p14:cNvContentPartPr/>
                  <p14:nvPr/>
                </p14:nvContentPartPr>
                <p14:xfrm>
                  <a:off x="3065638" y="1828807"/>
                  <a:ext cx="360" cy="360"/>
                </p14:xfrm>
              </p:contentPart>
            </mc:Choice>
            <mc:Fallback xmlns="">
              <p:pic>
                <p:nvPicPr>
                  <p:cNvPr id="32" name="Рукописный ввод 31">
                    <a:extLst>
                      <a:ext uri="{FF2B5EF4-FFF2-40B4-BE49-F238E27FC236}">
                        <a16:creationId xmlns:a16="http://schemas.microsoft.com/office/drawing/2014/main" xmlns="" id="{FE8BBBBC-0EBE-AE49-B0FA-70B85673D8B9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3047638" y="1721167"/>
                    <a:ext cx="36000" cy="21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3" name="Рукописный ввод 42">
                  <a:extLst>
                    <a:ext uri="{FF2B5EF4-FFF2-40B4-BE49-F238E27FC236}">
                      <a16:creationId xmlns:a16="http://schemas.microsoft.com/office/drawing/2014/main" id="{6C8C3EAB-A10A-F241-A3E7-F914FB854EA3}"/>
                    </a:ext>
                  </a:extLst>
                </p14:cNvPr>
                <p14:cNvContentPartPr/>
                <p14:nvPr/>
              </p14:nvContentPartPr>
              <p14:xfrm>
                <a:off x="4078318" y="1531447"/>
                <a:ext cx="360" cy="360"/>
              </p14:xfrm>
            </p:contentPart>
          </mc:Choice>
          <mc:Fallback xmlns="">
            <p:pic>
              <p:nvPicPr>
                <p:cNvPr id="43" name="Рукописный ввод 42">
                  <a:extLst>
                    <a:ext uri="{FF2B5EF4-FFF2-40B4-BE49-F238E27FC236}">
                      <a16:creationId xmlns:a16="http://schemas.microsoft.com/office/drawing/2014/main" id="{6C8C3EAB-A10A-F241-A3E7-F914FB854EA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60318" y="151344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4" name="Рукописный ввод 43">
                  <a:extLst>
                    <a:ext uri="{FF2B5EF4-FFF2-40B4-BE49-F238E27FC236}">
                      <a16:creationId xmlns:a16="http://schemas.microsoft.com/office/drawing/2014/main" id="{F489C2CA-F3E2-6B4C-92A2-2C03591BC19C}"/>
                    </a:ext>
                  </a:extLst>
                </p14:cNvPr>
                <p14:cNvContentPartPr/>
                <p14:nvPr/>
              </p14:nvContentPartPr>
              <p14:xfrm>
                <a:off x="3760438" y="1500127"/>
                <a:ext cx="360" cy="360"/>
              </p14:xfrm>
            </p:contentPart>
          </mc:Choice>
          <mc:Fallback xmlns="">
            <p:pic>
              <p:nvPicPr>
                <p:cNvPr id="44" name="Рукописный ввод 43">
                  <a:extLst>
                    <a:ext uri="{FF2B5EF4-FFF2-40B4-BE49-F238E27FC236}">
                      <a16:creationId xmlns:a16="http://schemas.microsoft.com/office/drawing/2014/main" id="{F489C2CA-F3E2-6B4C-92A2-2C03591BC19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742798" y="148248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5" name="Рукописный ввод 44">
                  <a:extLst>
                    <a:ext uri="{FF2B5EF4-FFF2-40B4-BE49-F238E27FC236}">
                      <a16:creationId xmlns:a16="http://schemas.microsoft.com/office/drawing/2014/main" id="{808977A2-ED40-184E-9E60-60B23AF72774}"/>
                    </a:ext>
                  </a:extLst>
                </p14:cNvPr>
                <p14:cNvContentPartPr/>
                <p14:nvPr/>
              </p14:nvContentPartPr>
              <p14:xfrm>
                <a:off x="3863758" y="2094127"/>
                <a:ext cx="360" cy="360"/>
              </p14:xfrm>
            </p:contentPart>
          </mc:Choice>
          <mc:Fallback xmlns="">
            <p:pic>
              <p:nvPicPr>
                <p:cNvPr id="45" name="Рукописный ввод 44">
                  <a:extLst>
                    <a:ext uri="{FF2B5EF4-FFF2-40B4-BE49-F238E27FC236}">
                      <a16:creationId xmlns:a16="http://schemas.microsoft.com/office/drawing/2014/main" id="{808977A2-ED40-184E-9E60-60B23AF7277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846118" y="207612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6" name="Рукописный ввод 45">
                  <a:extLst>
                    <a:ext uri="{FF2B5EF4-FFF2-40B4-BE49-F238E27FC236}">
                      <a16:creationId xmlns:a16="http://schemas.microsoft.com/office/drawing/2014/main" id="{61AC6640-6409-2041-A8B3-F888754E9ADA}"/>
                    </a:ext>
                  </a:extLst>
                </p14:cNvPr>
                <p14:cNvContentPartPr/>
                <p14:nvPr/>
              </p14:nvContentPartPr>
              <p14:xfrm>
                <a:off x="4256518" y="1804687"/>
                <a:ext cx="360" cy="360"/>
              </p14:xfrm>
            </p:contentPart>
          </mc:Choice>
          <mc:Fallback xmlns="">
            <p:pic>
              <p:nvPicPr>
                <p:cNvPr id="46" name="Рукописный ввод 45">
                  <a:extLst>
                    <a:ext uri="{FF2B5EF4-FFF2-40B4-BE49-F238E27FC236}">
                      <a16:creationId xmlns:a16="http://schemas.microsoft.com/office/drawing/2014/main" id="{61AC6640-6409-2041-A8B3-F888754E9AD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238518" y="178704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7" name="Рукописный ввод 46">
                  <a:extLst>
                    <a:ext uri="{FF2B5EF4-FFF2-40B4-BE49-F238E27FC236}">
                      <a16:creationId xmlns:a16="http://schemas.microsoft.com/office/drawing/2014/main" id="{3AE1154C-17B3-3F40-9C83-6171ACDA1897}"/>
                    </a:ext>
                  </a:extLst>
                </p14:cNvPr>
                <p14:cNvContentPartPr/>
                <p14:nvPr/>
              </p14:nvContentPartPr>
              <p14:xfrm>
                <a:off x="3419158" y="1876327"/>
                <a:ext cx="360" cy="360"/>
              </p14:xfrm>
            </p:contentPart>
          </mc:Choice>
          <mc:Fallback xmlns="">
            <p:pic>
              <p:nvPicPr>
                <p:cNvPr id="47" name="Рукописный ввод 46">
                  <a:extLst>
                    <a:ext uri="{FF2B5EF4-FFF2-40B4-BE49-F238E27FC236}">
                      <a16:creationId xmlns:a16="http://schemas.microsoft.com/office/drawing/2014/main" id="{3AE1154C-17B3-3F40-9C83-6171ACDA189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401158" y="185868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8" name="Рукописный ввод 47">
                  <a:extLst>
                    <a:ext uri="{FF2B5EF4-FFF2-40B4-BE49-F238E27FC236}">
                      <a16:creationId xmlns:a16="http://schemas.microsoft.com/office/drawing/2014/main" id="{EA8C1E71-1922-1A43-94A6-80971B547C94}"/>
                    </a:ext>
                  </a:extLst>
                </p14:cNvPr>
                <p14:cNvContentPartPr/>
                <p14:nvPr/>
              </p14:nvContentPartPr>
              <p14:xfrm>
                <a:off x="3111358" y="2806567"/>
                <a:ext cx="360" cy="360"/>
              </p14:xfrm>
            </p:contentPart>
          </mc:Choice>
          <mc:Fallback xmlns="">
            <p:pic>
              <p:nvPicPr>
                <p:cNvPr id="48" name="Рукописный ввод 47">
                  <a:extLst>
                    <a:ext uri="{FF2B5EF4-FFF2-40B4-BE49-F238E27FC236}">
                      <a16:creationId xmlns:a16="http://schemas.microsoft.com/office/drawing/2014/main" id="{EA8C1E71-1922-1A43-94A6-80971B547C9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093718" y="278856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9" name="Рукописный ввод 48">
                  <a:extLst>
                    <a:ext uri="{FF2B5EF4-FFF2-40B4-BE49-F238E27FC236}">
                      <a16:creationId xmlns:a16="http://schemas.microsoft.com/office/drawing/2014/main" id="{B94D6775-66DC-D149-90AC-E2DB03E274D0}"/>
                    </a:ext>
                  </a:extLst>
                </p14:cNvPr>
                <p14:cNvContentPartPr/>
                <p14:nvPr/>
              </p14:nvContentPartPr>
              <p14:xfrm>
                <a:off x="3677278" y="2572207"/>
                <a:ext cx="360" cy="360"/>
              </p14:xfrm>
            </p:contentPart>
          </mc:Choice>
          <mc:Fallback xmlns="">
            <p:pic>
              <p:nvPicPr>
                <p:cNvPr id="49" name="Рукописный ввод 48">
                  <a:extLst>
                    <a:ext uri="{FF2B5EF4-FFF2-40B4-BE49-F238E27FC236}">
                      <a16:creationId xmlns:a16="http://schemas.microsoft.com/office/drawing/2014/main" id="{B94D6775-66DC-D149-90AC-E2DB03E274D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659638" y="255420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0" name="Рукописный ввод 49">
                  <a:extLst>
                    <a:ext uri="{FF2B5EF4-FFF2-40B4-BE49-F238E27FC236}">
                      <a16:creationId xmlns:a16="http://schemas.microsoft.com/office/drawing/2014/main" id="{29B1DC3C-F7A4-F74F-BD4C-5166577C4509}"/>
                    </a:ext>
                  </a:extLst>
                </p14:cNvPr>
                <p14:cNvContentPartPr/>
                <p14:nvPr/>
              </p14:nvContentPartPr>
              <p14:xfrm>
                <a:off x="4204678" y="2382847"/>
                <a:ext cx="360" cy="360"/>
              </p14:xfrm>
            </p:contentPart>
          </mc:Choice>
          <mc:Fallback xmlns="">
            <p:pic>
              <p:nvPicPr>
                <p:cNvPr id="50" name="Рукописный ввод 49">
                  <a:extLst>
                    <a:ext uri="{FF2B5EF4-FFF2-40B4-BE49-F238E27FC236}">
                      <a16:creationId xmlns:a16="http://schemas.microsoft.com/office/drawing/2014/main" id="{29B1DC3C-F7A4-F74F-BD4C-5166577C450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187038" y="236484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1" name="Рукописный ввод 50">
                  <a:extLst>
                    <a:ext uri="{FF2B5EF4-FFF2-40B4-BE49-F238E27FC236}">
                      <a16:creationId xmlns:a16="http://schemas.microsoft.com/office/drawing/2014/main" id="{BB619628-F7CD-EB44-A7AD-7E91A8F0C77B}"/>
                    </a:ext>
                  </a:extLst>
                </p14:cNvPr>
                <p14:cNvContentPartPr/>
                <p14:nvPr/>
              </p14:nvContentPartPr>
              <p14:xfrm>
                <a:off x="3256798" y="2270167"/>
                <a:ext cx="360" cy="4680"/>
              </p14:xfrm>
            </p:contentPart>
          </mc:Choice>
          <mc:Fallback xmlns="">
            <p:pic>
              <p:nvPicPr>
                <p:cNvPr id="51" name="Рукописный ввод 50">
                  <a:extLst>
                    <a:ext uri="{FF2B5EF4-FFF2-40B4-BE49-F238E27FC236}">
                      <a16:creationId xmlns:a16="http://schemas.microsoft.com/office/drawing/2014/main" id="{BB619628-F7CD-EB44-A7AD-7E91A8F0C77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239158" y="2252527"/>
                  <a:ext cx="360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2" name="Рукописный ввод 51">
                  <a:extLst>
                    <a:ext uri="{FF2B5EF4-FFF2-40B4-BE49-F238E27FC236}">
                      <a16:creationId xmlns:a16="http://schemas.microsoft.com/office/drawing/2014/main" id="{11FCA8BC-A99E-9F47-A08C-1A009EF06DE3}"/>
                    </a:ext>
                  </a:extLst>
                </p14:cNvPr>
                <p14:cNvContentPartPr/>
                <p14:nvPr/>
              </p14:nvContentPartPr>
              <p14:xfrm>
                <a:off x="3520318" y="2306887"/>
                <a:ext cx="360" cy="360"/>
              </p14:xfrm>
            </p:contentPart>
          </mc:Choice>
          <mc:Fallback xmlns="">
            <p:pic>
              <p:nvPicPr>
                <p:cNvPr id="52" name="Рукописный ввод 51">
                  <a:extLst>
                    <a:ext uri="{FF2B5EF4-FFF2-40B4-BE49-F238E27FC236}">
                      <a16:creationId xmlns:a16="http://schemas.microsoft.com/office/drawing/2014/main" id="{11FCA8BC-A99E-9F47-A08C-1A009EF06DE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502678" y="228924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53" name="Рукописный ввод 52">
                  <a:extLst>
                    <a:ext uri="{FF2B5EF4-FFF2-40B4-BE49-F238E27FC236}">
                      <a16:creationId xmlns:a16="http://schemas.microsoft.com/office/drawing/2014/main" id="{157C8947-0703-E645-9997-6BBFFBA3807E}"/>
                    </a:ext>
                  </a:extLst>
                </p14:cNvPr>
                <p14:cNvContentPartPr/>
                <p14:nvPr/>
              </p14:nvContentPartPr>
              <p14:xfrm>
                <a:off x="2858638" y="1953367"/>
                <a:ext cx="360" cy="360"/>
              </p14:xfrm>
            </p:contentPart>
          </mc:Choice>
          <mc:Fallback xmlns="">
            <p:pic>
              <p:nvPicPr>
                <p:cNvPr id="53" name="Рукописный ввод 52">
                  <a:extLst>
                    <a:ext uri="{FF2B5EF4-FFF2-40B4-BE49-F238E27FC236}">
                      <a16:creationId xmlns:a16="http://schemas.microsoft.com/office/drawing/2014/main" id="{157C8947-0703-E645-9997-6BBFFBA3807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840998" y="193572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54" name="Рукописный ввод 53">
                  <a:extLst>
                    <a:ext uri="{FF2B5EF4-FFF2-40B4-BE49-F238E27FC236}">
                      <a16:creationId xmlns:a16="http://schemas.microsoft.com/office/drawing/2014/main" id="{52D662C0-CE59-3A47-9C45-D03F8B093B21}"/>
                    </a:ext>
                  </a:extLst>
                </p14:cNvPr>
                <p14:cNvContentPartPr/>
                <p14:nvPr/>
              </p14:nvContentPartPr>
              <p14:xfrm>
                <a:off x="2858638" y="2342887"/>
                <a:ext cx="360" cy="360"/>
              </p14:xfrm>
            </p:contentPart>
          </mc:Choice>
          <mc:Fallback xmlns="">
            <p:pic>
              <p:nvPicPr>
                <p:cNvPr id="54" name="Рукописный ввод 53">
                  <a:extLst>
                    <a:ext uri="{FF2B5EF4-FFF2-40B4-BE49-F238E27FC236}">
                      <a16:creationId xmlns:a16="http://schemas.microsoft.com/office/drawing/2014/main" id="{52D662C0-CE59-3A47-9C45-D03F8B093B2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840998" y="232524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5" name="Рукописный ввод 54">
                  <a:extLst>
                    <a:ext uri="{FF2B5EF4-FFF2-40B4-BE49-F238E27FC236}">
                      <a16:creationId xmlns:a16="http://schemas.microsoft.com/office/drawing/2014/main" id="{0B765725-8437-2847-AB45-AD63D0A61ACD}"/>
                    </a:ext>
                  </a:extLst>
                </p14:cNvPr>
                <p14:cNvContentPartPr/>
                <p14:nvPr/>
              </p14:nvContentPartPr>
              <p14:xfrm>
                <a:off x="2786998" y="2601727"/>
                <a:ext cx="360" cy="360"/>
              </p14:xfrm>
            </p:contentPart>
          </mc:Choice>
          <mc:Fallback xmlns="">
            <p:pic>
              <p:nvPicPr>
                <p:cNvPr id="55" name="Рукописный ввод 54">
                  <a:extLst>
                    <a:ext uri="{FF2B5EF4-FFF2-40B4-BE49-F238E27FC236}">
                      <a16:creationId xmlns:a16="http://schemas.microsoft.com/office/drawing/2014/main" id="{0B765725-8437-2847-AB45-AD63D0A61AC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768998" y="258408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6" name="Рукописный ввод 55">
                  <a:extLst>
                    <a:ext uri="{FF2B5EF4-FFF2-40B4-BE49-F238E27FC236}">
                      <a16:creationId xmlns:a16="http://schemas.microsoft.com/office/drawing/2014/main" id="{7CE24415-D5D4-434A-AC63-67CF106F9153}"/>
                    </a:ext>
                  </a:extLst>
                </p14:cNvPr>
                <p14:cNvContentPartPr/>
                <p14:nvPr/>
              </p14:nvContentPartPr>
              <p14:xfrm>
                <a:off x="3532558" y="2860927"/>
                <a:ext cx="360" cy="360"/>
              </p14:xfrm>
            </p:contentPart>
          </mc:Choice>
          <mc:Fallback xmlns="">
            <p:pic>
              <p:nvPicPr>
                <p:cNvPr id="56" name="Рукописный ввод 55">
                  <a:extLst>
                    <a:ext uri="{FF2B5EF4-FFF2-40B4-BE49-F238E27FC236}">
                      <a16:creationId xmlns:a16="http://schemas.microsoft.com/office/drawing/2014/main" id="{7CE24415-D5D4-434A-AC63-67CF106F915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514558" y="284328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7" name="Рукописный ввод 56">
                  <a:extLst>
                    <a:ext uri="{FF2B5EF4-FFF2-40B4-BE49-F238E27FC236}">
                      <a16:creationId xmlns:a16="http://schemas.microsoft.com/office/drawing/2014/main" id="{A52ABF9B-B73E-5E45-81F8-9B9FAB574F5A}"/>
                    </a:ext>
                  </a:extLst>
                </p14:cNvPr>
                <p14:cNvContentPartPr/>
                <p14:nvPr/>
              </p14:nvContentPartPr>
              <p14:xfrm>
                <a:off x="3454798" y="1563487"/>
                <a:ext cx="360" cy="360"/>
              </p14:xfrm>
            </p:contentPart>
          </mc:Choice>
          <mc:Fallback xmlns="">
            <p:pic>
              <p:nvPicPr>
                <p:cNvPr id="57" name="Рукописный ввод 56">
                  <a:extLst>
                    <a:ext uri="{FF2B5EF4-FFF2-40B4-BE49-F238E27FC236}">
                      <a16:creationId xmlns:a16="http://schemas.microsoft.com/office/drawing/2014/main" id="{A52ABF9B-B73E-5E45-81F8-9B9FAB574F5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437158" y="154584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8" name="Рукописный ввод 57">
                  <a:extLst>
                    <a:ext uri="{FF2B5EF4-FFF2-40B4-BE49-F238E27FC236}">
                      <a16:creationId xmlns:a16="http://schemas.microsoft.com/office/drawing/2014/main" id="{AF91B052-C59D-E04B-9289-88D3AC668784}"/>
                    </a:ext>
                  </a:extLst>
                </p14:cNvPr>
                <p14:cNvContentPartPr/>
                <p14:nvPr/>
              </p14:nvContentPartPr>
              <p14:xfrm>
                <a:off x="3134758" y="1886407"/>
                <a:ext cx="360" cy="360"/>
              </p14:xfrm>
            </p:contentPart>
          </mc:Choice>
          <mc:Fallback xmlns="">
            <p:pic>
              <p:nvPicPr>
                <p:cNvPr id="58" name="Рукописный ввод 57">
                  <a:extLst>
                    <a:ext uri="{FF2B5EF4-FFF2-40B4-BE49-F238E27FC236}">
                      <a16:creationId xmlns:a16="http://schemas.microsoft.com/office/drawing/2014/main" id="{AF91B052-C59D-E04B-9289-88D3AC66878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116758" y="186840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9" name="Рукописный ввод 58">
                  <a:extLst>
                    <a:ext uri="{FF2B5EF4-FFF2-40B4-BE49-F238E27FC236}">
                      <a16:creationId xmlns:a16="http://schemas.microsoft.com/office/drawing/2014/main" id="{DBCD8868-4FF9-B444-973F-F7542C3DD2E0}"/>
                    </a:ext>
                  </a:extLst>
                </p14:cNvPr>
                <p14:cNvContentPartPr/>
                <p14:nvPr/>
              </p14:nvContentPartPr>
              <p14:xfrm>
                <a:off x="3325198" y="1533967"/>
                <a:ext cx="360" cy="360"/>
              </p14:xfrm>
            </p:contentPart>
          </mc:Choice>
          <mc:Fallback xmlns="">
            <p:pic>
              <p:nvPicPr>
                <p:cNvPr id="59" name="Рукописный ввод 58">
                  <a:extLst>
                    <a:ext uri="{FF2B5EF4-FFF2-40B4-BE49-F238E27FC236}">
                      <a16:creationId xmlns:a16="http://schemas.microsoft.com/office/drawing/2014/main" id="{DBCD8868-4FF9-B444-973F-F7542C3DD2E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07198" y="151596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0" name="Рукописный ввод 59">
                  <a:extLst>
                    <a:ext uri="{FF2B5EF4-FFF2-40B4-BE49-F238E27FC236}">
                      <a16:creationId xmlns:a16="http://schemas.microsoft.com/office/drawing/2014/main" id="{E40B767A-0CF7-7543-8B74-8595B9F365DC}"/>
                    </a:ext>
                  </a:extLst>
                </p14:cNvPr>
                <p14:cNvContentPartPr/>
                <p14:nvPr/>
              </p14:nvContentPartPr>
              <p14:xfrm>
                <a:off x="4356598" y="2160367"/>
                <a:ext cx="360" cy="360"/>
              </p14:xfrm>
            </p:contentPart>
          </mc:Choice>
          <mc:Fallback xmlns="">
            <p:pic>
              <p:nvPicPr>
                <p:cNvPr id="60" name="Рукописный ввод 59">
                  <a:extLst>
                    <a:ext uri="{FF2B5EF4-FFF2-40B4-BE49-F238E27FC236}">
                      <a16:creationId xmlns:a16="http://schemas.microsoft.com/office/drawing/2014/main" id="{E40B767A-0CF7-7543-8B74-8595B9F365D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338598" y="214272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61" name="Рукописный ввод 60">
                  <a:extLst>
                    <a:ext uri="{FF2B5EF4-FFF2-40B4-BE49-F238E27FC236}">
                      <a16:creationId xmlns:a16="http://schemas.microsoft.com/office/drawing/2014/main" id="{0EF55426-D9CC-6446-9F2A-46A3B59AB64A}"/>
                    </a:ext>
                  </a:extLst>
                </p14:cNvPr>
                <p14:cNvContentPartPr/>
                <p14:nvPr/>
              </p14:nvContentPartPr>
              <p14:xfrm>
                <a:off x="3936838" y="2709727"/>
                <a:ext cx="360" cy="360"/>
              </p14:xfrm>
            </p:contentPart>
          </mc:Choice>
          <mc:Fallback xmlns="">
            <p:pic>
              <p:nvPicPr>
                <p:cNvPr id="61" name="Рукописный ввод 60">
                  <a:extLst>
                    <a:ext uri="{FF2B5EF4-FFF2-40B4-BE49-F238E27FC236}">
                      <a16:creationId xmlns:a16="http://schemas.microsoft.com/office/drawing/2014/main" id="{0EF55426-D9CC-6446-9F2A-46A3B59AB64A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918838" y="269172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62" name="Рукописный ввод 61">
                  <a:extLst>
                    <a:ext uri="{FF2B5EF4-FFF2-40B4-BE49-F238E27FC236}">
                      <a16:creationId xmlns:a16="http://schemas.microsoft.com/office/drawing/2014/main" id="{3C7A3D13-C94C-9344-9F9C-E488A1A4D2E7}"/>
                    </a:ext>
                  </a:extLst>
                </p14:cNvPr>
                <p14:cNvContentPartPr/>
                <p14:nvPr/>
              </p14:nvContentPartPr>
              <p14:xfrm>
                <a:off x="3241678" y="2604607"/>
                <a:ext cx="360" cy="360"/>
              </p14:xfrm>
            </p:contentPart>
          </mc:Choice>
          <mc:Fallback xmlns="">
            <p:pic>
              <p:nvPicPr>
                <p:cNvPr id="62" name="Рукописный ввод 61">
                  <a:extLst>
                    <a:ext uri="{FF2B5EF4-FFF2-40B4-BE49-F238E27FC236}">
                      <a16:creationId xmlns:a16="http://schemas.microsoft.com/office/drawing/2014/main" id="{3C7A3D13-C94C-9344-9F9C-E488A1A4D2E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224038" y="258696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63" name="Рукописный ввод 62">
                  <a:extLst>
                    <a:ext uri="{FF2B5EF4-FFF2-40B4-BE49-F238E27FC236}">
                      <a16:creationId xmlns:a16="http://schemas.microsoft.com/office/drawing/2014/main" id="{5C003A2C-BCE1-874C-95D0-F3CFA58ACE9E}"/>
                    </a:ext>
                  </a:extLst>
                </p14:cNvPr>
                <p14:cNvContentPartPr/>
                <p14:nvPr/>
              </p14:nvContentPartPr>
              <p14:xfrm>
                <a:off x="3925678" y="1800727"/>
                <a:ext cx="360" cy="360"/>
              </p14:xfrm>
            </p:contentPart>
          </mc:Choice>
          <mc:Fallback xmlns="">
            <p:pic>
              <p:nvPicPr>
                <p:cNvPr id="63" name="Рукописный ввод 62">
                  <a:extLst>
                    <a:ext uri="{FF2B5EF4-FFF2-40B4-BE49-F238E27FC236}">
                      <a16:creationId xmlns:a16="http://schemas.microsoft.com/office/drawing/2014/main" id="{5C003A2C-BCE1-874C-95D0-F3CFA58ACE9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907678" y="178308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64" name="Рукописный ввод 63">
                  <a:extLst>
                    <a:ext uri="{FF2B5EF4-FFF2-40B4-BE49-F238E27FC236}">
                      <a16:creationId xmlns:a16="http://schemas.microsoft.com/office/drawing/2014/main" id="{9AEEA48B-9E38-1A41-8BF4-370A491465EB}"/>
                    </a:ext>
                  </a:extLst>
                </p14:cNvPr>
                <p14:cNvContentPartPr/>
                <p14:nvPr/>
              </p14:nvContentPartPr>
              <p14:xfrm>
                <a:off x="4065718" y="2510287"/>
                <a:ext cx="360" cy="360"/>
              </p14:xfrm>
            </p:contentPart>
          </mc:Choice>
          <mc:Fallback xmlns="">
            <p:pic>
              <p:nvPicPr>
                <p:cNvPr id="64" name="Рукописный ввод 63">
                  <a:extLst>
                    <a:ext uri="{FF2B5EF4-FFF2-40B4-BE49-F238E27FC236}">
                      <a16:creationId xmlns:a16="http://schemas.microsoft.com/office/drawing/2014/main" id="{9AEEA48B-9E38-1A41-8BF4-370A491465E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48078" y="249228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65" name="Рукописный ввод 64">
                  <a:extLst>
                    <a:ext uri="{FF2B5EF4-FFF2-40B4-BE49-F238E27FC236}">
                      <a16:creationId xmlns:a16="http://schemas.microsoft.com/office/drawing/2014/main" id="{C42D846E-B8E4-F44B-A30D-8706D2D6D1DF}"/>
                    </a:ext>
                  </a:extLst>
                </p14:cNvPr>
                <p14:cNvContentPartPr/>
                <p14:nvPr/>
              </p14:nvContentPartPr>
              <p14:xfrm>
                <a:off x="4029718" y="2362327"/>
                <a:ext cx="360" cy="360"/>
              </p14:xfrm>
            </p:contentPart>
          </mc:Choice>
          <mc:Fallback xmlns="">
            <p:pic>
              <p:nvPicPr>
                <p:cNvPr id="65" name="Рукописный ввод 64">
                  <a:extLst>
                    <a:ext uri="{FF2B5EF4-FFF2-40B4-BE49-F238E27FC236}">
                      <a16:creationId xmlns:a16="http://schemas.microsoft.com/office/drawing/2014/main" id="{C42D846E-B8E4-F44B-A30D-8706D2D6D1D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12078" y="234468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66" name="Рукописный ввод 65">
                  <a:extLst>
                    <a:ext uri="{FF2B5EF4-FFF2-40B4-BE49-F238E27FC236}">
                      <a16:creationId xmlns:a16="http://schemas.microsoft.com/office/drawing/2014/main" id="{93191997-392E-E743-BBB8-4FE2EB080EDF}"/>
                    </a:ext>
                  </a:extLst>
                </p14:cNvPr>
                <p14:cNvContentPartPr/>
                <p14:nvPr/>
              </p14:nvContentPartPr>
              <p14:xfrm>
                <a:off x="2739118" y="2226607"/>
                <a:ext cx="360" cy="360"/>
              </p14:xfrm>
            </p:contentPart>
          </mc:Choice>
          <mc:Fallback xmlns="">
            <p:pic>
              <p:nvPicPr>
                <p:cNvPr id="66" name="Рукописный ввод 65">
                  <a:extLst>
                    <a:ext uri="{FF2B5EF4-FFF2-40B4-BE49-F238E27FC236}">
                      <a16:creationId xmlns:a16="http://schemas.microsoft.com/office/drawing/2014/main" id="{93191997-392E-E743-BBB8-4FE2EB080ED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721118" y="220860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15885213-6D58-2C48-8C1A-22D0B6370294}"/>
              </a:ext>
            </a:extLst>
          </p:cNvPr>
          <p:cNvSpPr txBox="1"/>
          <p:nvPr/>
        </p:nvSpPr>
        <p:spPr>
          <a:xfrm>
            <a:off x="801626" y="974382"/>
            <a:ext cx="6749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Consider a system composed from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scatter centers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Прямоугольник 68">
                <a:extLst>
                  <a:ext uri="{FF2B5EF4-FFF2-40B4-BE49-F238E27FC236}">
                    <a16:creationId xmlns:a16="http://schemas.microsoft.com/office/drawing/2014/main" id="{D35E7EBD-90F9-4C4D-98CA-140BD91D5F10}"/>
                  </a:ext>
                </a:extLst>
              </p:cNvPr>
              <p:cNvSpPr/>
              <p:nvPr/>
            </p:nvSpPr>
            <p:spPr>
              <a:xfrm>
                <a:off x="5275488" y="1383773"/>
                <a:ext cx="50847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𝝂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ru-RU" sz="2400" b="1" dirty="0"/>
              </a:p>
            </p:txBody>
          </p:sp>
        </mc:Choice>
        <mc:Fallback xmlns="">
          <p:sp>
            <p:nvSpPr>
              <p:cNvPr id="69" name="Прямоугольник 68">
                <a:extLst>
                  <a:ext uri="{FF2B5EF4-FFF2-40B4-BE49-F238E27FC236}">
                    <a16:creationId xmlns:a16="http://schemas.microsoft.com/office/drawing/2014/main" id="{D35E7EBD-90F9-4C4D-98CA-140BD91D5F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5488" y="1383773"/>
                <a:ext cx="508473" cy="461665"/>
              </a:xfrm>
              <a:prstGeom prst="rect">
                <a:avLst/>
              </a:prstGeom>
              <a:blipFill>
                <a:blip r:embed="rId5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Стрелка вправо 69">
            <a:extLst>
              <a:ext uri="{FF2B5EF4-FFF2-40B4-BE49-F238E27FC236}">
                <a16:creationId xmlns:a16="http://schemas.microsoft.com/office/drawing/2014/main" id="{C207F022-3E03-1844-A1B8-7BE7B572839A}"/>
              </a:ext>
            </a:extLst>
          </p:cNvPr>
          <p:cNvSpPr/>
          <p:nvPr/>
        </p:nvSpPr>
        <p:spPr>
          <a:xfrm>
            <a:off x="1368473" y="2455754"/>
            <a:ext cx="753625" cy="135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трелка вправо 70">
            <a:extLst>
              <a:ext uri="{FF2B5EF4-FFF2-40B4-BE49-F238E27FC236}">
                <a16:creationId xmlns:a16="http://schemas.microsoft.com/office/drawing/2014/main" id="{46BDE7FC-1734-584F-88FC-5EA50AA8A4B4}"/>
              </a:ext>
            </a:extLst>
          </p:cNvPr>
          <p:cNvSpPr/>
          <p:nvPr/>
        </p:nvSpPr>
        <p:spPr>
          <a:xfrm rot="19934659">
            <a:off x="4533776" y="1784549"/>
            <a:ext cx="753625" cy="135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Прямоугольник 73">
                <a:extLst>
                  <a:ext uri="{FF2B5EF4-FFF2-40B4-BE49-F238E27FC236}">
                    <a16:creationId xmlns:a16="http://schemas.microsoft.com/office/drawing/2014/main" id="{4B485168-ABAC-9247-9A28-2506C566C7FD}"/>
                  </a:ext>
                </a:extLst>
              </p:cNvPr>
              <p:cNvSpPr/>
              <p:nvPr/>
            </p:nvSpPr>
            <p:spPr>
              <a:xfrm>
                <a:off x="934985" y="2274349"/>
                <a:ext cx="4283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" sz="24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𝝂</m:t>
                      </m:r>
                    </m:oMath>
                  </m:oMathPara>
                </a14:m>
                <a:endParaRPr lang="ru-RU" sz="2400" b="1" dirty="0"/>
              </a:p>
            </p:txBody>
          </p:sp>
        </mc:Choice>
        <mc:Fallback xmlns="">
          <p:sp>
            <p:nvSpPr>
              <p:cNvPr id="74" name="Прямоугольник 73">
                <a:extLst>
                  <a:ext uri="{FF2B5EF4-FFF2-40B4-BE49-F238E27FC236}">
                    <a16:creationId xmlns:a16="http://schemas.microsoft.com/office/drawing/2014/main" id="{4B485168-ABAC-9247-9A28-2506C566C7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985" y="2274349"/>
                <a:ext cx="428322" cy="461665"/>
              </a:xfrm>
              <a:prstGeom prst="rect">
                <a:avLst/>
              </a:prstGeom>
              <a:blipFill>
                <a:blip r:embed="rId5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6EB610A-C166-F049-8C12-6FADC7B648FC}"/>
                  </a:ext>
                </a:extLst>
              </p:cNvPr>
              <p:cNvSpPr txBox="1"/>
              <p:nvPr/>
            </p:nvSpPr>
            <p:spPr>
              <a:xfrm>
                <a:off x="1468514" y="2015741"/>
                <a:ext cx="594678" cy="516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⃑"/>
                          <m:ctrlPr>
                            <a:rPr lang="ru-RU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e>
                      </m:acc>
                    </m:oMath>
                  </m:oMathPara>
                </a14:m>
                <a:endParaRPr lang="ru-RU" sz="2400" b="1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6EB610A-C166-F049-8C12-6FADC7B64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8514" y="2015741"/>
                <a:ext cx="594678" cy="516488"/>
              </a:xfrm>
              <a:prstGeom prst="rect">
                <a:avLst/>
              </a:prstGeom>
              <a:blipFill>
                <a:blip r:embed="rId5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78ED51E-3E30-EE41-AF53-02BD85D8E88A}"/>
                  </a:ext>
                </a:extLst>
              </p:cNvPr>
              <p:cNvSpPr txBox="1"/>
              <p:nvPr/>
            </p:nvSpPr>
            <p:spPr>
              <a:xfrm>
                <a:off x="4374843" y="1413397"/>
                <a:ext cx="594678" cy="516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ru-RU" sz="2400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𝒌</m:t>
                        </m:r>
                      </m:e>
                    </m:acc>
                  </m:oMath>
                </a14:m>
                <a:r>
                  <a:rPr lang="en-US" sz="2400" b="1" dirty="0"/>
                  <a:t>’</a:t>
                </a:r>
                <a:endParaRPr lang="ru-RU" sz="2400" b="1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D78ED51E-3E30-EE41-AF53-02BD85D8E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843" y="1413397"/>
                <a:ext cx="594678" cy="516488"/>
              </a:xfrm>
              <a:prstGeom prst="rect">
                <a:avLst/>
              </a:prstGeom>
              <a:blipFill>
                <a:blip r:embed="rId54"/>
                <a:stretch>
                  <a:fillRect l="-2083" b="-238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973E22DC-C6A9-6F4A-85BB-ED9A8B2BBDC5}"/>
              </a:ext>
            </a:extLst>
          </p:cNvPr>
          <p:cNvSpPr txBox="1"/>
          <p:nvPr/>
        </p:nvSpPr>
        <p:spPr>
          <a:xfrm>
            <a:off x="3127183" y="2545235"/>
            <a:ext cx="59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  <a:endParaRPr lang="ru-RU" sz="3200" b="1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C168078-B964-A143-8A80-7389B0090C7D}"/>
              </a:ext>
            </a:extLst>
          </p:cNvPr>
          <p:cNvSpPr txBox="1"/>
          <p:nvPr/>
        </p:nvSpPr>
        <p:spPr>
          <a:xfrm>
            <a:off x="7462914" y="1745360"/>
            <a:ext cx="4470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- scatter amplitude on each center</a:t>
            </a:r>
            <a:endParaRPr lang="ru-RU" dirty="0"/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9F9423B3-74CD-004F-B630-611BB1B0A585}"/>
              </a:ext>
            </a:extLst>
          </p:cNvPr>
          <p:cNvPicPr/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5613" y="1667625"/>
            <a:ext cx="1155938" cy="7109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Прямая со стрелкой 82">
            <a:extLst>
              <a:ext uri="{FF2B5EF4-FFF2-40B4-BE49-F238E27FC236}">
                <a16:creationId xmlns:a16="http://schemas.microsoft.com/office/drawing/2014/main" id="{13E39F1C-7042-F24B-BC29-223E3FC02DBB}"/>
              </a:ext>
            </a:extLst>
          </p:cNvPr>
          <p:cNvCxnSpPr/>
          <p:nvPr/>
        </p:nvCxnSpPr>
        <p:spPr>
          <a:xfrm flipV="1">
            <a:off x="2465735" y="1902758"/>
            <a:ext cx="1696397" cy="1044786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D2D70C66-9528-7840-A8F5-480FF741A492}"/>
              </a:ext>
            </a:extLst>
          </p:cNvPr>
          <p:cNvSpPr txBox="1"/>
          <p:nvPr/>
        </p:nvSpPr>
        <p:spPr>
          <a:xfrm rot="19683862">
            <a:off x="2921317" y="1933166"/>
            <a:ext cx="594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R</a:t>
            </a:r>
            <a:endParaRPr lang="ru-RU" sz="3200" b="1" dirty="0"/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6193E131-2F5A-7B4A-9912-61C9C089AEC3}"/>
              </a:ext>
            </a:extLst>
          </p:cNvPr>
          <p:cNvPicPr/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0069" y="3016196"/>
            <a:ext cx="2467154" cy="675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F7E6483-727E-CF40-92E0-021E33293E21}"/>
              </a:ext>
            </a:extLst>
          </p:cNvPr>
          <p:cNvPicPr/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3513" y="2102408"/>
            <a:ext cx="1456996" cy="67556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Прямоугольник 86">
            <a:extLst>
              <a:ext uri="{FF2B5EF4-FFF2-40B4-BE49-F238E27FC236}">
                <a16:creationId xmlns:a16="http://schemas.microsoft.com/office/drawing/2014/main" id="{713D6C76-4B8B-774D-8595-608BA623DEB5}"/>
              </a:ext>
            </a:extLst>
          </p:cNvPr>
          <p:cNvSpPr/>
          <p:nvPr/>
        </p:nvSpPr>
        <p:spPr>
          <a:xfrm>
            <a:off x="3050713" y="3721290"/>
            <a:ext cx="7243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if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qR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scattering amplitudes cancel each other</a:t>
            </a:r>
            <a:endParaRPr lang="ru-RU" sz="2400" dirty="0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id="{16396E28-4767-6D44-8178-6F251FEECF19}"/>
              </a:ext>
            </a:extLst>
          </p:cNvPr>
          <p:cNvSpPr/>
          <p:nvPr/>
        </p:nvSpPr>
        <p:spPr>
          <a:xfrm>
            <a:off x="1317608" y="4332410"/>
            <a:ext cx="69640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if 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qR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&lt;&lt; 1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, 		     are added together, and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𝜎 ~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AB8FC8CF-EB74-8E4C-AC05-6A4E1AD653C2}"/>
              </a:ext>
            </a:extLst>
          </p:cNvPr>
          <p:cNvPicPr/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3833" y="4255526"/>
            <a:ext cx="1344278" cy="67556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93" name="Объект 92">
            <a:extLst>
              <a:ext uri="{FF2B5EF4-FFF2-40B4-BE49-F238E27FC236}">
                <a16:creationId xmlns:a16="http://schemas.microsoft.com/office/drawing/2014/main" id="{F14B01F9-67C5-BD47-B442-795523A8FB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8336"/>
              </p:ext>
            </p:extLst>
          </p:nvPr>
        </p:nvGraphicFramePr>
        <p:xfrm>
          <a:off x="8004816" y="4212480"/>
          <a:ext cx="1914804" cy="732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6" r:id="rId58" imgW="876300" imgH="330200" progId="Equation.3">
                  <p:embed/>
                </p:oleObj>
              </mc:Choice>
              <mc:Fallback>
                <p:oleObj r:id="rId58" imgW="876300" imgH="330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4816" y="4212480"/>
                        <a:ext cx="1914804" cy="7321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" name="Объект 94">
            <a:extLst>
              <a:ext uri="{FF2B5EF4-FFF2-40B4-BE49-F238E27FC236}">
                <a16:creationId xmlns:a16="http://schemas.microsoft.com/office/drawing/2014/main" id="{B75FBE57-EA63-AD4E-B52B-8BDC2F7A4A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5424254"/>
              </p:ext>
            </p:extLst>
          </p:nvPr>
        </p:nvGraphicFramePr>
        <p:xfrm>
          <a:off x="2316334" y="4975560"/>
          <a:ext cx="1293457" cy="52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" r:id="rId60" imgW="596900" imgH="241300" progId="Equation.3">
                  <p:embed/>
                </p:oleObj>
              </mc:Choice>
              <mc:Fallback>
                <p:oleObj r:id="rId60" imgW="596900" imgH="24130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6334" y="4975560"/>
                        <a:ext cx="1293457" cy="5228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DA1CEFB1-5C50-3F4F-9616-39D20520FEDB}"/>
              </a:ext>
            </a:extLst>
          </p:cNvPr>
          <p:cNvSpPr/>
          <p:nvPr/>
        </p:nvSpPr>
        <p:spPr>
          <a:xfrm>
            <a:off x="1326640" y="5023198"/>
            <a:ext cx="85265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where 		      is scatter amplitude averaged over the system </a:t>
            </a:r>
            <a:endParaRPr lang="ru-RU" sz="2400" dirty="0"/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1EDEE9B8-6A45-AA48-8EEB-136BCE380767}"/>
              </a:ext>
            </a:extLst>
          </p:cNvPr>
          <p:cNvSpPr/>
          <p:nvPr/>
        </p:nvSpPr>
        <p:spPr>
          <a:xfrm>
            <a:off x="862967" y="5668877"/>
            <a:ext cx="102338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For the heavy nuclei, the condition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qR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&lt;&lt;1 is satisfied for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all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scattering angles at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2400" i="1" baseline="-25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ν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≲ several MeV</a:t>
            </a:r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C39623-8B86-9D4B-9744-336F0138962F}"/>
              </a:ext>
            </a:extLst>
          </p:cNvPr>
          <p:cNvSpPr txBox="1"/>
          <p:nvPr/>
        </p:nvSpPr>
        <p:spPr>
          <a:xfrm>
            <a:off x="1745285" y="718126"/>
            <a:ext cx="9029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Explanation given by Freedman D Z, Schramm D N, Tubbs D L </a:t>
            </a:r>
            <a:r>
              <a:rPr lang="en-US" i="1" dirty="0"/>
              <a:t>Ann. Rev. </a:t>
            </a:r>
            <a:r>
              <a:rPr lang="en-US" i="1" dirty="0" err="1"/>
              <a:t>Nucl</a:t>
            </a:r>
            <a:r>
              <a:rPr lang="en-US" i="1" dirty="0"/>
              <a:t>. Sci.</a:t>
            </a:r>
            <a:r>
              <a:rPr lang="en-US" dirty="0"/>
              <a:t> </a:t>
            </a:r>
            <a:r>
              <a:rPr lang="en-US" b="1" dirty="0"/>
              <a:t>27</a:t>
            </a:r>
            <a:r>
              <a:rPr lang="en-US" dirty="0"/>
              <a:t> (1977) 167</a:t>
            </a:r>
            <a:r>
              <a:rPr lang="ru-RU" dirty="0"/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D38407-12EE-A441-938C-A4E70796B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299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1">
            <a:extLst>
              <a:ext uri="{FF2B5EF4-FFF2-40B4-BE49-F238E27FC236}">
                <a16:creationId xmlns:a16="http://schemas.microsoft.com/office/drawing/2014/main" id="{7D1ED623-62E0-3B4B-94F8-50E0B811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8904" y="6333648"/>
            <a:ext cx="2743200" cy="365125"/>
          </a:xfrm>
        </p:spPr>
        <p:txBody>
          <a:bodyPr/>
          <a:lstStyle/>
          <a:p>
            <a:fld id="{73C5E5A4-66AB-7241-AF1D-13D53C61048A}" type="slidenum">
              <a:rPr lang="ru-RU" smtClean="0"/>
              <a:t>4</a:t>
            </a:fld>
            <a:endParaRPr lang="ru-RU" dirty="0"/>
          </a:p>
        </p:txBody>
      </p:sp>
      <p:graphicFrame>
        <p:nvGraphicFramePr>
          <p:cNvPr id="5" name="Object 91">
            <a:extLst>
              <a:ext uri="{FF2B5EF4-FFF2-40B4-BE49-F238E27FC236}">
                <a16:creationId xmlns:a16="http://schemas.microsoft.com/office/drawing/2014/main" id="{E6E9C8FA-1889-B04E-A742-33ACFEC6EC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9350305"/>
              </p:ext>
            </p:extLst>
          </p:nvPr>
        </p:nvGraphicFramePr>
        <p:xfrm>
          <a:off x="589014" y="2462896"/>
          <a:ext cx="2778516" cy="5553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0" name="Формула" r:id="rId3" imgW="39497000" imgH="7899400" progId="Equation.3">
                  <p:embed/>
                </p:oleObj>
              </mc:Choice>
              <mc:Fallback>
                <p:oleObj name="Формула" r:id="rId3" imgW="39497000" imgH="7899400" progId="Equation.3">
                  <p:embed/>
                  <p:pic>
                    <p:nvPicPr>
                      <p:cNvPr id="19" name="Object 91">
                        <a:extLst>
                          <a:ext uri="{FF2B5EF4-FFF2-40B4-BE49-F238E27FC236}">
                            <a16:creationId xmlns:a16="http://schemas.microsoft.com/office/drawing/2014/main" id="{BA17D1D1-9475-4243-8020-E671A7D9D9E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014" y="2462896"/>
                        <a:ext cx="2778516" cy="5553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95">
            <a:extLst>
              <a:ext uri="{FF2B5EF4-FFF2-40B4-BE49-F238E27FC236}">
                <a16:creationId xmlns:a16="http://schemas.microsoft.com/office/drawing/2014/main" id="{0B60A88F-7007-204C-895C-651E95084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636" y="2452902"/>
            <a:ext cx="29003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ja-JP" sz="2800" dirty="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altLang="ja-JP" sz="2000" dirty="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– </a:t>
            </a:r>
            <a:r>
              <a:rPr lang="en-US" altLang="ja-JP" sz="2000" dirty="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weak </a:t>
            </a:r>
            <a:r>
              <a:rPr lang="en-US" altLang="ja-JP" sz="2000" dirty="0" err="1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nucl</a:t>
            </a:r>
            <a:r>
              <a:rPr lang="en-US" altLang="ja-JP" sz="2000" dirty="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. charge</a:t>
            </a:r>
            <a:endParaRPr lang="ru-RU" altLang="ja-JP" sz="2000" dirty="0">
              <a:latin typeface="Times New Roman" panose="02020603050405020304" pitchFamily="18" charset="0"/>
              <a:ea typeface="ＭＳ 明朝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7" name="Rectangle 99">
            <a:extLst>
              <a:ext uri="{FF2B5EF4-FFF2-40B4-BE49-F238E27FC236}">
                <a16:creationId xmlns:a16="http://schemas.microsoft.com/office/drawing/2014/main" id="{3D0E7378-0333-E241-8EC6-13E7EE62DF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9022" y="2563290"/>
            <a:ext cx="1748503" cy="4001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ja-JP" sz="2000" dirty="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sin</a:t>
            </a:r>
            <a:r>
              <a:rPr lang="ru-RU" altLang="ja-JP" sz="2000" baseline="30000" dirty="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ru-RU" altLang="ja-JP" sz="2000" i="1" dirty="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ϴ</a:t>
            </a:r>
            <a:r>
              <a:rPr lang="en-US" altLang="ja-JP" sz="2000" i="1" baseline="-30000" dirty="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W  </a:t>
            </a:r>
            <a:r>
              <a:rPr lang="ru-RU" altLang="ja-JP" sz="2000" dirty="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~ 0.25 </a:t>
            </a:r>
            <a:endParaRPr lang="ru-RU" altLang="ja-JP" sz="2000" dirty="0">
              <a:ea typeface="ＭＳ 明朝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8" name="AutoShape 101">
            <a:extLst>
              <a:ext uri="{FF2B5EF4-FFF2-40B4-BE49-F238E27FC236}">
                <a16:creationId xmlns:a16="http://schemas.microsoft.com/office/drawing/2014/main" id="{28313BB9-A024-C748-96C3-BC7819BE5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8075" y="2755596"/>
            <a:ext cx="289721" cy="71438"/>
          </a:xfrm>
          <a:prstGeom prst="rightArrow">
            <a:avLst>
              <a:gd name="adj1" fmla="val 50000"/>
              <a:gd name="adj2" fmla="val 87777"/>
            </a:avLst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z="2000"/>
          </a:p>
        </p:txBody>
      </p:sp>
      <p:graphicFrame>
        <p:nvGraphicFramePr>
          <p:cNvPr id="9" name="Object 102">
            <a:extLst>
              <a:ext uri="{FF2B5EF4-FFF2-40B4-BE49-F238E27FC236}">
                <a16:creationId xmlns:a16="http://schemas.microsoft.com/office/drawing/2014/main" id="{7BC7E43E-F750-F34B-963A-32AFA19FC9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3960232"/>
              </p:ext>
            </p:extLst>
          </p:nvPr>
        </p:nvGraphicFramePr>
        <p:xfrm>
          <a:off x="9366696" y="2262971"/>
          <a:ext cx="477347" cy="892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1" name="‘ормула" r:id="rId5" imgW="292100" imgH="469900" progId="Equation.3">
                  <p:embed/>
                </p:oleObj>
              </mc:Choice>
              <mc:Fallback>
                <p:oleObj name="‘ормула" r:id="rId5" imgW="292100" imgH="469900" progId="Equation.3">
                  <p:embed/>
                  <p:pic>
                    <p:nvPicPr>
                      <p:cNvPr id="24" name="Object 102">
                        <a:extLst>
                          <a:ext uri="{FF2B5EF4-FFF2-40B4-BE49-F238E27FC236}">
                            <a16:creationId xmlns:a16="http://schemas.microsoft.com/office/drawing/2014/main" id="{22DD0522-08D2-8445-9D63-48FAFD07455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6696" y="2262971"/>
                        <a:ext cx="477347" cy="8922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04">
            <a:extLst>
              <a:ext uri="{FF2B5EF4-FFF2-40B4-BE49-F238E27FC236}">
                <a16:creationId xmlns:a16="http://schemas.microsoft.com/office/drawing/2014/main" id="{C2F863B2-43A9-ED40-B82E-524707793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4043" y="2587161"/>
            <a:ext cx="7860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 altLang="ja-JP" sz="2000" b="1" dirty="0">
                <a:solidFill>
                  <a:srgbClr val="FF0066"/>
                </a:solidFill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~ </a:t>
            </a:r>
            <a:r>
              <a:rPr lang="en-US" altLang="ja-JP" sz="2000" b="1" i="1" dirty="0">
                <a:solidFill>
                  <a:srgbClr val="FF0066"/>
                </a:solidFill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N</a:t>
            </a:r>
            <a:r>
              <a:rPr lang="ru-RU" altLang="ja-JP" sz="2000" b="1" baseline="30000" dirty="0">
                <a:solidFill>
                  <a:srgbClr val="FF0066"/>
                </a:solidFill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2</a:t>
            </a:r>
            <a:r>
              <a:rPr lang="ru-RU" altLang="ja-JP" sz="2000" b="1" dirty="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.</a:t>
            </a:r>
            <a:r>
              <a:rPr lang="ru-RU" altLang="ja-JP" sz="2000" b="1" dirty="0">
                <a:ea typeface="ＭＳ 明朝" panose="02020609040205080304" pitchFamily="49" charset="-128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1" name="Object 86">
            <a:extLst>
              <a:ext uri="{FF2B5EF4-FFF2-40B4-BE49-F238E27FC236}">
                <a16:creationId xmlns:a16="http://schemas.microsoft.com/office/drawing/2014/main" id="{AB0231A9-AC8D-7142-B578-20EB8ACD32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867285"/>
              </p:ext>
            </p:extLst>
          </p:nvPr>
        </p:nvGraphicFramePr>
        <p:xfrm>
          <a:off x="347121" y="894292"/>
          <a:ext cx="4049139" cy="1377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2" name="‘ормула" r:id="rId7" imgW="2336800" imgH="736600" progId="Equation.3">
                  <p:embed/>
                </p:oleObj>
              </mc:Choice>
              <mc:Fallback>
                <p:oleObj name="‘ормула" r:id="rId7" imgW="2336800" imgH="736600" progId="Equation.3">
                  <p:embed/>
                  <p:pic>
                    <p:nvPicPr>
                      <p:cNvPr id="26" name="Object 86">
                        <a:extLst>
                          <a:ext uri="{FF2B5EF4-FFF2-40B4-BE49-F238E27FC236}">
                            <a16:creationId xmlns:a16="http://schemas.microsoft.com/office/drawing/2014/main" id="{278CA10A-BF98-8E4D-9D0D-A8A1E0ACB8F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121" y="894292"/>
                        <a:ext cx="4049139" cy="1377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72A9BEC-B730-B04C-8155-912D49B89AF9}"/>
              </a:ext>
            </a:extLst>
          </p:cNvPr>
          <p:cNvSpPr/>
          <p:nvPr/>
        </p:nvSpPr>
        <p:spPr>
          <a:xfrm>
            <a:off x="4438188" y="1276495"/>
            <a:ext cx="51467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</a:t>
            </a:r>
            <a:r>
              <a:rPr lang="en-US" alt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recoil energy, </a:t>
            </a:r>
            <a:r>
              <a:rPr lang="en-US" alt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nuclear FF </a:t>
            </a:r>
            <a:endParaRPr lang="ru-RU" altLang="ru-RU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A0C0453-FEF8-F445-BB1D-F40EDA0BF35F}"/>
              </a:ext>
            </a:extLst>
          </p:cNvPr>
          <p:cNvSpPr/>
          <p:nvPr/>
        </p:nvSpPr>
        <p:spPr>
          <a:xfrm>
            <a:off x="537254" y="536144"/>
            <a:ext cx="63818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simplified case (even-even nuclei and </a:t>
            </a:r>
            <a:r>
              <a:rPr lang="en-US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&lt;&lt; </a:t>
            </a:r>
            <a:r>
              <a:rPr lang="en-US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ru-RU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𝛎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D8AAFDF-4BFF-C34F-BBB4-0C69B83A7780}"/>
              </a:ext>
            </a:extLst>
          </p:cNvPr>
          <p:cNvSpPr/>
          <p:nvPr/>
        </p:nvSpPr>
        <p:spPr>
          <a:xfrm>
            <a:off x="4316040" y="73657"/>
            <a:ext cx="33393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CEνNS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cross-section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C470C8B-4807-6B43-8875-04914C932512}"/>
              </a:ext>
            </a:extLst>
          </p:cNvPr>
          <p:cNvSpPr/>
          <p:nvPr/>
        </p:nvSpPr>
        <p:spPr>
          <a:xfrm>
            <a:off x="8288886" y="2570930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ja-JP" b="1" dirty="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≈ </a:t>
            </a:r>
            <a:r>
              <a:rPr lang="en-US" altLang="ja-JP" b="1" i="1" dirty="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N</a:t>
            </a:r>
            <a:r>
              <a:rPr lang="en-US" altLang="ja-JP" b="1" dirty="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 </a:t>
            </a:r>
            <a:endParaRPr lang="ru-RU" b="1" dirty="0"/>
          </a:p>
        </p:txBody>
      </p:sp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8CBA5D64-C989-A742-B026-B846D847981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179867"/>
              </p:ext>
            </p:extLst>
          </p:nvPr>
        </p:nvGraphicFramePr>
        <p:xfrm>
          <a:off x="4598792" y="3245120"/>
          <a:ext cx="2220606" cy="401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3" r:id="rId9" imgW="1371600" imgH="254000" progId="Equation.3">
                  <p:embed/>
                </p:oleObj>
              </mc:Choice>
              <mc:Fallback>
                <p:oleObj r:id="rId9" imgW="1371600" imgH="254000" progId="Equation.3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5FFF4C0E-031B-1A4F-9C18-EDE6AF34E94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8792" y="3245120"/>
                        <a:ext cx="2220606" cy="401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95">
            <a:extLst>
              <a:ext uri="{FF2B5EF4-FFF2-40B4-BE49-F238E27FC236}">
                <a16:creationId xmlns:a16="http://schemas.microsoft.com/office/drawing/2014/main" id="{FDF7679C-1BA4-D74C-93EC-64B46C8525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0612" y="3139809"/>
            <a:ext cx="36782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ru-RU" altLang="ja-JP" sz="2800" dirty="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altLang="ja-JP" sz="2000" dirty="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total 			  cm</a:t>
            </a:r>
            <a:r>
              <a:rPr lang="en-US" altLang="ja-JP" sz="2000" baseline="30000" dirty="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rPr>
              <a:t>2</a:t>
            </a:r>
            <a:endParaRPr lang="ru-RU" altLang="ja-JP" sz="2000" baseline="30000" dirty="0">
              <a:latin typeface="Times New Roman" panose="02020603050405020304" pitchFamily="18" charset="0"/>
              <a:ea typeface="ＭＳ 明朝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D5F4883-D3B7-6441-BAC6-D1FB7BDAA586}"/>
              </a:ext>
            </a:extLst>
          </p:cNvPr>
          <p:cNvSpPr/>
          <p:nvPr/>
        </p:nvSpPr>
        <p:spPr>
          <a:xfrm>
            <a:off x="4672728" y="1588516"/>
            <a:ext cx="43730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F=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for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qR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&lt;&lt; 1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but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 F &lt; 1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for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qR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≲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endParaRPr lang="ru-RU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6EA66C-07C2-D342-BA92-EC765F76DCC3}"/>
              </a:ext>
            </a:extLst>
          </p:cNvPr>
          <p:cNvSpPr txBox="1"/>
          <p:nvPr/>
        </p:nvSpPr>
        <p:spPr>
          <a:xfrm>
            <a:off x="589014" y="3027843"/>
            <a:ext cx="361509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defPPr>
              <a:defRPr lang="ru-RU"/>
            </a:defPPr>
            <a:lvl1pPr>
              <a:defRPr sz="2800">
                <a:latin typeface="Times New Roman" panose="02020603050405020304" pitchFamily="18" charset="0"/>
                <a:ea typeface="ＭＳ 明朝" panose="02020609040205080304" pitchFamily="49" charset="-128"/>
                <a:cs typeface="Times New Roman" panose="02020603050405020304" pitchFamily="18" charset="0"/>
              </a:defRPr>
            </a:lvl1pPr>
          </a:lstStyle>
          <a:p>
            <a:r>
              <a:rPr lang="en-US" sz="1800" i="1" dirty="0"/>
              <a:t>Z</a:t>
            </a:r>
            <a:r>
              <a:rPr lang="en-US" sz="1800" dirty="0"/>
              <a:t> – number of protons</a:t>
            </a:r>
          </a:p>
          <a:p>
            <a:r>
              <a:rPr lang="en-US" sz="1800" i="1" dirty="0"/>
              <a:t>N</a:t>
            </a:r>
            <a:r>
              <a:rPr lang="en-US" sz="1800" dirty="0"/>
              <a:t> – number of neutrons</a:t>
            </a:r>
            <a:endParaRPr lang="ru-RU" sz="1800" dirty="0"/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003C79D-477E-2348-B162-388CAD981476}"/>
              </a:ext>
            </a:extLst>
          </p:cNvPr>
          <p:cNvCxnSpPr/>
          <p:nvPr/>
        </p:nvCxnSpPr>
        <p:spPr>
          <a:xfrm>
            <a:off x="9400731" y="271909"/>
            <a:ext cx="0" cy="20213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AE2C8E86-F841-E24A-895F-B54DE641B0E7}"/>
              </a:ext>
            </a:extLst>
          </p:cNvPr>
          <p:cNvCxnSpPr>
            <a:cxnSpLocks/>
          </p:cNvCxnSpPr>
          <p:nvPr/>
        </p:nvCxnSpPr>
        <p:spPr>
          <a:xfrm flipH="1">
            <a:off x="9400731" y="2293259"/>
            <a:ext cx="2299012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E85E0BD3-7A60-6547-8D6B-89FFA272C203}"/>
              </a:ext>
            </a:extLst>
          </p:cNvPr>
          <p:cNvCxnSpPr>
            <a:cxnSpLocks/>
          </p:cNvCxnSpPr>
          <p:nvPr/>
        </p:nvCxnSpPr>
        <p:spPr>
          <a:xfrm>
            <a:off x="9400731" y="802726"/>
            <a:ext cx="1667294" cy="149053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Object 102">
            <a:extLst>
              <a:ext uri="{FF2B5EF4-FFF2-40B4-BE49-F238E27FC236}">
                <a16:creationId xmlns:a16="http://schemas.microsoft.com/office/drawing/2014/main" id="{D888FEBB-03CC-5445-9D65-E06B005D4D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9189806"/>
              </p:ext>
            </p:extLst>
          </p:nvPr>
        </p:nvGraphicFramePr>
        <p:xfrm>
          <a:off x="8896823" y="-89513"/>
          <a:ext cx="477347" cy="892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4" name="‘ормула" r:id="rId5" imgW="292100" imgH="469900" progId="Equation.3">
                  <p:embed/>
                </p:oleObj>
              </mc:Choice>
              <mc:Fallback>
                <p:oleObj name="‘ормула" r:id="rId5" imgW="292100" imgH="469900" progId="Equation.3">
                  <p:embed/>
                  <p:pic>
                    <p:nvPicPr>
                      <p:cNvPr id="9" name="Object 102">
                        <a:extLst>
                          <a:ext uri="{FF2B5EF4-FFF2-40B4-BE49-F238E27FC236}">
                            <a16:creationId xmlns:a16="http://schemas.microsoft.com/office/drawing/2014/main" id="{7BC7E43E-F750-F34B-963A-32AFA19FC9F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6823" y="-89513"/>
                        <a:ext cx="477347" cy="8922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247EB79C-BB4F-6848-9336-8AE9EE0FD336}"/>
              </a:ext>
            </a:extLst>
          </p:cNvPr>
          <p:cNvSpPr txBox="1"/>
          <p:nvPr/>
        </p:nvSpPr>
        <p:spPr>
          <a:xfrm>
            <a:off x="11471666" y="2299789"/>
            <a:ext cx="456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12CB9A-AFE8-D541-B93C-F70CF6322D53}"/>
              </a:ext>
            </a:extLst>
          </p:cNvPr>
          <p:cNvSpPr txBox="1"/>
          <p:nvPr/>
        </p:nvSpPr>
        <p:spPr>
          <a:xfrm>
            <a:off x="10872411" y="2291748"/>
            <a:ext cx="786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ru-RU" sz="20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417AC5-0085-2D4E-BFA6-4EF7A97CE721}"/>
              </a:ext>
            </a:extLst>
          </p:cNvPr>
          <p:cNvSpPr txBox="1"/>
          <p:nvPr/>
        </p:nvSpPr>
        <p:spPr>
          <a:xfrm>
            <a:off x="120307" y="4816722"/>
            <a:ext cx="667362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Detection technique of </a:t>
            </a:r>
            <a:r>
              <a:rPr lang="ru-RU" altLang="ru-RU" dirty="0" err="1">
                <a:solidFill>
                  <a:srgbClr val="FF0000"/>
                </a:solidFill>
              </a:rPr>
              <a:t>CEνNS</a:t>
            </a:r>
            <a:r>
              <a:rPr lang="en-US" altLang="ru-RU" dirty="0">
                <a:solidFill>
                  <a:srgbClr val="FF0000"/>
                </a:solidFill>
              </a:rPr>
              <a:t> is similar to that for WIMPs! 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4587E582-A9CC-4D4C-BC8A-2B6D1DEE3899}"/>
              </a:ext>
            </a:extLst>
          </p:cNvPr>
          <p:cNvGrpSpPr>
            <a:grpSpLocks noChangeAspect="1"/>
          </p:cNvGrpSpPr>
          <p:nvPr/>
        </p:nvGrpSpPr>
        <p:grpSpPr>
          <a:xfrm>
            <a:off x="9477146" y="5037171"/>
            <a:ext cx="1550398" cy="1287599"/>
            <a:chOff x="7528948" y="781841"/>
            <a:chExt cx="4128858" cy="3429000"/>
          </a:xfrm>
        </p:grpSpPr>
        <p:grpSp>
          <p:nvGrpSpPr>
            <p:cNvPr id="30" name="Group 1722">
              <a:extLst>
                <a:ext uri="{FF2B5EF4-FFF2-40B4-BE49-F238E27FC236}">
                  <a16:creationId xmlns:a16="http://schemas.microsoft.com/office/drawing/2014/main" id="{F89A32E8-032D-7647-A251-3F6320F8D9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93869" y="781841"/>
              <a:ext cx="3563937" cy="3429000"/>
              <a:chOff x="3515" y="0"/>
              <a:chExt cx="2245" cy="2160"/>
            </a:xfrm>
          </p:grpSpPr>
          <p:pic>
            <p:nvPicPr>
              <p:cNvPr id="32" name="Picture 1717">
                <a:extLst>
                  <a:ext uri="{FF2B5EF4-FFF2-40B4-BE49-F238E27FC236}">
                    <a16:creationId xmlns:a16="http://schemas.microsoft.com/office/drawing/2014/main" id="{376235EB-1F07-194E-95C6-6BC10C5AC2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8568" b="28403"/>
              <a:stretch>
                <a:fillRect/>
              </a:stretch>
            </p:blipFill>
            <p:spPr bwMode="auto">
              <a:xfrm>
                <a:off x="3515" y="0"/>
                <a:ext cx="2177" cy="2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3" name="Rectangle 1718">
                <a:extLst>
                  <a:ext uri="{FF2B5EF4-FFF2-40B4-BE49-F238E27FC236}">
                    <a16:creationId xmlns:a16="http://schemas.microsoft.com/office/drawing/2014/main" id="{4F63A361-549D-684C-89DB-486748F56B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0"/>
                <a:ext cx="459" cy="4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4" name="Rectangle 1719">
                <a:extLst>
                  <a:ext uri="{FF2B5EF4-FFF2-40B4-BE49-F238E27FC236}">
                    <a16:creationId xmlns:a16="http://schemas.microsoft.com/office/drawing/2014/main" id="{BC4FC00A-D9FA-564F-AF0A-C0E517EF4B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" y="1434"/>
                <a:ext cx="930" cy="7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" name="Rectangle 1720">
                <a:extLst>
                  <a:ext uri="{FF2B5EF4-FFF2-40B4-BE49-F238E27FC236}">
                    <a16:creationId xmlns:a16="http://schemas.microsoft.com/office/drawing/2014/main" id="{86AE6D40-991B-F246-B442-DD428D7F0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1842"/>
                <a:ext cx="958" cy="2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6" name="Rectangle 1721">
                <a:extLst>
                  <a:ext uri="{FF2B5EF4-FFF2-40B4-BE49-F238E27FC236}">
                    <a16:creationId xmlns:a16="http://schemas.microsoft.com/office/drawing/2014/main" id="{6CF65CC2-061E-794D-97FD-5068822738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3" y="572"/>
                <a:ext cx="589" cy="9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31" name="Picture 1717">
              <a:extLst>
                <a:ext uri="{FF2B5EF4-FFF2-40B4-BE49-F238E27FC236}">
                  <a16:creationId xmlns:a16="http://schemas.microsoft.com/office/drawing/2014/main" id="{1BCC0956-7502-4143-A90B-4A02D28414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220" t="4608" r="47653" b="82972"/>
            <a:stretch/>
          </p:blipFill>
          <p:spPr bwMode="auto">
            <a:xfrm>
              <a:off x="7528948" y="1822124"/>
              <a:ext cx="609601" cy="54988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79D71F4-9C51-FE4C-B6D8-1B71AEDA3D1E}"/>
              </a:ext>
            </a:extLst>
          </p:cNvPr>
          <p:cNvGrpSpPr/>
          <p:nvPr/>
        </p:nvGrpSpPr>
        <p:grpSpPr>
          <a:xfrm>
            <a:off x="7038802" y="5012317"/>
            <a:ext cx="1745082" cy="1287598"/>
            <a:chOff x="2705535" y="1498793"/>
            <a:chExt cx="1745082" cy="1287598"/>
          </a:xfrm>
        </p:grpSpPr>
        <p:grpSp>
          <p:nvGrpSpPr>
            <p:cNvPr id="38" name="Group 1722">
              <a:extLst>
                <a:ext uri="{FF2B5EF4-FFF2-40B4-BE49-F238E27FC236}">
                  <a16:creationId xmlns:a16="http://schemas.microsoft.com/office/drawing/2014/main" id="{37D26D08-3D4F-D04D-94D7-72DE9ED2D9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4643" y="1498793"/>
              <a:ext cx="1338267" cy="1287598"/>
              <a:chOff x="3515" y="0"/>
              <a:chExt cx="2245" cy="2160"/>
            </a:xfrm>
          </p:grpSpPr>
          <p:pic>
            <p:nvPicPr>
              <p:cNvPr id="48" name="Picture 1717">
                <a:extLst>
                  <a:ext uri="{FF2B5EF4-FFF2-40B4-BE49-F238E27FC236}">
                    <a16:creationId xmlns:a16="http://schemas.microsoft.com/office/drawing/2014/main" id="{B5B337DA-DF5A-FE4A-80BE-9EBBAF685CDA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8568" b="28403"/>
              <a:stretch>
                <a:fillRect/>
              </a:stretch>
            </p:blipFill>
            <p:spPr bwMode="auto">
              <a:xfrm>
                <a:off x="3515" y="0"/>
                <a:ext cx="2177" cy="2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9" name="Rectangle 1718">
                <a:extLst>
                  <a:ext uri="{FF2B5EF4-FFF2-40B4-BE49-F238E27FC236}">
                    <a16:creationId xmlns:a16="http://schemas.microsoft.com/office/drawing/2014/main" id="{B952716E-C234-C947-A69A-88AF668120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0"/>
                <a:ext cx="459" cy="4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0" name="Rectangle 1719">
                <a:extLst>
                  <a:ext uri="{FF2B5EF4-FFF2-40B4-BE49-F238E27FC236}">
                    <a16:creationId xmlns:a16="http://schemas.microsoft.com/office/drawing/2014/main" id="{60D037DC-5E2D-0043-B42D-DD2B034409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" y="1434"/>
                <a:ext cx="930" cy="7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" name="Rectangle 1720">
                <a:extLst>
                  <a:ext uri="{FF2B5EF4-FFF2-40B4-BE49-F238E27FC236}">
                    <a16:creationId xmlns:a16="http://schemas.microsoft.com/office/drawing/2014/main" id="{7D35BFEA-89B0-4148-B404-ED6A8032D4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1842"/>
                <a:ext cx="958" cy="2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2" name="Rectangle 1721">
                <a:extLst>
                  <a:ext uri="{FF2B5EF4-FFF2-40B4-BE49-F238E27FC236}">
                    <a16:creationId xmlns:a16="http://schemas.microsoft.com/office/drawing/2014/main" id="{781A5190-50FB-B341-90CD-0FF5F70023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3" y="572"/>
                <a:ext cx="589" cy="9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39" name="Параллелограмм 38">
              <a:extLst>
                <a:ext uri="{FF2B5EF4-FFF2-40B4-BE49-F238E27FC236}">
                  <a16:creationId xmlns:a16="http://schemas.microsoft.com/office/drawing/2014/main" id="{B9386ADD-3A3C-7E4B-9D7A-2146D734DC35}"/>
                </a:ext>
              </a:extLst>
            </p:cNvPr>
            <p:cNvSpPr/>
            <p:nvPr/>
          </p:nvSpPr>
          <p:spPr>
            <a:xfrm flipH="1">
              <a:off x="2906288" y="2033515"/>
              <a:ext cx="558812" cy="261610"/>
            </a:xfrm>
            <a:prstGeom prst="parallelogram">
              <a:avLst>
                <a:gd name="adj" fmla="val 7727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C549CF8F-72B1-3849-B792-D0B6B4B8D651}"/>
                </a:ext>
              </a:extLst>
            </p:cNvPr>
            <p:cNvGrpSpPr/>
            <p:nvPr/>
          </p:nvGrpSpPr>
          <p:grpSpPr>
            <a:xfrm>
              <a:off x="2705535" y="1816035"/>
              <a:ext cx="341046" cy="261610"/>
              <a:chOff x="2414987" y="2481936"/>
              <a:chExt cx="341046" cy="261610"/>
            </a:xfrm>
          </p:grpSpPr>
          <p:sp>
            <p:nvSpPr>
              <p:cNvPr id="46" name="Овал 45">
                <a:extLst>
                  <a:ext uri="{FF2B5EF4-FFF2-40B4-BE49-F238E27FC236}">
                    <a16:creationId xmlns:a16="http://schemas.microsoft.com/office/drawing/2014/main" id="{75ED1D98-C30F-F34D-8BDE-4616DA2560BF}"/>
                  </a:ext>
                </a:extLst>
              </p:cNvPr>
              <p:cNvSpPr/>
              <p:nvPr/>
            </p:nvSpPr>
            <p:spPr>
              <a:xfrm>
                <a:off x="2493455" y="2554176"/>
                <a:ext cx="183926" cy="18461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0"/>
                      <a:lumOff val="100000"/>
                      <a:alpha val="45000"/>
                    </a:schemeClr>
                  </a:gs>
                  <a:gs pos="58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scene3d>
                <a:camera prst="orthographicFront"/>
                <a:lightRig rig="threePt" dir="t">
                  <a:rot lat="0" lon="0" rev="20400000"/>
                </a:lightRig>
              </a:scene3d>
              <a:sp3d extrusionH="76200" prstMaterial="plastic">
                <a:bevelT/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1B11179F-E87C-C544-9EB7-6B69153E2EFC}"/>
                      </a:ext>
                    </a:extLst>
                  </p:cNvPr>
                  <p:cNvSpPr txBox="1"/>
                  <p:nvPr/>
                </p:nvSpPr>
                <p:spPr>
                  <a:xfrm>
                    <a:off x="2414987" y="2481936"/>
                    <a:ext cx="341046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𝝌</m:t>
                          </m:r>
                        </m:oMath>
                      </m:oMathPara>
                    </a14:m>
                    <a:endParaRPr lang="ru-RU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57261E70-811B-E245-84C9-9134FFCD8F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14987" y="2481936"/>
                    <a:ext cx="341046" cy="261610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1" name="Параллелограмм 40">
              <a:extLst>
                <a:ext uri="{FF2B5EF4-FFF2-40B4-BE49-F238E27FC236}">
                  <a16:creationId xmlns:a16="http://schemas.microsoft.com/office/drawing/2014/main" id="{EE67771D-01BE-CA4F-94F7-AA42ABE8A940}"/>
                </a:ext>
              </a:extLst>
            </p:cNvPr>
            <p:cNvSpPr/>
            <p:nvPr/>
          </p:nvSpPr>
          <p:spPr>
            <a:xfrm flipH="1">
              <a:off x="3374106" y="1537576"/>
              <a:ext cx="1074325" cy="261610"/>
            </a:xfrm>
            <a:prstGeom prst="parallelogram">
              <a:avLst>
                <a:gd name="adj" fmla="val 7727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E3237F8F-7FB5-7E4D-BF03-8188E653816A}"/>
                </a:ext>
              </a:extLst>
            </p:cNvPr>
            <p:cNvGrpSpPr/>
            <p:nvPr/>
          </p:nvGrpSpPr>
          <p:grpSpPr>
            <a:xfrm>
              <a:off x="3477198" y="1537576"/>
              <a:ext cx="341046" cy="261610"/>
              <a:chOff x="2414987" y="2481936"/>
              <a:chExt cx="341046" cy="261610"/>
            </a:xfrm>
          </p:grpSpPr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id="{970EC6ED-F180-1B40-A4D4-B782A2ED252A}"/>
                  </a:ext>
                </a:extLst>
              </p:cNvPr>
              <p:cNvSpPr/>
              <p:nvPr/>
            </p:nvSpPr>
            <p:spPr>
              <a:xfrm>
                <a:off x="2493455" y="2554176"/>
                <a:ext cx="183926" cy="184611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lumMod val="0"/>
                      <a:lumOff val="100000"/>
                      <a:alpha val="45000"/>
                    </a:schemeClr>
                  </a:gs>
                  <a:gs pos="58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  <a:scene3d>
                <a:camera prst="orthographicFront"/>
                <a:lightRig rig="threePt" dir="t">
                  <a:rot lat="0" lon="0" rev="20400000"/>
                </a:lightRig>
              </a:scene3d>
              <a:sp3d extrusionH="76200" prstMaterial="plastic">
                <a:bevelT/>
                <a:extrusionClr>
                  <a:schemeClr val="bg1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A52051D4-8FC7-CD48-8F3B-F09553D97CBE}"/>
                      </a:ext>
                    </a:extLst>
                  </p:cNvPr>
                  <p:cNvSpPr txBox="1"/>
                  <p:nvPr/>
                </p:nvSpPr>
                <p:spPr>
                  <a:xfrm>
                    <a:off x="2414987" y="2481936"/>
                    <a:ext cx="341046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ru-RU" sz="11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𝝌</m:t>
                          </m:r>
                        </m:oMath>
                      </m:oMathPara>
                    </a14:m>
                    <a:endParaRPr lang="ru-RU" sz="11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F4617226-5CDE-C54C-B5AE-7909734F87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14987" y="2481936"/>
                    <a:ext cx="341046" cy="26161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ru-R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7E9D4CE-1CF3-9C4C-9836-EE306228BD2F}"/>
                </a:ext>
              </a:extLst>
            </p:cNvPr>
            <p:cNvSpPr txBox="1"/>
            <p:nvPr/>
          </p:nvSpPr>
          <p:spPr>
            <a:xfrm>
              <a:off x="3700091" y="1523647"/>
              <a:ext cx="750526" cy="3298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60"/>
                </a:lnSpc>
              </a:pPr>
              <a:r>
                <a:rPr lang="en-US" sz="1050" dirty="0"/>
                <a:t>scattered</a:t>
              </a:r>
            </a:p>
            <a:p>
              <a:pPr>
                <a:lnSpc>
                  <a:spcPts val="860"/>
                </a:lnSpc>
              </a:pPr>
              <a:r>
                <a:rPr lang="en-US" sz="1050" dirty="0"/>
                <a:t>neutralino</a:t>
              </a:r>
              <a:endParaRPr lang="ru-RU" sz="1050" dirty="0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D368706-BB78-0647-BFD6-14D7007DE3B6}"/>
              </a:ext>
            </a:extLst>
          </p:cNvPr>
          <p:cNvSpPr txBox="1"/>
          <p:nvPr/>
        </p:nvSpPr>
        <p:spPr>
          <a:xfrm>
            <a:off x="9548789" y="4584454"/>
            <a:ext cx="113364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solidFill>
                  <a:srgbClr val="1507FB"/>
                </a:solidFill>
              </a:rPr>
              <a:t>Neutrino</a:t>
            </a:r>
            <a:endParaRPr lang="ru-RU" sz="1600" dirty="0">
              <a:solidFill>
                <a:srgbClr val="1507FB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B56CC1A-7458-C54A-A0E5-9D61E97BCA27}"/>
              </a:ext>
            </a:extLst>
          </p:cNvPr>
          <p:cNvSpPr txBox="1"/>
          <p:nvPr/>
        </p:nvSpPr>
        <p:spPr>
          <a:xfrm>
            <a:off x="6984289" y="4584609"/>
            <a:ext cx="19932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600" dirty="0">
                <a:solidFill>
                  <a:srgbClr val="1507FB"/>
                </a:solidFill>
              </a:rPr>
              <a:t>WIMP particle</a:t>
            </a:r>
            <a:endParaRPr lang="ru-RU" sz="1600" dirty="0">
              <a:solidFill>
                <a:srgbClr val="1507FB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FD993F2-5F57-4243-9405-CD24A2EB7F91}"/>
              </a:ext>
            </a:extLst>
          </p:cNvPr>
          <p:cNvSpPr txBox="1"/>
          <p:nvPr/>
        </p:nvSpPr>
        <p:spPr>
          <a:xfrm>
            <a:off x="824535" y="5383361"/>
            <a:ext cx="5686557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sz="1600" b="1">
                <a:solidFill>
                  <a:srgbClr val="1507FB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000" dirty="0"/>
              <a:t>Both processes produce </a:t>
            </a:r>
            <a:r>
              <a:rPr lang="en-US" sz="2000" dirty="0">
                <a:solidFill>
                  <a:srgbClr val="FF0000"/>
                </a:solidFill>
              </a:rPr>
              <a:t>nuclear recoils </a:t>
            </a:r>
            <a:r>
              <a:rPr lang="en-US" sz="2000" dirty="0"/>
              <a:t>(NR)</a:t>
            </a:r>
          </a:p>
          <a:p>
            <a:r>
              <a:rPr lang="en-US" sz="2000" dirty="0"/>
              <a:t>Both processes are </a:t>
            </a:r>
            <a:r>
              <a:rPr lang="en-US" sz="2000" dirty="0">
                <a:solidFill>
                  <a:srgbClr val="FF0000"/>
                </a:solidFill>
              </a:rPr>
              <a:t>rare</a:t>
            </a:r>
            <a:r>
              <a:rPr lang="en-US" sz="2000" dirty="0"/>
              <a:t> ones!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D7018B-087F-614B-8248-668BBF9A6FB6}"/>
              </a:ext>
            </a:extLst>
          </p:cNvPr>
          <p:cNvSpPr txBox="1"/>
          <p:nvPr/>
        </p:nvSpPr>
        <p:spPr>
          <a:xfrm>
            <a:off x="7272802" y="6248444"/>
            <a:ext cx="989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10-s keV</a:t>
            </a:r>
            <a:endParaRPr lang="ru-RU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B1407F1-05EA-574A-AF26-8EFAF34FF53B}"/>
              </a:ext>
            </a:extLst>
          </p:cNvPr>
          <p:cNvSpPr txBox="1"/>
          <p:nvPr/>
        </p:nvSpPr>
        <p:spPr>
          <a:xfrm>
            <a:off x="8696508" y="6250937"/>
            <a:ext cx="317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b="1"/>
            </a:lvl1pPr>
          </a:lstStyle>
          <a:p>
            <a:r>
              <a:rPr lang="en-US" dirty="0"/>
              <a:t>Reactor: keV     </a:t>
            </a:r>
            <a:r>
              <a:rPr lang="el-GR" altLang="ru-RU" dirty="0"/>
              <a:t>π</a:t>
            </a:r>
            <a:r>
              <a:rPr lang="en-US" altLang="ru-RU" dirty="0"/>
              <a:t>DAR: </a:t>
            </a:r>
            <a:r>
              <a:rPr lang="en-US" dirty="0"/>
              <a:t>10-s keV</a:t>
            </a:r>
            <a:r>
              <a:rPr lang="en-US" altLang="ru-RU" dirty="0"/>
              <a:t> </a:t>
            </a:r>
            <a:endParaRPr lang="ru-RU" dirty="0"/>
          </a:p>
        </p:txBody>
      </p:sp>
      <p:sp>
        <p:nvSpPr>
          <p:cNvPr id="58" name="Rectangle 34">
            <a:extLst>
              <a:ext uri="{FF2B5EF4-FFF2-40B4-BE49-F238E27FC236}">
                <a16:creationId xmlns:a16="http://schemas.microsoft.com/office/drawing/2014/main" id="{89CD10CE-AEFB-1048-88DD-E07374767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583" y="3982253"/>
            <a:ext cx="1039031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sz="2000" b="1" i="1" dirty="0">
                <a:solidFill>
                  <a:srgbClr val="1507FB"/>
                </a:solidFill>
              </a:rPr>
              <a:t>The </a:t>
            </a:r>
            <a:r>
              <a:rPr lang="en-US" altLang="ru-RU" sz="2000" b="1" i="1" dirty="0">
                <a:solidFill>
                  <a:srgbClr val="FF0000"/>
                </a:solidFill>
              </a:rPr>
              <a:t>ONLY signature </a:t>
            </a:r>
            <a:r>
              <a:rPr lang="en-US" altLang="ru-RU" sz="2000" b="1" i="1" dirty="0">
                <a:solidFill>
                  <a:srgbClr val="1507FB"/>
                </a:solidFill>
              </a:rPr>
              <a:t>of </a:t>
            </a:r>
            <a:r>
              <a:rPr lang="ru-RU" altLang="ru-RU" sz="2000" b="1" i="1" dirty="0" err="1">
                <a:solidFill>
                  <a:srgbClr val="1507FB"/>
                </a:solidFill>
              </a:rPr>
              <a:t>CEνNS</a:t>
            </a:r>
            <a:r>
              <a:rPr lang="en-US" altLang="ru-RU" sz="2000" b="1" i="1" dirty="0">
                <a:solidFill>
                  <a:srgbClr val="1507FB"/>
                </a:solidFill>
              </a:rPr>
              <a:t> is a nuclear recoil</a:t>
            </a:r>
            <a:r>
              <a:rPr lang="ru-RU" altLang="ru-RU" sz="2000" b="1" i="1" dirty="0">
                <a:solidFill>
                  <a:srgbClr val="1507FB"/>
                </a:solidFill>
              </a:rPr>
              <a:t> </a:t>
            </a:r>
            <a:r>
              <a:rPr lang="en-US" altLang="ru-RU" sz="2000" b="1" i="1" dirty="0">
                <a:solidFill>
                  <a:srgbClr val="1507FB"/>
                </a:solidFill>
              </a:rPr>
              <a:t>(</a:t>
            </a:r>
            <a:r>
              <a:rPr lang="en-US" altLang="ru-RU" sz="2000" b="1" i="1" dirty="0">
                <a:solidFill>
                  <a:srgbClr val="FF0000"/>
                </a:solidFill>
              </a:rPr>
              <a:t>NR</a:t>
            </a:r>
            <a:r>
              <a:rPr lang="en-US" altLang="ru-RU" sz="2000" b="1" i="1" dirty="0">
                <a:solidFill>
                  <a:srgbClr val="1507FB"/>
                </a:solidFill>
              </a:rPr>
              <a:t>) with energy of </a:t>
            </a:r>
            <a:r>
              <a:rPr lang="en-US" altLang="ru-RU" sz="2000" b="1" i="1" dirty="0">
                <a:solidFill>
                  <a:srgbClr val="FF0000"/>
                </a:solidFill>
              </a:rPr>
              <a:t>keV-scale</a:t>
            </a:r>
            <a:r>
              <a:rPr lang="en-US" altLang="ru-RU" sz="2000" b="1" i="1" dirty="0">
                <a:solidFill>
                  <a:srgbClr val="1507FB"/>
                </a:solidFill>
              </a:rPr>
              <a:t> for NPP reactor and </a:t>
            </a:r>
            <a:r>
              <a:rPr lang="en-US" altLang="ru-RU" sz="2000" b="1" i="1" dirty="0">
                <a:solidFill>
                  <a:srgbClr val="FF0000"/>
                </a:solidFill>
              </a:rPr>
              <a:t>10s-keV-scale</a:t>
            </a:r>
            <a:r>
              <a:rPr lang="en-US" altLang="ru-RU" sz="2000" b="1" i="1" dirty="0">
                <a:solidFill>
                  <a:srgbClr val="1507FB"/>
                </a:solidFill>
              </a:rPr>
              <a:t> for </a:t>
            </a:r>
            <a:r>
              <a:rPr lang="el-GR" altLang="ru-RU" sz="2400" b="1" i="1" dirty="0">
                <a:solidFill>
                  <a:srgbClr val="1507F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ru-RU" sz="2000" b="1" i="1" dirty="0">
                <a:solidFill>
                  <a:srgbClr val="1507FB"/>
                </a:solidFill>
              </a:rPr>
              <a:t>DAR  </a:t>
            </a:r>
            <a:endParaRPr lang="ru-RU" altLang="ru-RU" sz="2000" b="1" i="1" dirty="0">
              <a:solidFill>
                <a:srgbClr val="1507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316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4D5EA80-F3F1-3545-86BA-125AD4710A8C}"/>
              </a:ext>
            </a:extLst>
          </p:cNvPr>
          <p:cNvSpPr/>
          <p:nvPr/>
        </p:nvSpPr>
        <p:spPr>
          <a:xfrm>
            <a:off x="4426342" y="62615"/>
            <a:ext cx="33393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CEνNS</a:t>
            </a:r>
            <a:r>
              <a:rPr lang="en-US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cross-section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7E85A1D-5789-984F-915A-27F340D52067}"/>
              </a:ext>
            </a:extLst>
          </p:cNvPr>
          <p:cNvSpPr/>
          <p:nvPr/>
        </p:nvSpPr>
        <p:spPr>
          <a:xfrm>
            <a:off x="1067339" y="736155"/>
            <a:ext cx="52349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Dependence of the cross-section from </a:t>
            </a:r>
            <a:r>
              <a:rPr lang="en-US" sz="2000" dirty="0">
                <a:solidFill>
                  <a:srgbClr val="FF00F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𝛎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energy</a:t>
            </a:r>
            <a:endParaRPr lang="ru-RU" altLang="ru-RU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6">
            <a:extLst>
              <a:ext uri="{FF2B5EF4-FFF2-40B4-BE49-F238E27FC236}">
                <a16:creationId xmlns:a16="http://schemas.microsoft.com/office/drawing/2014/main" id="{AC62645C-D110-B944-B6C0-37788C650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23"/>
          <a:stretch>
            <a:fillRect/>
          </a:stretch>
        </p:blipFill>
        <p:spPr bwMode="auto">
          <a:xfrm>
            <a:off x="555583" y="1233402"/>
            <a:ext cx="6258499" cy="413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D8EC2F5-C94E-4B48-9B40-C033DA3EF409}"/>
              </a:ext>
            </a:extLst>
          </p:cNvPr>
          <p:cNvSpPr/>
          <p:nvPr/>
        </p:nvSpPr>
        <p:spPr>
          <a:xfrm rot="16200000">
            <a:off x="-832015" y="2808783"/>
            <a:ext cx="25176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Cross-section 10</a:t>
            </a:r>
            <a:r>
              <a:rPr lang="en-US" alt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-38</a:t>
            </a:r>
            <a:r>
              <a:rPr lang="en-US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altLang="ru-RU"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altLang="ru-RU" sz="16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870">
            <a:extLst>
              <a:ext uri="{FF2B5EF4-FFF2-40B4-BE49-F238E27FC236}">
                <a16:creationId xmlns:a16="http://schemas.microsoft.com/office/drawing/2014/main" id="{92BE86B5-D52E-624A-863E-C9A3B606C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369" y="5342659"/>
            <a:ext cx="77263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l-GR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~ 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ru-RU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-40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alt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(averaged for the reactor antineutrinos: 0 – ~10 MeV)</a:t>
            </a:r>
          </a:p>
          <a:p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l-GR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~ </a:t>
            </a:r>
            <a:r>
              <a:rPr lang="en-US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ru-RU" sz="24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-38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cm</a:t>
            </a:r>
            <a:r>
              <a:rPr lang="en-US" altLang="ru-RU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(averaged for the “Pion-decay-at-rest” neutrinos: 0 – ~50 MeV)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F6D9B75-5CC6-D342-84DE-163E59AF1410}"/>
              </a:ext>
            </a:extLst>
          </p:cNvPr>
          <p:cNvSpPr/>
          <p:nvPr/>
        </p:nvSpPr>
        <p:spPr>
          <a:xfrm>
            <a:off x="1276436" y="5434991"/>
            <a:ext cx="1800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heavy nuclei</a:t>
            </a:r>
          </a:p>
          <a:p>
            <a:r>
              <a:rPr lang="en-US" alt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(Cs, I, Xe):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2CCD42-4B85-E349-8760-E36C1A610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082" y="1267563"/>
            <a:ext cx="5377918" cy="3568206"/>
          </a:xfrm>
          <a:prstGeom prst="rect">
            <a:avLst/>
          </a:prstGeom>
        </p:spPr>
      </p:pic>
      <p:sp>
        <p:nvSpPr>
          <p:cNvPr id="10" name="TextBox 26">
            <a:extLst>
              <a:ext uri="{FF2B5EF4-FFF2-40B4-BE49-F238E27FC236}">
                <a16:creationId xmlns:a16="http://schemas.microsoft.com/office/drawing/2014/main" id="{B41611D2-B450-504C-B9F2-0D7711507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2758" y="3692722"/>
            <a:ext cx="3138786" cy="82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ru-RU" sz="1600" dirty="0">
                <a:ea typeface="MS PGothic" panose="020B0600070205080204" pitchFamily="34" charset="-128"/>
              </a:rPr>
              <a:t>Line: F(Q)=1</a:t>
            </a:r>
          </a:p>
          <a:p>
            <a:pPr hangingPunct="0">
              <a:lnSpc>
                <a:spcPct val="104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US" altLang="ru-RU" sz="1600" dirty="0">
                <a:solidFill>
                  <a:srgbClr val="008000"/>
                </a:solidFill>
                <a:ea typeface="MS PGothic" panose="020B0600070205080204" pitchFamily="34" charset="-128"/>
              </a:rPr>
              <a:t>Green: Klein-</a:t>
            </a:r>
            <a:r>
              <a:rPr lang="en-US" altLang="ru-RU" sz="1600" dirty="0" err="1">
                <a:solidFill>
                  <a:srgbClr val="008000"/>
                </a:solidFill>
                <a:ea typeface="MS PGothic" panose="020B0600070205080204" pitchFamily="34" charset="-128"/>
              </a:rPr>
              <a:t>Nystrand</a:t>
            </a:r>
            <a:r>
              <a:rPr lang="en-US" altLang="ru-RU" sz="1600" dirty="0">
                <a:solidFill>
                  <a:srgbClr val="008000"/>
                </a:solidFill>
                <a:ea typeface="MS PGothic" panose="020B0600070205080204" pitchFamily="34" charset="-128"/>
              </a:rPr>
              <a:t> FF</a:t>
            </a:r>
            <a:endParaRPr lang="en-US" altLang="ru-RU" sz="1600" b="1" dirty="0">
              <a:solidFill>
                <a:srgbClr val="008000"/>
              </a:solidFill>
              <a:ea typeface="MS PGothic" panose="020B0600070205080204" pitchFamily="34" charset="-128"/>
            </a:endParaRP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1437585C-DB3A-1246-A3B1-38172950B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5</a:t>
            </a:fld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B7C548F-B1A8-4E48-8F03-A2DE51052164}"/>
              </a:ext>
            </a:extLst>
          </p:cNvPr>
          <p:cNvSpPr/>
          <p:nvPr/>
        </p:nvSpPr>
        <p:spPr>
          <a:xfrm>
            <a:off x="7765654" y="621232"/>
            <a:ext cx="3725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Dependence of the cross-section from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number</a:t>
            </a:r>
            <a:endParaRPr lang="ru-RU" altLang="ru-RU" sz="2000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721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DD8F30-1429-AB44-9459-C2628E932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97" y="781046"/>
            <a:ext cx="4679115" cy="2963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896866-5454-F04F-B290-C9607875569B}"/>
              </a:ext>
            </a:extLst>
          </p:cNvPr>
          <p:cNvSpPr txBox="1"/>
          <p:nvPr/>
        </p:nvSpPr>
        <p:spPr>
          <a:xfrm>
            <a:off x="3400329" y="86747"/>
            <a:ext cx="5442516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Motivation of </a:t>
            </a:r>
            <a:r>
              <a:rPr lang="ru-RU" altLang="ru-RU" dirty="0" err="1"/>
              <a:t>CEνNS</a:t>
            </a:r>
            <a:r>
              <a:rPr lang="en-US" altLang="ru-RU" dirty="0"/>
              <a:t> experiments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AF2025-5B8B-D644-A3CB-3772D0D59DAA}"/>
              </a:ext>
            </a:extLst>
          </p:cNvPr>
          <p:cNvSpPr txBox="1"/>
          <p:nvPr/>
        </p:nvSpPr>
        <p:spPr>
          <a:xfrm>
            <a:off x="1556791" y="515071"/>
            <a:ext cx="257205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ct val="50000"/>
              </a:spcBef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 dirty="0"/>
              <a:t>Physics, Standard Model </a:t>
            </a:r>
            <a:endParaRPr lang="ru-RU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1A6237-FD23-BE46-B6C6-4D13C559F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94000" contrast="100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5106" y="1202215"/>
            <a:ext cx="40322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id="{9ED46281-AE0E-9842-A447-1B9D76B79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4512" y="513773"/>
            <a:ext cx="366591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“Non-standard” physics; beyond SM:</a:t>
            </a:r>
            <a:endParaRPr lang="ru-RU" altLang="ru-RU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7AE6ADC4-845A-4E43-AF38-C60AD437D9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1844" y="1340327"/>
            <a:ext cx="18637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dirty="0"/>
              <a:t>Ge, </a:t>
            </a:r>
            <a:r>
              <a:rPr lang="el-GR" altLang="ru-RU" dirty="0"/>
              <a:t>μ</a:t>
            </a:r>
            <a:r>
              <a:rPr lang="en-US" altLang="ru-RU" baseline="-25000" dirty="0"/>
              <a:t>B</a:t>
            </a:r>
            <a:r>
              <a:rPr lang="en-US" altLang="ru-RU" dirty="0"/>
              <a:t>=10</a:t>
            </a:r>
            <a:r>
              <a:rPr lang="en-US" altLang="ru-RU" baseline="30000" dirty="0"/>
              <a:t>-10</a:t>
            </a:r>
            <a:endParaRPr lang="el-GR" altLang="ru-RU" baseline="30000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91517C1F-0EAB-E740-8010-23C7D2D0E4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5944" y="1226027"/>
            <a:ext cx="2861607" cy="2400300"/>
          </a:xfrm>
          <a:prstGeom prst="rect">
            <a:avLst/>
          </a:prstGeom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50673B24-9F3D-CB4E-8283-B94895AAB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687" y="851454"/>
            <a:ext cx="22264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ru-RU" b="1" dirty="0">
                <a:solidFill>
                  <a:srgbClr val="63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ru-RU" b="1" dirty="0">
                <a:solidFill>
                  <a:srgbClr val="63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magnetic moment</a:t>
            </a:r>
            <a:endParaRPr lang="ru-RU" altLang="ru-RU" b="1" dirty="0">
              <a:solidFill>
                <a:srgbClr val="63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F6F7EDAC-FFB4-874F-8030-461434E8C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2823" y="851454"/>
            <a:ext cx="22264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ru-RU" b="1" dirty="0">
                <a:solidFill>
                  <a:srgbClr val="63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ru-RU" b="1" dirty="0">
                <a:solidFill>
                  <a:srgbClr val="63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-quark interaction</a:t>
            </a:r>
            <a:endParaRPr lang="ru-RU" altLang="ru-RU" b="1" dirty="0">
              <a:solidFill>
                <a:srgbClr val="63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1A0C95C-C35E-E044-BA7E-C35A14C3C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6</a:t>
            </a:fld>
            <a:endParaRPr lang="ru-RU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FB85A9A-6982-8E4E-B280-0C50C6475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4645" y="3993062"/>
            <a:ext cx="3738121" cy="255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3">
            <a:extLst>
              <a:ext uri="{FF2B5EF4-FFF2-40B4-BE49-F238E27FC236}">
                <a16:creationId xmlns:a16="http://schemas.microsoft.com/office/drawing/2014/main" id="{B03F350C-1EAB-4544-8656-BEC24496E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53" y="3969250"/>
            <a:ext cx="4838154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2000" b="1" dirty="0"/>
              <a:t>Knowledge on the precise </a:t>
            </a:r>
            <a:r>
              <a:rPr lang="ru-RU" altLang="ru-RU" sz="2000" b="1" dirty="0" err="1"/>
              <a:t>CEνNS</a:t>
            </a:r>
            <a:r>
              <a:rPr lang="ru-RU" altLang="ru-RU" sz="2000" b="1" dirty="0"/>
              <a:t> </a:t>
            </a:r>
            <a:r>
              <a:rPr lang="en-US" altLang="ru-RU" sz="2000" b="1" dirty="0"/>
              <a:t>cross-section is very important </a:t>
            </a:r>
            <a:r>
              <a:rPr lang="en-US" altLang="ru-RU" sz="2000" b="1"/>
              <a:t>in astrophysics.</a:t>
            </a:r>
            <a:endParaRPr lang="en-US" altLang="ru-RU" sz="2000" b="1" dirty="0"/>
          </a:p>
          <a:p>
            <a:pPr>
              <a:spcBef>
                <a:spcPct val="50000"/>
              </a:spcBef>
            </a:pPr>
            <a:r>
              <a:rPr lang="en-US" altLang="ru-RU" sz="2000" b="1" dirty="0"/>
              <a:t>Because it significantly affects the supernova dynamics:</a:t>
            </a:r>
          </a:p>
          <a:p>
            <a:pPr>
              <a:spcBef>
                <a:spcPct val="50000"/>
              </a:spcBef>
            </a:pPr>
            <a:r>
              <a:rPr lang="en-US" altLang="ru-RU" sz="2000" b="1" dirty="0">
                <a:solidFill>
                  <a:srgbClr val="FF0000"/>
                </a:solidFill>
              </a:rPr>
              <a:t>99% of energy of SN goes to </a:t>
            </a:r>
            <a:r>
              <a:rPr lang="el-GR" alt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l-GR" alt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518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09106-F7D9-D74D-B905-A6E23CA77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16" y="1807434"/>
            <a:ext cx="5325365" cy="351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B7EF1896-5126-8945-8BE2-DE3F4A3A4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7651" y="961217"/>
            <a:ext cx="531795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ru-RU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 new tool for monitoring of nuclear reactors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B25624E2-A8E0-8941-ABC2-EB99E948F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8501" y="1779259"/>
            <a:ext cx="6013324" cy="396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Номер слайда 1">
            <a:extLst>
              <a:ext uri="{FF2B5EF4-FFF2-40B4-BE49-F238E27FC236}">
                <a16:creationId xmlns:a16="http://schemas.microsoft.com/office/drawing/2014/main" id="{272873D6-3E75-FF4B-AFFA-9A659D772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6631" y="4671929"/>
            <a:ext cx="2743200" cy="365125"/>
          </a:xfrm>
        </p:spPr>
        <p:txBody>
          <a:bodyPr/>
          <a:lstStyle/>
          <a:p>
            <a:fld id="{73C5E5A4-66AB-7241-AF1D-13D53C61048A}" type="slidenum">
              <a:rPr lang="ru-RU" smtClean="0"/>
              <a:t>7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561D38-5EE8-1B44-8E37-9B086A3DDE13}"/>
              </a:ext>
            </a:extLst>
          </p:cNvPr>
          <p:cNvSpPr txBox="1"/>
          <p:nvPr/>
        </p:nvSpPr>
        <p:spPr>
          <a:xfrm>
            <a:off x="3615372" y="71314"/>
            <a:ext cx="5442516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Motivation of </a:t>
            </a:r>
            <a:r>
              <a:rPr lang="ru-RU" altLang="ru-RU" dirty="0" err="1"/>
              <a:t>CEνNS</a:t>
            </a:r>
            <a:r>
              <a:rPr lang="en-US" altLang="ru-RU" dirty="0"/>
              <a:t> experiments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7874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B359420-6F78-7048-8B91-55EEA88AED3F}"/>
              </a:ext>
            </a:extLst>
          </p:cNvPr>
          <p:cNvSpPr/>
          <p:nvPr/>
        </p:nvSpPr>
        <p:spPr>
          <a:xfrm>
            <a:off x="8621016" y="5714411"/>
            <a:ext cx="33808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XENONnT</a:t>
            </a:r>
            <a:r>
              <a:rPr lang="e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" dirty="0"/>
              <a:t> </a:t>
            </a:r>
          </a:p>
          <a:p>
            <a:r>
              <a:rPr lang="en" dirty="0"/>
              <a:t>arXiv:2408.02877 [</a:t>
            </a:r>
            <a:r>
              <a:rPr lang="en" dirty="0" err="1"/>
              <a:t>nucl</a:t>
            </a:r>
            <a:r>
              <a:rPr lang="en" dirty="0"/>
              <a:t>-ex]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D1675E4-438E-DD4B-AF10-D4005BF43F6B}"/>
              </a:ext>
            </a:extLst>
          </p:cNvPr>
          <p:cNvSpPr/>
          <p:nvPr/>
        </p:nvSpPr>
        <p:spPr>
          <a:xfrm>
            <a:off x="6074334" y="5729834"/>
            <a:ext cx="35252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PandaX-4T:</a:t>
            </a:r>
          </a:p>
          <a:p>
            <a:r>
              <a:rPr lang="en" dirty="0"/>
              <a:t>arXiv:2407.10892 [hep-ex] </a:t>
            </a:r>
            <a:endParaRPr lang="en" dirty="0">
              <a:latin typeface="CMBX12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86691160-1241-DB4B-BB35-981F666DA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7700" y="1239670"/>
            <a:ext cx="6414322" cy="437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25ED4EE3-C719-B945-A62A-751159394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1900" y="591601"/>
            <a:ext cx="99568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Knowledge on the precise </a:t>
            </a:r>
            <a:r>
              <a:rPr lang="ru-RU" altLang="ru-RU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CEνNS</a:t>
            </a:r>
            <a:r>
              <a:rPr lang="ru-RU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cross-section is very important for DM experiments:</a:t>
            </a:r>
          </a:p>
          <a:p>
            <a:pPr algn="ctr">
              <a:spcBef>
                <a:spcPct val="50000"/>
              </a:spcBef>
            </a:pPr>
            <a:r>
              <a:rPr lang="ru-RU" altLang="ru-RU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CEvNS</a:t>
            </a:r>
            <a:r>
              <a:rPr lang="ru-RU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an irreducible background floor for them</a:t>
            </a:r>
            <a:endParaRPr lang="en-GB" altLang="ru-RU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35394A-3131-9941-B20A-BD31CF2C72D8}"/>
              </a:ext>
            </a:extLst>
          </p:cNvPr>
          <p:cNvSpPr txBox="1"/>
          <p:nvPr/>
        </p:nvSpPr>
        <p:spPr>
          <a:xfrm>
            <a:off x="8642682" y="5506343"/>
            <a:ext cx="2637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(from arXiv:1707.06277 [hep-</a:t>
            </a:r>
            <a:r>
              <a:rPr lang="en-US" sz="1400" dirty="0" err="1"/>
              <a:t>ph</a:t>
            </a:r>
            <a:r>
              <a:rPr lang="en-US" sz="1400" dirty="0"/>
              <a:t>])</a:t>
            </a: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49508D-5FE9-6941-B869-A128BE4AF457}"/>
              </a:ext>
            </a:extLst>
          </p:cNvPr>
          <p:cNvSpPr txBox="1"/>
          <p:nvPr/>
        </p:nvSpPr>
        <p:spPr>
          <a:xfrm>
            <a:off x="3374742" y="37263"/>
            <a:ext cx="5442516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>
              <a:defRPr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Motivation of </a:t>
            </a:r>
            <a:r>
              <a:rPr lang="ru-RU" altLang="ru-RU" dirty="0" err="1">
                <a:solidFill>
                  <a:schemeClr val="tx1"/>
                </a:solidFill>
              </a:rPr>
              <a:t>CEνNS</a:t>
            </a:r>
            <a:r>
              <a:rPr lang="en-US" altLang="ru-RU" dirty="0">
                <a:solidFill>
                  <a:schemeClr val="tx1"/>
                </a:solidFill>
              </a:rPr>
              <a:t> experiments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954D88-7F13-5942-BE47-355B3ABB7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36699"/>
            <a:ext cx="4889500" cy="39696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B41A23-2795-2342-8EF4-8CA9C9A05102}"/>
              </a:ext>
            </a:extLst>
          </p:cNvPr>
          <p:cNvSpPr txBox="1"/>
          <p:nvPr/>
        </p:nvSpPr>
        <p:spPr>
          <a:xfrm>
            <a:off x="2146300" y="5517954"/>
            <a:ext cx="3311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400"/>
            </a:lvl1pPr>
          </a:lstStyle>
          <a:p>
            <a:r>
              <a:rPr lang="en" dirty="0"/>
              <a:t>from arXiv:1207.4952v1 [</a:t>
            </a:r>
            <a:r>
              <a:rPr lang="en" dirty="0" err="1"/>
              <a:t>astro-ph.IM</a:t>
            </a:r>
            <a:r>
              <a:rPr lang="en" dirty="0"/>
              <a:t>] </a:t>
            </a:r>
          </a:p>
        </p:txBody>
      </p:sp>
      <p:sp>
        <p:nvSpPr>
          <p:cNvPr id="5" name="Штриховая стрелка вправо 4">
            <a:extLst>
              <a:ext uri="{FF2B5EF4-FFF2-40B4-BE49-F238E27FC236}">
                <a16:creationId xmlns:a16="http://schemas.microsoft.com/office/drawing/2014/main" id="{BF99E1E6-5A5B-484E-B189-23B4B4583369}"/>
              </a:ext>
            </a:extLst>
          </p:cNvPr>
          <p:cNvSpPr/>
          <p:nvPr/>
        </p:nvSpPr>
        <p:spPr>
          <a:xfrm>
            <a:off x="5041900" y="3086292"/>
            <a:ext cx="596900" cy="35560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127523-FA25-3845-BDE5-A2AF40BF0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8</a:t>
            </a:fld>
            <a:endParaRPr lang="ru-RU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EF8F3EE1-9B31-5649-BE78-F4CF4E834ADC}"/>
              </a:ext>
            </a:extLst>
          </p:cNvPr>
          <p:cNvSpPr/>
          <p:nvPr/>
        </p:nvSpPr>
        <p:spPr>
          <a:xfrm>
            <a:off x="2445419" y="2835720"/>
            <a:ext cx="1526340" cy="1371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>
            <a:extLst>
              <a:ext uri="{FF2B5EF4-FFF2-40B4-BE49-F238E27FC236}">
                <a16:creationId xmlns:a16="http://schemas.microsoft.com/office/drawing/2014/main" id="{C11C8F22-559E-704B-8E76-5A9E303BA45C}"/>
              </a:ext>
            </a:extLst>
          </p:cNvPr>
          <p:cNvSpPr/>
          <p:nvPr/>
        </p:nvSpPr>
        <p:spPr>
          <a:xfrm>
            <a:off x="3802198" y="3881924"/>
            <a:ext cx="5946054" cy="835024"/>
          </a:xfrm>
          <a:custGeom>
            <a:avLst/>
            <a:gdLst>
              <a:gd name="connsiteX0" fmla="*/ 0 w 4947820"/>
              <a:gd name="connsiteY0" fmla="*/ 130176 h 368300"/>
              <a:gd name="connsiteX1" fmla="*/ 4496969 w 4947820"/>
              <a:gd name="connsiteY1" fmla="*/ 130176 h 368300"/>
              <a:gd name="connsiteX2" fmla="*/ 4496969 w 4947820"/>
              <a:gd name="connsiteY2" fmla="*/ 0 h 368300"/>
              <a:gd name="connsiteX3" fmla="*/ 4947820 w 4947820"/>
              <a:gd name="connsiteY3" fmla="*/ 184150 h 368300"/>
              <a:gd name="connsiteX4" fmla="*/ 4496969 w 4947820"/>
              <a:gd name="connsiteY4" fmla="*/ 368300 h 368300"/>
              <a:gd name="connsiteX5" fmla="*/ 4496969 w 4947820"/>
              <a:gd name="connsiteY5" fmla="*/ 238124 h 368300"/>
              <a:gd name="connsiteX6" fmla="*/ 0 w 4947820"/>
              <a:gd name="connsiteY6" fmla="*/ 238124 h 368300"/>
              <a:gd name="connsiteX7" fmla="*/ 0 w 4947820"/>
              <a:gd name="connsiteY7" fmla="*/ 130176 h 368300"/>
              <a:gd name="connsiteX0" fmla="*/ 0 w 4947820"/>
              <a:gd name="connsiteY0" fmla="*/ 130176 h 368300"/>
              <a:gd name="connsiteX1" fmla="*/ 4496969 w 4947820"/>
              <a:gd name="connsiteY1" fmla="*/ 130176 h 368300"/>
              <a:gd name="connsiteX2" fmla="*/ 4496969 w 4947820"/>
              <a:gd name="connsiteY2" fmla="*/ 0 h 368300"/>
              <a:gd name="connsiteX3" fmla="*/ 4947820 w 4947820"/>
              <a:gd name="connsiteY3" fmla="*/ 184150 h 368300"/>
              <a:gd name="connsiteX4" fmla="*/ 4496969 w 4947820"/>
              <a:gd name="connsiteY4" fmla="*/ 368300 h 368300"/>
              <a:gd name="connsiteX5" fmla="*/ 4496969 w 4947820"/>
              <a:gd name="connsiteY5" fmla="*/ 238124 h 368300"/>
              <a:gd name="connsiteX6" fmla="*/ 2242720 w 4947820"/>
              <a:gd name="connsiteY6" fmla="*/ 241300 h 368300"/>
              <a:gd name="connsiteX7" fmla="*/ 0 w 4947820"/>
              <a:gd name="connsiteY7" fmla="*/ 238124 h 368300"/>
              <a:gd name="connsiteX8" fmla="*/ 0 w 4947820"/>
              <a:gd name="connsiteY8" fmla="*/ 130176 h 368300"/>
              <a:gd name="connsiteX0" fmla="*/ 0 w 4947820"/>
              <a:gd name="connsiteY0" fmla="*/ 130176 h 368300"/>
              <a:gd name="connsiteX1" fmla="*/ 2217320 w 4947820"/>
              <a:gd name="connsiteY1" fmla="*/ 127000 h 368300"/>
              <a:gd name="connsiteX2" fmla="*/ 4496969 w 4947820"/>
              <a:gd name="connsiteY2" fmla="*/ 130176 h 368300"/>
              <a:gd name="connsiteX3" fmla="*/ 4496969 w 4947820"/>
              <a:gd name="connsiteY3" fmla="*/ 0 h 368300"/>
              <a:gd name="connsiteX4" fmla="*/ 4947820 w 4947820"/>
              <a:gd name="connsiteY4" fmla="*/ 184150 h 368300"/>
              <a:gd name="connsiteX5" fmla="*/ 4496969 w 4947820"/>
              <a:gd name="connsiteY5" fmla="*/ 368300 h 368300"/>
              <a:gd name="connsiteX6" fmla="*/ 4496969 w 4947820"/>
              <a:gd name="connsiteY6" fmla="*/ 238124 h 368300"/>
              <a:gd name="connsiteX7" fmla="*/ 2242720 w 4947820"/>
              <a:gd name="connsiteY7" fmla="*/ 241300 h 368300"/>
              <a:gd name="connsiteX8" fmla="*/ 0 w 4947820"/>
              <a:gd name="connsiteY8" fmla="*/ 238124 h 368300"/>
              <a:gd name="connsiteX9" fmla="*/ 0 w 4947820"/>
              <a:gd name="connsiteY9" fmla="*/ 130176 h 368300"/>
              <a:gd name="connsiteX0" fmla="*/ 0 w 4947820"/>
              <a:gd name="connsiteY0" fmla="*/ 130176 h 825500"/>
              <a:gd name="connsiteX1" fmla="*/ 2217320 w 4947820"/>
              <a:gd name="connsiteY1" fmla="*/ 127000 h 825500"/>
              <a:gd name="connsiteX2" fmla="*/ 4496969 w 4947820"/>
              <a:gd name="connsiteY2" fmla="*/ 130176 h 825500"/>
              <a:gd name="connsiteX3" fmla="*/ 4496969 w 4947820"/>
              <a:gd name="connsiteY3" fmla="*/ 0 h 825500"/>
              <a:gd name="connsiteX4" fmla="*/ 4947820 w 4947820"/>
              <a:gd name="connsiteY4" fmla="*/ 184150 h 825500"/>
              <a:gd name="connsiteX5" fmla="*/ 4496969 w 4947820"/>
              <a:gd name="connsiteY5" fmla="*/ 368300 h 825500"/>
              <a:gd name="connsiteX6" fmla="*/ 4496969 w 4947820"/>
              <a:gd name="connsiteY6" fmla="*/ 238124 h 825500"/>
              <a:gd name="connsiteX7" fmla="*/ 1747420 w 4947820"/>
              <a:gd name="connsiteY7" fmla="*/ 825500 h 825500"/>
              <a:gd name="connsiteX8" fmla="*/ 0 w 4947820"/>
              <a:gd name="connsiteY8" fmla="*/ 238124 h 825500"/>
              <a:gd name="connsiteX9" fmla="*/ 0 w 4947820"/>
              <a:gd name="connsiteY9" fmla="*/ 130176 h 825500"/>
              <a:gd name="connsiteX0" fmla="*/ 0 w 4947820"/>
              <a:gd name="connsiteY0" fmla="*/ 130176 h 825500"/>
              <a:gd name="connsiteX1" fmla="*/ 1683920 w 4947820"/>
              <a:gd name="connsiteY1" fmla="*/ 685800 h 825500"/>
              <a:gd name="connsiteX2" fmla="*/ 4496969 w 4947820"/>
              <a:gd name="connsiteY2" fmla="*/ 130176 h 825500"/>
              <a:gd name="connsiteX3" fmla="*/ 4496969 w 4947820"/>
              <a:gd name="connsiteY3" fmla="*/ 0 h 825500"/>
              <a:gd name="connsiteX4" fmla="*/ 4947820 w 4947820"/>
              <a:gd name="connsiteY4" fmla="*/ 184150 h 825500"/>
              <a:gd name="connsiteX5" fmla="*/ 4496969 w 4947820"/>
              <a:gd name="connsiteY5" fmla="*/ 368300 h 825500"/>
              <a:gd name="connsiteX6" fmla="*/ 4496969 w 4947820"/>
              <a:gd name="connsiteY6" fmla="*/ 238124 h 825500"/>
              <a:gd name="connsiteX7" fmla="*/ 1747420 w 4947820"/>
              <a:gd name="connsiteY7" fmla="*/ 825500 h 825500"/>
              <a:gd name="connsiteX8" fmla="*/ 0 w 4947820"/>
              <a:gd name="connsiteY8" fmla="*/ 238124 h 825500"/>
              <a:gd name="connsiteX9" fmla="*/ 0 w 4947820"/>
              <a:gd name="connsiteY9" fmla="*/ 130176 h 825500"/>
              <a:gd name="connsiteX0" fmla="*/ 0 w 4947820"/>
              <a:gd name="connsiteY0" fmla="*/ 130176 h 825500"/>
              <a:gd name="connsiteX1" fmla="*/ 1683920 w 4947820"/>
              <a:gd name="connsiteY1" fmla="*/ 685800 h 825500"/>
              <a:gd name="connsiteX2" fmla="*/ 4496969 w 4947820"/>
              <a:gd name="connsiteY2" fmla="*/ 130176 h 825500"/>
              <a:gd name="connsiteX3" fmla="*/ 4496969 w 4947820"/>
              <a:gd name="connsiteY3" fmla="*/ 0 h 825500"/>
              <a:gd name="connsiteX4" fmla="*/ 4947820 w 4947820"/>
              <a:gd name="connsiteY4" fmla="*/ 184150 h 825500"/>
              <a:gd name="connsiteX5" fmla="*/ 4496969 w 4947820"/>
              <a:gd name="connsiteY5" fmla="*/ 368300 h 825500"/>
              <a:gd name="connsiteX6" fmla="*/ 4496969 w 4947820"/>
              <a:gd name="connsiteY6" fmla="*/ 238124 h 825500"/>
              <a:gd name="connsiteX7" fmla="*/ 1747420 w 4947820"/>
              <a:gd name="connsiteY7" fmla="*/ 825500 h 825500"/>
              <a:gd name="connsiteX8" fmla="*/ 0 w 4947820"/>
              <a:gd name="connsiteY8" fmla="*/ 238124 h 825500"/>
              <a:gd name="connsiteX9" fmla="*/ 0 w 4947820"/>
              <a:gd name="connsiteY9" fmla="*/ 130176 h 825500"/>
              <a:gd name="connsiteX0" fmla="*/ 0 w 4947820"/>
              <a:gd name="connsiteY0" fmla="*/ 130176 h 825500"/>
              <a:gd name="connsiteX1" fmla="*/ 1683920 w 4947820"/>
              <a:gd name="connsiteY1" fmla="*/ 685800 h 825500"/>
              <a:gd name="connsiteX2" fmla="*/ 4496969 w 4947820"/>
              <a:gd name="connsiteY2" fmla="*/ 130176 h 825500"/>
              <a:gd name="connsiteX3" fmla="*/ 4496969 w 4947820"/>
              <a:gd name="connsiteY3" fmla="*/ 0 h 825500"/>
              <a:gd name="connsiteX4" fmla="*/ 4947820 w 4947820"/>
              <a:gd name="connsiteY4" fmla="*/ 184150 h 825500"/>
              <a:gd name="connsiteX5" fmla="*/ 4496969 w 4947820"/>
              <a:gd name="connsiteY5" fmla="*/ 368300 h 825500"/>
              <a:gd name="connsiteX6" fmla="*/ 4496969 w 4947820"/>
              <a:gd name="connsiteY6" fmla="*/ 238124 h 825500"/>
              <a:gd name="connsiteX7" fmla="*/ 1747420 w 4947820"/>
              <a:gd name="connsiteY7" fmla="*/ 825500 h 825500"/>
              <a:gd name="connsiteX8" fmla="*/ 0 w 4947820"/>
              <a:gd name="connsiteY8" fmla="*/ 238124 h 825500"/>
              <a:gd name="connsiteX9" fmla="*/ 0 w 4947820"/>
              <a:gd name="connsiteY9" fmla="*/ 130176 h 825500"/>
              <a:gd name="connsiteX0" fmla="*/ 0 w 4947820"/>
              <a:gd name="connsiteY0" fmla="*/ 130176 h 825500"/>
              <a:gd name="connsiteX1" fmla="*/ 1747420 w 4947820"/>
              <a:gd name="connsiteY1" fmla="*/ 723900 h 825500"/>
              <a:gd name="connsiteX2" fmla="*/ 4496969 w 4947820"/>
              <a:gd name="connsiteY2" fmla="*/ 130176 h 825500"/>
              <a:gd name="connsiteX3" fmla="*/ 4496969 w 4947820"/>
              <a:gd name="connsiteY3" fmla="*/ 0 h 825500"/>
              <a:gd name="connsiteX4" fmla="*/ 4947820 w 4947820"/>
              <a:gd name="connsiteY4" fmla="*/ 184150 h 825500"/>
              <a:gd name="connsiteX5" fmla="*/ 4496969 w 4947820"/>
              <a:gd name="connsiteY5" fmla="*/ 368300 h 825500"/>
              <a:gd name="connsiteX6" fmla="*/ 4496969 w 4947820"/>
              <a:gd name="connsiteY6" fmla="*/ 238124 h 825500"/>
              <a:gd name="connsiteX7" fmla="*/ 1747420 w 4947820"/>
              <a:gd name="connsiteY7" fmla="*/ 825500 h 825500"/>
              <a:gd name="connsiteX8" fmla="*/ 0 w 4947820"/>
              <a:gd name="connsiteY8" fmla="*/ 238124 h 825500"/>
              <a:gd name="connsiteX9" fmla="*/ 0 w 4947820"/>
              <a:gd name="connsiteY9" fmla="*/ 130176 h 825500"/>
              <a:gd name="connsiteX0" fmla="*/ 0 w 4947820"/>
              <a:gd name="connsiteY0" fmla="*/ 130176 h 965200"/>
              <a:gd name="connsiteX1" fmla="*/ 1747420 w 4947820"/>
              <a:gd name="connsiteY1" fmla="*/ 723900 h 965200"/>
              <a:gd name="connsiteX2" fmla="*/ 4496969 w 4947820"/>
              <a:gd name="connsiteY2" fmla="*/ 130176 h 965200"/>
              <a:gd name="connsiteX3" fmla="*/ 4496969 w 4947820"/>
              <a:gd name="connsiteY3" fmla="*/ 0 h 965200"/>
              <a:gd name="connsiteX4" fmla="*/ 4947820 w 4947820"/>
              <a:gd name="connsiteY4" fmla="*/ 184150 h 965200"/>
              <a:gd name="connsiteX5" fmla="*/ 4496969 w 4947820"/>
              <a:gd name="connsiteY5" fmla="*/ 965200 h 965200"/>
              <a:gd name="connsiteX6" fmla="*/ 4496969 w 4947820"/>
              <a:gd name="connsiteY6" fmla="*/ 238124 h 965200"/>
              <a:gd name="connsiteX7" fmla="*/ 1747420 w 4947820"/>
              <a:gd name="connsiteY7" fmla="*/ 825500 h 965200"/>
              <a:gd name="connsiteX8" fmla="*/ 0 w 4947820"/>
              <a:gd name="connsiteY8" fmla="*/ 238124 h 965200"/>
              <a:gd name="connsiteX9" fmla="*/ 0 w 4947820"/>
              <a:gd name="connsiteY9" fmla="*/ 130176 h 965200"/>
              <a:gd name="connsiteX0" fmla="*/ 0 w 4947820"/>
              <a:gd name="connsiteY0" fmla="*/ 130176 h 965200"/>
              <a:gd name="connsiteX1" fmla="*/ 1747420 w 4947820"/>
              <a:gd name="connsiteY1" fmla="*/ 723900 h 965200"/>
              <a:gd name="connsiteX2" fmla="*/ 4496969 w 4947820"/>
              <a:gd name="connsiteY2" fmla="*/ 130176 h 965200"/>
              <a:gd name="connsiteX3" fmla="*/ 4496969 w 4947820"/>
              <a:gd name="connsiteY3" fmla="*/ 0 h 965200"/>
              <a:gd name="connsiteX4" fmla="*/ 4947820 w 4947820"/>
              <a:gd name="connsiteY4" fmla="*/ 184150 h 965200"/>
              <a:gd name="connsiteX5" fmla="*/ 4496969 w 4947820"/>
              <a:gd name="connsiteY5" fmla="*/ 965200 h 965200"/>
              <a:gd name="connsiteX6" fmla="*/ 4518566 w 4947820"/>
              <a:gd name="connsiteY6" fmla="*/ 784224 h 965200"/>
              <a:gd name="connsiteX7" fmla="*/ 1747420 w 4947820"/>
              <a:gd name="connsiteY7" fmla="*/ 825500 h 965200"/>
              <a:gd name="connsiteX8" fmla="*/ 0 w 4947820"/>
              <a:gd name="connsiteY8" fmla="*/ 238124 h 965200"/>
              <a:gd name="connsiteX9" fmla="*/ 0 w 4947820"/>
              <a:gd name="connsiteY9" fmla="*/ 130176 h 965200"/>
              <a:gd name="connsiteX0" fmla="*/ 0 w 4947820"/>
              <a:gd name="connsiteY0" fmla="*/ 130176 h 965200"/>
              <a:gd name="connsiteX1" fmla="*/ 1747420 w 4947820"/>
              <a:gd name="connsiteY1" fmla="*/ 723900 h 965200"/>
              <a:gd name="connsiteX2" fmla="*/ 4507767 w 4947820"/>
              <a:gd name="connsiteY2" fmla="*/ 549276 h 965200"/>
              <a:gd name="connsiteX3" fmla="*/ 4496969 w 4947820"/>
              <a:gd name="connsiteY3" fmla="*/ 0 h 965200"/>
              <a:gd name="connsiteX4" fmla="*/ 4947820 w 4947820"/>
              <a:gd name="connsiteY4" fmla="*/ 184150 h 965200"/>
              <a:gd name="connsiteX5" fmla="*/ 4496969 w 4947820"/>
              <a:gd name="connsiteY5" fmla="*/ 965200 h 965200"/>
              <a:gd name="connsiteX6" fmla="*/ 4518566 w 4947820"/>
              <a:gd name="connsiteY6" fmla="*/ 784224 h 965200"/>
              <a:gd name="connsiteX7" fmla="*/ 1747420 w 4947820"/>
              <a:gd name="connsiteY7" fmla="*/ 825500 h 965200"/>
              <a:gd name="connsiteX8" fmla="*/ 0 w 4947820"/>
              <a:gd name="connsiteY8" fmla="*/ 238124 h 965200"/>
              <a:gd name="connsiteX9" fmla="*/ 0 w 4947820"/>
              <a:gd name="connsiteY9" fmla="*/ 130176 h 965200"/>
              <a:gd name="connsiteX0" fmla="*/ 0 w 4947820"/>
              <a:gd name="connsiteY0" fmla="*/ 0 h 835024"/>
              <a:gd name="connsiteX1" fmla="*/ 1747420 w 4947820"/>
              <a:gd name="connsiteY1" fmla="*/ 593724 h 835024"/>
              <a:gd name="connsiteX2" fmla="*/ 4507767 w 4947820"/>
              <a:gd name="connsiteY2" fmla="*/ 419100 h 835024"/>
              <a:gd name="connsiteX3" fmla="*/ 4486170 w 4947820"/>
              <a:gd name="connsiteY3" fmla="*/ 250824 h 835024"/>
              <a:gd name="connsiteX4" fmla="*/ 4947820 w 4947820"/>
              <a:gd name="connsiteY4" fmla="*/ 53974 h 835024"/>
              <a:gd name="connsiteX5" fmla="*/ 4496969 w 4947820"/>
              <a:gd name="connsiteY5" fmla="*/ 835024 h 835024"/>
              <a:gd name="connsiteX6" fmla="*/ 4518566 w 4947820"/>
              <a:gd name="connsiteY6" fmla="*/ 654048 h 835024"/>
              <a:gd name="connsiteX7" fmla="*/ 1747420 w 4947820"/>
              <a:gd name="connsiteY7" fmla="*/ 695324 h 835024"/>
              <a:gd name="connsiteX8" fmla="*/ 0 w 4947820"/>
              <a:gd name="connsiteY8" fmla="*/ 107948 h 835024"/>
              <a:gd name="connsiteX9" fmla="*/ 0 w 4947820"/>
              <a:gd name="connsiteY9" fmla="*/ 0 h 835024"/>
              <a:gd name="connsiteX0" fmla="*/ 0 w 5055805"/>
              <a:gd name="connsiteY0" fmla="*/ 0 h 835024"/>
              <a:gd name="connsiteX1" fmla="*/ 1747420 w 5055805"/>
              <a:gd name="connsiteY1" fmla="*/ 593724 h 835024"/>
              <a:gd name="connsiteX2" fmla="*/ 4507767 w 5055805"/>
              <a:gd name="connsiteY2" fmla="*/ 419100 h 835024"/>
              <a:gd name="connsiteX3" fmla="*/ 4486170 w 5055805"/>
              <a:gd name="connsiteY3" fmla="*/ 250824 h 835024"/>
              <a:gd name="connsiteX4" fmla="*/ 5055805 w 5055805"/>
              <a:gd name="connsiteY4" fmla="*/ 409574 h 835024"/>
              <a:gd name="connsiteX5" fmla="*/ 4496969 w 5055805"/>
              <a:gd name="connsiteY5" fmla="*/ 835024 h 835024"/>
              <a:gd name="connsiteX6" fmla="*/ 4518566 w 5055805"/>
              <a:gd name="connsiteY6" fmla="*/ 654048 h 835024"/>
              <a:gd name="connsiteX7" fmla="*/ 1747420 w 5055805"/>
              <a:gd name="connsiteY7" fmla="*/ 695324 h 835024"/>
              <a:gd name="connsiteX8" fmla="*/ 0 w 5055805"/>
              <a:gd name="connsiteY8" fmla="*/ 107948 h 835024"/>
              <a:gd name="connsiteX9" fmla="*/ 0 w 5055805"/>
              <a:gd name="connsiteY9" fmla="*/ 0 h 83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55805" h="835024">
                <a:moveTo>
                  <a:pt x="0" y="0"/>
                </a:moveTo>
                <a:cubicBezTo>
                  <a:pt x="280653" y="74613"/>
                  <a:pt x="996126" y="523874"/>
                  <a:pt x="1747420" y="593724"/>
                </a:cubicBezTo>
                <a:cubicBezTo>
                  <a:pt x="2498715" y="663574"/>
                  <a:pt x="4038925" y="533400"/>
                  <a:pt x="4507767" y="419100"/>
                </a:cubicBezTo>
                <a:lnTo>
                  <a:pt x="4486170" y="250824"/>
                </a:lnTo>
                <a:lnTo>
                  <a:pt x="5055805" y="409574"/>
                </a:lnTo>
                <a:lnTo>
                  <a:pt x="4496969" y="835024"/>
                </a:lnTo>
                <a:lnTo>
                  <a:pt x="4518566" y="654048"/>
                </a:lnTo>
                <a:cubicBezTo>
                  <a:pt x="4060308" y="730248"/>
                  <a:pt x="2500514" y="786341"/>
                  <a:pt x="1747420" y="695324"/>
                </a:cubicBezTo>
                <a:cubicBezTo>
                  <a:pt x="994326" y="604307"/>
                  <a:pt x="291237" y="223835"/>
                  <a:pt x="0" y="10794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2">
            <a:extLst>
              <a:ext uri="{FF2B5EF4-FFF2-40B4-BE49-F238E27FC236}">
                <a16:creationId xmlns:a16="http://schemas.microsoft.com/office/drawing/2014/main" id="{C86EB8E4-5095-6643-976F-DD8FE72046F8}"/>
              </a:ext>
            </a:extLst>
          </p:cNvPr>
          <p:cNvSpPr/>
          <p:nvPr/>
        </p:nvSpPr>
        <p:spPr>
          <a:xfrm rot="1000206" flipV="1">
            <a:off x="2924268" y="2274388"/>
            <a:ext cx="5202567" cy="1074260"/>
          </a:xfrm>
          <a:custGeom>
            <a:avLst/>
            <a:gdLst>
              <a:gd name="connsiteX0" fmla="*/ 0 w 4947820"/>
              <a:gd name="connsiteY0" fmla="*/ 130176 h 368300"/>
              <a:gd name="connsiteX1" fmla="*/ 4496969 w 4947820"/>
              <a:gd name="connsiteY1" fmla="*/ 130176 h 368300"/>
              <a:gd name="connsiteX2" fmla="*/ 4496969 w 4947820"/>
              <a:gd name="connsiteY2" fmla="*/ 0 h 368300"/>
              <a:gd name="connsiteX3" fmla="*/ 4947820 w 4947820"/>
              <a:gd name="connsiteY3" fmla="*/ 184150 h 368300"/>
              <a:gd name="connsiteX4" fmla="*/ 4496969 w 4947820"/>
              <a:gd name="connsiteY4" fmla="*/ 368300 h 368300"/>
              <a:gd name="connsiteX5" fmla="*/ 4496969 w 4947820"/>
              <a:gd name="connsiteY5" fmla="*/ 238124 h 368300"/>
              <a:gd name="connsiteX6" fmla="*/ 0 w 4947820"/>
              <a:gd name="connsiteY6" fmla="*/ 238124 h 368300"/>
              <a:gd name="connsiteX7" fmla="*/ 0 w 4947820"/>
              <a:gd name="connsiteY7" fmla="*/ 130176 h 368300"/>
              <a:gd name="connsiteX0" fmla="*/ 0 w 4947820"/>
              <a:gd name="connsiteY0" fmla="*/ 130176 h 368300"/>
              <a:gd name="connsiteX1" fmla="*/ 4496969 w 4947820"/>
              <a:gd name="connsiteY1" fmla="*/ 130176 h 368300"/>
              <a:gd name="connsiteX2" fmla="*/ 4496969 w 4947820"/>
              <a:gd name="connsiteY2" fmla="*/ 0 h 368300"/>
              <a:gd name="connsiteX3" fmla="*/ 4947820 w 4947820"/>
              <a:gd name="connsiteY3" fmla="*/ 184150 h 368300"/>
              <a:gd name="connsiteX4" fmla="*/ 4496969 w 4947820"/>
              <a:gd name="connsiteY4" fmla="*/ 368300 h 368300"/>
              <a:gd name="connsiteX5" fmla="*/ 4496969 w 4947820"/>
              <a:gd name="connsiteY5" fmla="*/ 238124 h 368300"/>
              <a:gd name="connsiteX6" fmla="*/ 2242720 w 4947820"/>
              <a:gd name="connsiteY6" fmla="*/ 241300 h 368300"/>
              <a:gd name="connsiteX7" fmla="*/ 0 w 4947820"/>
              <a:gd name="connsiteY7" fmla="*/ 238124 h 368300"/>
              <a:gd name="connsiteX8" fmla="*/ 0 w 4947820"/>
              <a:gd name="connsiteY8" fmla="*/ 130176 h 368300"/>
              <a:gd name="connsiteX0" fmla="*/ 0 w 4947820"/>
              <a:gd name="connsiteY0" fmla="*/ 130176 h 368300"/>
              <a:gd name="connsiteX1" fmla="*/ 2217320 w 4947820"/>
              <a:gd name="connsiteY1" fmla="*/ 127000 h 368300"/>
              <a:gd name="connsiteX2" fmla="*/ 4496969 w 4947820"/>
              <a:gd name="connsiteY2" fmla="*/ 130176 h 368300"/>
              <a:gd name="connsiteX3" fmla="*/ 4496969 w 4947820"/>
              <a:gd name="connsiteY3" fmla="*/ 0 h 368300"/>
              <a:gd name="connsiteX4" fmla="*/ 4947820 w 4947820"/>
              <a:gd name="connsiteY4" fmla="*/ 184150 h 368300"/>
              <a:gd name="connsiteX5" fmla="*/ 4496969 w 4947820"/>
              <a:gd name="connsiteY5" fmla="*/ 368300 h 368300"/>
              <a:gd name="connsiteX6" fmla="*/ 4496969 w 4947820"/>
              <a:gd name="connsiteY6" fmla="*/ 238124 h 368300"/>
              <a:gd name="connsiteX7" fmla="*/ 2242720 w 4947820"/>
              <a:gd name="connsiteY7" fmla="*/ 241300 h 368300"/>
              <a:gd name="connsiteX8" fmla="*/ 0 w 4947820"/>
              <a:gd name="connsiteY8" fmla="*/ 238124 h 368300"/>
              <a:gd name="connsiteX9" fmla="*/ 0 w 4947820"/>
              <a:gd name="connsiteY9" fmla="*/ 130176 h 368300"/>
              <a:gd name="connsiteX0" fmla="*/ 0 w 4947820"/>
              <a:gd name="connsiteY0" fmla="*/ 130176 h 825500"/>
              <a:gd name="connsiteX1" fmla="*/ 2217320 w 4947820"/>
              <a:gd name="connsiteY1" fmla="*/ 127000 h 825500"/>
              <a:gd name="connsiteX2" fmla="*/ 4496969 w 4947820"/>
              <a:gd name="connsiteY2" fmla="*/ 130176 h 825500"/>
              <a:gd name="connsiteX3" fmla="*/ 4496969 w 4947820"/>
              <a:gd name="connsiteY3" fmla="*/ 0 h 825500"/>
              <a:gd name="connsiteX4" fmla="*/ 4947820 w 4947820"/>
              <a:gd name="connsiteY4" fmla="*/ 184150 h 825500"/>
              <a:gd name="connsiteX5" fmla="*/ 4496969 w 4947820"/>
              <a:gd name="connsiteY5" fmla="*/ 368300 h 825500"/>
              <a:gd name="connsiteX6" fmla="*/ 4496969 w 4947820"/>
              <a:gd name="connsiteY6" fmla="*/ 238124 h 825500"/>
              <a:gd name="connsiteX7" fmla="*/ 1747420 w 4947820"/>
              <a:gd name="connsiteY7" fmla="*/ 825500 h 825500"/>
              <a:gd name="connsiteX8" fmla="*/ 0 w 4947820"/>
              <a:gd name="connsiteY8" fmla="*/ 238124 h 825500"/>
              <a:gd name="connsiteX9" fmla="*/ 0 w 4947820"/>
              <a:gd name="connsiteY9" fmla="*/ 130176 h 825500"/>
              <a:gd name="connsiteX0" fmla="*/ 0 w 4947820"/>
              <a:gd name="connsiteY0" fmla="*/ 130176 h 825500"/>
              <a:gd name="connsiteX1" fmla="*/ 1683920 w 4947820"/>
              <a:gd name="connsiteY1" fmla="*/ 685800 h 825500"/>
              <a:gd name="connsiteX2" fmla="*/ 4496969 w 4947820"/>
              <a:gd name="connsiteY2" fmla="*/ 130176 h 825500"/>
              <a:gd name="connsiteX3" fmla="*/ 4496969 w 4947820"/>
              <a:gd name="connsiteY3" fmla="*/ 0 h 825500"/>
              <a:gd name="connsiteX4" fmla="*/ 4947820 w 4947820"/>
              <a:gd name="connsiteY4" fmla="*/ 184150 h 825500"/>
              <a:gd name="connsiteX5" fmla="*/ 4496969 w 4947820"/>
              <a:gd name="connsiteY5" fmla="*/ 368300 h 825500"/>
              <a:gd name="connsiteX6" fmla="*/ 4496969 w 4947820"/>
              <a:gd name="connsiteY6" fmla="*/ 238124 h 825500"/>
              <a:gd name="connsiteX7" fmla="*/ 1747420 w 4947820"/>
              <a:gd name="connsiteY7" fmla="*/ 825500 h 825500"/>
              <a:gd name="connsiteX8" fmla="*/ 0 w 4947820"/>
              <a:gd name="connsiteY8" fmla="*/ 238124 h 825500"/>
              <a:gd name="connsiteX9" fmla="*/ 0 w 4947820"/>
              <a:gd name="connsiteY9" fmla="*/ 130176 h 825500"/>
              <a:gd name="connsiteX0" fmla="*/ 0 w 4947820"/>
              <a:gd name="connsiteY0" fmla="*/ 130176 h 825500"/>
              <a:gd name="connsiteX1" fmla="*/ 1683920 w 4947820"/>
              <a:gd name="connsiteY1" fmla="*/ 685800 h 825500"/>
              <a:gd name="connsiteX2" fmla="*/ 4496969 w 4947820"/>
              <a:gd name="connsiteY2" fmla="*/ 130176 h 825500"/>
              <a:gd name="connsiteX3" fmla="*/ 4496969 w 4947820"/>
              <a:gd name="connsiteY3" fmla="*/ 0 h 825500"/>
              <a:gd name="connsiteX4" fmla="*/ 4947820 w 4947820"/>
              <a:gd name="connsiteY4" fmla="*/ 184150 h 825500"/>
              <a:gd name="connsiteX5" fmla="*/ 4496969 w 4947820"/>
              <a:gd name="connsiteY5" fmla="*/ 368300 h 825500"/>
              <a:gd name="connsiteX6" fmla="*/ 4496969 w 4947820"/>
              <a:gd name="connsiteY6" fmla="*/ 238124 h 825500"/>
              <a:gd name="connsiteX7" fmla="*/ 1747420 w 4947820"/>
              <a:gd name="connsiteY7" fmla="*/ 825500 h 825500"/>
              <a:gd name="connsiteX8" fmla="*/ 0 w 4947820"/>
              <a:gd name="connsiteY8" fmla="*/ 238124 h 825500"/>
              <a:gd name="connsiteX9" fmla="*/ 0 w 4947820"/>
              <a:gd name="connsiteY9" fmla="*/ 130176 h 825500"/>
              <a:gd name="connsiteX0" fmla="*/ 0 w 4947820"/>
              <a:gd name="connsiteY0" fmla="*/ 130176 h 825500"/>
              <a:gd name="connsiteX1" fmla="*/ 1683920 w 4947820"/>
              <a:gd name="connsiteY1" fmla="*/ 685800 h 825500"/>
              <a:gd name="connsiteX2" fmla="*/ 4496969 w 4947820"/>
              <a:gd name="connsiteY2" fmla="*/ 130176 h 825500"/>
              <a:gd name="connsiteX3" fmla="*/ 4496969 w 4947820"/>
              <a:gd name="connsiteY3" fmla="*/ 0 h 825500"/>
              <a:gd name="connsiteX4" fmla="*/ 4947820 w 4947820"/>
              <a:gd name="connsiteY4" fmla="*/ 184150 h 825500"/>
              <a:gd name="connsiteX5" fmla="*/ 4496969 w 4947820"/>
              <a:gd name="connsiteY5" fmla="*/ 368300 h 825500"/>
              <a:gd name="connsiteX6" fmla="*/ 4496969 w 4947820"/>
              <a:gd name="connsiteY6" fmla="*/ 238124 h 825500"/>
              <a:gd name="connsiteX7" fmla="*/ 1747420 w 4947820"/>
              <a:gd name="connsiteY7" fmla="*/ 825500 h 825500"/>
              <a:gd name="connsiteX8" fmla="*/ 0 w 4947820"/>
              <a:gd name="connsiteY8" fmla="*/ 238124 h 825500"/>
              <a:gd name="connsiteX9" fmla="*/ 0 w 4947820"/>
              <a:gd name="connsiteY9" fmla="*/ 130176 h 825500"/>
              <a:gd name="connsiteX0" fmla="*/ 0 w 4947820"/>
              <a:gd name="connsiteY0" fmla="*/ 130176 h 825500"/>
              <a:gd name="connsiteX1" fmla="*/ 1747420 w 4947820"/>
              <a:gd name="connsiteY1" fmla="*/ 723900 h 825500"/>
              <a:gd name="connsiteX2" fmla="*/ 4496969 w 4947820"/>
              <a:gd name="connsiteY2" fmla="*/ 130176 h 825500"/>
              <a:gd name="connsiteX3" fmla="*/ 4496969 w 4947820"/>
              <a:gd name="connsiteY3" fmla="*/ 0 h 825500"/>
              <a:gd name="connsiteX4" fmla="*/ 4947820 w 4947820"/>
              <a:gd name="connsiteY4" fmla="*/ 184150 h 825500"/>
              <a:gd name="connsiteX5" fmla="*/ 4496969 w 4947820"/>
              <a:gd name="connsiteY5" fmla="*/ 368300 h 825500"/>
              <a:gd name="connsiteX6" fmla="*/ 4496969 w 4947820"/>
              <a:gd name="connsiteY6" fmla="*/ 238124 h 825500"/>
              <a:gd name="connsiteX7" fmla="*/ 1747420 w 4947820"/>
              <a:gd name="connsiteY7" fmla="*/ 825500 h 825500"/>
              <a:gd name="connsiteX8" fmla="*/ 0 w 4947820"/>
              <a:gd name="connsiteY8" fmla="*/ 238124 h 825500"/>
              <a:gd name="connsiteX9" fmla="*/ 0 w 4947820"/>
              <a:gd name="connsiteY9" fmla="*/ 130176 h 825500"/>
              <a:gd name="connsiteX0" fmla="*/ 0 w 4947820"/>
              <a:gd name="connsiteY0" fmla="*/ 130176 h 965200"/>
              <a:gd name="connsiteX1" fmla="*/ 1747420 w 4947820"/>
              <a:gd name="connsiteY1" fmla="*/ 723900 h 965200"/>
              <a:gd name="connsiteX2" fmla="*/ 4496969 w 4947820"/>
              <a:gd name="connsiteY2" fmla="*/ 130176 h 965200"/>
              <a:gd name="connsiteX3" fmla="*/ 4496969 w 4947820"/>
              <a:gd name="connsiteY3" fmla="*/ 0 h 965200"/>
              <a:gd name="connsiteX4" fmla="*/ 4947820 w 4947820"/>
              <a:gd name="connsiteY4" fmla="*/ 184150 h 965200"/>
              <a:gd name="connsiteX5" fmla="*/ 4496969 w 4947820"/>
              <a:gd name="connsiteY5" fmla="*/ 965200 h 965200"/>
              <a:gd name="connsiteX6" fmla="*/ 4496969 w 4947820"/>
              <a:gd name="connsiteY6" fmla="*/ 238124 h 965200"/>
              <a:gd name="connsiteX7" fmla="*/ 1747420 w 4947820"/>
              <a:gd name="connsiteY7" fmla="*/ 825500 h 965200"/>
              <a:gd name="connsiteX8" fmla="*/ 0 w 4947820"/>
              <a:gd name="connsiteY8" fmla="*/ 238124 h 965200"/>
              <a:gd name="connsiteX9" fmla="*/ 0 w 4947820"/>
              <a:gd name="connsiteY9" fmla="*/ 130176 h 965200"/>
              <a:gd name="connsiteX0" fmla="*/ 0 w 4947820"/>
              <a:gd name="connsiteY0" fmla="*/ 130176 h 965200"/>
              <a:gd name="connsiteX1" fmla="*/ 1747420 w 4947820"/>
              <a:gd name="connsiteY1" fmla="*/ 723900 h 965200"/>
              <a:gd name="connsiteX2" fmla="*/ 4496969 w 4947820"/>
              <a:gd name="connsiteY2" fmla="*/ 130176 h 965200"/>
              <a:gd name="connsiteX3" fmla="*/ 4496969 w 4947820"/>
              <a:gd name="connsiteY3" fmla="*/ 0 h 965200"/>
              <a:gd name="connsiteX4" fmla="*/ 4947820 w 4947820"/>
              <a:gd name="connsiteY4" fmla="*/ 184150 h 965200"/>
              <a:gd name="connsiteX5" fmla="*/ 4496969 w 4947820"/>
              <a:gd name="connsiteY5" fmla="*/ 965200 h 965200"/>
              <a:gd name="connsiteX6" fmla="*/ 4518566 w 4947820"/>
              <a:gd name="connsiteY6" fmla="*/ 784224 h 965200"/>
              <a:gd name="connsiteX7" fmla="*/ 1747420 w 4947820"/>
              <a:gd name="connsiteY7" fmla="*/ 825500 h 965200"/>
              <a:gd name="connsiteX8" fmla="*/ 0 w 4947820"/>
              <a:gd name="connsiteY8" fmla="*/ 238124 h 965200"/>
              <a:gd name="connsiteX9" fmla="*/ 0 w 4947820"/>
              <a:gd name="connsiteY9" fmla="*/ 130176 h 965200"/>
              <a:gd name="connsiteX0" fmla="*/ 0 w 4947820"/>
              <a:gd name="connsiteY0" fmla="*/ 130176 h 965200"/>
              <a:gd name="connsiteX1" fmla="*/ 1747420 w 4947820"/>
              <a:gd name="connsiteY1" fmla="*/ 723900 h 965200"/>
              <a:gd name="connsiteX2" fmla="*/ 4507767 w 4947820"/>
              <a:gd name="connsiteY2" fmla="*/ 549276 h 965200"/>
              <a:gd name="connsiteX3" fmla="*/ 4496969 w 4947820"/>
              <a:gd name="connsiteY3" fmla="*/ 0 h 965200"/>
              <a:gd name="connsiteX4" fmla="*/ 4947820 w 4947820"/>
              <a:gd name="connsiteY4" fmla="*/ 184150 h 965200"/>
              <a:gd name="connsiteX5" fmla="*/ 4496969 w 4947820"/>
              <a:gd name="connsiteY5" fmla="*/ 965200 h 965200"/>
              <a:gd name="connsiteX6" fmla="*/ 4518566 w 4947820"/>
              <a:gd name="connsiteY6" fmla="*/ 784224 h 965200"/>
              <a:gd name="connsiteX7" fmla="*/ 1747420 w 4947820"/>
              <a:gd name="connsiteY7" fmla="*/ 825500 h 965200"/>
              <a:gd name="connsiteX8" fmla="*/ 0 w 4947820"/>
              <a:gd name="connsiteY8" fmla="*/ 238124 h 965200"/>
              <a:gd name="connsiteX9" fmla="*/ 0 w 4947820"/>
              <a:gd name="connsiteY9" fmla="*/ 130176 h 965200"/>
              <a:gd name="connsiteX0" fmla="*/ 0 w 4947820"/>
              <a:gd name="connsiteY0" fmla="*/ 0 h 835024"/>
              <a:gd name="connsiteX1" fmla="*/ 1747420 w 4947820"/>
              <a:gd name="connsiteY1" fmla="*/ 593724 h 835024"/>
              <a:gd name="connsiteX2" fmla="*/ 4507767 w 4947820"/>
              <a:gd name="connsiteY2" fmla="*/ 419100 h 835024"/>
              <a:gd name="connsiteX3" fmla="*/ 4486170 w 4947820"/>
              <a:gd name="connsiteY3" fmla="*/ 250824 h 835024"/>
              <a:gd name="connsiteX4" fmla="*/ 4947820 w 4947820"/>
              <a:gd name="connsiteY4" fmla="*/ 53974 h 835024"/>
              <a:gd name="connsiteX5" fmla="*/ 4496969 w 4947820"/>
              <a:gd name="connsiteY5" fmla="*/ 835024 h 835024"/>
              <a:gd name="connsiteX6" fmla="*/ 4518566 w 4947820"/>
              <a:gd name="connsiteY6" fmla="*/ 654048 h 835024"/>
              <a:gd name="connsiteX7" fmla="*/ 1747420 w 4947820"/>
              <a:gd name="connsiteY7" fmla="*/ 695324 h 835024"/>
              <a:gd name="connsiteX8" fmla="*/ 0 w 4947820"/>
              <a:gd name="connsiteY8" fmla="*/ 107948 h 835024"/>
              <a:gd name="connsiteX9" fmla="*/ 0 w 4947820"/>
              <a:gd name="connsiteY9" fmla="*/ 0 h 835024"/>
              <a:gd name="connsiteX0" fmla="*/ 0 w 5055805"/>
              <a:gd name="connsiteY0" fmla="*/ 0 h 835024"/>
              <a:gd name="connsiteX1" fmla="*/ 1747420 w 5055805"/>
              <a:gd name="connsiteY1" fmla="*/ 593724 h 835024"/>
              <a:gd name="connsiteX2" fmla="*/ 4507767 w 5055805"/>
              <a:gd name="connsiteY2" fmla="*/ 419100 h 835024"/>
              <a:gd name="connsiteX3" fmla="*/ 4486170 w 5055805"/>
              <a:gd name="connsiteY3" fmla="*/ 250824 h 835024"/>
              <a:gd name="connsiteX4" fmla="*/ 5055805 w 5055805"/>
              <a:gd name="connsiteY4" fmla="*/ 409574 h 835024"/>
              <a:gd name="connsiteX5" fmla="*/ 4496969 w 5055805"/>
              <a:gd name="connsiteY5" fmla="*/ 835024 h 835024"/>
              <a:gd name="connsiteX6" fmla="*/ 4518566 w 5055805"/>
              <a:gd name="connsiteY6" fmla="*/ 654048 h 835024"/>
              <a:gd name="connsiteX7" fmla="*/ 1747420 w 5055805"/>
              <a:gd name="connsiteY7" fmla="*/ 695324 h 835024"/>
              <a:gd name="connsiteX8" fmla="*/ 0 w 5055805"/>
              <a:gd name="connsiteY8" fmla="*/ 107948 h 835024"/>
              <a:gd name="connsiteX9" fmla="*/ 0 w 5055805"/>
              <a:gd name="connsiteY9" fmla="*/ 0 h 83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55805" h="835024">
                <a:moveTo>
                  <a:pt x="0" y="0"/>
                </a:moveTo>
                <a:cubicBezTo>
                  <a:pt x="280653" y="74613"/>
                  <a:pt x="996126" y="523874"/>
                  <a:pt x="1747420" y="593724"/>
                </a:cubicBezTo>
                <a:cubicBezTo>
                  <a:pt x="2498715" y="663574"/>
                  <a:pt x="4038925" y="533400"/>
                  <a:pt x="4507767" y="419100"/>
                </a:cubicBezTo>
                <a:lnTo>
                  <a:pt x="4486170" y="250824"/>
                </a:lnTo>
                <a:lnTo>
                  <a:pt x="5055805" y="409574"/>
                </a:lnTo>
                <a:lnTo>
                  <a:pt x="4496969" y="835024"/>
                </a:lnTo>
                <a:lnTo>
                  <a:pt x="4518566" y="654048"/>
                </a:lnTo>
                <a:cubicBezTo>
                  <a:pt x="4060308" y="730248"/>
                  <a:pt x="2500514" y="786341"/>
                  <a:pt x="1747420" y="695324"/>
                </a:cubicBezTo>
                <a:cubicBezTo>
                  <a:pt x="994326" y="604307"/>
                  <a:pt x="291237" y="223835"/>
                  <a:pt x="0" y="10794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4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E781ECD8-B719-7546-B029-18F812E2B4CA}"/>
              </a:ext>
            </a:extLst>
          </p:cNvPr>
          <p:cNvSpPr/>
          <p:nvPr/>
        </p:nvSpPr>
        <p:spPr>
          <a:xfrm>
            <a:off x="2277034" y="2228944"/>
            <a:ext cx="621027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A92B98-D874-2A40-9977-EC182F50D387}"/>
              </a:ext>
            </a:extLst>
          </p:cNvPr>
          <p:cNvSpPr txBox="1"/>
          <p:nvPr/>
        </p:nvSpPr>
        <p:spPr>
          <a:xfrm>
            <a:off x="3867566" y="6421974"/>
            <a:ext cx="420963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" dirty="0"/>
              <a:t>Talk by R. Calabrese, parallel section</a:t>
            </a:r>
            <a:r>
              <a:rPr lang="ru-RU" dirty="0"/>
              <a:t> </a:t>
            </a:r>
            <a:r>
              <a:rPr lang="en-US" dirty="0"/>
              <a:t>today</a:t>
            </a:r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063499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451" name="Group 35">
            <a:extLst>
              <a:ext uri="{FF2B5EF4-FFF2-40B4-BE49-F238E27FC236}">
                <a16:creationId xmlns:a16="http://schemas.microsoft.com/office/drawing/2014/main" id="{0DA7B2D8-1B24-D34C-A9AC-D6529AD02DE2}"/>
              </a:ext>
            </a:extLst>
          </p:cNvPr>
          <p:cNvGrpSpPr>
            <a:grpSpLocks/>
          </p:cNvGrpSpPr>
          <p:nvPr/>
        </p:nvGrpSpPr>
        <p:grpSpPr bwMode="auto">
          <a:xfrm>
            <a:off x="6977460" y="440152"/>
            <a:ext cx="4103688" cy="457200"/>
            <a:chOff x="2835" y="278"/>
            <a:chExt cx="2585" cy="288"/>
          </a:xfrm>
        </p:grpSpPr>
        <p:sp>
          <p:nvSpPr>
            <p:cNvPr id="60452" name="Rectangle 36">
              <a:extLst>
                <a:ext uri="{FF2B5EF4-FFF2-40B4-BE49-F238E27FC236}">
                  <a16:creationId xmlns:a16="http://schemas.microsoft.com/office/drawing/2014/main" id="{3CED6AE2-68E7-B040-92FD-CA8BA7F23D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5" y="278"/>
              <a:ext cx="258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l-GR" alt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π</a:t>
              </a:r>
              <a:r>
                <a:rPr lang="en-US" altLang="ru-RU" sz="2000" b="1" i="1" dirty="0"/>
                <a:t>DAR - </a:t>
              </a:r>
              <a:r>
                <a:rPr lang="en-US" altLang="ru-RU" b="1" dirty="0"/>
                <a:t>pion Decay At Rest</a:t>
              </a:r>
              <a:r>
                <a:rPr lang="en-US" altLang="ru-RU" dirty="0"/>
                <a:t> </a:t>
              </a:r>
              <a:r>
                <a:rPr lang="en-US" altLang="ru-RU" sz="2000" b="1" i="1" dirty="0"/>
                <a:t>- </a:t>
              </a:r>
              <a:r>
                <a:rPr lang="el-GR" altLang="ru-RU" sz="24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l-GR" altLang="ru-RU" sz="2400" b="1" i="1" baseline="-25000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altLang="ru-RU" dirty="0"/>
                <a:t>,</a:t>
              </a:r>
              <a:r>
                <a:rPr lang="el-GR" altLang="ru-RU" sz="2400" b="1" i="1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l-GR" altLang="ru-RU" sz="2400" b="1" i="1" baseline="-25000" dirty="0" err="1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μ</a:t>
              </a:r>
              <a:r>
                <a:rPr lang="en-US" altLang="ru-RU" dirty="0"/>
                <a:t>,</a:t>
              </a:r>
              <a:r>
                <a:rPr lang="el-GR" altLang="ru-RU" sz="24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altLang="ru-RU" sz="2400" b="1" i="1" baseline="-25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ru-RU" altLang="ru-RU" sz="2000" b="1" i="1" dirty="0"/>
            </a:p>
          </p:txBody>
        </p:sp>
        <p:sp>
          <p:nvSpPr>
            <p:cNvPr id="60453" name="Line 37">
              <a:extLst>
                <a:ext uri="{FF2B5EF4-FFF2-40B4-BE49-F238E27FC236}">
                  <a16:creationId xmlns:a16="http://schemas.microsoft.com/office/drawing/2014/main" id="{20D55963-ED5E-AB40-81F4-B01CEAC19A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89" y="368"/>
              <a:ext cx="91" cy="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60454" name="Group 38">
            <a:extLst>
              <a:ext uri="{FF2B5EF4-FFF2-40B4-BE49-F238E27FC236}">
                <a16:creationId xmlns:a16="http://schemas.microsoft.com/office/drawing/2014/main" id="{EED0A1B4-1DB5-BC44-87E5-4CD8DBEED4F4}"/>
              </a:ext>
            </a:extLst>
          </p:cNvPr>
          <p:cNvGrpSpPr>
            <a:grpSpLocks/>
          </p:cNvGrpSpPr>
          <p:nvPr/>
        </p:nvGrpSpPr>
        <p:grpSpPr bwMode="auto">
          <a:xfrm>
            <a:off x="6940949" y="906877"/>
            <a:ext cx="3995737" cy="1625565"/>
            <a:chOff x="2767" y="550"/>
            <a:chExt cx="2517" cy="1133"/>
          </a:xfrm>
        </p:grpSpPr>
        <p:sp>
          <p:nvSpPr>
            <p:cNvPr id="60455" name="Rectangle 39">
              <a:extLst>
                <a:ext uri="{FF2B5EF4-FFF2-40B4-BE49-F238E27FC236}">
                  <a16:creationId xmlns:a16="http://schemas.microsoft.com/office/drawing/2014/main" id="{C9AB013B-AFFE-764D-AEEB-2B56EADD8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7" y="550"/>
              <a:ext cx="2517" cy="1133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60456" name="Oval 40">
              <a:extLst>
                <a:ext uri="{FF2B5EF4-FFF2-40B4-BE49-F238E27FC236}">
                  <a16:creationId xmlns:a16="http://schemas.microsoft.com/office/drawing/2014/main" id="{F4BB5399-E3B6-B044-85E9-93033D5DB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3" y="1374"/>
              <a:ext cx="182" cy="177"/>
            </a:xfrm>
            <a:prstGeom prst="ellipse">
              <a:avLst/>
            </a:prstGeom>
            <a:gradFill rotWithShape="1">
              <a:gsLst>
                <a:gs pos="0">
                  <a:srgbClr val="FF00FF">
                    <a:gamma/>
                    <a:shade val="46275"/>
                    <a:invGamma/>
                  </a:srgbClr>
                </a:gs>
                <a:gs pos="100000">
                  <a:srgbClr val="FF00FF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00F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57" name="AutoShape 41">
              <a:extLst>
                <a:ext uri="{FF2B5EF4-FFF2-40B4-BE49-F238E27FC236}">
                  <a16:creationId xmlns:a16="http://schemas.microsoft.com/office/drawing/2014/main" id="{3B9B485B-1D50-BE47-AC1A-A1AA70965D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470779">
              <a:off x="3123" y="1295"/>
              <a:ext cx="307" cy="89"/>
            </a:xfrm>
            <a:prstGeom prst="rightArrow">
              <a:avLst>
                <a:gd name="adj1" fmla="val 50000"/>
                <a:gd name="adj2" fmla="val 86236"/>
              </a:avLst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0458" name="Oval 42">
              <a:extLst>
                <a:ext uri="{FF2B5EF4-FFF2-40B4-BE49-F238E27FC236}">
                  <a16:creationId xmlns:a16="http://schemas.microsoft.com/office/drawing/2014/main" id="{D56C4F41-CA6B-0A47-98D4-1AEC490EB16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430" y="1086"/>
              <a:ext cx="275" cy="268"/>
            </a:xfrm>
            <a:prstGeom prst="ellipse">
              <a:avLst/>
            </a:prstGeom>
            <a:gradFill rotWithShape="1">
              <a:gsLst>
                <a:gs pos="0">
                  <a:srgbClr val="00CCFF">
                    <a:gamma/>
                    <a:shade val="46275"/>
                    <a:invGamma/>
                  </a:srgbClr>
                </a:gs>
                <a:gs pos="100000">
                  <a:srgbClr val="00CCFF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CCFF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59" name="Line 43">
              <a:extLst>
                <a:ext uri="{FF2B5EF4-FFF2-40B4-BE49-F238E27FC236}">
                  <a16:creationId xmlns:a16="http://schemas.microsoft.com/office/drawing/2014/main" id="{FD02F968-9616-8246-8F8F-6ECC6C4618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77" y="997"/>
              <a:ext cx="153" cy="12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60" name="Line 44">
              <a:extLst>
                <a:ext uri="{FF2B5EF4-FFF2-40B4-BE49-F238E27FC236}">
                  <a16:creationId xmlns:a16="http://schemas.microsoft.com/office/drawing/2014/main" id="{49E7202F-BE5B-1144-8104-FA476D3B4F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80" y="947"/>
              <a:ext cx="42" cy="11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61" name="Line 45">
              <a:extLst>
                <a:ext uri="{FF2B5EF4-FFF2-40B4-BE49-F238E27FC236}">
                  <a16:creationId xmlns:a16="http://schemas.microsoft.com/office/drawing/2014/main" id="{C178E594-77AC-884F-977E-E1BF642C2D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91" y="1384"/>
              <a:ext cx="31" cy="11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62" name="Line 46">
              <a:extLst>
                <a:ext uri="{FF2B5EF4-FFF2-40B4-BE49-F238E27FC236}">
                  <a16:creationId xmlns:a16="http://schemas.microsoft.com/office/drawing/2014/main" id="{76EB7D17-4780-6545-82D8-0FC640A6F1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5" y="1384"/>
              <a:ext cx="60" cy="14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63" name="Line 47">
              <a:extLst>
                <a:ext uri="{FF2B5EF4-FFF2-40B4-BE49-F238E27FC236}">
                  <a16:creationId xmlns:a16="http://schemas.microsoft.com/office/drawing/2014/main" id="{19D1EFDF-4E83-4B4E-96C8-550973B83A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7" y="1295"/>
              <a:ext cx="245" cy="3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64" name="Line 48">
              <a:extLst>
                <a:ext uri="{FF2B5EF4-FFF2-40B4-BE49-F238E27FC236}">
                  <a16:creationId xmlns:a16="http://schemas.microsoft.com/office/drawing/2014/main" id="{3EB1DC28-866E-7E48-9C96-D8FAACDDAE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75" y="991"/>
              <a:ext cx="169" cy="95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65" name="Oval 49">
              <a:extLst>
                <a:ext uri="{FF2B5EF4-FFF2-40B4-BE49-F238E27FC236}">
                  <a16:creationId xmlns:a16="http://schemas.microsoft.com/office/drawing/2014/main" id="{DCC33049-9DC1-F44F-B5F6-987941B88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847"/>
              <a:ext cx="181" cy="176"/>
            </a:xfrm>
            <a:prstGeom prst="ellipse">
              <a:avLst/>
            </a:prstGeom>
            <a:gradFill rotWithShape="1">
              <a:gsLst>
                <a:gs pos="0">
                  <a:srgbClr val="00FF00">
                    <a:gamma/>
                    <a:shade val="46275"/>
                    <a:invGamma/>
                  </a:srgbClr>
                </a:gs>
                <a:gs pos="100000">
                  <a:srgbClr val="00FF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66" name="Oval 50">
              <a:extLst>
                <a:ext uri="{FF2B5EF4-FFF2-40B4-BE49-F238E27FC236}">
                  <a16:creationId xmlns:a16="http://schemas.microsoft.com/office/drawing/2014/main" id="{D7B75B30-2F4F-D244-9D32-5DE0A2104E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2" y="1235"/>
              <a:ext cx="182" cy="177"/>
            </a:xfrm>
            <a:prstGeom prst="ellipse">
              <a:avLst/>
            </a:prstGeom>
            <a:gradFill rotWithShape="1">
              <a:gsLst>
                <a:gs pos="0">
                  <a:srgbClr val="00FF00">
                    <a:gamma/>
                    <a:shade val="46275"/>
                    <a:invGamma/>
                  </a:srgbClr>
                </a:gs>
                <a:gs pos="100000">
                  <a:srgbClr val="00FF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67" name="Line 51">
              <a:extLst>
                <a:ext uri="{FF2B5EF4-FFF2-40B4-BE49-F238E27FC236}">
                  <a16:creationId xmlns:a16="http://schemas.microsoft.com/office/drawing/2014/main" id="{F658164F-F5C7-F94C-B111-5D278FAC90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86" y="844"/>
              <a:ext cx="197" cy="5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68" name="AutoShape 52">
              <a:extLst>
                <a:ext uri="{FF2B5EF4-FFF2-40B4-BE49-F238E27FC236}">
                  <a16:creationId xmlns:a16="http://schemas.microsoft.com/office/drawing/2014/main" id="{188013B4-7730-1743-8B34-2FBFDA84604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14" y="576"/>
              <a:ext cx="401" cy="337"/>
            </a:xfrm>
            <a:prstGeom prst="hexagon">
              <a:avLst>
                <a:gd name="adj" fmla="val 29748"/>
                <a:gd name="vf" fmla="val 11547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82800" rIns="0"/>
            <a:lstStyle/>
            <a:p>
              <a:r>
                <a:rPr lang="en-US" altLang="ja-JP" sz="1000">
                  <a:solidFill>
                    <a:srgbClr val="FFFFFF"/>
                  </a:solidFill>
                  <a:latin typeface="Times New Roman" panose="02020603050405020304" pitchFamily="18" charset="0"/>
                  <a:ea typeface="ＭＳ 明朝" panose="02020609040205080304" pitchFamily="49" charset="-128"/>
                </a:rPr>
                <a:t>Capture</a:t>
              </a:r>
              <a:endParaRPr lang="ru-RU" altLang="ru-RU"/>
            </a:p>
          </p:txBody>
        </p:sp>
        <p:sp>
          <p:nvSpPr>
            <p:cNvPr id="60469" name="Oval 53">
              <a:extLst>
                <a:ext uri="{FF2B5EF4-FFF2-40B4-BE49-F238E27FC236}">
                  <a16:creationId xmlns:a16="http://schemas.microsoft.com/office/drawing/2014/main" id="{FB78690E-C1D8-E240-A1EF-04CB43464A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6" y="1095"/>
              <a:ext cx="182" cy="177"/>
            </a:xfrm>
            <a:prstGeom prst="ellipse">
              <a:avLst/>
            </a:prstGeom>
            <a:gradFill rotWithShape="1">
              <a:gsLst>
                <a:gs pos="0">
                  <a:srgbClr val="00FF00">
                    <a:gamma/>
                    <a:shade val="46275"/>
                    <a:invGamma/>
                  </a:srgbClr>
                </a:gs>
                <a:gs pos="100000">
                  <a:srgbClr val="00FF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FF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70" name="Line 54">
              <a:extLst>
                <a:ext uri="{FF2B5EF4-FFF2-40B4-BE49-F238E27FC236}">
                  <a16:creationId xmlns:a16="http://schemas.microsoft.com/office/drawing/2014/main" id="{0D71DF4B-003B-844A-A050-D48617FAF0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27" y="1206"/>
              <a:ext cx="184" cy="5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71" name="Line 55">
              <a:extLst>
                <a:ext uri="{FF2B5EF4-FFF2-40B4-BE49-F238E27FC236}">
                  <a16:creationId xmlns:a16="http://schemas.microsoft.com/office/drawing/2014/main" id="{F080136A-70E6-C740-B8D4-23F00CB2CC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7" y="1384"/>
              <a:ext cx="153" cy="9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72" name="Oval 56">
              <a:extLst>
                <a:ext uri="{FF2B5EF4-FFF2-40B4-BE49-F238E27FC236}">
                  <a16:creationId xmlns:a16="http://schemas.microsoft.com/office/drawing/2014/main" id="{A1B4BBAF-91A4-2A4C-83B6-5F90E9B2F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" y="1443"/>
              <a:ext cx="154" cy="148"/>
            </a:xfrm>
            <a:prstGeom prst="ellipse">
              <a:avLst/>
            </a:prstGeom>
            <a:gradFill rotWithShape="1">
              <a:gsLst>
                <a:gs pos="0">
                  <a:srgbClr val="FFCC99">
                    <a:gamma/>
                    <a:shade val="46275"/>
                    <a:invGamma/>
                  </a:srgbClr>
                </a:gs>
                <a:gs pos="100000">
                  <a:srgbClr val="FFCC99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CC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73" name="Line 57">
              <a:extLst>
                <a:ext uri="{FF2B5EF4-FFF2-40B4-BE49-F238E27FC236}">
                  <a16:creationId xmlns:a16="http://schemas.microsoft.com/office/drawing/2014/main" id="{F2C989CD-0A40-5B4C-B72E-A6F7D41B51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25" y="968"/>
              <a:ext cx="185" cy="118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74" name="Line 58">
              <a:extLst>
                <a:ext uri="{FF2B5EF4-FFF2-40B4-BE49-F238E27FC236}">
                  <a16:creationId xmlns:a16="http://schemas.microsoft.com/office/drawing/2014/main" id="{4A6F91FF-E25F-9E4E-9044-FE1497811C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56" y="1176"/>
              <a:ext cx="276" cy="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75" name="Line 59">
              <a:extLst>
                <a:ext uri="{FF2B5EF4-FFF2-40B4-BE49-F238E27FC236}">
                  <a16:creationId xmlns:a16="http://schemas.microsoft.com/office/drawing/2014/main" id="{736C2AF0-8483-9A49-B7D5-7E52E46D08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" y="1235"/>
              <a:ext cx="215" cy="6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76" name="Oval 60">
              <a:extLst>
                <a:ext uri="{FF2B5EF4-FFF2-40B4-BE49-F238E27FC236}">
                  <a16:creationId xmlns:a16="http://schemas.microsoft.com/office/drawing/2014/main" id="{2237D450-79B9-6243-97C5-4268510B51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9" y="1253"/>
              <a:ext cx="153" cy="147"/>
            </a:xfrm>
            <a:prstGeom prst="ellipse">
              <a:avLst/>
            </a:prstGeom>
            <a:gradFill rotWithShape="1">
              <a:gsLst>
                <a:gs pos="0">
                  <a:srgbClr val="FFCC99">
                    <a:gamma/>
                    <a:shade val="46275"/>
                    <a:invGamma/>
                  </a:srgbClr>
                </a:gs>
                <a:gs pos="100000">
                  <a:srgbClr val="FFCC99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CC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77" name="Oval 61">
              <a:extLst>
                <a:ext uri="{FF2B5EF4-FFF2-40B4-BE49-F238E27FC236}">
                  <a16:creationId xmlns:a16="http://schemas.microsoft.com/office/drawing/2014/main" id="{5B833D09-5C0E-C842-A1A3-99D2A449B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0" y="819"/>
              <a:ext cx="153" cy="146"/>
            </a:xfrm>
            <a:prstGeom prst="ellipse">
              <a:avLst/>
            </a:prstGeom>
            <a:gradFill rotWithShape="1">
              <a:gsLst>
                <a:gs pos="0">
                  <a:srgbClr val="FFCC99">
                    <a:gamma/>
                    <a:shade val="46275"/>
                    <a:invGamma/>
                  </a:srgbClr>
                </a:gs>
                <a:gs pos="100000">
                  <a:srgbClr val="FFCC99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CC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78" name="Oval 62">
              <a:extLst>
                <a:ext uri="{FF2B5EF4-FFF2-40B4-BE49-F238E27FC236}">
                  <a16:creationId xmlns:a16="http://schemas.microsoft.com/office/drawing/2014/main" id="{AE56602E-A2B0-CE43-B2B6-19B7C6B67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3" y="1086"/>
              <a:ext cx="153" cy="147"/>
            </a:xfrm>
            <a:prstGeom prst="ellipse">
              <a:avLst/>
            </a:prstGeom>
            <a:gradFill rotWithShape="1">
              <a:gsLst>
                <a:gs pos="0">
                  <a:srgbClr val="FFFF00">
                    <a:gamma/>
                    <a:shade val="46275"/>
                    <a:invGamma/>
                  </a:srgbClr>
                </a:gs>
                <a:gs pos="100000">
                  <a:srgbClr val="FFFF00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FCC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79" name="Text Box 63">
              <a:extLst>
                <a:ext uri="{FF2B5EF4-FFF2-40B4-BE49-F238E27FC236}">
                  <a16:creationId xmlns:a16="http://schemas.microsoft.com/office/drawing/2014/main" id="{CECF6958-37C8-DD42-9C5C-4879B5C23C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9" y="1384"/>
              <a:ext cx="143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ja-JP" sz="1000" b="1">
                  <a:latin typeface="Times New Roman" panose="02020603050405020304" pitchFamily="18" charset="0"/>
                  <a:ea typeface="ＭＳ 明朝" panose="02020609040205080304" pitchFamily="49" charset="-128"/>
                </a:rPr>
                <a:t>p</a:t>
              </a:r>
              <a:endParaRPr lang="ru-RU" altLang="ru-RU"/>
            </a:p>
          </p:txBody>
        </p:sp>
        <p:sp>
          <p:nvSpPr>
            <p:cNvPr id="60480" name="Text Box 64">
              <a:extLst>
                <a:ext uri="{FF2B5EF4-FFF2-40B4-BE49-F238E27FC236}">
                  <a16:creationId xmlns:a16="http://schemas.microsoft.com/office/drawing/2014/main" id="{02406A78-3287-B54C-99BF-32686D2EAA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1" y="1122"/>
              <a:ext cx="154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ru-RU" sz="1200"/>
                <a:t>A</a:t>
              </a:r>
              <a:endParaRPr lang="ru-RU" altLang="ru-RU" sz="1200"/>
            </a:p>
          </p:txBody>
        </p:sp>
        <p:sp>
          <p:nvSpPr>
            <p:cNvPr id="60481" name="Text Box 65">
              <a:extLst>
                <a:ext uri="{FF2B5EF4-FFF2-40B4-BE49-F238E27FC236}">
                  <a16:creationId xmlns:a16="http://schemas.microsoft.com/office/drawing/2014/main" id="{5F0F779C-BBC2-654D-A8C0-D857159850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4" y="863"/>
              <a:ext cx="267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ja-JP" sz="1200" b="1">
                  <a:latin typeface="Times New Roman" panose="02020603050405020304" pitchFamily="18" charset="0"/>
                  <a:ea typeface="ＭＳ 明朝" panose="02020609040205080304" pitchFamily="49" charset="-128"/>
                  <a:cs typeface="Times New Roman" panose="02020603050405020304" pitchFamily="18" charset="0"/>
                </a:rPr>
                <a:t>π </a:t>
              </a:r>
              <a:r>
                <a:rPr lang="en-US" altLang="ja-JP" sz="1200" b="1" baseline="30000">
                  <a:latin typeface="Times New Roman" panose="02020603050405020304" pitchFamily="18" charset="0"/>
                  <a:ea typeface="ＭＳ 明朝" panose="02020609040205080304" pitchFamily="49" charset="-128"/>
                  <a:cs typeface="Times New Roman" panose="02020603050405020304" pitchFamily="18" charset="0"/>
                </a:rPr>
                <a:t>-</a:t>
              </a:r>
              <a:endParaRPr lang="ru-RU" altLang="ru-RU">
                <a:ea typeface="ＭＳ 明朝" panose="020206090402050803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60482" name="Text Box 66">
              <a:extLst>
                <a:ext uri="{FF2B5EF4-FFF2-40B4-BE49-F238E27FC236}">
                  <a16:creationId xmlns:a16="http://schemas.microsoft.com/office/drawing/2014/main" id="{E7A9A076-F748-634B-B750-2835796B4E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26" y="1242"/>
              <a:ext cx="283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ja-JP" sz="1000" b="1">
                  <a:latin typeface="Times New Roman" panose="02020603050405020304" pitchFamily="18" charset="0"/>
                  <a:ea typeface="ＭＳ 明朝" panose="02020609040205080304" pitchFamily="49" charset="-128"/>
                  <a:cs typeface="Times New Roman" panose="02020603050405020304" pitchFamily="18" charset="0"/>
                </a:rPr>
                <a:t>π</a:t>
              </a:r>
              <a:r>
                <a:rPr lang="en-US" altLang="ja-JP" sz="1000" b="1" baseline="30000">
                  <a:latin typeface="Times New Roman" panose="02020603050405020304" pitchFamily="18" charset="0"/>
                  <a:ea typeface="ＭＳ 明朝" panose="02020609040205080304" pitchFamily="49" charset="-128"/>
                  <a:cs typeface="Times New Roman" panose="02020603050405020304" pitchFamily="18" charset="0"/>
                </a:rPr>
                <a:t>+</a:t>
              </a:r>
              <a:endParaRPr lang="ru-RU" altLang="ru-RU">
                <a:ea typeface="ＭＳ 明朝" panose="020206090402050803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60483" name="Text Box 67">
              <a:extLst>
                <a:ext uri="{FF2B5EF4-FFF2-40B4-BE49-F238E27FC236}">
                  <a16:creationId xmlns:a16="http://schemas.microsoft.com/office/drawing/2014/main" id="{9850F1C3-1697-A647-B424-1AD4CDB8A0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0" y="1094"/>
              <a:ext cx="200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ja-JP" sz="1000" b="1">
                  <a:latin typeface="Times New Roman" panose="02020603050405020304" pitchFamily="18" charset="0"/>
                  <a:ea typeface="ＭＳ 明朝" panose="02020609040205080304" pitchFamily="49" charset="-128"/>
                  <a:cs typeface="Times New Roman" panose="02020603050405020304" pitchFamily="18" charset="0"/>
                </a:rPr>
                <a:t>μ</a:t>
              </a:r>
              <a:r>
                <a:rPr lang="en-US" altLang="ja-JP" sz="1000" b="1" baseline="30000">
                  <a:latin typeface="Times New Roman" panose="02020603050405020304" pitchFamily="18" charset="0"/>
                  <a:ea typeface="ＭＳ 明朝" panose="02020609040205080304" pitchFamily="49" charset="-128"/>
                  <a:cs typeface="Times New Roman" panose="02020603050405020304" pitchFamily="18" charset="0"/>
                </a:rPr>
                <a:t>+</a:t>
              </a:r>
              <a:endParaRPr lang="ru-RU" altLang="ru-RU">
                <a:ea typeface="ＭＳ 明朝" panose="020206090402050803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60484" name="Text Box 68">
              <a:extLst>
                <a:ext uri="{FF2B5EF4-FFF2-40B4-BE49-F238E27FC236}">
                  <a16:creationId xmlns:a16="http://schemas.microsoft.com/office/drawing/2014/main" id="{89D48818-F65A-7049-A1C5-39C3C0197C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05" y="1448"/>
              <a:ext cx="222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ja-JP" sz="1000" b="1">
                  <a:latin typeface="Times New Roman" panose="02020603050405020304" pitchFamily="18" charset="0"/>
                  <a:ea typeface="ＭＳ 明朝" panose="02020609040205080304" pitchFamily="49" charset="-128"/>
                  <a:cs typeface="Times New Roman" panose="02020603050405020304" pitchFamily="18" charset="0"/>
                </a:rPr>
                <a:t>ν</a:t>
              </a:r>
              <a:r>
                <a:rPr lang="en-US" altLang="ja-JP" sz="1000" b="1" baseline="-25000">
                  <a:latin typeface="Times New Roman" panose="02020603050405020304" pitchFamily="18" charset="0"/>
                  <a:ea typeface="ＭＳ 明朝" panose="02020609040205080304" pitchFamily="49" charset="-128"/>
                  <a:cs typeface="Times New Roman" panose="02020603050405020304" pitchFamily="18" charset="0"/>
                </a:rPr>
                <a:t>μ</a:t>
              </a:r>
              <a:endParaRPr lang="ru-RU" altLang="ru-RU">
                <a:ea typeface="ＭＳ 明朝" panose="020206090402050803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60485" name="Text Box 69">
              <a:extLst>
                <a:ext uri="{FF2B5EF4-FFF2-40B4-BE49-F238E27FC236}">
                  <a16:creationId xmlns:a16="http://schemas.microsoft.com/office/drawing/2014/main" id="{B4D7851B-8809-784A-890C-0F5677ECCC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9" y="815"/>
              <a:ext cx="182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ja-JP" sz="1000" b="1">
                  <a:latin typeface="Times New Roman" panose="02020603050405020304" pitchFamily="18" charset="0"/>
                  <a:ea typeface="ＭＳ 明朝" panose="02020609040205080304" pitchFamily="49" charset="-128"/>
                  <a:cs typeface="Times New Roman" panose="02020603050405020304" pitchFamily="18" charset="0"/>
                </a:rPr>
                <a:t>ν</a:t>
              </a:r>
              <a:r>
                <a:rPr lang="en-US" altLang="ja-JP" sz="1000" b="1" baseline="-25000">
                  <a:latin typeface="Times New Roman" panose="02020603050405020304" pitchFamily="18" charset="0"/>
                  <a:ea typeface="ＭＳ 明朝" panose="02020609040205080304" pitchFamily="49" charset="-128"/>
                  <a:cs typeface="Times New Roman" panose="02020603050405020304" pitchFamily="18" charset="0"/>
                </a:rPr>
                <a:t>e</a:t>
              </a:r>
              <a:endParaRPr lang="ru-RU" altLang="ru-RU">
                <a:ea typeface="ＭＳ 明朝" panose="020206090402050803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60486" name="Text Box 70">
              <a:extLst>
                <a:ext uri="{FF2B5EF4-FFF2-40B4-BE49-F238E27FC236}">
                  <a16:creationId xmlns:a16="http://schemas.microsoft.com/office/drawing/2014/main" id="{475C6639-5124-AC4C-8074-2EA68B7E83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0" y="1271"/>
              <a:ext cx="236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ja-JP" sz="1000" b="1">
                  <a:latin typeface="Times New Roman" panose="02020603050405020304" pitchFamily="18" charset="0"/>
                  <a:ea typeface="ＭＳ 明朝" panose="02020609040205080304" pitchFamily="49" charset="-128"/>
                  <a:cs typeface="Times New Roman" panose="02020603050405020304" pitchFamily="18" charset="0"/>
                </a:rPr>
                <a:t>ν</a:t>
              </a:r>
              <a:r>
                <a:rPr lang="en-US" altLang="ja-JP" sz="1000" b="1" baseline="-25000">
                  <a:latin typeface="Times New Roman" panose="02020603050405020304" pitchFamily="18" charset="0"/>
                  <a:ea typeface="ＭＳ 明朝" panose="02020609040205080304" pitchFamily="49" charset="-128"/>
                  <a:cs typeface="Times New Roman" panose="02020603050405020304" pitchFamily="18" charset="0"/>
                </a:rPr>
                <a:t>μ</a:t>
              </a:r>
              <a:endParaRPr lang="ru-RU" altLang="ru-RU">
                <a:ea typeface="ＭＳ 明朝" panose="02020609040205080304" pitchFamily="49" charset="-128"/>
                <a:cs typeface="Times New Roman" panose="02020603050405020304" pitchFamily="18" charset="0"/>
              </a:endParaRPr>
            </a:p>
          </p:txBody>
        </p:sp>
        <p:sp>
          <p:nvSpPr>
            <p:cNvPr id="60487" name="Line 71">
              <a:extLst>
                <a:ext uri="{FF2B5EF4-FFF2-40B4-BE49-F238E27FC236}">
                  <a16:creationId xmlns:a16="http://schemas.microsoft.com/office/drawing/2014/main" id="{3CB8CF89-38AE-A24F-B6E8-45216B5310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4" y="1308"/>
              <a:ext cx="4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0488" name="Text Box 72">
              <a:extLst>
                <a:ext uri="{FF2B5EF4-FFF2-40B4-BE49-F238E27FC236}">
                  <a16:creationId xmlns:a16="http://schemas.microsoft.com/office/drawing/2014/main" id="{33A1EA3A-925A-5645-8A03-6497D7F645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6" y="1080"/>
              <a:ext cx="228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ja-JP" sz="1000" b="1">
                  <a:latin typeface="Times New Roman" panose="02020603050405020304" pitchFamily="18" charset="0"/>
                  <a:ea typeface="ＭＳ 明朝" panose="02020609040205080304" pitchFamily="49" charset="-128"/>
                </a:rPr>
                <a:t>e</a:t>
              </a:r>
              <a:r>
                <a:rPr lang="en-US" altLang="ja-JP" sz="1000" b="1" baseline="30000">
                  <a:latin typeface="Times New Roman" panose="02020603050405020304" pitchFamily="18" charset="0"/>
                  <a:ea typeface="ＭＳ 明朝" panose="02020609040205080304" pitchFamily="49" charset="-128"/>
                </a:rPr>
                <a:t>+</a:t>
              </a:r>
              <a:endParaRPr lang="ru-RU" altLang="ru-RU"/>
            </a:p>
          </p:txBody>
        </p:sp>
        <p:sp>
          <p:nvSpPr>
            <p:cNvPr id="60489" name="Text Box 73">
              <a:extLst>
                <a:ext uri="{FF2B5EF4-FFF2-40B4-BE49-F238E27FC236}">
                  <a16:creationId xmlns:a16="http://schemas.microsoft.com/office/drawing/2014/main" id="{BBD8DDAF-8A0D-0D4A-9C22-7FA3EF600C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8" y="1212"/>
              <a:ext cx="484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ja-JP" sz="1000" b="1">
                  <a:solidFill>
                    <a:srgbClr val="FF6600"/>
                  </a:solidFill>
                  <a:latin typeface="Times New Roman" panose="02020603050405020304" pitchFamily="18" charset="0"/>
                  <a:ea typeface="ＭＳ 明朝" panose="02020609040205080304" pitchFamily="49" charset="-128"/>
                </a:rPr>
                <a:t>~ 1</a:t>
              </a:r>
              <a:r>
                <a:rPr lang="ru-RU" altLang="ja-JP" sz="1000" b="1">
                  <a:solidFill>
                    <a:srgbClr val="FF6600"/>
                  </a:solidFill>
                  <a:latin typeface="Times New Roman" panose="02020603050405020304" pitchFamily="18" charset="0"/>
                  <a:ea typeface="ＭＳ 明朝" panose="02020609040205080304" pitchFamily="49" charset="-128"/>
                </a:rPr>
                <a:t> </a:t>
              </a:r>
              <a:r>
                <a:rPr lang="en-US" altLang="ja-JP" sz="1000" b="1">
                  <a:solidFill>
                    <a:srgbClr val="FF6600"/>
                  </a:solidFill>
                  <a:latin typeface="Times New Roman" panose="02020603050405020304" pitchFamily="18" charset="0"/>
                  <a:ea typeface="ＭＳ 明朝" panose="02020609040205080304" pitchFamily="49" charset="-128"/>
                </a:rPr>
                <a:t>GeV</a:t>
              </a:r>
              <a:endParaRPr lang="ru-RU" altLang="ru-RU"/>
            </a:p>
          </p:txBody>
        </p:sp>
        <p:sp>
          <p:nvSpPr>
            <p:cNvPr id="60490" name="Text Box 74">
              <a:extLst>
                <a:ext uri="{FF2B5EF4-FFF2-40B4-BE49-F238E27FC236}">
                  <a16:creationId xmlns:a16="http://schemas.microsoft.com/office/drawing/2014/main" id="{805B106D-924B-3F43-844F-0F9DD64BDC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8" y="1521"/>
              <a:ext cx="546" cy="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r>
                <a:rPr lang="en-US" altLang="ja-JP" sz="1000" b="1">
                  <a:solidFill>
                    <a:srgbClr val="800080"/>
                  </a:solidFill>
                  <a:latin typeface="Times New Roman" panose="02020603050405020304" pitchFamily="18" charset="0"/>
                  <a:ea typeface="ＭＳ 明朝" panose="02020609040205080304" pitchFamily="49" charset="-128"/>
                </a:rPr>
                <a:t>Fragments</a:t>
              </a:r>
              <a:endParaRPr lang="ru-RU" altLang="ru-RU" sz="1000" b="1">
                <a:solidFill>
                  <a:srgbClr val="800080"/>
                </a:solidFill>
                <a:latin typeface="Times New Roman" panose="02020603050405020304" pitchFamily="18" charset="0"/>
                <a:ea typeface="ＭＳ 明朝" panose="02020609040205080304" pitchFamily="49" charset="-128"/>
              </a:endParaRPr>
            </a:p>
          </p:txBody>
        </p:sp>
        <p:sp>
          <p:nvSpPr>
            <p:cNvPr id="60491" name="Text Box 75">
              <a:extLst>
                <a:ext uri="{FF2B5EF4-FFF2-40B4-BE49-F238E27FC236}">
                  <a16:creationId xmlns:a16="http://schemas.microsoft.com/office/drawing/2014/main" id="{F47A22AA-7B45-9647-BA59-A38830DF23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0" y="830"/>
              <a:ext cx="546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ja-JP" sz="1000" b="1">
                  <a:solidFill>
                    <a:srgbClr val="800080"/>
                  </a:solidFill>
                  <a:latin typeface="Times New Roman" panose="02020603050405020304" pitchFamily="18" charset="0"/>
                  <a:ea typeface="ＭＳ 明朝" panose="02020609040205080304" pitchFamily="49" charset="-128"/>
                </a:rPr>
                <a:t>Fragments</a:t>
              </a:r>
              <a:endParaRPr lang="ru-RU" altLang="ru-RU"/>
            </a:p>
          </p:txBody>
        </p:sp>
        <p:sp>
          <p:nvSpPr>
            <p:cNvPr id="60492" name="Text Box 76">
              <a:extLst>
                <a:ext uri="{FF2B5EF4-FFF2-40B4-BE49-F238E27FC236}">
                  <a16:creationId xmlns:a16="http://schemas.microsoft.com/office/drawing/2014/main" id="{47721B5B-52C3-2841-AF7A-1D97144D79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1" y="1253"/>
              <a:ext cx="499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ja-JP" sz="1000" b="1">
                  <a:solidFill>
                    <a:srgbClr val="339966"/>
                  </a:solidFill>
                  <a:latin typeface="Times New Roman" panose="02020603050405020304" pitchFamily="18" charset="0"/>
                  <a:ea typeface="ＭＳ 明朝" panose="02020609040205080304" pitchFamily="49" charset="-128"/>
                  <a:sym typeface="Symbol" pitchFamily="2" charset="2"/>
                </a:rPr>
                <a:t></a:t>
              </a:r>
              <a:r>
                <a:rPr lang="ru-RU" altLang="ja-JP" sz="1000" b="1">
                  <a:solidFill>
                    <a:srgbClr val="339966"/>
                  </a:solidFill>
                  <a:latin typeface="Times New Roman" panose="02020603050405020304" pitchFamily="18" charset="0"/>
                  <a:ea typeface="ＭＳ 明朝" panose="02020609040205080304" pitchFamily="49" charset="-128"/>
                </a:rPr>
                <a:t> ≈ 26 </a:t>
              </a:r>
              <a:r>
                <a:rPr lang="en-US" altLang="ja-JP" sz="1000" b="1">
                  <a:solidFill>
                    <a:srgbClr val="339966"/>
                  </a:solidFill>
                  <a:latin typeface="Times New Roman" panose="02020603050405020304" pitchFamily="18" charset="0"/>
                  <a:ea typeface="ＭＳ 明朝" panose="02020609040205080304" pitchFamily="49" charset="-128"/>
                </a:rPr>
                <a:t>ns</a:t>
              </a:r>
              <a:endParaRPr lang="ru-RU" altLang="ru-RU"/>
            </a:p>
          </p:txBody>
        </p:sp>
        <p:sp>
          <p:nvSpPr>
            <p:cNvPr id="60493" name="Text Box 77">
              <a:extLst>
                <a:ext uri="{FF2B5EF4-FFF2-40B4-BE49-F238E27FC236}">
                  <a16:creationId xmlns:a16="http://schemas.microsoft.com/office/drawing/2014/main" id="{3A3F4227-909E-1F41-9851-9E59BA01B1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77" y="977"/>
              <a:ext cx="562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ru-RU" altLang="ja-JP" sz="1000" b="1">
                  <a:solidFill>
                    <a:srgbClr val="339966"/>
                  </a:solidFill>
                  <a:latin typeface="Times New Roman" panose="02020603050405020304" pitchFamily="18" charset="0"/>
                  <a:ea typeface="ＭＳ 明朝" panose="02020609040205080304" pitchFamily="49" charset="-128"/>
                  <a:sym typeface="Symbol" pitchFamily="2" charset="2"/>
                </a:rPr>
                <a:t></a:t>
              </a:r>
              <a:r>
                <a:rPr lang="ru-RU" altLang="ja-JP" sz="1000" b="1">
                  <a:solidFill>
                    <a:srgbClr val="339966"/>
                  </a:solidFill>
                  <a:latin typeface="Times New Roman" panose="02020603050405020304" pitchFamily="18" charset="0"/>
                  <a:ea typeface="ＭＳ 明朝" panose="02020609040205080304" pitchFamily="49" charset="-128"/>
                </a:rPr>
                <a:t> ≈ 2200 </a:t>
              </a:r>
              <a:r>
                <a:rPr lang="en-US" altLang="ja-JP" sz="1000" b="1">
                  <a:solidFill>
                    <a:srgbClr val="339966"/>
                  </a:solidFill>
                  <a:latin typeface="Times New Roman" panose="02020603050405020304" pitchFamily="18" charset="0"/>
                  <a:ea typeface="ＭＳ 明朝" panose="02020609040205080304" pitchFamily="49" charset="-128"/>
                </a:rPr>
                <a:t>ns</a:t>
              </a:r>
              <a:endParaRPr lang="ru-RU" altLang="ru-RU"/>
            </a:p>
          </p:txBody>
        </p:sp>
        <p:sp>
          <p:nvSpPr>
            <p:cNvPr id="60494" name="Text Box 78">
              <a:extLst>
                <a:ext uri="{FF2B5EF4-FFF2-40B4-BE49-F238E27FC236}">
                  <a16:creationId xmlns:a16="http://schemas.microsoft.com/office/drawing/2014/main" id="{1342D90B-7989-FF4E-8CDA-135D467B4A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8" y="714"/>
              <a:ext cx="410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r>
                <a:rPr lang="en-US" altLang="ja-JP" sz="1000" b="1">
                  <a:solidFill>
                    <a:srgbClr val="FF0000"/>
                  </a:solidFill>
                  <a:latin typeface="Times New Roman" panose="02020603050405020304" pitchFamily="18" charset="0"/>
                  <a:ea typeface="ＭＳ 明朝" panose="02020609040205080304" pitchFamily="49" charset="-128"/>
                </a:rPr>
                <a:t>~ </a:t>
              </a:r>
              <a:r>
                <a:rPr lang="ru-RU" altLang="ja-JP" sz="1000" b="1">
                  <a:solidFill>
                    <a:srgbClr val="FF0000"/>
                  </a:solidFill>
                  <a:latin typeface="Times New Roman" panose="02020603050405020304" pitchFamily="18" charset="0"/>
                  <a:ea typeface="ＭＳ 明朝" panose="02020609040205080304" pitchFamily="49" charset="-128"/>
                </a:rPr>
                <a:t>99%</a:t>
              </a:r>
              <a:endParaRPr lang="ru-RU" altLang="ru-RU"/>
            </a:p>
          </p:txBody>
        </p:sp>
      </p:grpSp>
      <p:sp>
        <p:nvSpPr>
          <p:cNvPr id="60496" name="Rectangle 80">
            <a:extLst>
              <a:ext uri="{FF2B5EF4-FFF2-40B4-BE49-F238E27FC236}">
                <a16:creationId xmlns:a16="http://schemas.microsoft.com/office/drawing/2014/main" id="{5E1D0CFE-5941-D549-882A-CE34D0293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7902" y="2477921"/>
            <a:ext cx="3206751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l-GR" altLang="ru-RU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ru-RU" sz="1400" dirty="0"/>
              <a:t> </a:t>
            </a:r>
            <a:r>
              <a:rPr lang="en-US" altLang="ru-RU" sz="1400" b="1" i="1" dirty="0"/>
              <a:t>is by</a:t>
            </a:r>
            <a:r>
              <a:rPr lang="ru-RU" altLang="ru-RU" sz="1400" b="1" i="1" dirty="0"/>
              <a:t> </a:t>
            </a:r>
            <a:r>
              <a:rPr lang="en-US" altLang="ru-RU" sz="1400" b="1" i="1" dirty="0"/>
              <a:t>10</a:t>
            </a:r>
            <a:r>
              <a:rPr lang="en-US" altLang="ru-RU" sz="1400" b="1" i="1" baseline="30000" dirty="0"/>
              <a:t>6</a:t>
            </a:r>
            <a:r>
              <a:rPr lang="en-US" altLang="ru-RU" sz="1400" b="1" i="1" dirty="0"/>
              <a:t> lower, but</a:t>
            </a:r>
            <a:r>
              <a:rPr lang="ru-RU" altLang="ru-RU" sz="1400" b="1" i="1" dirty="0"/>
              <a:t> </a:t>
            </a:r>
            <a:r>
              <a:rPr lang="el-GR" alt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ru-RU" sz="1400" b="1" i="1" dirty="0"/>
              <a:t> is by 10</a:t>
            </a:r>
            <a:r>
              <a:rPr lang="en-US" altLang="ru-RU" sz="1400" b="1" i="1" baseline="30000" dirty="0"/>
              <a:t>2</a:t>
            </a:r>
            <a:r>
              <a:rPr lang="en-US" altLang="ru-RU" sz="1400" b="1" i="1" dirty="0"/>
              <a:t> higher </a:t>
            </a:r>
            <a:endParaRPr lang="ru-RU" altLang="ru-RU" sz="1400" b="1" i="1" dirty="0"/>
          </a:p>
        </p:txBody>
      </p:sp>
      <p:pic>
        <p:nvPicPr>
          <p:cNvPr id="60418" name="Picture 2">
            <a:extLst>
              <a:ext uri="{FF2B5EF4-FFF2-40B4-BE49-F238E27FC236}">
                <a16:creationId xmlns:a16="http://schemas.microsoft.com/office/drawing/2014/main" id="{E566CCC4-3E99-0045-A87A-B2F35D937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1450" y="899117"/>
            <a:ext cx="318203" cy="116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Line 3">
            <a:extLst>
              <a:ext uri="{FF2B5EF4-FFF2-40B4-BE49-F238E27FC236}">
                <a16:creationId xmlns:a16="http://schemas.microsoft.com/office/drawing/2014/main" id="{325FC71E-C145-4447-9BBF-329F271B731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8176" y="1441020"/>
            <a:ext cx="325381" cy="2978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600"/>
          </a:p>
        </p:txBody>
      </p:sp>
      <p:sp>
        <p:nvSpPr>
          <p:cNvPr id="60420" name="Line 4">
            <a:extLst>
              <a:ext uri="{FF2B5EF4-FFF2-40B4-BE49-F238E27FC236}">
                <a16:creationId xmlns:a16="http://schemas.microsoft.com/office/drawing/2014/main" id="{F7A92D82-2A12-3149-BCE2-6E2382D5D1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5691" y="1930286"/>
            <a:ext cx="46055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600"/>
          </a:p>
        </p:txBody>
      </p:sp>
      <p:sp>
        <p:nvSpPr>
          <p:cNvPr id="60421" name="Line 5">
            <a:extLst>
              <a:ext uri="{FF2B5EF4-FFF2-40B4-BE49-F238E27FC236}">
                <a16:creationId xmlns:a16="http://schemas.microsoft.com/office/drawing/2014/main" id="{96143834-F6FA-B546-91DB-C6B7607F6ECA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4346" y="2146809"/>
            <a:ext cx="299063" cy="2978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600"/>
          </a:p>
        </p:txBody>
      </p:sp>
      <p:sp>
        <p:nvSpPr>
          <p:cNvPr id="60422" name="Line 6">
            <a:extLst>
              <a:ext uri="{FF2B5EF4-FFF2-40B4-BE49-F238E27FC236}">
                <a16:creationId xmlns:a16="http://schemas.microsoft.com/office/drawing/2014/main" id="{8FE9CCAF-1EDF-5141-8C50-E3301FA6C6C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4140" y="2174322"/>
            <a:ext cx="0" cy="37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600"/>
          </a:p>
        </p:txBody>
      </p:sp>
      <p:sp>
        <p:nvSpPr>
          <p:cNvPr id="60423" name="Line 7">
            <a:extLst>
              <a:ext uri="{FF2B5EF4-FFF2-40B4-BE49-F238E27FC236}">
                <a16:creationId xmlns:a16="http://schemas.microsoft.com/office/drawing/2014/main" id="{D665466C-FF4D-BD4B-8C5E-7E09EBFA02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5691" y="1930286"/>
            <a:ext cx="46055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600"/>
          </a:p>
        </p:txBody>
      </p:sp>
      <p:sp>
        <p:nvSpPr>
          <p:cNvPr id="60424" name="Line 8">
            <a:extLst>
              <a:ext uri="{FF2B5EF4-FFF2-40B4-BE49-F238E27FC236}">
                <a16:creationId xmlns:a16="http://schemas.microsoft.com/office/drawing/2014/main" id="{C657A456-A778-1F45-AC2B-292E9F8958D1}"/>
              </a:ext>
            </a:extLst>
          </p:cNvPr>
          <p:cNvSpPr>
            <a:spLocks noChangeShapeType="1"/>
          </p:cNvSpPr>
          <p:nvPr/>
        </p:nvSpPr>
        <p:spPr bwMode="auto">
          <a:xfrm>
            <a:off x="3154346" y="2146809"/>
            <a:ext cx="299063" cy="2978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600"/>
          </a:p>
        </p:txBody>
      </p:sp>
      <p:grpSp>
        <p:nvGrpSpPr>
          <p:cNvPr id="60425" name="Group 9">
            <a:extLst>
              <a:ext uri="{FF2B5EF4-FFF2-40B4-BE49-F238E27FC236}">
                <a16:creationId xmlns:a16="http://schemas.microsoft.com/office/drawing/2014/main" id="{053C1A2E-C0D0-9546-9CB1-EBA441B22580}"/>
              </a:ext>
            </a:extLst>
          </p:cNvPr>
          <p:cNvGrpSpPr>
            <a:grpSpLocks/>
          </p:cNvGrpSpPr>
          <p:nvPr/>
        </p:nvGrpSpPr>
        <p:grpSpPr bwMode="auto">
          <a:xfrm>
            <a:off x="3154346" y="1441019"/>
            <a:ext cx="541902" cy="1003656"/>
            <a:chOff x="862" y="1071"/>
            <a:chExt cx="453" cy="839"/>
          </a:xfrm>
        </p:grpSpPr>
        <p:sp>
          <p:nvSpPr>
            <p:cNvPr id="60426" name="Line 10">
              <a:extLst>
                <a:ext uri="{FF2B5EF4-FFF2-40B4-BE49-F238E27FC236}">
                  <a16:creationId xmlns:a16="http://schemas.microsoft.com/office/drawing/2014/main" id="{495D57C1-C6EB-7C4F-AE2D-6325468D77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7" y="1071"/>
              <a:ext cx="272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60427" name="Line 11">
              <a:extLst>
                <a:ext uri="{FF2B5EF4-FFF2-40B4-BE49-F238E27FC236}">
                  <a16:creationId xmlns:a16="http://schemas.microsoft.com/office/drawing/2014/main" id="{448FCB26-9091-864D-934A-48CC24201C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" y="1480"/>
              <a:ext cx="38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60428" name="Line 12">
              <a:extLst>
                <a:ext uri="{FF2B5EF4-FFF2-40B4-BE49-F238E27FC236}">
                  <a16:creationId xmlns:a16="http://schemas.microsoft.com/office/drawing/2014/main" id="{7B291792-0E39-E342-9082-8A8EAB289D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" y="1661"/>
              <a:ext cx="250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600"/>
            </a:p>
          </p:txBody>
        </p:sp>
      </p:grpSp>
      <p:grpSp>
        <p:nvGrpSpPr>
          <p:cNvPr id="60429" name="Group 13">
            <a:extLst>
              <a:ext uri="{FF2B5EF4-FFF2-40B4-BE49-F238E27FC236}">
                <a16:creationId xmlns:a16="http://schemas.microsoft.com/office/drawing/2014/main" id="{AF65B16E-B3B8-634E-800A-08389AE3D91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230838" y="1441019"/>
            <a:ext cx="541902" cy="1003656"/>
            <a:chOff x="862" y="1071"/>
            <a:chExt cx="453" cy="839"/>
          </a:xfrm>
        </p:grpSpPr>
        <p:sp>
          <p:nvSpPr>
            <p:cNvPr id="60430" name="Line 14">
              <a:extLst>
                <a:ext uri="{FF2B5EF4-FFF2-40B4-BE49-F238E27FC236}">
                  <a16:creationId xmlns:a16="http://schemas.microsoft.com/office/drawing/2014/main" id="{73E6DF06-6792-F24B-817C-CFAE7C8EC9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7" y="1071"/>
              <a:ext cx="272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60431" name="Line 15">
              <a:extLst>
                <a:ext uri="{FF2B5EF4-FFF2-40B4-BE49-F238E27FC236}">
                  <a16:creationId xmlns:a16="http://schemas.microsoft.com/office/drawing/2014/main" id="{CD2D9E3B-284E-D046-A0BE-198EC478C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" y="1480"/>
              <a:ext cx="38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60432" name="Line 16">
              <a:extLst>
                <a:ext uri="{FF2B5EF4-FFF2-40B4-BE49-F238E27FC236}">
                  <a16:creationId xmlns:a16="http://schemas.microsoft.com/office/drawing/2014/main" id="{CF502D60-9BE3-594B-BFA2-D08823DE6F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" y="1661"/>
              <a:ext cx="250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600"/>
            </a:p>
          </p:txBody>
        </p:sp>
      </p:grpSp>
      <p:sp>
        <p:nvSpPr>
          <p:cNvPr id="60433" name="Line 17">
            <a:extLst>
              <a:ext uri="{FF2B5EF4-FFF2-40B4-BE49-F238E27FC236}">
                <a16:creationId xmlns:a16="http://schemas.microsoft.com/office/drawing/2014/main" id="{A7FFC729-737A-1B45-A6E3-CE9A6C47438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4140" y="2174322"/>
            <a:ext cx="0" cy="379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600"/>
          </a:p>
        </p:txBody>
      </p:sp>
      <p:grpSp>
        <p:nvGrpSpPr>
          <p:cNvPr id="60434" name="Group 18">
            <a:extLst>
              <a:ext uri="{FF2B5EF4-FFF2-40B4-BE49-F238E27FC236}">
                <a16:creationId xmlns:a16="http://schemas.microsoft.com/office/drawing/2014/main" id="{6F5FB087-7314-E04A-B7A1-F5A5B5BE4D67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230838" y="1441019"/>
            <a:ext cx="541902" cy="1003656"/>
            <a:chOff x="862" y="1071"/>
            <a:chExt cx="453" cy="839"/>
          </a:xfrm>
        </p:grpSpPr>
        <p:sp>
          <p:nvSpPr>
            <p:cNvPr id="60435" name="Line 19">
              <a:extLst>
                <a:ext uri="{FF2B5EF4-FFF2-40B4-BE49-F238E27FC236}">
                  <a16:creationId xmlns:a16="http://schemas.microsoft.com/office/drawing/2014/main" id="{0B682122-908D-AD43-8453-378B731200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7" y="1071"/>
              <a:ext cx="272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60436" name="Line 20">
              <a:extLst>
                <a:ext uri="{FF2B5EF4-FFF2-40B4-BE49-F238E27FC236}">
                  <a16:creationId xmlns:a16="http://schemas.microsoft.com/office/drawing/2014/main" id="{933491AC-D4D4-914E-B462-8065A3DD6C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" y="1480"/>
              <a:ext cx="38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60437" name="Line 21">
              <a:extLst>
                <a:ext uri="{FF2B5EF4-FFF2-40B4-BE49-F238E27FC236}">
                  <a16:creationId xmlns:a16="http://schemas.microsoft.com/office/drawing/2014/main" id="{795BCEAD-5ED1-524F-B164-573F75DF39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" y="1661"/>
              <a:ext cx="250" cy="2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600"/>
            </a:p>
          </p:txBody>
        </p:sp>
      </p:grpSp>
      <p:grpSp>
        <p:nvGrpSpPr>
          <p:cNvPr id="60438" name="Group 22">
            <a:extLst>
              <a:ext uri="{FF2B5EF4-FFF2-40B4-BE49-F238E27FC236}">
                <a16:creationId xmlns:a16="http://schemas.microsoft.com/office/drawing/2014/main" id="{40BD7A56-6F87-C746-819F-5BFEF34EDBCD}"/>
              </a:ext>
            </a:extLst>
          </p:cNvPr>
          <p:cNvGrpSpPr>
            <a:grpSpLocks/>
          </p:cNvGrpSpPr>
          <p:nvPr/>
        </p:nvGrpSpPr>
        <p:grpSpPr bwMode="auto">
          <a:xfrm>
            <a:off x="3154346" y="1441019"/>
            <a:ext cx="541902" cy="1003656"/>
            <a:chOff x="862" y="1071"/>
            <a:chExt cx="453" cy="839"/>
          </a:xfrm>
        </p:grpSpPr>
        <p:sp>
          <p:nvSpPr>
            <p:cNvPr id="60439" name="Line 23">
              <a:extLst>
                <a:ext uri="{FF2B5EF4-FFF2-40B4-BE49-F238E27FC236}">
                  <a16:creationId xmlns:a16="http://schemas.microsoft.com/office/drawing/2014/main" id="{77262A82-9281-FD46-8A93-4AF7EAB732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7" y="1071"/>
              <a:ext cx="272" cy="2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60440" name="Line 24">
              <a:extLst>
                <a:ext uri="{FF2B5EF4-FFF2-40B4-BE49-F238E27FC236}">
                  <a16:creationId xmlns:a16="http://schemas.microsoft.com/office/drawing/2014/main" id="{9E0FAC6B-97D6-C64E-922E-B9AA6DD6EC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" y="1480"/>
              <a:ext cx="38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60441" name="Line 25">
              <a:extLst>
                <a:ext uri="{FF2B5EF4-FFF2-40B4-BE49-F238E27FC236}">
                  <a16:creationId xmlns:a16="http://schemas.microsoft.com/office/drawing/2014/main" id="{5480C041-8B48-564D-82B8-6C72BD0C5C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" y="1661"/>
              <a:ext cx="250" cy="2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600"/>
            </a:p>
          </p:txBody>
        </p:sp>
      </p:grpSp>
      <p:sp>
        <p:nvSpPr>
          <p:cNvPr id="60442" name="Line 26">
            <a:extLst>
              <a:ext uri="{FF2B5EF4-FFF2-40B4-BE49-F238E27FC236}">
                <a16:creationId xmlns:a16="http://schemas.microsoft.com/office/drawing/2014/main" id="{D2AAD469-A285-7240-9995-875063809E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964140" y="2174322"/>
            <a:ext cx="0" cy="3792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 sz="1600"/>
          </a:p>
        </p:txBody>
      </p:sp>
      <p:grpSp>
        <p:nvGrpSpPr>
          <p:cNvPr id="60443" name="Group 27">
            <a:extLst>
              <a:ext uri="{FF2B5EF4-FFF2-40B4-BE49-F238E27FC236}">
                <a16:creationId xmlns:a16="http://schemas.microsoft.com/office/drawing/2014/main" id="{31767F16-4CB0-044E-AEC9-42AA661A835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230838" y="1441019"/>
            <a:ext cx="541902" cy="1003656"/>
            <a:chOff x="862" y="1071"/>
            <a:chExt cx="453" cy="839"/>
          </a:xfrm>
        </p:grpSpPr>
        <p:sp>
          <p:nvSpPr>
            <p:cNvPr id="60444" name="Line 28">
              <a:extLst>
                <a:ext uri="{FF2B5EF4-FFF2-40B4-BE49-F238E27FC236}">
                  <a16:creationId xmlns:a16="http://schemas.microsoft.com/office/drawing/2014/main" id="{781B1970-48A4-FE43-88B0-6C4C7CC246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07" y="1071"/>
              <a:ext cx="272" cy="2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60445" name="Line 29">
              <a:extLst>
                <a:ext uri="{FF2B5EF4-FFF2-40B4-BE49-F238E27FC236}">
                  <a16:creationId xmlns:a16="http://schemas.microsoft.com/office/drawing/2014/main" id="{07933BFF-C350-834E-85CD-A8C8C47BF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30" y="1480"/>
              <a:ext cx="385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600"/>
            </a:p>
          </p:txBody>
        </p:sp>
        <p:sp>
          <p:nvSpPr>
            <p:cNvPr id="60446" name="Line 30">
              <a:extLst>
                <a:ext uri="{FF2B5EF4-FFF2-40B4-BE49-F238E27FC236}">
                  <a16:creationId xmlns:a16="http://schemas.microsoft.com/office/drawing/2014/main" id="{725A1876-D631-AB4F-BDA1-E661F95C17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" y="1661"/>
              <a:ext cx="250" cy="24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600"/>
            </a:p>
          </p:txBody>
        </p:sp>
      </p:grpSp>
      <p:grpSp>
        <p:nvGrpSpPr>
          <p:cNvPr id="60447" name="Group 31">
            <a:extLst>
              <a:ext uri="{FF2B5EF4-FFF2-40B4-BE49-F238E27FC236}">
                <a16:creationId xmlns:a16="http://schemas.microsoft.com/office/drawing/2014/main" id="{58972384-ECAF-BC43-AD24-88E969A61663}"/>
              </a:ext>
            </a:extLst>
          </p:cNvPr>
          <p:cNvGrpSpPr>
            <a:grpSpLocks/>
          </p:cNvGrpSpPr>
          <p:nvPr/>
        </p:nvGrpSpPr>
        <p:grpSpPr bwMode="auto">
          <a:xfrm>
            <a:off x="3608660" y="1438562"/>
            <a:ext cx="412708" cy="461753"/>
            <a:chOff x="1111" y="1117"/>
            <a:chExt cx="345" cy="386"/>
          </a:xfrm>
        </p:grpSpPr>
        <p:sp>
          <p:nvSpPr>
            <p:cNvPr id="60448" name="Rectangle 32">
              <a:extLst>
                <a:ext uri="{FF2B5EF4-FFF2-40B4-BE49-F238E27FC236}">
                  <a16:creationId xmlns:a16="http://schemas.microsoft.com/office/drawing/2014/main" id="{B84C0C66-D7DE-7540-B0A7-58C8BAFD59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1" y="1117"/>
              <a:ext cx="345" cy="3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66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ru-RU" sz="2400" b="1" i="1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ν</a:t>
              </a:r>
              <a:r>
                <a:rPr lang="en-US" altLang="ru-RU" sz="2400" b="1" i="1" baseline="-25000" dirty="0">
                  <a:solidFill>
                    <a:srgbClr val="FF006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ru-RU" altLang="ru-RU" sz="2400" b="1" i="1" baseline="-25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449" name="Line 33">
              <a:extLst>
                <a:ext uri="{FF2B5EF4-FFF2-40B4-BE49-F238E27FC236}">
                  <a16:creationId xmlns:a16="http://schemas.microsoft.com/office/drawing/2014/main" id="{9CAF15DB-EAA3-0B49-9FBC-7B477114BC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79" y="1230"/>
              <a:ext cx="91" cy="0"/>
            </a:xfrm>
            <a:prstGeom prst="line">
              <a:avLst/>
            </a:prstGeom>
            <a:noFill/>
            <a:ln w="19050">
              <a:solidFill>
                <a:srgbClr val="FF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 sz="160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450" name="Rectangle 34">
                <a:extLst>
                  <a:ext uri="{FF2B5EF4-FFF2-40B4-BE49-F238E27FC236}">
                    <a16:creationId xmlns:a16="http://schemas.microsoft.com/office/drawing/2014/main" id="{EC638686-1AA2-614A-ACEE-C13150F7D1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20167" y="843683"/>
                <a:ext cx="3219157" cy="606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ru-RU" sz="1600" b="1" i="1" dirty="0"/>
                  <a:t>NPP reactor – is the most intense artificial source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ru-RU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ru-RU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ru-RU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altLang="ru-RU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endParaRPr lang="ru-RU" altLang="ru-RU" sz="1600" b="1" i="1" dirty="0"/>
              </a:p>
            </p:txBody>
          </p:sp>
        </mc:Choice>
        <mc:Fallback xmlns="">
          <p:sp>
            <p:nvSpPr>
              <p:cNvPr id="60450" name="Rectangle 34">
                <a:extLst>
                  <a:ext uri="{FF2B5EF4-FFF2-40B4-BE49-F238E27FC236}">
                    <a16:creationId xmlns:a16="http://schemas.microsoft.com/office/drawing/2014/main" id="{EC638686-1AA2-614A-ACEE-C13150F7D1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0167" y="843683"/>
                <a:ext cx="3219157" cy="606576"/>
              </a:xfrm>
              <a:prstGeom prst="rect">
                <a:avLst/>
              </a:prstGeom>
              <a:blipFill>
                <a:blip r:embed="rId3"/>
                <a:stretch>
                  <a:fillRect l="-784" b="-612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495" name="Rectangle 79">
            <a:extLst>
              <a:ext uri="{FF2B5EF4-FFF2-40B4-BE49-F238E27FC236}">
                <a16:creationId xmlns:a16="http://schemas.microsoft.com/office/drawing/2014/main" id="{89B247A1-8CF8-9642-8650-E068FD69F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452" y="1503979"/>
            <a:ext cx="214084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ru-RU" altLang="ja-JP" dirty="0"/>
              <a:t>~ 6·10</a:t>
            </a:r>
            <a:r>
              <a:rPr lang="ru-RU" altLang="ja-JP" baseline="30000" dirty="0"/>
              <a:t>20</a:t>
            </a:r>
            <a:r>
              <a:rPr lang="ru-RU" altLang="ja-JP" dirty="0"/>
              <a:t> с</a:t>
            </a:r>
            <a:r>
              <a:rPr lang="ru-RU" altLang="ja-JP" baseline="30000" dirty="0"/>
              <a:t>-1</a:t>
            </a:r>
            <a:r>
              <a:rPr lang="ru-RU" altLang="ja-JP" dirty="0"/>
              <a:t> </a:t>
            </a:r>
            <a:r>
              <a:rPr lang="en-US" altLang="ja-JP" dirty="0"/>
              <a:t>for 3 GW </a:t>
            </a:r>
            <a:endParaRPr lang="ru-RU" altLang="ja-JP" dirty="0"/>
          </a:p>
        </p:txBody>
      </p:sp>
      <p:sp>
        <p:nvSpPr>
          <p:cNvPr id="60497" name="Rectangle 81">
            <a:extLst>
              <a:ext uri="{FF2B5EF4-FFF2-40B4-BE49-F238E27FC236}">
                <a16:creationId xmlns:a16="http://schemas.microsoft.com/office/drawing/2014/main" id="{BA1CAC71-975F-DD4F-94D8-B21429587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6099" y="1957802"/>
            <a:ext cx="17357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l-GR" altLang="ru-RU" sz="2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ru-RU" sz="1600" b="1" i="1" dirty="0"/>
              <a:t> @20 m </a:t>
            </a:r>
          </a:p>
          <a:p>
            <a:r>
              <a:rPr lang="en-US" altLang="ru-RU" sz="1600" b="1" i="1" dirty="0"/>
              <a:t>~ 1.2</a:t>
            </a:r>
            <a:r>
              <a:rPr lang="ru-RU" altLang="ja-JP" sz="1600" dirty="0"/>
              <a:t>·</a:t>
            </a:r>
            <a:r>
              <a:rPr lang="en-US" altLang="ru-RU" sz="1600" b="1" i="1" dirty="0"/>
              <a:t>10</a:t>
            </a:r>
            <a:r>
              <a:rPr lang="en-US" altLang="ru-RU" sz="1600" b="1" i="1" baseline="30000" dirty="0"/>
              <a:t>13 </a:t>
            </a:r>
            <a:r>
              <a:rPr lang="en-US" altLang="ru-RU" sz="1600" b="1" i="1" dirty="0"/>
              <a:t>cm</a:t>
            </a:r>
            <a:r>
              <a:rPr lang="en-US" altLang="ru-RU" sz="1600" b="1" i="1" baseline="30000" dirty="0"/>
              <a:t>-2</a:t>
            </a:r>
            <a:r>
              <a:rPr lang="en-US" altLang="ru-RU" sz="1600" b="1" i="1" dirty="0"/>
              <a:t>s</a:t>
            </a:r>
            <a:r>
              <a:rPr lang="en-US" altLang="ru-RU" sz="1600" b="1" i="1" baseline="30000" dirty="0"/>
              <a:t>-1</a:t>
            </a:r>
            <a:endParaRPr lang="ru-RU" altLang="ru-RU" sz="1600" b="1" i="1" baseline="30000" dirty="0"/>
          </a:p>
        </p:txBody>
      </p:sp>
      <p:pic>
        <p:nvPicPr>
          <p:cNvPr id="60498" name="Picture 82">
            <a:extLst>
              <a:ext uri="{FF2B5EF4-FFF2-40B4-BE49-F238E27FC236}">
                <a16:creationId xmlns:a16="http://schemas.microsoft.com/office/drawing/2014/main" id="{98E5027F-98DB-D547-9B42-C8261ABD2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36000" contrast="5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0732" y="2895117"/>
            <a:ext cx="3600450" cy="1771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500" name="Text Box 84">
            <a:extLst>
              <a:ext uri="{FF2B5EF4-FFF2-40B4-BE49-F238E27FC236}">
                <a16:creationId xmlns:a16="http://schemas.microsoft.com/office/drawing/2014/main" id="{768E840A-4F6B-C546-9DA9-B7372F271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045" y="3234045"/>
            <a:ext cx="1260475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600" b="1" i="1"/>
            </a:lvl1pPr>
          </a:lstStyle>
          <a:p>
            <a:r>
              <a:rPr lang="el-GR" alt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altLang="ru-RU" sz="1800" dirty="0"/>
              <a:t> energy spectra</a:t>
            </a:r>
            <a:endParaRPr lang="el-GR" altLang="ru-RU" sz="1800" dirty="0"/>
          </a:p>
        </p:txBody>
      </p:sp>
      <p:sp>
        <p:nvSpPr>
          <p:cNvPr id="60501" name="Text Box 85">
            <a:extLst>
              <a:ext uri="{FF2B5EF4-FFF2-40B4-BE49-F238E27FC236}">
                <a16:creationId xmlns:a16="http://schemas.microsoft.com/office/drawing/2014/main" id="{5C1151DA-BB7C-574E-AB7F-C18BD335BBF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793761" y="3667438"/>
            <a:ext cx="504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1767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1767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1767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1767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1767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ru-RU" sz="1400" b="1"/>
              <a:t>a.u</a:t>
            </a:r>
            <a:endParaRPr lang="ru-RU" altLang="ru-RU" sz="1400" b="1"/>
          </a:p>
        </p:txBody>
      </p:sp>
      <p:pic>
        <p:nvPicPr>
          <p:cNvPr id="60502" name="Picture 86" descr="recoil_SNS_Ar_Xe_40m">
            <a:extLst>
              <a:ext uri="{FF2B5EF4-FFF2-40B4-BE49-F238E27FC236}">
                <a16:creationId xmlns:a16="http://schemas.microsoft.com/office/drawing/2014/main" id="{9668EAD9-543F-B740-A4FA-C01C501BF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68"/>
          <a:stretch>
            <a:fillRect/>
          </a:stretch>
        </p:blipFill>
        <p:spPr bwMode="auto">
          <a:xfrm>
            <a:off x="7226652" y="4715566"/>
            <a:ext cx="4067175" cy="165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503" name="Picture 87" descr="Reactor_recoil">
            <a:extLst>
              <a:ext uri="{FF2B5EF4-FFF2-40B4-BE49-F238E27FC236}">
                <a16:creationId xmlns:a16="http://schemas.microsoft.com/office/drawing/2014/main" id="{29D76E88-E72E-A54C-AECB-6AE71A45A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335" b="548"/>
          <a:stretch>
            <a:fillRect/>
          </a:stretch>
        </p:blipFill>
        <p:spPr bwMode="auto">
          <a:xfrm>
            <a:off x="2473677" y="4607617"/>
            <a:ext cx="3457575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504" name="Text Box 88">
            <a:extLst>
              <a:ext uri="{FF2B5EF4-FFF2-40B4-BE49-F238E27FC236}">
                <a16:creationId xmlns:a16="http://schemas.microsoft.com/office/drawing/2014/main" id="{2D1E7699-D6D7-F949-B725-C30982CE0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9199" y="4973950"/>
            <a:ext cx="1476375" cy="1338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41767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1767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41767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41767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417671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defTabSz="41767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ru-RU" b="1" i="1" dirty="0" err="1">
                <a:latin typeface="+mn-lt"/>
                <a:cs typeface="+mn-cs"/>
              </a:rPr>
              <a:t>Nucl</a:t>
            </a:r>
            <a:r>
              <a:rPr lang="en-US" altLang="ru-RU" b="1" i="1" dirty="0">
                <a:latin typeface="+mn-lt"/>
                <a:cs typeface="+mn-cs"/>
              </a:rPr>
              <a:t>. recoil energy spectra </a:t>
            </a:r>
          </a:p>
          <a:p>
            <a:pPr algn="ctr">
              <a:spcBef>
                <a:spcPct val="50000"/>
              </a:spcBef>
            </a:pPr>
            <a:r>
              <a:rPr lang="en-US" altLang="ru-RU" b="1" i="1" dirty="0">
                <a:latin typeface="+mn-lt"/>
                <a:cs typeface="+mn-cs"/>
              </a:rPr>
              <a:t>(Xe</a:t>
            </a:r>
            <a:r>
              <a:rPr lang="ru-RU" altLang="ru-RU" b="1" i="1" dirty="0">
                <a:latin typeface="+mn-lt"/>
                <a:cs typeface="+mn-cs"/>
              </a:rPr>
              <a:t> </a:t>
            </a:r>
            <a:r>
              <a:rPr lang="en-US" altLang="ru-RU" b="1" i="1" dirty="0">
                <a:latin typeface="+mn-lt"/>
                <a:cs typeface="+mn-cs"/>
              </a:rPr>
              <a:t>and </a:t>
            </a:r>
            <a:r>
              <a:rPr lang="en-US" altLang="ru-RU" b="1" i="1" dirty="0" err="1">
                <a:latin typeface="+mn-lt"/>
                <a:cs typeface="+mn-cs"/>
              </a:rPr>
              <a:t>Ar</a:t>
            </a:r>
            <a:r>
              <a:rPr lang="en-US" altLang="ru-RU" b="1" i="1" dirty="0">
                <a:latin typeface="+mn-lt"/>
                <a:cs typeface="+mn-cs"/>
              </a:rPr>
              <a:t>)</a:t>
            </a:r>
            <a:endParaRPr lang="ru-RU" altLang="ru-RU" b="1" i="1" dirty="0">
              <a:latin typeface="+mn-lt"/>
              <a:cs typeface="+mn-cs"/>
            </a:endParaRPr>
          </a:p>
        </p:txBody>
      </p:sp>
      <p:sp>
        <p:nvSpPr>
          <p:cNvPr id="60505" name="Text Box 89">
            <a:extLst>
              <a:ext uri="{FF2B5EF4-FFF2-40B4-BE49-F238E27FC236}">
                <a16:creationId xmlns:a16="http://schemas.microsoft.com/office/drawing/2014/main" id="{1B2B253F-F428-F443-AF5B-7C2A04FC41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1698" y="4973951"/>
            <a:ext cx="7572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1000" b="1"/>
              <a:t>L = 40 m</a:t>
            </a:r>
            <a:endParaRPr lang="ru-RU" altLang="ru-RU" sz="1000" b="1"/>
          </a:p>
        </p:txBody>
      </p:sp>
      <p:pic>
        <p:nvPicPr>
          <p:cNvPr id="60507" name="Picture 91">
            <a:extLst>
              <a:ext uri="{FF2B5EF4-FFF2-40B4-BE49-F238E27FC236}">
                <a16:creationId xmlns:a16="http://schemas.microsoft.com/office/drawing/2014/main" id="{F599C0AC-5F39-0C43-B684-FD907FEA4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1245" y="2817708"/>
            <a:ext cx="3313112" cy="172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BD25F5B7-F793-6748-8422-536CBA1D28FE}"/>
              </a:ext>
            </a:extLst>
          </p:cNvPr>
          <p:cNvSpPr txBox="1"/>
          <p:nvPr/>
        </p:nvSpPr>
        <p:spPr>
          <a:xfrm>
            <a:off x="3632055" y="7255"/>
            <a:ext cx="4799584" cy="52322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olidFill>
                  <a:srgbClr val="FF0000"/>
                </a:solidFill>
              </a:rPr>
              <a:t>ν</a:t>
            </a:r>
            <a:r>
              <a:rPr lang="en-US" dirty="0"/>
              <a:t> sources for </a:t>
            </a:r>
            <a:r>
              <a:rPr lang="ru-RU" altLang="ru-RU" dirty="0" err="1"/>
              <a:t>CEνNS</a:t>
            </a:r>
            <a:r>
              <a:rPr lang="en-US" altLang="ru-RU" dirty="0"/>
              <a:t> </a:t>
            </a:r>
            <a:r>
              <a:rPr lang="en-US" dirty="0"/>
              <a:t>detection</a:t>
            </a:r>
            <a:endParaRPr lang="ru-RU" dirty="0"/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F6A8E00D-E1AB-CB4C-B52E-C29CD379CDFA}"/>
              </a:ext>
            </a:extLst>
          </p:cNvPr>
          <p:cNvGrpSpPr>
            <a:grpSpLocks noChangeAspect="1"/>
          </p:cNvGrpSpPr>
          <p:nvPr/>
        </p:nvGrpSpPr>
        <p:grpSpPr>
          <a:xfrm>
            <a:off x="680440" y="4832674"/>
            <a:ext cx="1550398" cy="1287599"/>
            <a:chOff x="7528948" y="781841"/>
            <a:chExt cx="4128858" cy="3429000"/>
          </a:xfrm>
        </p:grpSpPr>
        <p:grpSp>
          <p:nvGrpSpPr>
            <p:cNvPr id="95" name="Group 1722">
              <a:extLst>
                <a:ext uri="{FF2B5EF4-FFF2-40B4-BE49-F238E27FC236}">
                  <a16:creationId xmlns:a16="http://schemas.microsoft.com/office/drawing/2014/main" id="{A848C735-8DA9-1B48-86F4-949EC6792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93869" y="781841"/>
              <a:ext cx="3563937" cy="3429000"/>
              <a:chOff x="3515" y="0"/>
              <a:chExt cx="2245" cy="2160"/>
            </a:xfrm>
          </p:grpSpPr>
          <p:pic>
            <p:nvPicPr>
              <p:cNvPr id="97" name="Picture 1717">
                <a:extLst>
                  <a:ext uri="{FF2B5EF4-FFF2-40B4-BE49-F238E27FC236}">
                    <a16:creationId xmlns:a16="http://schemas.microsoft.com/office/drawing/2014/main" id="{7A000D17-289F-9B4E-82E5-D76C6FB352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8568" b="28403"/>
              <a:stretch>
                <a:fillRect/>
              </a:stretch>
            </p:blipFill>
            <p:spPr bwMode="auto">
              <a:xfrm>
                <a:off x="3515" y="0"/>
                <a:ext cx="2177" cy="211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8" name="Rectangle 1718">
                <a:extLst>
                  <a:ext uri="{FF2B5EF4-FFF2-40B4-BE49-F238E27FC236}">
                    <a16:creationId xmlns:a16="http://schemas.microsoft.com/office/drawing/2014/main" id="{D02C6782-0622-F64B-B24E-16BB2F539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0"/>
                <a:ext cx="459" cy="4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99" name="Rectangle 1719">
                <a:extLst>
                  <a:ext uri="{FF2B5EF4-FFF2-40B4-BE49-F238E27FC236}">
                    <a16:creationId xmlns:a16="http://schemas.microsoft.com/office/drawing/2014/main" id="{FA5A7ADB-8F19-394F-B362-70D77B5BDA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0" y="1434"/>
                <a:ext cx="930" cy="7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0" name="Rectangle 1720">
                <a:extLst>
                  <a:ext uri="{FF2B5EF4-FFF2-40B4-BE49-F238E27FC236}">
                    <a16:creationId xmlns:a16="http://schemas.microsoft.com/office/drawing/2014/main" id="{FFF98D36-62B1-244C-8572-51005D3B78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15" y="1842"/>
                <a:ext cx="958" cy="2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1" name="Rectangle 1721">
                <a:extLst>
                  <a:ext uri="{FF2B5EF4-FFF2-40B4-BE49-F238E27FC236}">
                    <a16:creationId xmlns:a16="http://schemas.microsoft.com/office/drawing/2014/main" id="{9DFB2502-E0BA-A64F-A4CE-77AAFA88E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03" y="572"/>
                <a:ext cx="589" cy="9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96" name="Picture 1717">
              <a:extLst>
                <a:ext uri="{FF2B5EF4-FFF2-40B4-BE49-F238E27FC236}">
                  <a16:creationId xmlns:a16="http://schemas.microsoft.com/office/drawing/2014/main" id="{89BDDF8B-CB45-354F-98F1-95FD42766D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220" t="4608" r="47653" b="82972"/>
            <a:stretch/>
          </p:blipFill>
          <p:spPr bwMode="auto">
            <a:xfrm>
              <a:off x="7528948" y="1822124"/>
              <a:ext cx="609601" cy="549883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23DC262-DF89-2C46-9C2E-CB9E761914A6}"/>
              </a:ext>
            </a:extLst>
          </p:cNvPr>
          <p:cNvSpPr/>
          <p:nvPr/>
        </p:nvSpPr>
        <p:spPr>
          <a:xfrm>
            <a:off x="6878343" y="785662"/>
            <a:ext cx="2364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b="1" dirty="0"/>
              <a:t>Proton accelerator</a:t>
            </a:r>
            <a:r>
              <a:rPr lang="ru-RU" altLang="ru-RU" b="1" dirty="0"/>
              <a:t>,</a:t>
            </a:r>
            <a:r>
              <a:rPr lang="en-US" altLang="ru-RU" b="1" dirty="0"/>
              <a:t> spallation n-source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DA2FA7A-8A15-A840-9463-16493E0C7B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993" y="2721409"/>
            <a:ext cx="2309306" cy="1792164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B785BE-F2EE-2F4C-814A-1FB1290BA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2408B-2D7B-E345-8C52-4087E1A7DE5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0010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63087</TotalTime>
  <Words>2331</Words>
  <Application>Microsoft Macintosh PowerPoint</Application>
  <PresentationFormat>Широкоэкранный</PresentationFormat>
  <Paragraphs>425</Paragraphs>
  <Slides>21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43" baseType="lpstr">
      <vt:lpstr>-apple-system</vt:lpstr>
      <vt:lpstr>AdvOT483a8203</vt:lpstr>
      <vt:lpstr>AdvOTdd3b7348.I+03</vt:lpstr>
      <vt:lpstr>AdvTTd0b5fdba.I</vt:lpstr>
      <vt:lpstr>Arial</vt:lpstr>
      <vt:lpstr>ArialMT</vt:lpstr>
      <vt:lpstr>Calibri</vt:lpstr>
      <vt:lpstr>Calibri Light</vt:lpstr>
      <vt:lpstr>Cambria Math</vt:lpstr>
      <vt:lpstr>CambriaMath</vt:lpstr>
      <vt:lpstr>CMBX12</vt:lpstr>
      <vt:lpstr>Helvetica</vt:lpstr>
      <vt:lpstr>HelveticaNeue</vt:lpstr>
      <vt:lpstr>LiberationSans</vt:lpstr>
      <vt:lpstr>Symbol</vt:lpstr>
      <vt:lpstr>TeXGyreTermesX</vt:lpstr>
      <vt:lpstr>Times</vt:lpstr>
      <vt:lpstr>Times New Roman</vt:lpstr>
      <vt:lpstr>Тема Office</vt:lpstr>
      <vt:lpstr>Equation.3</vt:lpstr>
      <vt:lpstr>Формула</vt:lpstr>
      <vt:lpstr>‘ормула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Акимов</dc:creator>
  <cp:lastModifiedBy>Дмитрий Акимов</cp:lastModifiedBy>
  <cp:revision>257</cp:revision>
  <dcterms:created xsi:type="dcterms:W3CDTF">2024-08-12T18:33:08Z</dcterms:created>
  <dcterms:modified xsi:type="dcterms:W3CDTF">2024-10-23T11:26:41Z</dcterms:modified>
</cp:coreProperties>
</file>