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12"/>
  </p:notesMasterIdLst>
  <p:sldIdLst>
    <p:sldId id="257" r:id="rId2"/>
    <p:sldId id="282" r:id="rId3"/>
    <p:sldId id="296" r:id="rId4"/>
    <p:sldId id="256" r:id="rId5"/>
    <p:sldId id="297" r:id="rId6"/>
    <p:sldId id="300" r:id="rId7"/>
    <p:sldId id="299" r:id="rId8"/>
    <p:sldId id="301" r:id="rId9"/>
    <p:sldId id="298" r:id="rId10"/>
    <p:sldId id="289" r:id="rId11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vhenox" initials="v" lastIdx="3" clrIdx="0">
    <p:extLst>
      <p:ext uri="{19B8F6BF-5375-455C-9EA6-DF929625EA0E}">
        <p15:presenceInfo xmlns:p15="http://schemas.microsoft.com/office/powerpoint/2012/main" userId="vhenox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645" autoAdjust="0"/>
    <p:restoredTop sz="94660"/>
  </p:normalViewPr>
  <p:slideViewPr>
    <p:cSldViewPr snapToGrid="0">
      <p:cViewPr varScale="1">
        <p:scale>
          <a:sx n="135" d="100"/>
          <a:sy n="135" d="100"/>
        </p:scale>
        <p:origin x="156" y="85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128" d="100"/>
          <a:sy n="128" d="100"/>
        </p:scale>
        <p:origin x="4884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CA90A75-1870-497E-BA50-48F087DFAAFA}" type="datetimeFigureOut">
              <a:rPr lang="ru-RU" smtClean="0"/>
              <a:t>24.10.2024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D46C0D-1169-4BEE-97AA-A6970A6FC6A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773009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693738" y="1150938"/>
            <a:ext cx="5486400" cy="30861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CD46C0D-1169-4BEE-97AA-A6970A6FC6A2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618879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CD46C0D-1169-4BEE-97AA-A6970A6FC6A2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1597364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CD46C0D-1169-4BEE-97AA-A6970A6FC6A2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3665613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CD46C0D-1169-4BEE-97AA-A6970A6FC6A2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1681811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CD46C0D-1169-4BEE-97AA-A6970A6FC6A2}" type="slidenum">
              <a:rPr lang="ru-RU" smtClean="0"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101863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2417AC6-5C58-442D-A7BC-784F824E2D6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6936B583-0227-46F7-B365-E067E4047E7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5DDEC7B-34BE-41A2-B8BD-BB5CC1713C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B0EA1-3F5A-44BE-9A82-A8DA2A3A8BE0}" type="datetime1">
              <a:rPr lang="ru-RU" smtClean="0"/>
              <a:t>24.10.2024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FD37BB9-4133-42E0-87D9-9D576ACB29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4CC0754-C864-40D9-B4C0-49E6C2EA48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C5ECB-0521-4D27-89B9-E198FA47ED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10179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87C132A-9589-47E1-AFCF-AB10D2C56D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B4A262EC-AF23-483C-9A29-043008998A3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D351AE5-0C54-475D-98FF-263AE81E6A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E25FF-7154-48CA-832D-D74C7FB915C1}" type="datetime1">
              <a:rPr lang="ru-RU" smtClean="0"/>
              <a:t>24.10.2024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8C3AC3E-ED5E-48D5-A839-732FD19F9F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FFE5011-0B8B-43A5-B6B4-E3B7DADBE7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C5ECB-0521-4D27-89B9-E198FA47ED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245059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F782D22F-FDE3-45BA-8636-5C25326D502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2226141F-D0D8-49F8-B89E-1F449CD0ED0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319D5D5-B911-499B-A56A-1479A55BB3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9561A-8A79-4330-9C98-C394AC6C937F}" type="datetime1">
              <a:rPr lang="ru-RU" smtClean="0"/>
              <a:t>24.10.2024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CD53814-4B36-4BE6-8B64-3BCEA879D5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E595755-0E52-4989-94AC-131EABF10A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C5ECB-0521-4D27-89B9-E198FA47ED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446183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82C8384-0389-47CD-A9ED-0BECBC5E99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0CB37A0-DAAA-4819-BCF5-9E0B5005E5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723BBDC-0E48-4AE0-B4DF-3AB5CDCDCC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2AA110-DDD6-48C7-A0DE-F46A3EDDBA3F}" type="datetime1">
              <a:rPr lang="ru-RU" smtClean="0"/>
              <a:t>24.10.2024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99D958C-F286-4A0D-9EDD-FA5C4D5F3D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71FB697-EE95-4AB6-8226-079C5AD245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C5ECB-0521-4D27-89B9-E198FA47ED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93385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B7F119D-3FF3-481F-92DF-B4B59A3834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ACC5E38C-9C87-4690-BE13-89CD9F5BC4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6E60C29-EFE1-4041-8C23-52B867B34B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6C8895-FB32-460D-A105-506AFA1B20E7}" type="datetime1">
              <a:rPr lang="ru-RU" smtClean="0"/>
              <a:t>24.10.2024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B880724-BE93-4E41-AE5F-D2DF584CAE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D14DF4B-FD70-4696-8E2C-C07AE0EE3D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C5ECB-0521-4D27-89B9-E198FA47ED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644497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1248824-2466-4FB1-B6ED-CC7406442F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5559FAA-7251-4449-AC8D-6BB96C29D04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E1632698-162A-4ADD-A45A-60BAA54583B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CCCAD82B-1F9F-493B-9B70-35A83EEFBB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0EC2F-F758-41F8-AD62-22AD7368FE9A}" type="datetime1">
              <a:rPr lang="ru-RU" smtClean="0"/>
              <a:t>24.10.2024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39808B08-1DB5-4DE4-8888-64BEC8B714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50579CFD-40A9-4E89-8F5D-54F5B33129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C5ECB-0521-4D27-89B9-E198FA47ED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370585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1870ED5-1F0A-4FFD-A0C0-9A20B3DE8D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00E263E8-9001-4624-8C22-8DD9A10738A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0AF1F768-42E3-4D41-B131-A1D021C9630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168EE2FB-F0D2-421E-82B9-A4AD9F54945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91A91497-96DE-405E-A167-C8A2F64A9F9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732971C8-5B8E-452F-B2D5-531821FDA5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E59D3-2E93-4F92-BD51-25D42FCAC7A1}" type="datetime1">
              <a:rPr lang="ru-RU" smtClean="0"/>
              <a:t>24.10.2024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EC1EC5B1-735B-43D0-985B-78286060F3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6CAB8BF9-AE89-4BF3-A958-2897E932B1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C5ECB-0521-4D27-89B9-E198FA47ED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253509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C83A42F-3A97-4452-ABC9-D4065F83B9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34EAFDF1-6FA3-401C-B6DD-2F4AB05C0F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DF96D2-EBE5-4340-8F84-B6689011B02C}" type="datetime1">
              <a:rPr lang="ru-RU" smtClean="0"/>
              <a:t>24.10.2024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DCDBBDBD-4E98-4480-A4B8-A7E386FF9D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34CD095D-E125-41D6-907B-37B600A698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C5ECB-0521-4D27-89B9-E198FA47ED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738842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EF0DCCF9-3A0A-4335-AA0C-44C54BBF66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BED47-B3E8-4704-8370-408DDAD87FFB}" type="datetime1">
              <a:rPr lang="ru-RU" smtClean="0"/>
              <a:t>24.10.2024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57D7DE99-E1CD-46B2-BAC2-6904E1C676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9D9FAEE0-19AC-4EB8-8817-4EBD44E562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C5ECB-0521-4D27-89B9-E198FA47ED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368094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3BB7A62-472C-4F22-82A9-EB5B59F0DB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35DB7DA-D34B-40C9-A8B9-85C9D63063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3C6E50C3-0DEB-4A46-8629-0C2D270949A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6A63A955-A66D-4965-B316-3250C84329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30A1FC-BEF4-4466-A930-C65A16FA5F3C}" type="datetime1">
              <a:rPr lang="ru-RU" smtClean="0"/>
              <a:t>24.10.2024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D249A85A-8F00-4739-8CC5-606CF75CFC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1DE9207E-64C3-469E-A24E-B31F88E7F6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C5ECB-0521-4D27-89B9-E198FA47ED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465061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5BA4C9D-466B-444C-9A79-2961CAD1E8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A2EC1171-40B5-4B7A-A0B9-6B8EF0E28CD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AF0ADF4F-21EA-4E16-8FD2-6ECBB5A5FC7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C981886C-7541-4331-A119-7AAEBDFFEB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82DFC-E182-408F-8187-9267A862BE55}" type="datetime1">
              <a:rPr lang="ru-RU" smtClean="0"/>
              <a:t>24.10.2024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82568A5E-9732-4458-9F01-A17AF4F40F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4CC034E3-D343-4177-A643-5341F60CDD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C5ECB-0521-4D27-89B9-E198FA47ED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830241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2A90FE8-43D8-4B8D-8A4B-75AD66555F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79130FCB-D896-40E0-B246-3D8999FFAD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1D9DE8E-EED0-4911-9532-8FFE8BF6D2D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E8FEE0-B12B-43D9-91B2-8103855A711A}" type="datetime1">
              <a:rPr lang="ru-RU" smtClean="0"/>
              <a:t>24.10.2024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ADF333C-0163-42B4-9421-64F5EE2F0E2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A408173-B086-42E8-AE6D-ED6CE3F124C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FC5ECB-0521-4D27-89B9-E198FA47ED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754715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7.png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gif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5.png"/><Relationship Id="rId7" Type="http://schemas.openxmlformats.org/officeDocument/2006/relationships/image" Target="../media/image10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3" Type="http://schemas.openxmlformats.org/officeDocument/2006/relationships/image" Target="../media/image13.png"/><Relationship Id="rId7" Type="http://schemas.openxmlformats.org/officeDocument/2006/relationships/image" Target="../media/image1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14.png"/><Relationship Id="rId9" Type="http://schemas.openxmlformats.org/officeDocument/2006/relationships/image" Target="../media/image19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png"/><Relationship Id="rId3" Type="http://schemas.openxmlformats.org/officeDocument/2006/relationships/image" Target="../media/image21.png"/><Relationship Id="rId7" Type="http://schemas.openxmlformats.org/officeDocument/2006/relationships/image" Target="../media/image25.png"/><Relationship Id="rId12" Type="http://schemas.openxmlformats.org/officeDocument/2006/relationships/image" Target="../media/image30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4.png"/><Relationship Id="rId11" Type="http://schemas.openxmlformats.org/officeDocument/2006/relationships/image" Target="../media/image29.png"/><Relationship Id="rId5" Type="http://schemas.openxmlformats.org/officeDocument/2006/relationships/image" Target="../media/image23.png"/><Relationship Id="rId10" Type="http://schemas.openxmlformats.org/officeDocument/2006/relationships/image" Target="../media/image28.png"/><Relationship Id="rId4" Type="http://schemas.openxmlformats.org/officeDocument/2006/relationships/image" Target="../media/image22.png"/><Relationship Id="rId9" Type="http://schemas.openxmlformats.org/officeDocument/2006/relationships/image" Target="../media/image2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39.png"/><Relationship Id="rId3" Type="http://schemas.openxmlformats.org/officeDocument/2006/relationships/image" Target="../media/image34.png"/><Relationship Id="rId7" Type="http://schemas.openxmlformats.org/officeDocument/2006/relationships/image" Target="../media/image38.png"/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7.png"/><Relationship Id="rId5" Type="http://schemas.openxmlformats.org/officeDocument/2006/relationships/image" Target="../media/image36.png"/><Relationship Id="rId4" Type="http://schemas.openxmlformats.org/officeDocument/2006/relationships/image" Target="../media/image35.png"/><Relationship Id="rId9" Type="http://schemas.openxmlformats.org/officeDocument/2006/relationships/image" Target="../media/image40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2.png"/><Relationship Id="rId2" Type="http://schemas.openxmlformats.org/officeDocument/2006/relationships/image" Target="../media/image4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C7B310D1-7F07-4E33-BDF6-4DFDF6BD55E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934216"/>
            <a:ext cx="9144000" cy="1655762"/>
          </a:xfrm>
        </p:spPr>
        <p:txBody>
          <a:bodyPr>
            <a:normAutofit/>
          </a:bodyPr>
          <a:lstStyle/>
          <a:p>
            <a:r>
              <a:rPr lang="ru-RU" sz="3600" dirty="0"/>
              <a:t>«</a:t>
            </a:r>
            <a:r>
              <a:rPr lang="en-US" sz="3600" dirty="0"/>
              <a:t>Atomic electron shell excitations in </a:t>
            </a:r>
            <a:r>
              <a:rPr lang="en-US" sz="3600" dirty="0" err="1"/>
              <a:t>neutrinoless</a:t>
            </a:r>
            <a:r>
              <a:rPr lang="en-US" sz="3600" dirty="0"/>
              <a:t> double β decay</a:t>
            </a:r>
            <a:r>
              <a:rPr lang="ru-RU" sz="3600" dirty="0"/>
              <a:t>»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044F544-CC60-4E9C-9999-3A64102956BC}"/>
              </a:ext>
            </a:extLst>
          </p:cNvPr>
          <p:cNvSpPr txBox="1"/>
          <p:nvPr/>
        </p:nvSpPr>
        <p:spPr>
          <a:xfrm>
            <a:off x="5477882" y="6008915"/>
            <a:ext cx="12362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25</a:t>
            </a:r>
            <a:r>
              <a:rPr lang="ru-RU" dirty="0"/>
              <a:t>.</a:t>
            </a:r>
            <a:r>
              <a:rPr lang="en-US" dirty="0"/>
              <a:t>10</a:t>
            </a:r>
            <a:r>
              <a:rPr lang="ru-RU" dirty="0"/>
              <a:t>.2024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1D29EAD-1C93-4DB9-B388-14F0F21DC4A0}"/>
              </a:ext>
            </a:extLst>
          </p:cNvPr>
          <p:cNvSpPr txBox="1"/>
          <p:nvPr/>
        </p:nvSpPr>
        <p:spPr>
          <a:xfrm>
            <a:off x="3193075" y="3455706"/>
            <a:ext cx="704208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M.I. Krivoruchenko</a:t>
            </a:r>
            <a:r>
              <a:rPr lang="en-US" sz="2400" baseline="30000" dirty="0"/>
              <a:t>1</a:t>
            </a:r>
            <a:r>
              <a:rPr lang="en-US" sz="2400" dirty="0"/>
              <a:t>, </a:t>
            </a:r>
            <a:r>
              <a:rPr lang="en-US" sz="2400" u="sng" dirty="0"/>
              <a:t>K.S. Tyrin</a:t>
            </a:r>
            <a:r>
              <a:rPr lang="en-US" sz="2400" u="sng" baseline="30000" dirty="0"/>
              <a:t>1</a:t>
            </a:r>
            <a:r>
              <a:rPr lang="en-US" sz="2400" dirty="0"/>
              <a:t>, F.F. Karpeshin</a:t>
            </a:r>
            <a:r>
              <a:rPr lang="en-US" sz="2400" baseline="30000" dirty="0"/>
              <a:t>2</a:t>
            </a:r>
          </a:p>
          <a:p>
            <a:endParaRPr lang="en-US" sz="2400" baseline="30000" dirty="0"/>
          </a:p>
          <a:p>
            <a:r>
              <a:rPr lang="en-US" sz="2400" baseline="30000" dirty="0"/>
              <a:t>1) National Research Centre "</a:t>
            </a:r>
            <a:r>
              <a:rPr lang="en-US" sz="2400" baseline="30000" dirty="0" err="1"/>
              <a:t>Kurchatov</a:t>
            </a:r>
            <a:r>
              <a:rPr lang="en-US" sz="2400" baseline="30000" dirty="0"/>
              <a:t> Institute"</a:t>
            </a:r>
          </a:p>
          <a:p>
            <a:r>
              <a:rPr lang="en-US" sz="2400" baseline="30000" dirty="0"/>
              <a:t>2) The D.I. Mendeleev All-Russian Institute for Metrology (VNIIM)</a:t>
            </a:r>
            <a:endParaRPr lang="ru-RU" sz="24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929905D-5D33-46E9-8D36-D6B5667F07BF}"/>
              </a:ext>
            </a:extLst>
          </p:cNvPr>
          <p:cNvSpPr txBox="1"/>
          <p:nvPr/>
        </p:nvSpPr>
        <p:spPr>
          <a:xfrm>
            <a:off x="9524513" y="5049415"/>
            <a:ext cx="228697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/>
              <a:t>   </a:t>
            </a:r>
            <a:r>
              <a:rPr lang="en-US" dirty="0"/>
              <a:t>       </a:t>
            </a:r>
            <a:r>
              <a:rPr lang="en-US" sz="2400" dirty="0"/>
              <a:t>Funding:</a:t>
            </a:r>
            <a:r>
              <a:rPr lang="ru-RU" sz="2400" dirty="0"/>
              <a:t> </a:t>
            </a:r>
          </a:p>
          <a:p>
            <a:r>
              <a:rPr lang="en-US" sz="2400" dirty="0"/>
              <a:t>RSF</a:t>
            </a:r>
            <a:r>
              <a:rPr lang="ru-RU" sz="2400" dirty="0"/>
              <a:t> </a:t>
            </a:r>
            <a:r>
              <a:rPr lang="ru-RU" sz="2400" b="0" i="0" dirty="0">
                <a:solidFill>
                  <a:srgbClr val="212529"/>
                </a:solidFill>
                <a:effectLst/>
                <a:latin typeface="Gilroy"/>
              </a:rPr>
              <a:t>23-22-00307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72719455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61EA80CD-2940-4D56-9803-1174F574DF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C5ECB-0521-4D27-89B9-E198FA47ED8A}" type="slidenum">
              <a:rPr lang="ru-RU" smtClean="0"/>
              <a:t>10</a:t>
            </a:fld>
            <a:endParaRPr lang="ru-RU" dirty="0"/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AF8E3BCB-943B-4358-AA75-808D6A1730EA}"/>
              </a:ext>
            </a:extLst>
          </p:cNvPr>
          <p:cNvSpPr/>
          <p:nvPr/>
        </p:nvSpPr>
        <p:spPr>
          <a:xfrm>
            <a:off x="2639616" y="62318"/>
            <a:ext cx="6912768" cy="58477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>
            <a:defPPr>
              <a:defRPr lang="pl-PL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US" sz="3200" b="1" cap="all" dirty="0">
                <a:cs typeface="Times New Roman" pitchFamily="18" charset="0"/>
              </a:rPr>
              <a:t>Summary</a:t>
            </a:r>
            <a:endParaRPr lang="ru-RU" sz="3200" b="1" cap="all" dirty="0">
              <a:cs typeface="Times New Roman" pitchFamily="18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2032B78-2901-4462-93F1-7DF08FE1CE62}"/>
              </a:ext>
            </a:extLst>
          </p:cNvPr>
          <p:cNvSpPr txBox="1"/>
          <p:nvPr/>
        </p:nvSpPr>
        <p:spPr>
          <a:xfrm>
            <a:off x="453655" y="825147"/>
            <a:ext cx="11653285" cy="50167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Clr>
                <a:srgbClr val="FF0000"/>
              </a:buClr>
              <a:buFont typeface="+mj-lt"/>
              <a:buAutoNum type="arabicPeriod"/>
            </a:pPr>
            <a:r>
              <a:rPr lang="en-US" sz="2000" dirty="0"/>
              <a:t>We presented a method that allows to estimate the blurring of the distribution of the kinetic energy of β particles in 0ν2β decay, associated with atomic effects.</a:t>
            </a:r>
          </a:p>
          <a:p>
            <a:pPr marL="342900" indent="-342900">
              <a:buClr>
                <a:srgbClr val="FF0000"/>
              </a:buClr>
              <a:buFont typeface="+mj-lt"/>
              <a:buAutoNum type="arabicPeriod"/>
            </a:pPr>
            <a:endParaRPr lang="ru-RU" sz="2000" dirty="0"/>
          </a:p>
          <a:p>
            <a:pPr marL="342900" indent="-342900">
              <a:buClr>
                <a:srgbClr val="FF0000"/>
              </a:buClr>
              <a:buFont typeface="+mj-lt"/>
              <a:buAutoNum type="arabicPeriod"/>
            </a:pPr>
            <a:r>
              <a:rPr lang="en-US" sz="2000" dirty="0"/>
              <a:t>For 11 elements, the mean excitation (in fact shaking) energy and its variance were calculated using several methods. We performed Dirac-Hartree-</a:t>
            </a:r>
            <a:r>
              <a:rPr lang="en-US" sz="2000" dirty="0" err="1"/>
              <a:t>Fock</a:t>
            </a:r>
            <a:r>
              <a:rPr lang="en-US" sz="2000" dirty="0"/>
              <a:t> computations based on the GRASP software package. The results were compared with calculations performed within the non-relativistic </a:t>
            </a:r>
            <a:r>
              <a:rPr lang="en-US" sz="2000" dirty="0" err="1"/>
              <a:t>Roothaan</a:t>
            </a:r>
            <a:r>
              <a:rPr lang="en-US" sz="2000" dirty="0"/>
              <a:t>-Hartree-</a:t>
            </a:r>
            <a:r>
              <a:rPr lang="en-US" sz="2000" dirty="0" err="1"/>
              <a:t>Fock</a:t>
            </a:r>
            <a:r>
              <a:rPr lang="en-US" sz="2000" dirty="0"/>
              <a:t> model, as well as with estimates obtained using the Thomas-Fermi and Thomas-Fermi-Dirac-</a:t>
            </a:r>
            <a:r>
              <a:rPr lang="en-US" sz="2000" dirty="0" err="1"/>
              <a:t>Weizsacker</a:t>
            </a:r>
            <a:r>
              <a:rPr lang="en-US" sz="2000" dirty="0"/>
              <a:t> models</a:t>
            </a:r>
            <a:r>
              <a:rPr lang="ru-RU" sz="2000" dirty="0"/>
              <a:t>. </a:t>
            </a:r>
            <a:endParaRPr lang="en-US" sz="2000" dirty="0"/>
          </a:p>
          <a:p>
            <a:pPr marL="342900" indent="-342900">
              <a:buClr>
                <a:srgbClr val="FF0000"/>
              </a:buClr>
              <a:buFont typeface="+mj-lt"/>
              <a:buAutoNum type="arabicPeriod"/>
            </a:pPr>
            <a:endParaRPr lang="en-US" sz="2000" dirty="0"/>
          </a:p>
          <a:p>
            <a:pPr>
              <a:buClr>
                <a:srgbClr val="FF0000"/>
              </a:buClr>
            </a:pPr>
            <a:r>
              <a:rPr lang="en-US" sz="2000" dirty="0"/>
              <a:t>This results based on</a:t>
            </a:r>
            <a:r>
              <a:rPr lang="ru-RU" sz="2000" dirty="0"/>
              <a:t> </a:t>
            </a:r>
            <a:r>
              <a:rPr lang="en-US" sz="2000" dirty="0"/>
              <a:t>our publications: </a:t>
            </a:r>
          </a:p>
          <a:p>
            <a:pPr>
              <a:buClr>
                <a:srgbClr val="FF0000"/>
              </a:buClr>
            </a:pPr>
            <a:endParaRPr lang="en-US" sz="2000" dirty="0"/>
          </a:p>
          <a:p>
            <a:pPr>
              <a:buClr>
                <a:srgbClr val="FF0000"/>
              </a:buClr>
            </a:pPr>
            <a:r>
              <a:rPr lang="en-US" sz="2000" dirty="0"/>
              <a:t>M.I. </a:t>
            </a:r>
            <a:r>
              <a:rPr lang="en-US" sz="2000" dirty="0" err="1"/>
              <a:t>Krivoruchenko</a:t>
            </a:r>
            <a:r>
              <a:rPr lang="en-US" sz="2000" dirty="0"/>
              <a:t>, K.S. Tyrin, and F.F. </a:t>
            </a:r>
            <a:r>
              <a:rPr lang="en-US" sz="2000" dirty="0" err="1"/>
              <a:t>Karpeshin</a:t>
            </a:r>
            <a:r>
              <a:rPr lang="en-US" sz="2000" dirty="0"/>
              <a:t>, JETP Lett. </a:t>
            </a:r>
            <a:r>
              <a:rPr lang="en-US" sz="2000" b="1" dirty="0"/>
              <a:t>117</a:t>
            </a:r>
            <a:r>
              <a:rPr lang="en-US" sz="2000" dirty="0"/>
              <a:t>, 884 (2023).</a:t>
            </a:r>
          </a:p>
          <a:p>
            <a:pPr>
              <a:buClr>
                <a:srgbClr val="FF0000"/>
              </a:buClr>
            </a:pPr>
            <a:endParaRPr lang="en-US" sz="2000" dirty="0"/>
          </a:p>
          <a:p>
            <a:pPr>
              <a:buClr>
                <a:srgbClr val="FF0000"/>
              </a:buClr>
            </a:pPr>
            <a:r>
              <a:rPr lang="en-US" sz="2000" dirty="0"/>
              <a:t>M.I. </a:t>
            </a:r>
            <a:r>
              <a:rPr lang="en-US" sz="2000" dirty="0" err="1"/>
              <a:t>Krivoruchenko</a:t>
            </a:r>
            <a:r>
              <a:rPr lang="en-US" sz="2000" dirty="0"/>
              <a:t>, K.S. Tyrin, and F.F. </a:t>
            </a:r>
            <a:r>
              <a:rPr lang="en-US" sz="2000" dirty="0" err="1"/>
              <a:t>Karpeshin</a:t>
            </a:r>
            <a:r>
              <a:rPr lang="en-US" sz="2000" dirty="0"/>
              <a:t>, JETP Lett. </a:t>
            </a:r>
            <a:r>
              <a:rPr lang="en-US" sz="2000" b="1" dirty="0"/>
              <a:t>118</a:t>
            </a:r>
            <a:r>
              <a:rPr lang="en-US" sz="2000" dirty="0"/>
              <a:t>, 470 (2023).</a:t>
            </a:r>
          </a:p>
          <a:p>
            <a:pPr>
              <a:buClr>
                <a:srgbClr val="FF0000"/>
              </a:buClr>
            </a:pPr>
            <a:endParaRPr lang="en-US" sz="2000" dirty="0"/>
          </a:p>
          <a:p>
            <a:pPr>
              <a:buClr>
                <a:srgbClr val="FF0000"/>
              </a:buClr>
            </a:pPr>
            <a:r>
              <a:rPr lang="en-US" sz="2000" dirty="0"/>
              <a:t>K. S. Tyrin, M. I. </a:t>
            </a:r>
            <a:r>
              <a:rPr lang="en-US" sz="2000" dirty="0" err="1"/>
              <a:t>Krivoruchenko</a:t>
            </a:r>
            <a:r>
              <a:rPr lang="en-US" sz="2000" dirty="0"/>
              <a:t>, Russ. Phys. J., </a:t>
            </a:r>
            <a:r>
              <a:rPr lang="en-US" sz="2000" b="1" dirty="0"/>
              <a:t>67</a:t>
            </a:r>
            <a:r>
              <a:rPr lang="en-US" sz="2000" dirty="0"/>
              <a:t>, 11, (2024) (accepted)</a:t>
            </a:r>
            <a:endParaRPr lang="ru-RU" sz="2000" dirty="0"/>
          </a:p>
        </p:txBody>
      </p: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id="{C0524773-F791-443B-99F7-DBA000B29384}"/>
              </a:ext>
            </a:extLst>
          </p:cNvPr>
          <p:cNvSpPr/>
          <p:nvPr/>
        </p:nvSpPr>
        <p:spPr>
          <a:xfrm>
            <a:off x="2823913" y="5938544"/>
            <a:ext cx="6912768" cy="646331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>
            <a:defPPr>
              <a:defRPr lang="pl-PL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US" sz="3600" b="1" cap="all" dirty="0">
                <a:solidFill>
                  <a:schemeClr val="accent6"/>
                </a:solidFill>
                <a:cs typeface="Times New Roman" pitchFamily="18" charset="0"/>
              </a:rPr>
              <a:t>THANKS FOR attention</a:t>
            </a:r>
            <a:endParaRPr lang="ru-RU" sz="3600" b="1" cap="all" dirty="0">
              <a:solidFill>
                <a:schemeClr val="accent6"/>
              </a:solidFill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10931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0AC645C3-5D25-4468-87BE-864888344D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C5ECB-0521-4D27-89B9-E198FA47ED8A}" type="slidenum">
              <a:rPr lang="ru-RU" smtClean="0"/>
              <a:t>2</a:t>
            </a:fld>
            <a:endParaRPr lang="ru-RU" dirty="0"/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24951FC0-6085-4B35-A53A-A3842608B473}"/>
              </a:ext>
            </a:extLst>
          </p:cNvPr>
          <p:cNvSpPr/>
          <p:nvPr/>
        </p:nvSpPr>
        <p:spPr>
          <a:xfrm>
            <a:off x="2924099" y="15531"/>
            <a:ext cx="6663070" cy="523220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>
            <a:defPPr>
              <a:defRPr lang="pl-PL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US" sz="2800" dirty="0"/>
              <a:t>Atomic electrons in</a:t>
            </a:r>
            <a:r>
              <a:rPr lang="ru-RU" sz="2800" dirty="0"/>
              <a:t> 0ν2β</a:t>
            </a:r>
            <a:r>
              <a:rPr lang="en-US" sz="2800" dirty="0"/>
              <a:t> process</a:t>
            </a:r>
            <a:endParaRPr lang="ru-RU" sz="2800" b="1" cap="all" dirty="0">
              <a:cs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>
                <a:extLst>
                  <a:ext uri="{FF2B5EF4-FFF2-40B4-BE49-F238E27FC236}">
                    <a16:creationId xmlns:a16="http://schemas.microsoft.com/office/drawing/2014/main" id="{82A681FC-D890-4D21-A22D-D7C598549FFF}"/>
                  </a:ext>
                </a:extLst>
              </p:cNvPr>
              <p:cNvSpPr txBox="1"/>
              <p:nvPr/>
            </p:nvSpPr>
            <p:spPr>
              <a:xfrm>
                <a:off x="5043688" y="1286802"/>
                <a:ext cx="3814367" cy="51129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de-DE" sz="24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nor/>
                          </m:rPr>
                          <a:rPr lang="de-DE" sz="2400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Q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sz="2400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eff</m:t>
                        </m:r>
                      </m:sub>
                    </m:sSub>
                  </m:oMath>
                </a14:m>
                <a:r>
                  <a:rPr lang="de-DE" sz="2400" i="1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 =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sz="24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2400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𝑀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(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𝐴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,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𝑍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)</m:t>
                        </m:r>
                      </m:sub>
                    </m:sSub>
                  </m:oMath>
                </a14:m>
                <a:r>
                  <a:rPr lang="de-DE" sz="2400" i="1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-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de-DE" sz="240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24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</m:t>
                        </m:r>
                        <m:r>
                          <a:rPr lang="en-US" sz="24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𝑀</m:t>
                        </m:r>
                      </m:e>
                      <m:sub>
                        <m:r>
                          <a:rPr lang="en-US" sz="24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(</m:t>
                        </m:r>
                        <m:r>
                          <a:rPr lang="en-US" sz="24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𝐴</m:t>
                        </m:r>
                        <m:r>
                          <a:rPr lang="en-US" sz="24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,</m:t>
                        </m:r>
                        <m:r>
                          <a:rPr lang="en-US" sz="24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𝑍</m:t>
                        </m:r>
                        <m:r>
                          <a:rPr lang="en-US" sz="24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+2)</m:t>
                        </m:r>
                      </m:sub>
                      <m:sup>
                        <m:r>
                          <a:rPr lang="en-US" sz="24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∗</m:t>
                        </m:r>
                      </m:sup>
                    </m:sSubSup>
                  </m:oMath>
                </a14:m>
                <a:endParaRPr lang="en-US" sz="2400" i="1" baseline="-25000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41" name="TextBox 40">
                <a:extLst>
                  <a:ext uri="{FF2B5EF4-FFF2-40B4-BE49-F238E27FC236}">
                    <a16:creationId xmlns:a16="http://schemas.microsoft.com/office/drawing/2014/main" id="{82A681FC-D890-4D21-A22D-D7C598549FF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43688" y="1286802"/>
                <a:ext cx="3814367" cy="511294"/>
              </a:xfrm>
              <a:prstGeom prst="rect">
                <a:avLst/>
              </a:prstGeom>
              <a:blipFill>
                <a:blip r:embed="rId3"/>
                <a:stretch>
                  <a:fillRect l="-1118" t="-10714" b="-1547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0" name="Рисунок 49">
            <a:extLst>
              <a:ext uri="{FF2B5EF4-FFF2-40B4-BE49-F238E27FC236}">
                <a16:creationId xmlns:a16="http://schemas.microsoft.com/office/drawing/2014/main" id="{C8C7A3BA-274F-4CB9-86F7-B703907E1D6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904586" y="3273246"/>
            <a:ext cx="5982535" cy="777349"/>
          </a:xfrm>
          <a:prstGeom prst="rect">
            <a:avLst/>
          </a:prstGeom>
        </p:spPr>
      </p:pic>
      <p:pic>
        <p:nvPicPr>
          <p:cNvPr id="52" name="Рисунок 51">
            <a:extLst>
              <a:ext uri="{FF2B5EF4-FFF2-40B4-BE49-F238E27FC236}">
                <a16:creationId xmlns:a16="http://schemas.microsoft.com/office/drawing/2014/main" id="{F824AD81-144F-4A41-A530-9AA75447D7F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643494" y="2776843"/>
            <a:ext cx="4107754" cy="373432"/>
          </a:xfrm>
          <a:prstGeom prst="rect">
            <a:avLst/>
          </a:prstGeom>
        </p:spPr>
      </p:pic>
      <p:sp>
        <p:nvSpPr>
          <p:cNvPr id="53" name="TextBox 52">
            <a:extLst>
              <a:ext uri="{FF2B5EF4-FFF2-40B4-BE49-F238E27FC236}">
                <a16:creationId xmlns:a16="http://schemas.microsoft.com/office/drawing/2014/main" id="{103C6884-1AAC-40A4-AE86-F225EE1E7F9D}"/>
              </a:ext>
            </a:extLst>
          </p:cNvPr>
          <p:cNvSpPr txBox="1"/>
          <p:nvPr/>
        </p:nvSpPr>
        <p:spPr>
          <a:xfrm>
            <a:off x="5983039" y="2029972"/>
            <a:ext cx="601517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Nonorthogonality between ASF’s of the initial atom</a:t>
            </a:r>
          </a:p>
          <a:p>
            <a:r>
              <a:rPr lang="en-US" dirty="0"/>
              <a:t>and final ion due to the sudden change of the nuclear charge:</a:t>
            </a:r>
            <a:endParaRPr lang="ru-RU" dirty="0"/>
          </a:p>
        </p:txBody>
      </p:sp>
      <p:sp>
        <p:nvSpPr>
          <p:cNvPr id="54" name="Стрелка: вниз 53">
            <a:extLst>
              <a:ext uri="{FF2B5EF4-FFF2-40B4-BE49-F238E27FC236}">
                <a16:creationId xmlns:a16="http://schemas.microsoft.com/office/drawing/2014/main" id="{DECF9351-6F3D-4A6B-A341-77496EEDACD0}"/>
              </a:ext>
            </a:extLst>
          </p:cNvPr>
          <p:cNvSpPr/>
          <p:nvPr/>
        </p:nvSpPr>
        <p:spPr>
          <a:xfrm rot="10800000">
            <a:off x="8368879" y="3861869"/>
            <a:ext cx="157992" cy="35248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FDBE872E-F4D4-4746-A733-CB53B3072101}"/>
              </a:ext>
            </a:extLst>
          </p:cNvPr>
          <p:cNvSpPr txBox="1"/>
          <p:nvPr/>
        </p:nvSpPr>
        <p:spPr>
          <a:xfrm>
            <a:off x="7820679" y="4181735"/>
            <a:ext cx="12202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“shake-up”</a:t>
            </a:r>
            <a:endParaRPr lang="ru-RU" dirty="0"/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51F275B0-CEC6-4586-8543-F3C335F20EFD}"/>
              </a:ext>
            </a:extLst>
          </p:cNvPr>
          <p:cNvSpPr txBox="1"/>
          <p:nvPr/>
        </p:nvSpPr>
        <p:spPr>
          <a:xfrm>
            <a:off x="10047465" y="4174743"/>
            <a:ext cx="12495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“shake-off”</a:t>
            </a:r>
            <a:endParaRPr lang="ru-RU" dirty="0"/>
          </a:p>
        </p:txBody>
      </p:sp>
      <p:sp>
        <p:nvSpPr>
          <p:cNvPr id="57" name="Стрелка: вниз 56">
            <a:extLst>
              <a:ext uri="{FF2B5EF4-FFF2-40B4-BE49-F238E27FC236}">
                <a16:creationId xmlns:a16="http://schemas.microsoft.com/office/drawing/2014/main" id="{FDBDF7DD-95C0-4343-B172-62C2A919DA34}"/>
              </a:ext>
            </a:extLst>
          </p:cNvPr>
          <p:cNvSpPr/>
          <p:nvPr/>
        </p:nvSpPr>
        <p:spPr>
          <a:xfrm rot="10800000">
            <a:off x="10593256" y="3829255"/>
            <a:ext cx="157992" cy="35248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8" name="Прямоугольник: скругленные углы 57">
            <a:extLst>
              <a:ext uri="{FF2B5EF4-FFF2-40B4-BE49-F238E27FC236}">
                <a16:creationId xmlns:a16="http://schemas.microsoft.com/office/drawing/2014/main" id="{53D9F81D-75A8-4CA7-8C9F-183573A3DFB7}"/>
              </a:ext>
            </a:extLst>
          </p:cNvPr>
          <p:cNvSpPr/>
          <p:nvPr/>
        </p:nvSpPr>
        <p:spPr>
          <a:xfrm>
            <a:off x="2587257" y="657792"/>
            <a:ext cx="7306888" cy="523220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In experiments we observe the beta decay of an atomic system, not a bare nucleus.</a:t>
            </a:r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64" name="Picture 2" descr="enter image description here">
            <a:extLst>
              <a:ext uri="{FF2B5EF4-FFF2-40B4-BE49-F238E27FC236}">
                <a16:creationId xmlns:a16="http://schemas.microsoft.com/office/drawing/2014/main" id="{BDA0019A-4E5E-4F35-9ABB-54FE3C8F96A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8396" y="2670978"/>
            <a:ext cx="3444295" cy="24764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5" name="Полилиния: фигура 64">
            <a:extLst>
              <a:ext uri="{FF2B5EF4-FFF2-40B4-BE49-F238E27FC236}">
                <a16:creationId xmlns:a16="http://schemas.microsoft.com/office/drawing/2014/main" id="{65EFEBF6-5731-4B84-92FA-827ED94859E7}"/>
              </a:ext>
            </a:extLst>
          </p:cNvPr>
          <p:cNvSpPr/>
          <p:nvPr/>
        </p:nvSpPr>
        <p:spPr>
          <a:xfrm>
            <a:off x="3495550" y="3851704"/>
            <a:ext cx="310896" cy="894611"/>
          </a:xfrm>
          <a:custGeom>
            <a:avLst/>
            <a:gdLst>
              <a:gd name="connsiteX0" fmla="*/ 310896 w 310896"/>
              <a:gd name="connsiteY0" fmla="*/ 4595 h 894611"/>
              <a:gd name="connsiteX1" fmla="*/ 201168 w 310896"/>
              <a:gd name="connsiteY1" fmla="*/ 65555 h 894611"/>
              <a:gd name="connsiteX2" fmla="*/ 146304 w 310896"/>
              <a:gd name="connsiteY2" fmla="*/ 461795 h 894611"/>
              <a:gd name="connsiteX3" fmla="*/ 0 w 310896"/>
              <a:gd name="connsiteY3" fmla="*/ 894611 h 8946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10896" h="894611">
                <a:moveTo>
                  <a:pt x="310896" y="4595"/>
                </a:moveTo>
                <a:cubicBezTo>
                  <a:pt x="269748" y="-3025"/>
                  <a:pt x="228600" y="-10645"/>
                  <a:pt x="201168" y="65555"/>
                </a:cubicBezTo>
                <a:cubicBezTo>
                  <a:pt x="173736" y="141755"/>
                  <a:pt x="179832" y="323619"/>
                  <a:pt x="146304" y="461795"/>
                </a:cubicBezTo>
                <a:cubicBezTo>
                  <a:pt x="112776" y="599971"/>
                  <a:pt x="51816" y="823491"/>
                  <a:pt x="0" y="894611"/>
                </a:cubicBezTo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67" name="Рисунок 66">
            <a:extLst>
              <a:ext uri="{FF2B5EF4-FFF2-40B4-BE49-F238E27FC236}">
                <a16:creationId xmlns:a16="http://schemas.microsoft.com/office/drawing/2014/main" id="{49FD5D5F-8705-4A53-93A1-3FF546B43582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656826" y="3445258"/>
            <a:ext cx="402161" cy="369332"/>
          </a:xfrm>
          <a:prstGeom prst="rect">
            <a:avLst/>
          </a:prstGeom>
        </p:spPr>
      </p:pic>
      <p:sp>
        <p:nvSpPr>
          <p:cNvPr id="68" name="Стрелка: вниз 67">
            <a:extLst>
              <a:ext uri="{FF2B5EF4-FFF2-40B4-BE49-F238E27FC236}">
                <a16:creationId xmlns:a16="http://schemas.microsoft.com/office/drawing/2014/main" id="{4F2DFF67-32D3-404B-B4DF-4C17CBDF3EEC}"/>
              </a:ext>
            </a:extLst>
          </p:cNvPr>
          <p:cNvSpPr/>
          <p:nvPr/>
        </p:nvSpPr>
        <p:spPr>
          <a:xfrm rot="5400000">
            <a:off x="4070254" y="3300324"/>
            <a:ext cx="339270" cy="67953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9" name="Прямоугольник: скругленные углы 68">
            <a:extLst>
              <a:ext uri="{FF2B5EF4-FFF2-40B4-BE49-F238E27FC236}">
                <a16:creationId xmlns:a16="http://schemas.microsoft.com/office/drawing/2014/main" id="{4B3B25FE-C87D-42D4-9765-326DEBE42F10}"/>
              </a:ext>
            </a:extLst>
          </p:cNvPr>
          <p:cNvSpPr/>
          <p:nvPr/>
        </p:nvSpPr>
        <p:spPr>
          <a:xfrm>
            <a:off x="84802" y="1825639"/>
            <a:ext cx="5109625" cy="623935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In the case of </a:t>
            </a:r>
            <a:endParaRPr lang="ru-RU" dirty="0">
              <a:solidFill>
                <a:schemeClr val="tx1"/>
              </a:solidFill>
            </a:endParaRPr>
          </a:p>
          <a:p>
            <a:pPr algn="ctr"/>
            <a:r>
              <a:rPr lang="en-US" dirty="0" err="1">
                <a:solidFill>
                  <a:schemeClr val="accent6">
                    <a:lumMod val="75000"/>
                  </a:schemeClr>
                </a:solidFill>
              </a:rPr>
              <a:t>neutrinoless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en-US" dirty="0">
                <a:solidFill>
                  <a:schemeClr val="tx1"/>
                </a:solidFill>
              </a:rPr>
              <a:t>double beta decay: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71" name="Прямоугольник: скругленные углы 70">
            <a:extLst>
              <a:ext uri="{FF2B5EF4-FFF2-40B4-BE49-F238E27FC236}">
                <a16:creationId xmlns:a16="http://schemas.microsoft.com/office/drawing/2014/main" id="{6A0D8C22-4259-4192-B6E3-644D5EFADD48}"/>
              </a:ext>
            </a:extLst>
          </p:cNvPr>
          <p:cNvSpPr/>
          <p:nvPr/>
        </p:nvSpPr>
        <p:spPr>
          <a:xfrm>
            <a:off x="5659447" y="1970214"/>
            <a:ext cx="6397219" cy="2580853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9330D43-6435-4A73-9834-1B282E8A16E2}"/>
              </a:ext>
            </a:extLst>
          </p:cNvPr>
          <p:cNvSpPr txBox="1"/>
          <p:nvPr/>
        </p:nvSpPr>
        <p:spPr>
          <a:xfrm>
            <a:off x="4824795" y="3301178"/>
            <a:ext cx="28886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2</a:t>
            </a:r>
            <a:endParaRPr lang="ru-RU" sz="1600" dirty="0"/>
          </a:p>
        </p:txBody>
      </p:sp>
      <p:cxnSp>
        <p:nvCxnSpPr>
          <p:cNvPr id="7" name="Прямая со стрелкой 6">
            <a:extLst>
              <a:ext uri="{FF2B5EF4-FFF2-40B4-BE49-F238E27FC236}">
                <a16:creationId xmlns:a16="http://schemas.microsoft.com/office/drawing/2014/main" id="{3BDE7843-0E60-4D10-BA46-B3D8D586B742}"/>
              </a:ext>
            </a:extLst>
          </p:cNvPr>
          <p:cNvCxnSpPr>
            <a:cxnSpLocks/>
          </p:cNvCxnSpPr>
          <p:nvPr/>
        </p:nvCxnSpPr>
        <p:spPr>
          <a:xfrm flipV="1">
            <a:off x="3704697" y="4596479"/>
            <a:ext cx="0" cy="772325"/>
          </a:xfrm>
          <a:prstGeom prst="straightConnector1">
            <a:avLst/>
          </a:prstGeom>
          <a:ln w="317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A38DB489-636B-4D34-8313-DACED1EC6C2F}"/>
              </a:ext>
            </a:extLst>
          </p:cNvPr>
          <p:cNvSpPr txBox="1"/>
          <p:nvPr/>
        </p:nvSpPr>
        <p:spPr>
          <a:xfrm>
            <a:off x="262520" y="5368804"/>
            <a:ext cx="616906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Excitation and ionization of the atomic electrons takes </a:t>
            </a:r>
            <a:endParaRPr lang="ru-RU" dirty="0"/>
          </a:p>
          <a:p>
            <a:r>
              <a:rPr lang="en-US" dirty="0"/>
              <a:t>energy away from the β particles. The spectrum changes shape.</a:t>
            </a:r>
            <a:endParaRPr lang="ru-R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>
                <a:extLst>
                  <a:ext uri="{FF2B5EF4-FFF2-40B4-BE49-F238E27FC236}">
                    <a16:creationId xmlns:a16="http://schemas.microsoft.com/office/drawing/2014/main" id="{D04F0827-3EB9-4686-8248-55E057B218BD}"/>
                  </a:ext>
                </a:extLst>
              </p:cNvPr>
              <p:cNvSpPr txBox="1"/>
              <p:nvPr/>
            </p:nvSpPr>
            <p:spPr>
              <a:xfrm>
                <a:off x="8858056" y="4676509"/>
                <a:ext cx="2005164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de-DE" sz="24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𝐾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𝑍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</m:t>
                        </m:r>
                      </m:sub>
                    </m:sSub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~ 0.</m:t>
                    </m:r>
                  </m:oMath>
                </a14:m>
                <a:r>
                  <a:rPr lang="ru-RU" sz="2400" dirty="0"/>
                  <a:t>6</a:t>
                </a:r>
                <a:r>
                  <a:rPr lang="en-US" sz="2400" dirty="0"/>
                  <a:t> – 0.5 </a:t>
                </a:r>
                <a:endParaRPr lang="ru-RU" sz="2400" dirty="0"/>
              </a:p>
            </p:txBody>
          </p:sp>
        </mc:Choice>
        <mc:Fallback xmlns="">
          <p:sp>
            <p:nvSpPr>
              <p:cNvPr id="48" name="TextBox 47">
                <a:extLst>
                  <a:ext uri="{FF2B5EF4-FFF2-40B4-BE49-F238E27FC236}">
                    <a16:creationId xmlns:a16="http://schemas.microsoft.com/office/drawing/2014/main" id="{D04F0827-3EB9-4686-8248-55E057B218B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58056" y="4676509"/>
                <a:ext cx="2005164" cy="461665"/>
              </a:xfrm>
              <a:prstGeom prst="rect">
                <a:avLst/>
              </a:prstGeom>
              <a:blipFill>
                <a:blip r:embed="rId8"/>
                <a:stretch>
                  <a:fillRect l="-608" t="-10526" r="-3951" b="-2894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9" name="TextBox 48">
            <a:extLst>
              <a:ext uri="{FF2B5EF4-FFF2-40B4-BE49-F238E27FC236}">
                <a16:creationId xmlns:a16="http://schemas.microsoft.com/office/drawing/2014/main" id="{F5D7056D-6A0E-487E-947F-44482B7E9E89}"/>
              </a:ext>
            </a:extLst>
          </p:cNvPr>
          <p:cNvSpPr txBox="1"/>
          <p:nvPr/>
        </p:nvSpPr>
        <p:spPr>
          <a:xfrm>
            <a:off x="7537527" y="4683942"/>
            <a:ext cx="11598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i="0" dirty="0">
                <a:solidFill>
                  <a:srgbClr val="FF0000"/>
                </a:solidFill>
                <a:effectLst/>
              </a:rPr>
              <a:t>Δ </a:t>
            </a:r>
            <a:r>
              <a:rPr lang="en-US" sz="2400" b="1" i="0" dirty="0">
                <a:solidFill>
                  <a:srgbClr val="FF0000"/>
                </a:solidFill>
                <a:effectLst/>
              </a:rPr>
              <a:t>Z=2</a:t>
            </a:r>
            <a:endParaRPr lang="ru-RU" sz="2400" dirty="0">
              <a:solidFill>
                <a:srgbClr val="FF0000"/>
              </a:solidFill>
            </a:endParaRP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7BA9E1C4-8191-4253-BA74-71DBAFF8FF85}"/>
              </a:ext>
            </a:extLst>
          </p:cNvPr>
          <p:cNvSpPr txBox="1"/>
          <p:nvPr/>
        </p:nvSpPr>
        <p:spPr>
          <a:xfrm>
            <a:off x="7447731" y="5300145"/>
            <a:ext cx="402340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Significant shaking probability</a:t>
            </a:r>
            <a:endParaRPr lang="ru-RU" sz="2400" b="1" dirty="0"/>
          </a:p>
        </p:txBody>
      </p:sp>
    </p:spTree>
    <p:extLst>
      <p:ext uri="{BB962C8B-B14F-4D97-AF65-F5344CB8AC3E}">
        <p14:creationId xmlns:p14="http://schemas.microsoft.com/office/powerpoint/2010/main" val="15210347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0E1E9BC0-FE30-4BA0-9C79-6F4AB2C9E62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22983" y="1743713"/>
            <a:ext cx="1491823" cy="334374"/>
          </a:xfrm>
          <a:prstGeom prst="rect">
            <a:avLst/>
          </a:prstGeom>
        </p:spPr>
      </p:pic>
      <p:pic>
        <p:nvPicPr>
          <p:cNvPr id="44" name="Рисунок 43">
            <a:extLst>
              <a:ext uri="{FF2B5EF4-FFF2-40B4-BE49-F238E27FC236}">
                <a16:creationId xmlns:a16="http://schemas.microsoft.com/office/drawing/2014/main" id="{8452C9E4-B0AA-452F-BE7A-54D5B82A53A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175196" y="1653811"/>
            <a:ext cx="218534" cy="259878"/>
          </a:xfrm>
          <a:prstGeom prst="rect">
            <a:avLst/>
          </a:prstGeom>
        </p:spPr>
      </p:pic>
      <p:cxnSp>
        <p:nvCxnSpPr>
          <p:cNvPr id="30" name="Прямая соединительная линия 29">
            <a:extLst>
              <a:ext uri="{FF2B5EF4-FFF2-40B4-BE49-F238E27FC236}">
                <a16:creationId xmlns:a16="http://schemas.microsoft.com/office/drawing/2014/main" id="{46F72ADB-EF47-4120-A851-B27BCE9B6DAC}"/>
              </a:ext>
            </a:extLst>
          </p:cNvPr>
          <p:cNvCxnSpPr>
            <a:cxnSpLocks/>
          </p:cNvCxnSpPr>
          <p:nvPr/>
        </p:nvCxnSpPr>
        <p:spPr>
          <a:xfrm flipV="1">
            <a:off x="2447052" y="1636599"/>
            <a:ext cx="7818" cy="247928"/>
          </a:xfrm>
          <a:prstGeom prst="line">
            <a:avLst/>
          </a:prstGeom>
          <a:ln w="254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>
            <a:extLst>
              <a:ext uri="{FF2B5EF4-FFF2-40B4-BE49-F238E27FC236}">
                <a16:creationId xmlns:a16="http://schemas.microsoft.com/office/drawing/2014/main" id="{31DA5413-50E4-46CB-B1F8-BFA55236ED23}"/>
              </a:ext>
            </a:extLst>
          </p:cNvPr>
          <p:cNvCxnSpPr/>
          <p:nvPr/>
        </p:nvCxnSpPr>
        <p:spPr>
          <a:xfrm>
            <a:off x="1513226" y="1651308"/>
            <a:ext cx="2606040" cy="0"/>
          </a:xfrm>
          <a:prstGeom prst="line">
            <a:avLst/>
          </a:prstGeom>
          <a:ln w="22225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>
            <a:extLst>
              <a:ext uri="{FF2B5EF4-FFF2-40B4-BE49-F238E27FC236}">
                <a16:creationId xmlns:a16="http://schemas.microsoft.com/office/drawing/2014/main" id="{154BD0AA-A0B9-4AD2-AE0B-DCD3F7492742}"/>
              </a:ext>
            </a:extLst>
          </p:cNvPr>
          <p:cNvCxnSpPr/>
          <p:nvPr/>
        </p:nvCxnSpPr>
        <p:spPr>
          <a:xfrm>
            <a:off x="1513226" y="1375144"/>
            <a:ext cx="2606040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>
            <a:extLst>
              <a:ext uri="{FF2B5EF4-FFF2-40B4-BE49-F238E27FC236}">
                <a16:creationId xmlns:a16="http://schemas.microsoft.com/office/drawing/2014/main" id="{AAD12A38-A48E-4A3F-A1BD-1D55CDE531CA}"/>
              </a:ext>
            </a:extLst>
          </p:cNvPr>
          <p:cNvCxnSpPr/>
          <p:nvPr/>
        </p:nvCxnSpPr>
        <p:spPr>
          <a:xfrm>
            <a:off x="1513226" y="1899683"/>
            <a:ext cx="2606040" cy="0"/>
          </a:xfrm>
          <a:prstGeom prst="line">
            <a:avLst/>
          </a:prstGeom>
          <a:ln w="22225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>
            <a:extLst>
              <a:ext uri="{FF2B5EF4-FFF2-40B4-BE49-F238E27FC236}">
                <a16:creationId xmlns:a16="http://schemas.microsoft.com/office/drawing/2014/main" id="{E0A6AFBA-C29A-4BFD-9259-5FB11D3B60A6}"/>
              </a:ext>
            </a:extLst>
          </p:cNvPr>
          <p:cNvCxnSpPr/>
          <p:nvPr/>
        </p:nvCxnSpPr>
        <p:spPr>
          <a:xfrm>
            <a:off x="1530745" y="2134366"/>
            <a:ext cx="2606040" cy="0"/>
          </a:xfrm>
          <a:prstGeom prst="line">
            <a:avLst/>
          </a:prstGeom>
          <a:ln w="22225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0AC645C3-5D25-4468-87BE-864888344D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C5ECB-0521-4D27-89B9-E198FA47ED8A}" type="slidenum">
              <a:rPr lang="ru-RU" smtClean="0"/>
              <a:t>3</a:t>
            </a:fld>
            <a:endParaRPr lang="ru-RU" dirty="0"/>
          </a:p>
        </p:txBody>
      </p:sp>
      <p:sp>
        <p:nvSpPr>
          <p:cNvPr id="6" name="Овал 5">
            <a:extLst>
              <a:ext uri="{FF2B5EF4-FFF2-40B4-BE49-F238E27FC236}">
                <a16:creationId xmlns:a16="http://schemas.microsoft.com/office/drawing/2014/main" id="{198E33BD-BD5E-433C-B097-4154F048B4DC}"/>
              </a:ext>
            </a:extLst>
          </p:cNvPr>
          <p:cNvSpPr/>
          <p:nvPr/>
        </p:nvSpPr>
        <p:spPr>
          <a:xfrm>
            <a:off x="1213104" y="1078992"/>
            <a:ext cx="420624" cy="1176528"/>
          </a:xfrm>
          <a:prstGeom prst="ellipse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8" name="Прямая соединительная линия 7">
            <a:extLst>
              <a:ext uri="{FF2B5EF4-FFF2-40B4-BE49-F238E27FC236}">
                <a16:creationId xmlns:a16="http://schemas.microsoft.com/office/drawing/2014/main" id="{7C8C2530-B70E-4933-BD44-1B72843BB6E1}"/>
              </a:ext>
            </a:extLst>
          </p:cNvPr>
          <p:cNvCxnSpPr/>
          <p:nvPr/>
        </p:nvCxnSpPr>
        <p:spPr>
          <a:xfrm>
            <a:off x="963168" y="1667256"/>
            <a:ext cx="249936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>
            <a:extLst>
              <a:ext uri="{FF2B5EF4-FFF2-40B4-BE49-F238E27FC236}">
                <a16:creationId xmlns:a16="http://schemas.microsoft.com/office/drawing/2014/main" id="{BCE093EF-EDB0-4FBD-A5A3-3854A5F94B48}"/>
              </a:ext>
            </a:extLst>
          </p:cNvPr>
          <p:cNvCxnSpPr/>
          <p:nvPr/>
        </p:nvCxnSpPr>
        <p:spPr>
          <a:xfrm>
            <a:off x="963168" y="1712976"/>
            <a:ext cx="249936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>
            <a:extLst>
              <a:ext uri="{FF2B5EF4-FFF2-40B4-BE49-F238E27FC236}">
                <a16:creationId xmlns:a16="http://schemas.microsoft.com/office/drawing/2014/main" id="{4775DFBF-D5CF-4FB0-9DA4-3D94D1DA334D}"/>
              </a:ext>
            </a:extLst>
          </p:cNvPr>
          <p:cNvCxnSpPr>
            <a:cxnSpLocks/>
            <a:endCxn id="60" idx="0"/>
          </p:cNvCxnSpPr>
          <p:nvPr/>
        </p:nvCxnSpPr>
        <p:spPr>
          <a:xfrm flipV="1">
            <a:off x="1513226" y="1109984"/>
            <a:ext cx="1876841" cy="2444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Овал 12">
            <a:extLst>
              <a:ext uri="{FF2B5EF4-FFF2-40B4-BE49-F238E27FC236}">
                <a16:creationId xmlns:a16="http://schemas.microsoft.com/office/drawing/2014/main" id="{D30DD096-5E3C-4E0F-BA3A-657AFBD1A287}"/>
              </a:ext>
            </a:extLst>
          </p:cNvPr>
          <p:cNvSpPr/>
          <p:nvPr/>
        </p:nvSpPr>
        <p:spPr>
          <a:xfrm>
            <a:off x="3998764" y="1068644"/>
            <a:ext cx="420624" cy="1176528"/>
          </a:xfrm>
          <a:prstGeom prst="ellipse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4" name="Прямая соединительная линия 13">
            <a:extLst>
              <a:ext uri="{FF2B5EF4-FFF2-40B4-BE49-F238E27FC236}">
                <a16:creationId xmlns:a16="http://schemas.microsoft.com/office/drawing/2014/main" id="{840846B2-E091-4531-B3E5-5317A043DC58}"/>
              </a:ext>
            </a:extLst>
          </p:cNvPr>
          <p:cNvCxnSpPr>
            <a:cxnSpLocks/>
          </p:cNvCxnSpPr>
          <p:nvPr/>
        </p:nvCxnSpPr>
        <p:spPr>
          <a:xfrm>
            <a:off x="4419388" y="1651308"/>
            <a:ext cx="249936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>
            <a:extLst>
              <a:ext uri="{FF2B5EF4-FFF2-40B4-BE49-F238E27FC236}">
                <a16:creationId xmlns:a16="http://schemas.microsoft.com/office/drawing/2014/main" id="{6835A682-A5C4-4A30-8545-E5ECCA1269ED}"/>
              </a:ext>
            </a:extLst>
          </p:cNvPr>
          <p:cNvCxnSpPr>
            <a:cxnSpLocks/>
          </p:cNvCxnSpPr>
          <p:nvPr/>
        </p:nvCxnSpPr>
        <p:spPr>
          <a:xfrm>
            <a:off x="4419388" y="1702628"/>
            <a:ext cx="249936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0" name="Равнобедренный треугольник 19">
            <a:extLst>
              <a:ext uri="{FF2B5EF4-FFF2-40B4-BE49-F238E27FC236}">
                <a16:creationId xmlns:a16="http://schemas.microsoft.com/office/drawing/2014/main" id="{E02DFCFA-81DF-4F0E-9C75-14171BBB551B}"/>
              </a:ext>
            </a:extLst>
          </p:cNvPr>
          <p:cNvSpPr/>
          <p:nvPr/>
        </p:nvSpPr>
        <p:spPr>
          <a:xfrm rot="5400000">
            <a:off x="2758030" y="1991568"/>
            <a:ext cx="480691" cy="372301"/>
          </a:xfrm>
          <a:prstGeom prst="triangl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C4B4CD66-BD6A-4FD8-872B-1F2309957897}"/>
              </a:ext>
            </a:extLst>
          </p:cNvPr>
          <p:cNvSpPr txBox="1"/>
          <p:nvPr/>
        </p:nvSpPr>
        <p:spPr>
          <a:xfrm>
            <a:off x="2737276" y="2017270"/>
            <a:ext cx="43473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A-2</a:t>
            </a:r>
            <a:endParaRPr lang="ru-RU" sz="1400" dirty="0"/>
          </a:p>
        </p:txBody>
      </p:sp>
      <p:sp>
        <p:nvSpPr>
          <p:cNvPr id="24" name="Равнобедренный треугольник 23">
            <a:extLst>
              <a:ext uri="{FF2B5EF4-FFF2-40B4-BE49-F238E27FC236}">
                <a16:creationId xmlns:a16="http://schemas.microsoft.com/office/drawing/2014/main" id="{B0637A6C-B185-46A1-8D4B-0D1737AE026D}"/>
              </a:ext>
            </a:extLst>
          </p:cNvPr>
          <p:cNvSpPr/>
          <p:nvPr/>
        </p:nvSpPr>
        <p:spPr>
          <a:xfrm rot="5400000">
            <a:off x="3191930" y="1234854"/>
            <a:ext cx="368828" cy="280580"/>
          </a:xfrm>
          <a:prstGeom prst="triangle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A6FDE28E-6704-4D72-AE5C-E23252D42DA3}"/>
              </a:ext>
            </a:extLst>
          </p:cNvPr>
          <p:cNvSpPr txBox="1"/>
          <p:nvPr/>
        </p:nvSpPr>
        <p:spPr>
          <a:xfrm>
            <a:off x="3146857" y="1222968"/>
            <a:ext cx="48023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Z-</a:t>
            </a:r>
            <a:r>
              <a:rPr lang="ru-RU" sz="1400" dirty="0"/>
              <a:t>1</a:t>
            </a:r>
          </a:p>
        </p:txBody>
      </p:sp>
      <p:sp>
        <p:nvSpPr>
          <p:cNvPr id="27" name="Овал 26">
            <a:extLst>
              <a:ext uri="{FF2B5EF4-FFF2-40B4-BE49-F238E27FC236}">
                <a16:creationId xmlns:a16="http://schemas.microsoft.com/office/drawing/2014/main" id="{1976E83E-ABE5-4FCD-9F84-D2350C4B482C}"/>
              </a:ext>
            </a:extLst>
          </p:cNvPr>
          <p:cNvSpPr/>
          <p:nvPr/>
        </p:nvSpPr>
        <p:spPr>
          <a:xfrm>
            <a:off x="2414343" y="1602400"/>
            <a:ext cx="91781" cy="9781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9" name="Прямая соединительная линия 28">
            <a:extLst>
              <a:ext uri="{FF2B5EF4-FFF2-40B4-BE49-F238E27FC236}">
                <a16:creationId xmlns:a16="http://schemas.microsoft.com/office/drawing/2014/main" id="{FCE5F0FB-B85C-4E04-88BC-6A46899E742A}"/>
              </a:ext>
            </a:extLst>
          </p:cNvPr>
          <p:cNvCxnSpPr>
            <a:cxnSpLocks/>
          </p:cNvCxnSpPr>
          <p:nvPr/>
        </p:nvCxnSpPr>
        <p:spPr>
          <a:xfrm flipV="1">
            <a:off x="2460233" y="600072"/>
            <a:ext cx="535948" cy="1011483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>
            <a:extLst>
              <a:ext uri="{FF2B5EF4-FFF2-40B4-BE49-F238E27FC236}">
                <a16:creationId xmlns:a16="http://schemas.microsoft.com/office/drawing/2014/main" id="{E24E2CAC-2806-44C8-ABD8-9EB703CE56D8}"/>
              </a:ext>
            </a:extLst>
          </p:cNvPr>
          <p:cNvSpPr txBox="1"/>
          <p:nvPr/>
        </p:nvSpPr>
        <p:spPr>
          <a:xfrm>
            <a:off x="1086718" y="2296676"/>
            <a:ext cx="67339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dirty="0"/>
              <a:t>(A,Z)</a:t>
            </a:r>
            <a:endParaRPr lang="en-US" dirty="0"/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65F95745-3C90-4385-B44C-6E0B53031806}"/>
              </a:ext>
            </a:extLst>
          </p:cNvPr>
          <p:cNvSpPr txBox="1"/>
          <p:nvPr/>
        </p:nvSpPr>
        <p:spPr>
          <a:xfrm>
            <a:off x="3925611" y="2288144"/>
            <a:ext cx="87321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dirty="0"/>
              <a:t>(A,Z+2)</a:t>
            </a:r>
            <a:endParaRPr lang="en-US" dirty="0"/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00B2AFEB-986C-437A-9941-E14D06DEBF87}"/>
              </a:ext>
            </a:extLst>
          </p:cNvPr>
          <p:cNvSpPr txBox="1"/>
          <p:nvPr/>
        </p:nvSpPr>
        <p:spPr>
          <a:xfrm>
            <a:off x="1862066" y="1765034"/>
            <a:ext cx="343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…</a:t>
            </a:r>
            <a:endParaRPr lang="ru-RU" dirty="0"/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27C9FAF5-915C-40EB-AA64-7C02F93A3511}"/>
              </a:ext>
            </a:extLst>
          </p:cNvPr>
          <p:cNvSpPr txBox="1"/>
          <p:nvPr/>
        </p:nvSpPr>
        <p:spPr>
          <a:xfrm>
            <a:off x="1838579" y="1010913"/>
            <a:ext cx="343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…</a:t>
            </a:r>
            <a:endParaRPr lang="ru-RU" dirty="0"/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B29D36EE-E4EB-47A9-AEBF-66A9E9C446AF}"/>
              </a:ext>
            </a:extLst>
          </p:cNvPr>
          <p:cNvSpPr txBox="1"/>
          <p:nvPr/>
        </p:nvSpPr>
        <p:spPr>
          <a:xfrm>
            <a:off x="1837397" y="2073374"/>
            <a:ext cx="3337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N</a:t>
            </a:r>
            <a:endParaRPr lang="ru-RU" dirty="0"/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E49A3BAF-90E8-41E2-A630-36B605704AF3}"/>
              </a:ext>
            </a:extLst>
          </p:cNvPr>
          <p:cNvSpPr txBox="1"/>
          <p:nvPr/>
        </p:nvSpPr>
        <p:spPr>
          <a:xfrm>
            <a:off x="2215327" y="792329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e</a:t>
            </a:r>
            <a:endParaRPr lang="ru-RU" dirty="0"/>
          </a:p>
        </p:txBody>
      </p:sp>
      <p:sp>
        <p:nvSpPr>
          <p:cNvPr id="69" name="Прямоугольник: скругленные углы 68">
            <a:extLst>
              <a:ext uri="{FF2B5EF4-FFF2-40B4-BE49-F238E27FC236}">
                <a16:creationId xmlns:a16="http://schemas.microsoft.com/office/drawing/2014/main" id="{4B3B25FE-C87D-42D4-9765-326DEBE42F10}"/>
              </a:ext>
            </a:extLst>
          </p:cNvPr>
          <p:cNvSpPr/>
          <p:nvPr/>
        </p:nvSpPr>
        <p:spPr>
          <a:xfrm>
            <a:off x="294885" y="2725480"/>
            <a:ext cx="5109625" cy="548222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Direct collision of a β particle with an atomic electron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51" name="Овал 50">
            <a:extLst>
              <a:ext uri="{FF2B5EF4-FFF2-40B4-BE49-F238E27FC236}">
                <a16:creationId xmlns:a16="http://schemas.microsoft.com/office/drawing/2014/main" id="{056EA617-D957-435A-830F-F5E0FAA9524C}"/>
              </a:ext>
            </a:extLst>
          </p:cNvPr>
          <p:cNvSpPr/>
          <p:nvPr/>
        </p:nvSpPr>
        <p:spPr>
          <a:xfrm>
            <a:off x="2402803" y="1861993"/>
            <a:ext cx="91781" cy="9781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59" name="Прямая соединительная линия 58">
            <a:extLst>
              <a:ext uri="{FF2B5EF4-FFF2-40B4-BE49-F238E27FC236}">
                <a16:creationId xmlns:a16="http://schemas.microsoft.com/office/drawing/2014/main" id="{32E3203A-D773-4AF5-B483-89302A227F81}"/>
              </a:ext>
            </a:extLst>
          </p:cNvPr>
          <p:cNvCxnSpPr>
            <a:cxnSpLocks/>
          </p:cNvCxnSpPr>
          <p:nvPr/>
        </p:nvCxnSpPr>
        <p:spPr>
          <a:xfrm flipV="1">
            <a:off x="2464176" y="538716"/>
            <a:ext cx="771045" cy="1372894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Freeform 23">
            <a:extLst>
              <a:ext uri="{FF2B5EF4-FFF2-40B4-BE49-F238E27FC236}">
                <a16:creationId xmlns:a16="http://schemas.microsoft.com/office/drawing/2014/main" id="{E770CF55-15E4-47DC-AA5F-F8F4722C2074}"/>
              </a:ext>
            </a:extLst>
          </p:cNvPr>
          <p:cNvSpPr/>
          <p:nvPr/>
        </p:nvSpPr>
        <p:spPr>
          <a:xfrm rot="19817855">
            <a:off x="3212610" y="725244"/>
            <a:ext cx="76931" cy="431399"/>
          </a:xfrm>
          <a:custGeom>
            <a:avLst/>
            <a:gdLst>
              <a:gd name="connsiteX0" fmla="*/ 932890 w 951378"/>
              <a:gd name="connsiteY0" fmla="*/ 6012873 h 6012873"/>
              <a:gd name="connsiteX1" fmla="*/ 18490 w 951378"/>
              <a:gd name="connsiteY1" fmla="*/ 5569527 h 6012873"/>
              <a:gd name="connsiteX2" fmla="*/ 923654 w 951378"/>
              <a:gd name="connsiteY2" fmla="*/ 5098473 h 6012873"/>
              <a:gd name="connsiteX3" fmla="*/ 17 w 951378"/>
              <a:gd name="connsiteY3" fmla="*/ 4682836 h 6012873"/>
              <a:gd name="connsiteX4" fmla="*/ 942126 w 951378"/>
              <a:gd name="connsiteY4" fmla="*/ 4193309 h 6012873"/>
              <a:gd name="connsiteX5" fmla="*/ 18490 w 951378"/>
              <a:gd name="connsiteY5" fmla="*/ 3749963 h 6012873"/>
              <a:gd name="connsiteX6" fmla="*/ 942126 w 951378"/>
              <a:gd name="connsiteY6" fmla="*/ 3288145 h 6012873"/>
              <a:gd name="connsiteX7" fmla="*/ 18490 w 951378"/>
              <a:gd name="connsiteY7" fmla="*/ 2789382 h 6012873"/>
              <a:gd name="connsiteX8" fmla="*/ 932890 w 951378"/>
              <a:gd name="connsiteY8" fmla="*/ 2364509 h 6012873"/>
              <a:gd name="connsiteX9" fmla="*/ 17 w 951378"/>
              <a:gd name="connsiteY9" fmla="*/ 1911927 h 6012873"/>
              <a:gd name="connsiteX10" fmla="*/ 923654 w 951378"/>
              <a:gd name="connsiteY10" fmla="*/ 1450109 h 6012873"/>
              <a:gd name="connsiteX11" fmla="*/ 17 w 951378"/>
              <a:gd name="connsiteY11" fmla="*/ 979054 h 6012873"/>
              <a:gd name="connsiteX12" fmla="*/ 951363 w 951378"/>
              <a:gd name="connsiteY12" fmla="*/ 526473 h 6012873"/>
              <a:gd name="connsiteX13" fmla="*/ 18490 w 951378"/>
              <a:gd name="connsiteY13" fmla="*/ 0 h 60128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951378" h="6012873">
                <a:moveTo>
                  <a:pt x="932890" y="6012873"/>
                </a:moveTo>
                <a:cubicBezTo>
                  <a:pt x="476459" y="5867400"/>
                  <a:pt x="20029" y="5721927"/>
                  <a:pt x="18490" y="5569527"/>
                </a:cubicBezTo>
                <a:cubicBezTo>
                  <a:pt x="16951" y="5417127"/>
                  <a:pt x="926733" y="5246255"/>
                  <a:pt x="923654" y="5098473"/>
                </a:cubicBezTo>
                <a:cubicBezTo>
                  <a:pt x="920575" y="4950691"/>
                  <a:pt x="-3062" y="4833697"/>
                  <a:pt x="17" y="4682836"/>
                </a:cubicBezTo>
                <a:cubicBezTo>
                  <a:pt x="3096" y="4531975"/>
                  <a:pt x="939047" y="4348788"/>
                  <a:pt x="942126" y="4193309"/>
                </a:cubicBezTo>
                <a:cubicBezTo>
                  <a:pt x="945205" y="4037830"/>
                  <a:pt x="18490" y="3900824"/>
                  <a:pt x="18490" y="3749963"/>
                </a:cubicBezTo>
                <a:cubicBezTo>
                  <a:pt x="18490" y="3599102"/>
                  <a:pt x="942126" y="3448242"/>
                  <a:pt x="942126" y="3288145"/>
                </a:cubicBezTo>
                <a:cubicBezTo>
                  <a:pt x="942126" y="3128048"/>
                  <a:pt x="20029" y="2943321"/>
                  <a:pt x="18490" y="2789382"/>
                </a:cubicBezTo>
                <a:cubicBezTo>
                  <a:pt x="16951" y="2635443"/>
                  <a:pt x="935969" y="2510751"/>
                  <a:pt x="932890" y="2364509"/>
                </a:cubicBezTo>
                <a:cubicBezTo>
                  <a:pt x="929811" y="2218267"/>
                  <a:pt x="1556" y="2064327"/>
                  <a:pt x="17" y="1911927"/>
                </a:cubicBezTo>
                <a:cubicBezTo>
                  <a:pt x="-1522" y="1759527"/>
                  <a:pt x="923654" y="1605588"/>
                  <a:pt x="923654" y="1450109"/>
                </a:cubicBezTo>
                <a:cubicBezTo>
                  <a:pt x="923654" y="1294630"/>
                  <a:pt x="-4601" y="1132993"/>
                  <a:pt x="17" y="979054"/>
                </a:cubicBezTo>
                <a:cubicBezTo>
                  <a:pt x="4635" y="825115"/>
                  <a:pt x="948284" y="689649"/>
                  <a:pt x="951363" y="526473"/>
                </a:cubicBezTo>
                <a:cubicBezTo>
                  <a:pt x="954442" y="363297"/>
                  <a:pt x="486466" y="181648"/>
                  <a:pt x="18490" y="0"/>
                </a:cubicBezTo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pl-PL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cxnSp>
        <p:nvCxnSpPr>
          <p:cNvPr id="62" name="Прямая соединительная линия 61">
            <a:extLst>
              <a:ext uri="{FF2B5EF4-FFF2-40B4-BE49-F238E27FC236}">
                <a16:creationId xmlns:a16="http://schemas.microsoft.com/office/drawing/2014/main" id="{7B35F65A-89A9-45E6-89CD-46D405635900}"/>
              </a:ext>
            </a:extLst>
          </p:cNvPr>
          <p:cNvCxnSpPr>
            <a:cxnSpLocks/>
          </p:cNvCxnSpPr>
          <p:nvPr/>
        </p:nvCxnSpPr>
        <p:spPr>
          <a:xfrm flipV="1">
            <a:off x="3400383" y="632607"/>
            <a:ext cx="316968" cy="479557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TextBox 62">
            <a:extLst>
              <a:ext uri="{FF2B5EF4-FFF2-40B4-BE49-F238E27FC236}">
                <a16:creationId xmlns:a16="http://schemas.microsoft.com/office/drawing/2014/main" id="{43421C53-384F-448C-83A4-F03F0D5CC4CB}"/>
              </a:ext>
            </a:extLst>
          </p:cNvPr>
          <p:cNvSpPr txBox="1"/>
          <p:nvPr/>
        </p:nvSpPr>
        <p:spPr>
          <a:xfrm>
            <a:off x="3214323" y="619337"/>
            <a:ext cx="25518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l-GR" dirty="0"/>
              <a:t>γ</a:t>
            </a:r>
            <a:endParaRPr lang="ru-RU" dirty="0"/>
          </a:p>
        </p:txBody>
      </p:sp>
      <p:pic>
        <p:nvPicPr>
          <p:cNvPr id="32" name="Рисунок 31">
            <a:extLst>
              <a:ext uri="{FF2B5EF4-FFF2-40B4-BE49-F238E27FC236}">
                <a16:creationId xmlns:a16="http://schemas.microsoft.com/office/drawing/2014/main" id="{CF573F71-5D30-4F85-B126-389D604A432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408228" y="3600821"/>
            <a:ext cx="3175906" cy="548222"/>
          </a:xfrm>
          <a:prstGeom prst="rect">
            <a:avLst/>
          </a:prstGeom>
        </p:spPr>
      </p:pic>
      <p:sp>
        <p:nvSpPr>
          <p:cNvPr id="33" name="TextBox 32">
            <a:extLst>
              <a:ext uri="{FF2B5EF4-FFF2-40B4-BE49-F238E27FC236}">
                <a16:creationId xmlns:a16="http://schemas.microsoft.com/office/drawing/2014/main" id="{8679F03D-59A3-4B10-934D-4BA4ACE1908E}"/>
              </a:ext>
            </a:extLst>
          </p:cNvPr>
          <p:cNvSpPr txBox="1"/>
          <p:nvPr/>
        </p:nvSpPr>
        <p:spPr>
          <a:xfrm>
            <a:off x="1821597" y="4205186"/>
            <a:ext cx="20937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E. L. Feinberg (19</a:t>
            </a:r>
            <a:r>
              <a:rPr lang="ru-RU" dirty="0"/>
              <a:t>41</a:t>
            </a:r>
            <a:r>
              <a:rPr lang="en-US" dirty="0"/>
              <a:t>)</a:t>
            </a:r>
            <a:endParaRPr lang="ru-RU" dirty="0"/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6C2B6C94-70D9-4205-8BC9-5DE2A9F84030}"/>
              </a:ext>
            </a:extLst>
          </p:cNvPr>
          <p:cNvSpPr txBox="1"/>
          <p:nvPr/>
        </p:nvSpPr>
        <p:spPr>
          <a:xfrm>
            <a:off x="215917" y="5295729"/>
            <a:ext cx="844243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chemeClr val="accent6">
                    <a:lumMod val="75000"/>
                  </a:schemeClr>
                </a:solidFill>
              </a:rPr>
              <a:t>The influence of β particles on atomic electrons can be neglected. </a:t>
            </a:r>
          </a:p>
          <a:p>
            <a:r>
              <a:rPr lang="en-US" sz="2400" dirty="0">
                <a:solidFill>
                  <a:schemeClr val="accent6">
                    <a:lumMod val="75000"/>
                  </a:schemeClr>
                </a:solidFill>
              </a:rPr>
              <a:t>Shaking is dominant in </a:t>
            </a:r>
            <a:r>
              <a:rPr lang="ru-RU" sz="2400" dirty="0">
                <a:solidFill>
                  <a:schemeClr val="accent6">
                    <a:lumMod val="75000"/>
                  </a:schemeClr>
                </a:solidFill>
              </a:rPr>
              <a:t>0ν2β.</a:t>
            </a:r>
          </a:p>
        </p:txBody>
      </p:sp>
      <p:pic>
        <p:nvPicPr>
          <p:cNvPr id="72" name="Рисунок 71">
            <a:extLst>
              <a:ext uri="{FF2B5EF4-FFF2-40B4-BE49-F238E27FC236}">
                <a16:creationId xmlns:a16="http://schemas.microsoft.com/office/drawing/2014/main" id="{DE1A200B-CE0F-4F8A-9BD0-467856634806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683784" y="901948"/>
            <a:ext cx="3292299" cy="4625986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4CCE67B5-4C47-4169-8EB8-C815821FEB59}"/>
              </a:ext>
            </a:extLst>
          </p:cNvPr>
          <p:cNvSpPr txBox="1"/>
          <p:nvPr/>
        </p:nvSpPr>
        <p:spPr>
          <a:xfrm>
            <a:off x="5573113" y="968962"/>
            <a:ext cx="286072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The β particle flight duration</a:t>
            </a:r>
          </a:p>
          <a:p>
            <a:r>
              <a:rPr lang="en-US" dirty="0"/>
              <a:t>through the K-shell :</a:t>
            </a:r>
            <a:endParaRPr lang="ru-RU" dirty="0"/>
          </a:p>
        </p:txBody>
      </p:sp>
      <p:pic>
        <p:nvPicPr>
          <p:cNvPr id="16" name="Рисунок 15">
            <a:extLst>
              <a:ext uri="{FF2B5EF4-FFF2-40B4-BE49-F238E27FC236}">
                <a16:creationId xmlns:a16="http://schemas.microsoft.com/office/drawing/2014/main" id="{5EFC82ED-8CC5-435F-9AAB-2091B6B0C2BA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105167" y="3043863"/>
            <a:ext cx="1414660" cy="317227"/>
          </a:xfrm>
          <a:prstGeom prst="rect">
            <a:avLst/>
          </a:prstGeom>
        </p:spPr>
      </p:pic>
      <p:sp>
        <p:nvSpPr>
          <p:cNvPr id="45" name="TextBox 44">
            <a:extLst>
              <a:ext uri="{FF2B5EF4-FFF2-40B4-BE49-F238E27FC236}">
                <a16:creationId xmlns:a16="http://schemas.microsoft.com/office/drawing/2014/main" id="{7D804943-2CA0-43A0-A5FD-4B66EC7939E6}"/>
              </a:ext>
            </a:extLst>
          </p:cNvPr>
          <p:cNvSpPr txBox="1"/>
          <p:nvPr/>
        </p:nvSpPr>
        <p:spPr>
          <a:xfrm>
            <a:off x="5908267" y="2273645"/>
            <a:ext cx="211211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Revolution time </a:t>
            </a:r>
          </a:p>
          <a:p>
            <a:r>
              <a:rPr lang="en-US" dirty="0"/>
              <a:t>(K-shell, worst case):</a:t>
            </a:r>
            <a:endParaRPr lang="ru-RU" dirty="0"/>
          </a:p>
        </p:txBody>
      </p:sp>
      <p:pic>
        <p:nvPicPr>
          <p:cNvPr id="21" name="Рисунок 20">
            <a:extLst>
              <a:ext uri="{FF2B5EF4-FFF2-40B4-BE49-F238E27FC236}">
                <a16:creationId xmlns:a16="http://schemas.microsoft.com/office/drawing/2014/main" id="{9A1EEB4C-B198-432F-B26E-A623E6E99357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748437" y="3946154"/>
            <a:ext cx="2177719" cy="780206"/>
          </a:xfrm>
          <a:prstGeom prst="rect">
            <a:avLst/>
          </a:prstGeom>
        </p:spPr>
      </p:pic>
      <p:sp>
        <p:nvSpPr>
          <p:cNvPr id="47" name="TextBox 46">
            <a:extLst>
              <a:ext uri="{FF2B5EF4-FFF2-40B4-BE49-F238E27FC236}">
                <a16:creationId xmlns:a16="http://schemas.microsoft.com/office/drawing/2014/main" id="{4B7E3C16-88AA-4D87-A8E3-B2D6FCF1A902}"/>
              </a:ext>
            </a:extLst>
          </p:cNvPr>
          <p:cNvSpPr txBox="1"/>
          <p:nvPr/>
        </p:nvSpPr>
        <p:spPr>
          <a:xfrm>
            <a:off x="5620890" y="3652857"/>
            <a:ext cx="25629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Instantaneous parameter</a:t>
            </a:r>
            <a:endParaRPr lang="ru-RU" dirty="0"/>
          </a:p>
        </p:txBody>
      </p:sp>
      <p:sp>
        <p:nvSpPr>
          <p:cNvPr id="48" name="Прямоугольник: скругленные углы 47">
            <a:extLst>
              <a:ext uri="{FF2B5EF4-FFF2-40B4-BE49-F238E27FC236}">
                <a16:creationId xmlns:a16="http://schemas.microsoft.com/office/drawing/2014/main" id="{933F5A16-129D-45CB-B8BC-F2987C5DFFB8}"/>
              </a:ext>
            </a:extLst>
          </p:cNvPr>
          <p:cNvSpPr/>
          <p:nvPr/>
        </p:nvSpPr>
        <p:spPr>
          <a:xfrm>
            <a:off x="5653329" y="3617929"/>
            <a:ext cx="2476076" cy="1180446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6" name="Прямоугольник 45">
            <a:extLst>
              <a:ext uri="{FF2B5EF4-FFF2-40B4-BE49-F238E27FC236}">
                <a16:creationId xmlns:a16="http://schemas.microsoft.com/office/drawing/2014/main" id="{B8D2A882-898E-455F-89E7-BC0B45290528}"/>
              </a:ext>
            </a:extLst>
          </p:cNvPr>
          <p:cNvSpPr/>
          <p:nvPr/>
        </p:nvSpPr>
        <p:spPr>
          <a:xfrm>
            <a:off x="2879466" y="28793"/>
            <a:ext cx="6428848" cy="523220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>
            <a:defPPr>
              <a:defRPr lang="pl-PL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US" sz="2800" dirty="0"/>
              <a:t>Atomic electrons in</a:t>
            </a:r>
            <a:r>
              <a:rPr lang="ru-RU" sz="2800" dirty="0"/>
              <a:t> 0ν2β</a:t>
            </a:r>
            <a:r>
              <a:rPr lang="en-US" sz="2800" dirty="0"/>
              <a:t> process</a:t>
            </a:r>
            <a:endParaRPr lang="ru-RU" sz="2800" b="1" cap="all" dirty="0">
              <a:cs typeface="Times New Roman" pitchFamily="18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8573B56-249F-4E54-A83D-61E979F3C6E5}"/>
              </a:ext>
            </a:extLst>
          </p:cNvPr>
          <p:cNvSpPr txBox="1"/>
          <p:nvPr/>
        </p:nvSpPr>
        <p:spPr>
          <a:xfrm>
            <a:off x="5801724" y="4854263"/>
            <a:ext cx="20711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 approx. 1/25 for </a:t>
            </a:r>
            <a:r>
              <a:rPr lang="en-US" b="1" dirty="0"/>
              <a:t>Ge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30533027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0B6B56E2-C4C8-42CE-8F4F-42572C0849FD}"/>
              </a:ext>
            </a:extLst>
          </p:cNvPr>
          <p:cNvSpPr/>
          <p:nvPr/>
        </p:nvSpPr>
        <p:spPr>
          <a:xfrm>
            <a:off x="2708197" y="47775"/>
            <a:ext cx="6912768" cy="523220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>
            <a:defPPr>
              <a:defRPr lang="pl-PL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US" sz="2800" dirty="0"/>
              <a:t>Mean shaking energy and its variance</a:t>
            </a:r>
            <a:endParaRPr lang="ru-RU" sz="2800" b="1" cap="all" dirty="0">
              <a:cs typeface="Times New Roman" pitchFamily="18" charset="0"/>
            </a:endParaRPr>
          </a:p>
        </p:txBody>
      </p:sp>
      <p:sp>
        <p:nvSpPr>
          <p:cNvPr id="13" name="Номер слайда 3">
            <a:extLst>
              <a:ext uri="{FF2B5EF4-FFF2-40B4-BE49-F238E27FC236}">
                <a16:creationId xmlns:a16="http://schemas.microsoft.com/office/drawing/2014/main" id="{A809216F-026D-4ABD-B4C1-0841746938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C5ECB-0521-4D27-89B9-E198FA47ED8A}" type="slidenum">
              <a:rPr lang="ru-RU" smtClean="0"/>
              <a:t>4</a:t>
            </a:fld>
            <a:endParaRPr lang="ru-RU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66F854C8-7A92-4121-8F2A-09C483D5124D}"/>
              </a:ext>
            </a:extLst>
          </p:cNvPr>
          <p:cNvSpPr txBox="1"/>
          <p:nvPr/>
        </p:nvSpPr>
        <p:spPr>
          <a:xfrm>
            <a:off x="1562075" y="680640"/>
            <a:ext cx="27954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Hamiltonian of </a:t>
            </a:r>
            <a:r>
              <a:rPr lang="en-US" dirty="0">
                <a:solidFill>
                  <a:schemeClr val="accent1"/>
                </a:solidFill>
              </a:rPr>
              <a:t>parent</a:t>
            </a:r>
            <a:r>
              <a:rPr lang="en-US" dirty="0"/>
              <a:t> atom</a:t>
            </a:r>
            <a:endParaRPr lang="ru-RU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090731F9-9F48-449A-8302-341AE6D9D3A7}"/>
              </a:ext>
            </a:extLst>
          </p:cNvPr>
          <p:cNvSpPr txBox="1"/>
          <p:nvPr/>
        </p:nvSpPr>
        <p:spPr>
          <a:xfrm>
            <a:off x="8007452" y="680640"/>
            <a:ext cx="28339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Hamiltonian of </a:t>
            </a:r>
            <a:r>
              <a:rPr lang="en-US" dirty="0">
                <a:solidFill>
                  <a:schemeClr val="accent6"/>
                </a:solidFill>
              </a:rPr>
              <a:t>daughter</a:t>
            </a:r>
            <a:r>
              <a:rPr lang="en-US" dirty="0"/>
              <a:t> ion</a:t>
            </a:r>
            <a:endParaRPr lang="ru-RU" dirty="0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31F066C0-50A0-4ED1-B65E-B855B9B9F2EF}"/>
              </a:ext>
            </a:extLst>
          </p:cNvPr>
          <p:cNvSpPr txBox="1"/>
          <p:nvPr/>
        </p:nvSpPr>
        <p:spPr>
          <a:xfrm>
            <a:off x="3438774" y="1882978"/>
            <a:ext cx="563609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Average</a:t>
            </a:r>
            <a:r>
              <a:rPr lang="ru-RU" sz="2000" dirty="0"/>
              <a:t> </a:t>
            </a:r>
            <a:r>
              <a:rPr lang="en-US" sz="2000" dirty="0"/>
              <a:t>energy of </a:t>
            </a:r>
            <a:r>
              <a:rPr lang="en-US" sz="2000" dirty="0">
                <a:solidFill>
                  <a:schemeClr val="accent1"/>
                </a:solidFill>
              </a:rPr>
              <a:t>old</a:t>
            </a:r>
            <a:r>
              <a:rPr lang="en-US" sz="2000" dirty="0"/>
              <a:t> electrons in </a:t>
            </a:r>
            <a:r>
              <a:rPr lang="en-US" sz="2000" dirty="0">
                <a:solidFill>
                  <a:schemeClr val="accent6"/>
                </a:solidFill>
              </a:rPr>
              <a:t>new</a:t>
            </a:r>
            <a:r>
              <a:rPr lang="en-US" sz="2000" dirty="0"/>
              <a:t> Hamiltonian:</a:t>
            </a:r>
            <a:endParaRPr lang="ru-RU" sz="2000" dirty="0"/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C0A143AF-0F9F-49B5-B28C-F99B66057F6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8929" y="1052196"/>
            <a:ext cx="4761736" cy="792591"/>
          </a:xfrm>
          <a:prstGeom prst="rect">
            <a:avLst/>
          </a:prstGeom>
        </p:spPr>
      </p:pic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975E5C0A-7F9A-4F7A-AB1F-003AA8D7AA9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108616" y="1083157"/>
            <a:ext cx="2631649" cy="761630"/>
          </a:xfrm>
          <a:prstGeom prst="rect">
            <a:avLst/>
          </a:prstGeom>
        </p:spPr>
      </p:pic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8D6DFB24-4CAF-417E-9199-D9173A49AD7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206278" y="2418689"/>
            <a:ext cx="4101085" cy="426780"/>
          </a:xfrm>
          <a:prstGeom prst="rect">
            <a:avLst/>
          </a:prstGeom>
        </p:spPr>
      </p:pic>
      <p:pic>
        <p:nvPicPr>
          <p:cNvPr id="12" name="Рисунок 11">
            <a:extLst>
              <a:ext uri="{FF2B5EF4-FFF2-40B4-BE49-F238E27FC236}">
                <a16:creationId xmlns:a16="http://schemas.microsoft.com/office/drawing/2014/main" id="{B8A28269-ABB4-49B3-9953-A05E43030273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063859" y="2523000"/>
            <a:ext cx="3127494" cy="833554"/>
          </a:xfrm>
          <a:prstGeom prst="rect">
            <a:avLst/>
          </a:prstGeom>
        </p:spPr>
      </p:pic>
      <p:pic>
        <p:nvPicPr>
          <p:cNvPr id="20" name="Рисунок 19">
            <a:extLst>
              <a:ext uri="{FF2B5EF4-FFF2-40B4-BE49-F238E27FC236}">
                <a16:creationId xmlns:a16="http://schemas.microsoft.com/office/drawing/2014/main" id="{0CC26F84-FF76-497C-BFCF-552FE5A6AF80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163521" y="3666330"/>
            <a:ext cx="3314210" cy="353427"/>
          </a:xfrm>
          <a:prstGeom prst="rect">
            <a:avLst/>
          </a:prstGeom>
        </p:spPr>
      </p:pic>
      <p:sp>
        <p:nvSpPr>
          <p:cNvPr id="23" name="TextBox 22">
            <a:extLst>
              <a:ext uri="{FF2B5EF4-FFF2-40B4-BE49-F238E27FC236}">
                <a16:creationId xmlns:a16="http://schemas.microsoft.com/office/drawing/2014/main" id="{19294738-2E89-4D1D-B97F-4650543409CA}"/>
              </a:ext>
            </a:extLst>
          </p:cNvPr>
          <p:cNvSpPr txBox="1"/>
          <p:nvPr/>
        </p:nvSpPr>
        <p:spPr>
          <a:xfrm>
            <a:off x="2581505" y="3103949"/>
            <a:ext cx="247824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Mean shaking energy:</a:t>
            </a:r>
            <a:endParaRPr lang="ru-RU" sz="2000" dirty="0"/>
          </a:p>
        </p:txBody>
      </p:sp>
      <p:pic>
        <p:nvPicPr>
          <p:cNvPr id="27" name="Рисунок 26">
            <a:extLst>
              <a:ext uri="{FF2B5EF4-FFF2-40B4-BE49-F238E27FC236}">
                <a16:creationId xmlns:a16="http://schemas.microsoft.com/office/drawing/2014/main" id="{0DBD7B90-4215-4536-8C88-6ABF04A5E25C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483761" y="4763221"/>
            <a:ext cx="4687907" cy="440117"/>
          </a:xfrm>
          <a:prstGeom prst="rect">
            <a:avLst/>
          </a:prstGeom>
        </p:spPr>
      </p:pic>
      <p:sp>
        <p:nvSpPr>
          <p:cNvPr id="28" name="TextBox 27">
            <a:extLst>
              <a:ext uri="{FF2B5EF4-FFF2-40B4-BE49-F238E27FC236}">
                <a16:creationId xmlns:a16="http://schemas.microsoft.com/office/drawing/2014/main" id="{85AF9E1D-D025-4FC6-B0A8-EA0F3A890AF3}"/>
              </a:ext>
            </a:extLst>
          </p:cNvPr>
          <p:cNvSpPr txBox="1"/>
          <p:nvPr/>
        </p:nvSpPr>
        <p:spPr>
          <a:xfrm>
            <a:off x="3251210" y="4257415"/>
            <a:ext cx="115300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Variance:</a:t>
            </a:r>
            <a:endParaRPr lang="ru-RU" sz="2000" dirty="0"/>
          </a:p>
        </p:txBody>
      </p:sp>
      <p:pic>
        <p:nvPicPr>
          <p:cNvPr id="30" name="Рисунок 29">
            <a:extLst>
              <a:ext uri="{FF2B5EF4-FFF2-40B4-BE49-F238E27FC236}">
                <a16:creationId xmlns:a16="http://schemas.microsoft.com/office/drawing/2014/main" id="{8AC9858E-E89C-4E6A-AEFE-02FC6F69E914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1033222" y="5421811"/>
            <a:ext cx="5574808" cy="866896"/>
          </a:xfrm>
          <a:prstGeom prst="rect">
            <a:avLst/>
          </a:prstGeom>
        </p:spPr>
      </p:pic>
      <p:sp>
        <p:nvSpPr>
          <p:cNvPr id="31" name="TextBox 30">
            <a:extLst>
              <a:ext uri="{FF2B5EF4-FFF2-40B4-BE49-F238E27FC236}">
                <a16:creationId xmlns:a16="http://schemas.microsoft.com/office/drawing/2014/main" id="{2629B33B-E06F-4F87-AE9A-958EC9B8F249}"/>
              </a:ext>
            </a:extLst>
          </p:cNvPr>
          <p:cNvSpPr txBox="1"/>
          <p:nvPr/>
        </p:nvSpPr>
        <p:spPr>
          <a:xfrm>
            <a:off x="6657530" y="4013586"/>
            <a:ext cx="553382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Thinking of it as the first two</a:t>
            </a:r>
          </a:p>
          <a:p>
            <a:r>
              <a:rPr lang="en-US" sz="2400" dirty="0"/>
              <a:t>moments of some probability distribution.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6584968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067111D7-AD51-4E90-BE2F-E2DC067BD3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C5ECB-0521-4D27-89B9-E198FA47ED8A}" type="slidenum">
              <a:rPr lang="ru-RU" smtClean="0"/>
              <a:t>5</a:t>
            </a:fld>
            <a:endParaRPr lang="ru-RU"/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915C5C56-19EF-4ECC-81D7-B3038FE7EB38}"/>
              </a:ext>
            </a:extLst>
          </p:cNvPr>
          <p:cNvSpPr/>
          <p:nvPr/>
        </p:nvSpPr>
        <p:spPr>
          <a:xfrm>
            <a:off x="2692624" y="16629"/>
            <a:ext cx="6912768" cy="46166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>
            <a:defPPr>
              <a:defRPr lang="pl-PL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US" dirty="0"/>
              <a:t>Methods to estimate C and D</a:t>
            </a:r>
            <a:endParaRPr lang="ru-RU" sz="2400" b="1" cap="all" dirty="0">
              <a:cs typeface="Times New Roman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43D43E0-59BC-4490-A7CA-A5915F005D9E}"/>
              </a:ext>
            </a:extLst>
          </p:cNvPr>
          <p:cNvSpPr txBox="1"/>
          <p:nvPr/>
        </p:nvSpPr>
        <p:spPr>
          <a:xfrm>
            <a:off x="365147" y="790848"/>
            <a:ext cx="241617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/>
              <a:t>1. Thomas–Fermi:</a:t>
            </a:r>
            <a:endParaRPr lang="ru-RU" sz="2400" i="1" dirty="0"/>
          </a:p>
        </p:txBody>
      </p:sp>
      <p:pic>
        <p:nvPicPr>
          <p:cNvPr id="11" name="Рисунок 10">
            <a:extLst>
              <a:ext uri="{FF2B5EF4-FFF2-40B4-BE49-F238E27FC236}">
                <a16:creationId xmlns:a16="http://schemas.microsoft.com/office/drawing/2014/main" id="{00CC38C2-B8E9-4C17-810E-181630D4B2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48147" y="637577"/>
            <a:ext cx="3143689" cy="691612"/>
          </a:xfrm>
          <a:prstGeom prst="rect">
            <a:avLst/>
          </a:prstGeom>
        </p:spPr>
      </p:pic>
      <p:pic>
        <p:nvPicPr>
          <p:cNvPr id="15" name="Рисунок 14">
            <a:extLst>
              <a:ext uri="{FF2B5EF4-FFF2-40B4-BE49-F238E27FC236}">
                <a16:creationId xmlns:a16="http://schemas.microsoft.com/office/drawing/2014/main" id="{0E4D380B-2238-4B24-9FDD-412653F1AEE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75995" y="1564716"/>
            <a:ext cx="217201" cy="274358"/>
          </a:xfrm>
          <a:prstGeom prst="rect">
            <a:avLst/>
          </a:prstGeom>
        </p:spPr>
      </p:pic>
      <p:pic>
        <p:nvPicPr>
          <p:cNvPr id="18" name="Рисунок 17">
            <a:extLst>
              <a:ext uri="{FF2B5EF4-FFF2-40B4-BE49-F238E27FC236}">
                <a16:creationId xmlns:a16="http://schemas.microsoft.com/office/drawing/2014/main" id="{FFC28CD0-999D-4D30-861C-D447F84C77A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241222" y="1388098"/>
            <a:ext cx="3709553" cy="645885"/>
          </a:xfrm>
          <a:prstGeom prst="rect">
            <a:avLst/>
          </a:prstGeom>
        </p:spPr>
      </p:pic>
      <p:pic>
        <p:nvPicPr>
          <p:cNvPr id="20" name="Рисунок 19">
            <a:extLst>
              <a:ext uri="{FF2B5EF4-FFF2-40B4-BE49-F238E27FC236}">
                <a16:creationId xmlns:a16="http://schemas.microsoft.com/office/drawing/2014/main" id="{FB0D4A4C-C3F9-48CB-BB31-72C3F983015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952893" y="1621873"/>
            <a:ext cx="228632" cy="217201"/>
          </a:xfrm>
          <a:prstGeom prst="rect">
            <a:avLst/>
          </a:prstGeom>
        </p:spPr>
      </p:pic>
      <p:sp>
        <p:nvSpPr>
          <p:cNvPr id="22" name="TextBox 21">
            <a:extLst>
              <a:ext uri="{FF2B5EF4-FFF2-40B4-BE49-F238E27FC236}">
                <a16:creationId xmlns:a16="http://schemas.microsoft.com/office/drawing/2014/main" id="{1A1745A3-3CD2-4579-B61B-DAD51165F5A5}"/>
              </a:ext>
            </a:extLst>
          </p:cNvPr>
          <p:cNvSpPr txBox="1"/>
          <p:nvPr/>
        </p:nvSpPr>
        <p:spPr>
          <a:xfrm>
            <a:off x="9309680" y="733668"/>
            <a:ext cx="1335356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b="1" dirty="0"/>
              <a:t>383</a:t>
            </a:r>
            <a:r>
              <a:rPr lang="ru-RU" sz="2800" b="1" dirty="0"/>
              <a:t> </a:t>
            </a:r>
            <a:r>
              <a:rPr lang="en-US" sz="2800" b="1" dirty="0"/>
              <a:t>eV</a:t>
            </a:r>
            <a:endParaRPr lang="ru-RU" sz="2800" b="1" dirty="0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8EC2B8FD-BC43-4CA3-92FE-5561B4AA8B20}"/>
              </a:ext>
            </a:extLst>
          </p:cNvPr>
          <p:cNvSpPr txBox="1"/>
          <p:nvPr/>
        </p:nvSpPr>
        <p:spPr>
          <a:xfrm>
            <a:off x="9264976" y="1365493"/>
            <a:ext cx="1424763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800" b="1" dirty="0"/>
              <a:t>2160</a:t>
            </a:r>
            <a:r>
              <a:rPr lang="en-US" sz="2800" b="1" dirty="0"/>
              <a:t> eV</a:t>
            </a:r>
            <a:endParaRPr lang="ru-RU" sz="2800" b="1" dirty="0"/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6C2E347B-191D-4889-83BA-78D271BED49B}"/>
              </a:ext>
            </a:extLst>
          </p:cNvPr>
          <p:cNvSpPr txBox="1"/>
          <p:nvPr/>
        </p:nvSpPr>
        <p:spPr>
          <a:xfrm>
            <a:off x="6317267" y="2013408"/>
            <a:ext cx="44094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Divergent</a:t>
            </a:r>
            <a:r>
              <a:rPr lang="ru-RU" dirty="0"/>
              <a:t> </a:t>
            </a:r>
            <a:r>
              <a:rPr lang="en-US" dirty="0"/>
              <a:t>in origin</a:t>
            </a:r>
            <a:r>
              <a:rPr lang="ru-RU" dirty="0"/>
              <a:t>, </a:t>
            </a:r>
            <a:r>
              <a:rPr lang="en-US" dirty="0"/>
              <a:t>regularization near r=1/Z</a:t>
            </a:r>
            <a:r>
              <a:rPr lang="ru-RU" dirty="0"/>
              <a:t> 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2A4A2AD5-0FE5-472D-9A41-FC67C88984DC}"/>
              </a:ext>
            </a:extLst>
          </p:cNvPr>
          <p:cNvSpPr txBox="1"/>
          <p:nvPr/>
        </p:nvSpPr>
        <p:spPr>
          <a:xfrm>
            <a:off x="8851796" y="427716"/>
            <a:ext cx="160653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Germanium-76</a:t>
            </a:r>
            <a:endParaRPr lang="ru-RU" dirty="0"/>
          </a:p>
          <a:p>
            <a:r>
              <a:rPr lang="ru-RU" dirty="0"/>
              <a:t>         </a:t>
            </a:r>
          </a:p>
        </p:txBody>
      </p:sp>
      <p:sp>
        <p:nvSpPr>
          <p:cNvPr id="27" name="Прямоугольник: скругленные углы 26">
            <a:extLst>
              <a:ext uri="{FF2B5EF4-FFF2-40B4-BE49-F238E27FC236}">
                <a16:creationId xmlns:a16="http://schemas.microsoft.com/office/drawing/2014/main" id="{7BFDE41B-C742-451C-973C-ACD21DE87A57}"/>
              </a:ext>
            </a:extLst>
          </p:cNvPr>
          <p:cNvSpPr/>
          <p:nvPr/>
        </p:nvSpPr>
        <p:spPr>
          <a:xfrm>
            <a:off x="8557216" y="417977"/>
            <a:ext cx="2079287" cy="1535531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B00F3847-32E5-4FBC-9C99-085744F3F978}"/>
              </a:ext>
            </a:extLst>
          </p:cNvPr>
          <p:cNvSpPr txBox="1"/>
          <p:nvPr/>
        </p:nvSpPr>
        <p:spPr>
          <a:xfrm>
            <a:off x="295360" y="2258559"/>
            <a:ext cx="497136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/>
              <a:t>2. Thomas–Fermi –Dirac – </a:t>
            </a:r>
            <a:r>
              <a:rPr lang="en-US" sz="2400" i="1" dirty="0" err="1"/>
              <a:t>Weizsacker</a:t>
            </a:r>
            <a:r>
              <a:rPr lang="en-US" sz="2400" i="1" dirty="0"/>
              <a:t>:</a:t>
            </a:r>
            <a:endParaRPr lang="ru-RU" sz="2400" i="1" dirty="0"/>
          </a:p>
        </p:txBody>
      </p:sp>
      <p:pic>
        <p:nvPicPr>
          <p:cNvPr id="30" name="Рисунок 29">
            <a:extLst>
              <a:ext uri="{FF2B5EF4-FFF2-40B4-BE49-F238E27FC236}">
                <a16:creationId xmlns:a16="http://schemas.microsoft.com/office/drawing/2014/main" id="{F4B931A1-CD4B-4673-9DBE-E1B8C43DB51B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528878" y="2625442"/>
            <a:ext cx="9373908" cy="805927"/>
          </a:xfrm>
          <a:prstGeom prst="rect">
            <a:avLst/>
          </a:prstGeom>
        </p:spPr>
      </p:pic>
      <p:sp>
        <p:nvSpPr>
          <p:cNvPr id="31" name="TextBox 30">
            <a:extLst>
              <a:ext uri="{FF2B5EF4-FFF2-40B4-BE49-F238E27FC236}">
                <a16:creationId xmlns:a16="http://schemas.microsoft.com/office/drawing/2014/main" id="{B40EABEF-A2AE-4738-A26A-8448B8AEAEAC}"/>
              </a:ext>
            </a:extLst>
          </p:cNvPr>
          <p:cNvSpPr txBox="1"/>
          <p:nvPr/>
        </p:nvSpPr>
        <p:spPr>
          <a:xfrm>
            <a:off x="8121624" y="4916939"/>
            <a:ext cx="38012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Converges, significantly </a:t>
            </a:r>
            <a:r>
              <a:rPr lang="en-US" dirty="0">
                <a:solidFill>
                  <a:schemeClr val="accent4"/>
                </a:solidFill>
              </a:rPr>
              <a:t>overestimates</a:t>
            </a:r>
            <a:r>
              <a:rPr lang="en-US" dirty="0"/>
              <a:t> </a:t>
            </a:r>
            <a:endParaRPr lang="ru-RU" dirty="0"/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C7067FA4-4ACC-49A6-8040-DE4EFCE55331}"/>
              </a:ext>
            </a:extLst>
          </p:cNvPr>
          <p:cNvSpPr txBox="1"/>
          <p:nvPr/>
        </p:nvSpPr>
        <p:spPr>
          <a:xfrm>
            <a:off x="295360" y="3358421"/>
            <a:ext cx="606691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Approx. solution from E. K. U. Gross, R. M. Dreizler , Phys. Rev. </a:t>
            </a:r>
            <a:r>
              <a:rPr lang="ru-RU" sz="1400" dirty="0"/>
              <a:t>А, 20, 1798 (1979)</a:t>
            </a:r>
          </a:p>
        </p:txBody>
      </p:sp>
      <p:pic>
        <p:nvPicPr>
          <p:cNvPr id="33" name="Рисунок 32">
            <a:extLst>
              <a:ext uri="{FF2B5EF4-FFF2-40B4-BE49-F238E27FC236}">
                <a16:creationId xmlns:a16="http://schemas.microsoft.com/office/drawing/2014/main" id="{5D8C669D-FED8-40A1-A305-4C6D4C860313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648147" y="3689829"/>
            <a:ext cx="3408044" cy="442974"/>
          </a:xfrm>
          <a:prstGeom prst="rect">
            <a:avLst/>
          </a:prstGeom>
        </p:spPr>
      </p:pic>
      <p:pic>
        <p:nvPicPr>
          <p:cNvPr id="34" name="Рисунок 33">
            <a:extLst>
              <a:ext uri="{FF2B5EF4-FFF2-40B4-BE49-F238E27FC236}">
                <a16:creationId xmlns:a16="http://schemas.microsoft.com/office/drawing/2014/main" id="{2BDA935C-AC05-4744-9D7D-8BEB88A200A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82410" y="4375518"/>
            <a:ext cx="243658" cy="307777"/>
          </a:xfrm>
          <a:prstGeom prst="rect">
            <a:avLst/>
          </a:prstGeom>
        </p:spPr>
      </p:pic>
      <p:pic>
        <p:nvPicPr>
          <p:cNvPr id="35" name="Рисунок 34">
            <a:extLst>
              <a:ext uri="{FF2B5EF4-FFF2-40B4-BE49-F238E27FC236}">
                <a16:creationId xmlns:a16="http://schemas.microsoft.com/office/drawing/2014/main" id="{5414CE2A-C2F1-4ADD-8697-2E0F7E74A85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175485" y="4231262"/>
            <a:ext cx="3709553" cy="645885"/>
          </a:xfrm>
          <a:prstGeom prst="rect">
            <a:avLst/>
          </a:prstGeom>
        </p:spPr>
      </p:pic>
      <p:pic>
        <p:nvPicPr>
          <p:cNvPr id="36" name="Рисунок 35">
            <a:extLst>
              <a:ext uri="{FF2B5EF4-FFF2-40B4-BE49-F238E27FC236}">
                <a16:creationId xmlns:a16="http://schemas.microsoft.com/office/drawing/2014/main" id="{3EE026F3-FC39-4EAC-A84F-AD5CA154FBB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859307" y="4439638"/>
            <a:ext cx="256481" cy="243658"/>
          </a:xfrm>
          <a:prstGeom prst="rect">
            <a:avLst/>
          </a:prstGeom>
        </p:spPr>
      </p:pic>
      <p:sp>
        <p:nvSpPr>
          <p:cNvPr id="37" name="TextBox 36">
            <a:extLst>
              <a:ext uri="{FF2B5EF4-FFF2-40B4-BE49-F238E27FC236}">
                <a16:creationId xmlns:a16="http://schemas.microsoft.com/office/drawing/2014/main" id="{3CF89942-0A62-4FC7-8D33-D3D1D6FEEB7C}"/>
              </a:ext>
            </a:extLst>
          </p:cNvPr>
          <p:cNvSpPr txBox="1"/>
          <p:nvPr/>
        </p:nvSpPr>
        <p:spPr>
          <a:xfrm>
            <a:off x="9471744" y="3852298"/>
            <a:ext cx="1335356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800" b="1" dirty="0"/>
              <a:t>2</a:t>
            </a:r>
            <a:r>
              <a:rPr lang="en-US" sz="2800" b="1" dirty="0"/>
              <a:t>46</a:t>
            </a:r>
            <a:r>
              <a:rPr lang="ru-RU" sz="2800" b="1" dirty="0"/>
              <a:t> </a:t>
            </a:r>
            <a:r>
              <a:rPr lang="en-US" sz="2800" b="1" dirty="0"/>
              <a:t>eV</a:t>
            </a:r>
            <a:endParaRPr lang="ru-RU" sz="2800" b="1" dirty="0"/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9CC90CD0-8DF5-468F-964D-1E402B79E6EB}"/>
              </a:ext>
            </a:extLst>
          </p:cNvPr>
          <p:cNvSpPr txBox="1"/>
          <p:nvPr/>
        </p:nvSpPr>
        <p:spPr>
          <a:xfrm>
            <a:off x="9471744" y="4320882"/>
            <a:ext cx="1424763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800" b="1" dirty="0"/>
              <a:t>3920</a:t>
            </a:r>
            <a:r>
              <a:rPr lang="en-US" sz="2800" b="1" dirty="0"/>
              <a:t> eV</a:t>
            </a:r>
            <a:endParaRPr lang="ru-RU" sz="2800" b="1" dirty="0"/>
          </a:p>
        </p:txBody>
      </p:sp>
      <p:sp>
        <p:nvSpPr>
          <p:cNvPr id="40" name="Прямоугольник: скругленные углы 39">
            <a:extLst>
              <a:ext uri="{FF2B5EF4-FFF2-40B4-BE49-F238E27FC236}">
                <a16:creationId xmlns:a16="http://schemas.microsoft.com/office/drawing/2014/main" id="{FB7F503B-6217-4B2B-AC3A-383654E78C1B}"/>
              </a:ext>
            </a:extLst>
          </p:cNvPr>
          <p:cNvSpPr/>
          <p:nvPr/>
        </p:nvSpPr>
        <p:spPr>
          <a:xfrm>
            <a:off x="8445599" y="3505045"/>
            <a:ext cx="2302519" cy="1385972"/>
          </a:xfrm>
          <a:prstGeom prst="roundRect">
            <a:avLst/>
          </a:prstGeom>
          <a:noFill/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CFBC6744-E7C7-46BE-83E1-27DF860F527C}"/>
              </a:ext>
            </a:extLst>
          </p:cNvPr>
          <p:cNvSpPr txBox="1"/>
          <p:nvPr/>
        </p:nvSpPr>
        <p:spPr>
          <a:xfrm>
            <a:off x="271561" y="4839770"/>
            <a:ext cx="35877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/>
              <a:t>3. </a:t>
            </a:r>
            <a:r>
              <a:rPr lang="en-US" sz="2400" i="1" dirty="0" err="1"/>
              <a:t>Roothaan</a:t>
            </a:r>
            <a:r>
              <a:rPr lang="en-US" sz="2400" i="1" dirty="0"/>
              <a:t>–Hartree–</a:t>
            </a:r>
            <a:r>
              <a:rPr lang="en-US" sz="2400" i="1" dirty="0" err="1"/>
              <a:t>Fock</a:t>
            </a:r>
            <a:r>
              <a:rPr lang="en-US" sz="2400" i="1" dirty="0"/>
              <a:t>:</a:t>
            </a:r>
            <a:endParaRPr lang="ru-RU" sz="2400" i="1" dirty="0"/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682D4A45-079D-4B4F-9C98-95B1B1315F0A}"/>
              </a:ext>
            </a:extLst>
          </p:cNvPr>
          <p:cNvSpPr txBox="1"/>
          <p:nvPr/>
        </p:nvSpPr>
        <p:spPr>
          <a:xfrm>
            <a:off x="195646" y="5309901"/>
            <a:ext cx="597445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1800" i="1" dirty="0"/>
              <a:t>Hartree–</a:t>
            </a:r>
            <a:r>
              <a:rPr lang="en-US" sz="1800" i="1" dirty="0" err="1"/>
              <a:t>Fock</a:t>
            </a:r>
            <a:r>
              <a:rPr lang="en-US" sz="1800" i="1" dirty="0"/>
              <a:t> in </a:t>
            </a:r>
            <a:r>
              <a:rPr lang="en-US" sz="1800" i="1" dirty="0" err="1"/>
              <a:t>Roothaan</a:t>
            </a:r>
            <a:r>
              <a:rPr lang="en-US" sz="1800" i="1" dirty="0"/>
              <a:t> basis, </a:t>
            </a:r>
            <a:r>
              <a:rPr lang="en-US" sz="1800" b="0" i="0" u="none" strike="noStrike" baseline="0" dirty="0">
                <a:latin typeface="SFRM1000"/>
              </a:rPr>
              <a:t>wave functions of orbitals are</a:t>
            </a:r>
          </a:p>
          <a:p>
            <a:pPr algn="l"/>
            <a:r>
              <a:rPr lang="en-US" sz="1800" b="0" i="0" u="none" strike="noStrike" baseline="0" dirty="0">
                <a:latin typeface="SFRM1000"/>
              </a:rPr>
              <a:t>parametrized analytically, tabulation available (for Z = 2..54)</a:t>
            </a:r>
            <a:endParaRPr lang="ru-RU" sz="1400" dirty="0"/>
          </a:p>
        </p:txBody>
      </p:sp>
      <p:sp>
        <p:nvSpPr>
          <p:cNvPr id="43" name="Прямоугольник: скругленные углы 42">
            <a:extLst>
              <a:ext uri="{FF2B5EF4-FFF2-40B4-BE49-F238E27FC236}">
                <a16:creationId xmlns:a16="http://schemas.microsoft.com/office/drawing/2014/main" id="{12C44656-83FE-4F8A-BDFD-7E8DE6085C19}"/>
              </a:ext>
            </a:extLst>
          </p:cNvPr>
          <p:cNvSpPr/>
          <p:nvPr/>
        </p:nvSpPr>
        <p:spPr>
          <a:xfrm>
            <a:off x="6519721" y="5361425"/>
            <a:ext cx="2196241" cy="1385972"/>
          </a:xfrm>
          <a:prstGeom prst="roundRect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D478B50D-2C08-41C3-877A-0B2F05D638FE}"/>
              </a:ext>
            </a:extLst>
          </p:cNvPr>
          <p:cNvSpPr txBox="1"/>
          <p:nvPr/>
        </p:nvSpPr>
        <p:spPr>
          <a:xfrm>
            <a:off x="8789889" y="3531486"/>
            <a:ext cx="16757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Germanium-76</a:t>
            </a:r>
            <a:r>
              <a:rPr lang="ru-RU" dirty="0"/>
              <a:t>         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87F33322-C369-46F8-8614-C881A6EBBF60}"/>
              </a:ext>
            </a:extLst>
          </p:cNvPr>
          <p:cNvSpPr txBox="1"/>
          <p:nvPr/>
        </p:nvSpPr>
        <p:spPr>
          <a:xfrm>
            <a:off x="7372676" y="5814887"/>
            <a:ext cx="1675709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800" b="1" dirty="0"/>
              <a:t>2</a:t>
            </a:r>
            <a:r>
              <a:rPr lang="en-US" sz="2800" b="1" dirty="0"/>
              <a:t>62</a:t>
            </a:r>
            <a:r>
              <a:rPr lang="ru-RU" sz="2800" b="1" dirty="0"/>
              <a:t>0 </a:t>
            </a:r>
            <a:r>
              <a:rPr lang="en-US" sz="2800" b="1" dirty="0"/>
              <a:t>eV</a:t>
            </a:r>
            <a:endParaRPr lang="ru-RU" sz="2800" b="1" dirty="0"/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33F246C4-783A-464B-A2B9-13AD60ADBA26}"/>
              </a:ext>
            </a:extLst>
          </p:cNvPr>
          <p:cNvSpPr txBox="1"/>
          <p:nvPr/>
        </p:nvSpPr>
        <p:spPr>
          <a:xfrm>
            <a:off x="234323" y="5963194"/>
            <a:ext cx="60960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1800" b="0" i="0" u="none" strike="noStrike" baseline="0" dirty="0">
                <a:latin typeface="SFRM0900"/>
              </a:rPr>
              <a:t>E. Clementi and C. </a:t>
            </a:r>
            <a:r>
              <a:rPr lang="en-US" sz="1800" b="0" i="0" u="none" strike="noStrike" baseline="0" dirty="0" err="1">
                <a:latin typeface="SFRM0900"/>
              </a:rPr>
              <a:t>Roetti</a:t>
            </a:r>
            <a:r>
              <a:rPr lang="en-US" sz="1800" b="0" i="0" u="none" strike="noStrike" baseline="0" dirty="0">
                <a:latin typeface="SFRM0900"/>
              </a:rPr>
              <a:t>, At. Data </a:t>
            </a:r>
            <a:r>
              <a:rPr lang="en-US" sz="1800" b="0" i="0" u="none" strike="noStrike" baseline="0" dirty="0" err="1">
                <a:latin typeface="SFRM0900"/>
              </a:rPr>
              <a:t>Nucl</a:t>
            </a:r>
            <a:r>
              <a:rPr lang="en-US" sz="1800" b="0" i="0" u="none" strike="noStrike" baseline="0" dirty="0">
                <a:latin typeface="SFRM0900"/>
              </a:rPr>
              <a:t>. Data Tables</a:t>
            </a:r>
          </a:p>
          <a:p>
            <a:pPr algn="l"/>
            <a:r>
              <a:rPr lang="ru-RU" sz="1800" b="1" i="0" u="none" strike="noStrike" baseline="0" dirty="0">
                <a:latin typeface="SFBX0900"/>
              </a:rPr>
              <a:t>14</a:t>
            </a:r>
            <a:r>
              <a:rPr lang="ru-RU" sz="1800" b="0" i="0" u="none" strike="noStrike" baseline="0" dirty="0">
                <a:latin typeface="SFRM0900"/>
              </a:rPr>
              <a:t>, 177 (1974)</a:t>
            </a:r>
            <a:endParaRPr lang="ru-RU" sz="1400" dirty="0"/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8C8EE55A-1F55-4435-9C25-4217F3CBFEB6}"/>
              </a:ext>
            </a:extLst>
          </p:cNvPr>
          <p:cNvSpPr txBox="1"/>
          <p:nvPr/>
        </p:nvSpPr>
        <p:spPr>
          <a:xfrm>
            <a:off x="6779986" y="5370401"/>
            <a:ext cx="16757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Germanium-76</a:t>
            </a:r>
            <a:r>
              <a:rPr lang="ru-RU" dirty="0"/>
              <a:t>         </a:t>
            </a:r>
          </a:p>
        </p:txBody>
      </p:sp>
      <p:pic>
        <p:nvPicPr>
          <p:cNvPr id="12" name="Рисунок 11">
            <a:extLst>
              <a:ext uri="{FF2B5EF4-FFF2-40B4-BE49-F238E27FC236}">
                <a16:creationId xmlns:a16="http://schemas.microsoft.com/office/drawing/2014/main" id="{9789A640-981C-4696-8C9A-0C8D59297286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8658694" y="845177"/>
            <a:ext cx="594443" cy="350569"/>
          </a:xfrm>
          <a:prstGeom prst="rect">
            <a:avLst/>
          </a:prstGeom>
        </p:spPr>
      </p:pic>
      <p:pic>
        <p:nvPicPr>
          <p:cNvPr id="17" name="Рисунок 16">
            <a:extLst>
              <a:ext uri="{FF2B5EF4-FFF2-40B4-BE49-F238E27FC236}">
                <a16:creationId xmlns:a16="http://schemas.microsoft.com/office/drawing/2014/main" id="{7D826CDE-9CBC-4360-A72F-F6FD3259F74E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8639750" y="1350982"/>
            <a:ext cx="716380" cy="510611"/>
          </a:xfrm>
          <a:prstGeom prst="rect">
            <a:avLst/>
          </a:prstGeom>
        </p:spPr>
      </p:pic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2CB8D151-5A5D-412F-9456-B414FBAB6807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8481006" y="3858479"/>
            <a:ext cx="990738" cy="426779"/>
          </a:xfrm>
          <a:prstGeom prst="rect">
            <a:avLst/>
          </a:prstGeom>
        </p:spPr>
      </p:pic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536489D4-23A9-4B3D-B7AA-AC723AAEF1CA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8490590" y="4283109"/>
            <a:ext cx="1066949" cy="525854"/>
          </a:xfrm>
          <a:prstGeom prst="rect">
            <a:avLst/>
          </a:prstGeom>
        </p:spPr>
      </p:pic>
      <p:pic>
        <p:nvPicPr>
          <p:cNvPr id="21" name="Рисунок 20">
            <a:extLst>
              <a:ext uri="{FF2B5EF4-FFF2-40B4-BE49-F238E27FC236}">
                <a16:creationId xmlns:a16="http://schemas.microsoft.com/office/drawing/2014/main" id="{5FE52476-66F7-4E41-AFF0-889D65A31A6B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600088" y="5818985"/>
            <a:ext cx="845938" cy="4877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53093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DEDB33AE-F896-44C7-BB12-C49E0282EA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C5ECB-0521-4D27-89B9-E198FA47ED8A}" type="slidenum">
              <a:rPr lang="ru-RU" smtClean="0"/>
              <a:t>6</a:t>
            </a:fld>
            <a:endParaRPr lang="ru-RU"/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66BF72CD-1D07-4FEC-9300-E86042DB1CD4}"/>
              </a:ext>
            </a:extLst>
          </p:cNvPr>
          <p:cNvSpPr/>
          <p:nvPr/>
        </p:nvSpPr>
        <p:spPr>
          <a:xfrm>
            <a:off x="2703411" y="136525"/>
            <a:ext cx="6912768" cy="46166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>
            <a:defPPr>
              <a:defRPr lang="pl-PL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US" dirty="0"/>
              <a:t>DHF computations </a:t>
            </a:r>
            <a:endParaRPr lang="ru-RU" sz="2400" b="1" cap="all" dirty="0">
              <a:cs typeface="Times New Roman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0460844-2B4E-464B-A114-D3DE1DBDEF9A}"/>
              </a:ext>
            </a:extLst>
          </p:cNvPr>
          <p:cNvSpPr txBox="1"/>
          <p:nvPr/>
        </p:nvSpPr>
        <p:spPr>
          <a:xfrm>
            <a:off x="548194" y="730102"/>
            <a:ext cx="11223201" cy="34163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The GRASP-2018 code was used to perform DHF.</a:t>
            </a:r>
            <a:endParaRPr lang="ru-RU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For all 11 elements and corresponding daughter ions ASF’s were found. We computed </a:t>
            </a:r>
          </a:p>
          <a:p>
            <a:r>
              <a:rPr lang="en-US" sz="2400" dirty="0"/>
              <a:t>overlap amplitudes </a:t>
            </a:r>
          </a:p>
          <a:p>
            <a:endParaRPr lang="en-US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Numerical radial wave functions extracted and used for calculation of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ru-RU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Calculation of C is trivial</a:t>
            </a:r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EA8C0D8F-F6EC-486F-BB93-56594AD5EEB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92442" y="1688911"/>
            <a:ext cx="4107754" cy="373432"/>
          </a:xfrm>
          <a:prstGeom prst="rect">
            <a:avLst/>
          </a:prstGeom>
        </p:spPr>
      </p:pic>
      <p:pic>
        <p:nvPicPr>
          <p:cNvPr id="10" name="Рисунок 9">
            <a:extLst>
              <a:ext uri="{FF2B5EF4-FFF2-40B4-BE49-F238E27FC236}">
                <a16:creationId xmlns:a16="http://schemas.microsoft.com/office/drawing/2014/main" id="{9C87E192-1064-489E-86E9-CF4CC1213CB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79298" y="2669094"/>
            <a:ext cx="5901561" cy="840223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B599B0E3-A622-4837-8499-55AEEFD63B52}"/>
              </a:ext>
            </a:extLst>
          </p:cNvPr>
          <p:cNvSpPr txBox="1"/>
          <p:nvPr/>
        </p:nvSpPr>
        <p:spPr>
          <a:xfrm>
            <a:off x="264660" y="4649696"/>
            <a:ext cx="14414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About GRASP</a:t>
            </a:r>
            <a:endParaRPr lang="ru-RU" dirty="0"/>
          </a:p>
        </p:txBody>
      </p:sp>
      <p:cxnSp>
        <p:nvCxnSpPr>
          <p:cNvPr id="13" name="Прямая соединительная линия 12">
            <a:extLst>
              <a:ext uri="{FF2B5EF4-FFF2-40B4-BE49-F238E27FC236}">
                <a16:creationId xmlns:a16="http://schemas.microsoft.com/office/drawing/2014/main" id="{A7703172-6C26-47B7-95AB-7008BB630FB8}"/>
              </a:ext>
            </a:extLst>
          </p:cNvPr>
          <p:cNvCxnSpPr/>
          <p:nvPr/>
        </p:nvCxnSpPr>
        <p:spPr>
          <a:xfrm>
            <a:off x="6166884" y="3429000"/>
            <a:ext cx="2254102" cy="80984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>
            <a:extLst>
              <a:ext uri="{FF2B5EF4-FFF2-40B4-BE49-F238E27FC236}">
                <a16:creationId xmlns:a16="http://schemas.microsoft.com/office/drawing/2014/main" id="{8A6AC4CF-BD02-4CFB-A9E8-AA59100537DD}"/>
              </a:ext>
            </a:extLst>
          </p:cNvPr>
          <p:cNvCxnSpPr/>
          <p:nvPr/>
        </p:nvCxnSpPr>
        <p:spPr>
          <a:xfrm>
            <a:off x="8555665" y="3203944"/>
            <a:ext cx="241005" cy="83084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26CC639C-1A64-48EE-B362-14F9958AECFD}"/>
              </a:ext>
            </a:extLst>
          </p:cNvPr>
          <p:cNvSpPr txBox="1"/>
          <p:nvPr/>
        </p:nvSpPr>
        <p:spPr>
          <a:xfrm>
            <a:off x="8555665" y="4094865"/>
            <a:ext cx="300345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Nondiagonal terms noticeably</a:t>
            </a:r>
          </a:p>
          <a:p>
            <a:r>
              <a:rPr lang="en-US" dirty="0"/>
              <a:t>reduce variance </a:t>
            </a:r>
            <a:endParaRPr lang="ru-RU" dirty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E22098C0-E251-4672-BCA3-8244DA16794A}"/>
              </a:ext>
            </a:extLst>
          </p:cNvPr>
          <p:cNvSpPr txBox="1"/>
          <p:nvPr/>
        </p:nvSpPr>
        <p:spPr>
          <a:xfrm>
            <a:off x="264660" y="4967149"/>
            <a:ext cx="8532010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1800" b="0" i="0" u="none" strike="noStrike" baseline="0" dirty="0">
                <a:latin typeface="SFRM0900"/>
              </a:rPr>
              <a:t>K. G. </a:t>
            </a:r>
            <a:r>
              <a:rPr lang="en-US" sz="1800" b="0" i="0" u="none" strike="noStrike" baseline="0" dirty="0" err="1">
                <a:latin typeface="SFRM0900"/>
              </a:rPr>
              <a:t>Dyall</a:t>
            </a:r>
            <a:r>
              <a:rPr lang="en-US" sz="1800" b="0" i="0" u="none" strike="noStrike" baseline="0" dirty="0">
                <a:latin typeface="SFRM0900"/>
              </a:rPr>
              <a:t>, I.P. Grant, C. T. Johnson, F.A. </a:t>
            </a:r>
            <a:r>
              <a:rPr lang="en-US" sz="1800" b="0" i="0" u="none" strike="noStrike" baseline="0" dirty="0" err="1">
                <a:latin typeface="SFRM0900"/>
              </a:rPr>
              <a:t>Parpia</a:t>
            </a:r>
            <a:r>
              <a:rPr lang="en-US" sz="1800" b="0" i="0" u="none" strike="noStrike" baseline="0" dirty="0">
                <a:latin typeface="SFRM0900"/>
              </a:rPr>
              <a:t>, E. P. </a:t>
            </a:r>
            <a:r>
              <a:rPr lang="en-US" sz="1800" b="0" i="0" u="none" strike="noStrike" baseline="0" dirty="0" err="1">
                <a:latin typeface="SFRM0900"/>
              </a:rPr>
              <a:t>Blummer</a:t>
            </a:r>
            <a:r>
              <a:rPr lang="en-US" sz="1800" b="0" i="0" u="none" strike="noStrike" baseline="0" dirty="0">
                <a:latin typeface="SFRM0900"/>
              </a:rPr>
              <a:t>,</a:t>
            </a:r>
          </a:p>
          <a:p>
            <a:pPr algn="l"/>
            <a:r>
              <a:rPr lang="en-US" sz="1800" b="0" i="0" u="none" strike="noStrike" baseline="0" dirty="0">
                <a:latin typeface="SFRM0900"/>
              </a:rPr>
              <a:t> </a:t>
            </a:r>
            <a:r>
              <a:rPr lang="en-US" sz="1800" b="0" i="0" u="none" strike="noStrike" baseline="0" dirty="0" err="1">
                <a:latin typeface="SFRM0900"/>
              </a:rPr>
              <a:t>Comput</a:t>
            </a:r>
            <a:r>
              <a:rPr lang="en-US" sz="1800" b="0" i="0" u="none" strike="noStrike" baseline="0" dirty="0">
                <a:latin typeface="SFRM0900"/>
              </a:rPr>
              <a:t>. Phys. </a:t>
            </a:r>
            <a:r>
              <a:rPr lang="en-US" sz="1800" b="0" i="0" u="none" strike="noStrike" baseline="0" dirty="0" err="1">
                <a:latin typeface="SFRM0900"/>
              </a:rPr>
              <a:t>Commun</a:t>
            </a:r>
            <a:r>
              <a:rPr lang="en-US" sz="1800" b="0" i="0" u="none" strike="noStrike" baseline="0" dirty="0">
                <a:latin typeface="SFRM0900"/>
              </a:rPr>
              <a:t>. </a:t>
            </a:r>
            <a:r>
              <a:rPr lang="en-US" sz="1800" b="1" i="0" u="none" strike="noStrike" baseline="0" dirty="0">
                <a:latin typeface="SFBX0900"/>
              </a:rPr>
              <a:t>55</a:t>
            </a:r>
            <a:r>
              <a:rPr lang="en-US" sz="1800" b="0" i="0" u="none" strike="noStrike" baseline="0" dirty="0">
                <a:latin typeface="SFRM0900"/>
              </a:rPr>
              <a:t>, 425 </a:t>
            </a:r>
            <a:r>
              <a:rPr lang="ru-RU" sz="1800" b="0" i="0" u="none" strike="noStrike" baseline="0" dirty="0">
                <a:latin typeface="SFRM0900"/>
              </a:rPr>
              <a:t>(1989).</a:t>
            </a:r>
            <a:endParaRPr lang="en-US" sz="1800" b="0" i="0" u="none" strike="noStrike" baseline="0" dirty="0">
              <a:latin typeface="SFRM0900"/>
            </a:endParaRPr>
          </a:p>
          <a:p>
            <a:pPr algn="l"/>
            <a:r>
              <a:rPr lang="en-US" sz="1800" b="0" i="0" u="none" strike="noStrike" baseline="0" dirty="0">
                <a:latin typeface="SFRM0900"/>
              </a:rPr>
              <a:t>I.P. Grant, </a:t>
            </a:r>
            <a:r>
              <a:rPr lang="en-US" sz="1800" b="0" i="1" u="none" strike="noStrike" baseline="0" dirty="0">
                <a:latin typeface="SFTI0900"/>
              </a:rPr>
              <a:t>Relativistic Quantum Theory of Atoms and</a:t>
            </a:r>
          </a:p>
          <a:p>
            <a:pPr algn="l"/>
            <a:r>
              <a:rPr lang="en-US" sz="1800" b="0" i="1" u="none" strike="noStrike" baseline="0" dirty="0">
                <a:latin typeface="SFTI0900"/>
              </a:rPr>
              <a:t>Molecules: Theory and Computation</a:t>
            </a:r>
            <a:r>
              <a:rPr lang="en-US" sz="1800" b="0" i="0" u="none" strike="noStrike" baseline="0" dirty="0">
                <a:latin typeface="SFRM0900"/>
              </a:rPr>
              <a:t>, Springer (2007).</a:t>
            </a:r>
          </a:p>
          <a:p>
            <a:pPr algn="l"/>
            <a:r>
              <a:rPr lang="en-US" dirty="0"/>
              <a:t>C. Froese Fischer, G. </a:t>
            </a:r>
            <a:r>
              <a:rPr lang="en-US" dirty="0" err="1"/>
              <a:t>Gaigalas</a:t>
            </a:r>
            <a:r>
              <a:rPr lang="en-US" dirty="0"/>
              <a:t>, P. </a:t>
            </a:r>
            <a:r>
              <a:rPr lang="en-US" dirty="0" err="1"/>
              <a:t>Jönsson</a:t>
            </a:r>
            <a:r>
              <a:rPr lang="en-US" dirty="0"/>
              <a:t>, J. </a:t>
            </a:r>
            <a:r>
              <a:rPr lang="en-US" dirty="0" err="1"/>
              <a:t>Bieroń</a:t>
            </a:r>
            <a:r>
              <a:rPr lang="en-US" dirty="0"/>
              <a:t>,</a:t>
            </a:r>
            <a:endParaRPr lang="en-US" dirty="0">
              <a:latin typeface="SFRM0900"/>
            </a:endParaRPr>
          </a:p>
          <a:p>
            <a:pPr algn="l"/>
            <a:r>
              <a:rPr lang="en-US" sz="1800" b="0" i="0" u="none" strike="noStrike" baseline="0" dirty="0">
                <a:latin typeface="SFRM0900"/>
              </a:rPr>
              <a:t> </a:t>
            </a:r>
            <a:r>
              <a:rPr lang="en-US" sz="1800" b="0" i="0" u="none" strike="noStrike" baseline="0" dirty="0" err="1">
                <a:latin typeface="SFRM0900"/>
              </a:rPr>
              <a:t>Comput</a:t>
            </a:r>
            <a:r>
              <a:rPr lang="en-US" sz="1800" b="0" i="0" u="none" strike="noStrike" baseline="0" dirty="0">
                <a:latin typeface="SFRM0900"/>
              </a:rPr>
              <a:t>. Phys. </a:t>
            </a:r>
            <a:r>
              <a:rPr lang="en-US" sz="1800" b="0" i="0" u="none" strike="noStrike" baseline="0" dirty="0" err="1">
                <a:latin typeface="SFRM0900"/>
              </a:rPr>
              <a:t>Commun</a:t>
            </a:r>
            <a:r>
              <a:rPr lang="en-US" sz="1800" b="0" i="0" u="none" strike="noStrike" baseline="0" dirty="0">
                <a:latin typeface="SFRM0900"/>
              </a:rPr>
              <a:t>. </a:t>
            </a:r>
            <a:r>
              <a:rPr lang="fr-FR" dirty="0"/>
              <a:t>, </a:t>
            </a:r>
            <a:r>
              <a:rPr lang="fr-FR" b="1" dirty="0"/>
              <a:t>237</a:t>
            </a:r>
            <a:r>
              <a:rPr lang="fr-FR" dirty="0"/>
              <a:t>, 184 (2019).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65573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4A5A3AC1-6454-42A5-8323-C61C566786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C5ECB-0521-4D27-89B9-E198FA47ED8A}" type="slidenum">
              <a:rPr lang="ru-RU" smtClean="0"/>
              <a:t>7</a:t>
            </a:fld>
            <a:endParaRPr lang="ru-RU"/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56F07E6B-8493-4108-87FB-72BA298E976E}"/>
              </a:ext>
            </a:extLst>
          </p:cNvPr>
          <p:cNvSpPr/>
          <p:nvPr/>
        </p:nvSpPr>
        <p:spPr>
          <a:xfrm>
            <a:off x="2633006" y="136525"/>
            <a:ext cx="6925987" cy="46166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>
            <a:defPPr>
              <a:defRPr lang="pl-PL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US" dirty="0"/>
              <a:t>Numerical results</a:t>
            </a:r>
            <a:r>
              <a:rPr lang="ru-RU" dirty="0"/>
              <a:t> </a:t>
            </a:r>
            <a:endParaRPr lang="ru-RU" sz="2400" b="1" cap="all" dirty="0">
              <a:cs typeface="Times New Roman" pitchFamily="18" charset="0"/>
            </a:endParaRP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0860FBC8-D28D-4935-B313-8D446BBBC7E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16773" y="985936"/>
            <a:ext cx="8558454" cy="494607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9876927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AA1FF0B7-B10A-4BC0-8A8D-FDDAF3F701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C5ECB-0521-4D27-89B9-E198FA47ED8A}" type="slidenum">
              <a:rPr lang="ru-RU" smtClean="0"/>
              <a:t>8</a:t>
            </a:fld>
            <a:endParaRPr lang="ru-RU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B13F33D-FD47-4477-B963-4F3CD031BAAE}"/>
              </a:ext>
            </a:extLst>
          </p:cNvPr>
          <p:cNvSpPr txBox="1"/>
          <p:nvPr/>
        </p:nvSpPr>
        <p:spPr>
          <a:xfrm>
            <a:off x="4450887" y="230114"/>
            <a:ext cx="2375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 </a:t>
            </a:r>
            <a:endParaRPr lang="ru-RU" dirty="0"/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487B3A6C-5409-4D01-B187-6319F5E40770}"/>
              </a:ext>
            </a:extLst>
          </p:cNvPr>
          <p:cNvSpPr/>
          <p:nvPr/>
        </p:nvSpPr>
        <p:spPr>
          <a:xfrm>
            <a:off x="2911707" y="32094"/>
            <a:ext cx="6925987" cy="46166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>
            <a:defPPr>
              <a:defRPr lang="pl-PL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US" dirty="0"/>
              <a:t>Shaking energy distribution.</a:t>
            </a:r>
            <a:endParaRPr lang="ru-RU" sz="2400" b="1" cap="all" dirty="0">
              <a:cs typeface="Times New Roman" pitchFamily="18" charset="0"/>
            </a:endParaRPr>
          </a:p>
        </p:txBody>
      </p:sp>
      <p:pic>
        <p:nvPicPr>
          <p:cNvPr id="12" name="Рисунок 11">
            <a:extLst>
              <a:ext uri="{FF2B5EF4-FFF2-40B4-BE49-F238E27FC236}">
                <a16:creationId xmlns:a16="http://schemas.microsoft.com/office/drawing/2014/main" id="{F0EF0866-D738-4B55-9231-F792E1AA0D8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9436" y="2213572"/>
            <a:ext cx="4664091" cy="807833"/>
          </a:xfrm>
          <a:prstGeom prst="rect">
            <a:avLst/>
          </a:prstGeom>
        </p:spPr>
      </p:pic>
      <p:pic>
        <p:nvPicPr>
          <p:cNvPr id="14" name="Рисунок 13">
            <a:extLst>
              <a:ext uri="{FF2B5EF4-FFF2-40B4-BE49-F238E27FC236}">
                <a16:creationId xmlns:a16="http://schemas.microsoft.com/office/drawing/2014/main" id="{DA43223D-D536-4403-A8DE-EC37E5C1636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1622" y="3266702"/>
            <a:ext cx="1234612" cy="396295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3E34C955-3EF1-4E95-8FE3-9D909E981563}"/>
              </a:ext>
            </a:extLst>
          </p:cNvPr>
          <p:cNvSpPr txBox="1"/>
          <p:nvPr/>
        </p:nvSpPr>
        <p:spPr>
          <a:xfrm>
            <a:off x="1892595" y="3518643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6BC24676-7C9F-45E2-A1F9-6C33E888B1BE}"/>
              </a:ext>
            </a:extLst>
          </p:cNvPr>
          <p:cNvSpPr txBox="1"/>
          <p:nvPr/>
        </p:nvSpPr>
        <p:spPr>
          <a:xfrm>
            <a:off x="1892595" y="3312433"/>
            <a:ext cx="620232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fraction of energy spent on shaking</a:t>
            </a:r>
            <a:r>
              <a:rPr lang="ru-RU" dirty="0"/>
              <a:t> </a:t>
            </a:r>
          </a:p>
        </p:txBody>
      </p:sp>
      <p:pic>
        <p:nvPicPr>
          <p:cNvPr id="21" name="Рисунок 20">
            <a:extLst>
              <a:ext uri="{FF2B5EF4-FFF2-40B4-BE49-F238E27FC236}">
                <a16:creationId xmlns:a16="http://schemas.microsoft.com/office/drawing/2014/main" id="{D3CB264F-F24E-4D43-85A7-97A68758BDB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828733" y="832557"/>
            <a:ext cx="4534533" cy="487748"/>
          </a:xfrm>
          <a:prstGeom prst="rect">
            <a:avLst/>
          </a:prstGeom>
        </p:spPr>
      </p:pic>
      <p:pic>
        <p:nvPicPr>
          <p:cNvPr id="23" name="Рисунок 22">
            <a:extLst>
              <a:ext uri="{FF2B5EF4-FFF2-40B4-BE49-F238E27FC236}">
                <a16:creationId xmlns:a16="http://schemas.microsoft.com/office/drawing/2014/main" id="{52D42DAB-58D0-4D61-9407-ECA2D0425D4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593128" y="1760119"/>
            <a:ext cx="3269436" cy="1783329"/>
          </a:xfrm>
          <a:prstGeom prst="rect">
            <a:avLst/>
          </a:prstGeom>
        </p:spPr>
      </p:pic>
      <p:pic>
        <p:nvPicPr>
          <p:cNvPr id="25" name="Рисунок 24">
            <a:extLst>
              <a:ext uri="{FF2B5EF4-FFF2-40B4-BE49-F238E27FC236}">
                <a16:creationId xmlns:a16="http://schemas.microsoft.com/office/drawing/2014/main" id="{F9A52060-14EB-46B5-83FF-0FF595DC639B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947328" y="2116675"/>
            <a:ext cx="1166022" cy="350569"/>
          </a:xfrm>
          <a:prstGeom prst="rect">
            <a:avLst/>
          </a:prstGeom>
        </p:spPr>
      </p:pic>
      <p:pic>
        <p:nvPicPr>
          <p:cNvPr id="27" name="Рисунок 26">
            <a:extLst>
              <a:ext uri="{FF2B5EF4-FFF2-40B4-BE49-F238E27FC236}">
                <a16:creationId xmlns:a16="http://schemas.microsoft.com/office/drawing/2014/main" id="{B3E49DFD-A057-485B-8B1C-7CF1ECF92E86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612595" y="2651784"/>
            <a:ext cx="762106" cy="289601"/>
          </a:xfrm>
          <a:prstGeom prst="rect">
            <a:avLst/>
          </a:prstGeom>
        </p:spPr>
      </p:pic>
      <p:pic>
        <p:nvPicPr>
          <p:cNvPr id="29" name="Рисунок 28">
            <a:extLst>
              <a:ext uri="{FF2B5EF4-FFF2-40B4-BE49-F238E27FC236}">
                <a16:creationId xmlns:a16="http://schemas.microsoft.com/office/drawing/2014/main" id="{812B80D2-A7BB-4CF7-AFC9-7D25AD96DDDE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588011" y="2617489"/>
            <a:ext cx="724001" cy="358190"/>
          </a:xfrm>
          <a:prstGeom prst="rect">
            <a:avLst/>
          </a:prstGeom>
        </p:spPr>
      </p:pic>
      <p:pic>
        <p:nvPicPr>
          <p:cNvPr id="32" name="Рисунок 31">
            <a:extLst>
              <a:ext uri="{FF2B5EF4-FFF2-40B4-BE49-F238E27FC236}">
                <a16:creationId xmlns:a16="http://schemas.microsoft.com/office/drawing/2014/main" id="{1E3ED4C4-F7C1-4588-805A-C56B5F1F6137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195541" y="3889664"/>
            <a:ext cx="1592802" cy="365811"/>
          </a:xfrm>
          <a:prstGeom prst="rect">
            <a:avLst/>
          </a:prstGeom>
        </p:spPr>
      </p:pic>
      <p:sp>
        <p:nvSpPr>
          <p:cNvPr id="34" name="TextBox 33">
            <a:extLst>
              <a:ext uri="{FF2B5EF4-FFF2-40B4-BE49-F238E27FC236}">
                <a16:creationId xmlns:a16="http://schemas.microsoft.com/office/drawing/2014/main" id="{9DCFA532-6FE6-4656-B871-B6A1278666BB}"/>
              </a:ext>
            </a:extLst>
          </p:cNvPr>
          <p:cNvSpPr txBox="1"/>
          <p:nvPr/>
        </p:nvSpPr>
        <p:spPr>
          <a:xfrm>
            <a:off x="782348" y="1629499"/>
            <a:ext cx="33391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Model based on Beta-distribution</a:t>
            </a:r>
            <a:endParaRPr lang="ru-RU" dirty="0"/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4206309E-CD59-4F46-ACF1-FDD514C23385}"/>
              </a:ext>
            </a:extLst>
          </p:cNvPr>
          <p:cNvSpPr txBox="1"/>
          <p:nvPr/>
        </p:nvSpPr>
        <p:spPr>
          <a:xfrm>
            <a:off x="1892595" y="3903532"/>
            <a:ext cx="45684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Don’t forget we have </a:t>
            </a:r>
            <a:r>
              <a:rPr lang="en-US" dirty="0">
                <a:solidFill>
                  <a:schemeClr val="accent6"/>
                </a:solidFill>
              </a:rPr>
              <a:t>ion </a:t>
            </a:r>
            <a:r>
              <a:rPr lang="en-US" dirty="0"/>
              <a:t>as daughter element!</a:t>
            </a:r>
            <a:endParaRPr lang="ru-RU" dirty="0"/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2CFDBC6F-985D-458A-866F-0A57A214CA15}"/>
              </a:ext>
            </a:extLst>
          </p:cNvPr>
          <p:cNvSpPr txBox="1"/>
          <p:nvPr/>
        </p:nvSpPr>
        <p:spPr>
          <a:xfrm>
            <a:off x="8901105" y="3662997"/>
            <a:ext cx="27965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System of equations for a, b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003036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3314EB88-3A78-43E6-A119-0C346F63D6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C5ECB-0521-4D27-89B9-E198FA47ED8A}" type="slidenum">
              <a:rPr lang="ru-RU" smtClean="0"/>
              <a:t>9</a:t>
            </a:fld>
            <a:endParaRPr lang="ru-RU"/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B62E1F9F-3BFF-4D5A-962B-31E13A9C4438}"/>
              </a:ext>
            </a:extLst>
          </p:cNvPr>
          <p:cNvSpPr/>
          <p:nvPr/>
        </p:nvSpPr>
        <p:spPr>
          <a:xfrm>
            <a:off x="2692624" y="51014"/>
            <a:ext cx="6912768" cy="954107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>
            <a:defPPr>
              <a:defRPr lang="pl-PL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Example: Ge</a:t>
            </a:r>
          </a:p>
          <a:p>
            <a:pPr algn="ctr">
              <a:defRPr/>
            </a:pPr>
            <a:r>
              <a:rPr lang="ru-RU" dirty="0"/>
              <a:t>  </a:t>
            </a:r>
            <a:endParaRPr lang="ru-RU" sz="2400" b="1" cap="all" dirty="0">
              <a:cs typeface="Times New Roman" pitchFamily="18" charset="0"/>
            </a:endParaRPr>
          </a:p>
        </p:txBody>
      </p:sp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6A7FDE82-B0BA-4623-96FF-3F8ABADB40E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97608" y="2017997"/>
            <a:ext cx="7835406" cy="3967716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1598E853-0808-42F0-AC17-E6A15215D155}"/>
              </a:ext>
            </a:extLst>
          </p:cNvPr>
          <p:cNvSpPr txBox="1"/>
          <p:nvPr/>
        </p:nvSpPr>
        <p:spPr>
          <a:xfrm>
            <a:off x="4144121" y="2910218"/>
            <a:ext cx="213631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Germanium</a:t>
            </a:r>
            <a:r>
              <a:rPr lang="ru-RU" sz="2400" dirty="0"/>
              <a:t>-76</a:t>
            </a:r>
          </a:p>
          <a:p>
            <a:r>
              <a:rPr lang="ru-RU" dirty="0"/>
              <a:t>         </a:t>
            </a: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FE43F1C5-CDC3-4B92-9970-7C123D77912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27596" y="1149609"/>
            <a:ext cx="5936808" cy="497751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2C55D575-0F26-40F5-BC41-B83BD87CDC83}"/>
              </a:ext>
            </a:extLst>
          </p:cNvPr>
          <p:cNvSpPr txBox="1"/>
          <p:nvPr/>
        </p:nvSpPr>
        <p:spPr>
          <a:xfrm>
            <a:off x="8270651" y="4718819"/>
            <a:ext cx="2743200" cy="43088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2800" dirty="0"/>
              <a:t>P[</a:t>
            </a:r>
            <a:r>
              <a:rPr lang="el-GR" sz="2800" dirty="0"/>
              <a:t>ε</a:t>
            </a:r>
            <a:r>
              <a:rPr lang="en-US" sz="2800" dirty="0"/>
              <a:t> ≤ 18 eV]=0.9</a:t>
            </a:r>
            <a:endParaRPr lang="ru-RU" sz="2800" dirty="0"/>
          </a:p>
        </p:txBody>
      </p:sp>
      <p:cxnSp>
        <p:nvCxnSpPr>
          <p:cNvPr id="8" name="Прямая со стрелкой 7">
            <a:extLst>
              <a:ext uri="{FF2B5EF4-FFF2-40B4-BE49-F238E27FC236}">
                <a16:creationId xmlns:a16="http://schemas.microsoft.com/office/drawing/2014/main" id="{41A5C783-3F5C-4417-8BE0-53860E9AA249}"/>
              </a:ext>
            </a:extLst>
          </p:cNvPr>
          <p:cNvCxnSpPr/>
          <p:nvPr/>
        </p:nvCxnSpPr>
        <p:spPr>
          <a:xfrm>
            <a:off x="7215962" y="4903485"/>
            <a:ext cx="936000" cy="0"/>
          </a:xfrm>
          <a:prstGeom prst="straightConnector1">
            <a:avLst/>
          </a:prstGeom>
          <a:ln w="2540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5291651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8967</TotalTime>
  <Words>814</Words>
  <Application>Microsoft Office PowerPoint</Application>
  <PresentationFormat>Широкоэкранный</PresentationFormat>
  <Paragraphs>129</Paragraphs>
  <Slides>10</Slides>
  <Notes>5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10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21" baseType="lpstr">
      <vt:lpstr>Arial</vt:lpstr>
      <vt:lpstr>Calibri</vt:lpstr>
      <vt:lpstr>Calibri Light</vt:lpstr>
      <vt:lpstr>Cambria Math</vt:lpstr>
      <vt:lpstr>Gilroy</vt:lpstr>
      <vt:lpstr>SFBX0900</vt:lpstr>
      <vt:lpstr>SFRM0900</vt:lpstr>
      <vt:lpstr>SFRM1000</vt:lpstr>
      <vt:lpstr>SFTI0900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НИЦ «Курчатовский институт»     Cоискатель: Тырин Кирилл Сергеевич</dc:title>
  <cp:lastModifiedBy>vhenox</cp:lastModifiedBy>
  <cp:revision>25</cp:revision>
  <dcterms:created xsi:type="dcterms:W3CDTF">2021-04-18T17:12:53Z</dcterms:created>
  <dcterms:modified xsi:type="dcterms:W3CDTF">2024-10-25T00:02:02Z</dcterms:modified>
</cp:coreProperties>
</file>