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61" r:id="rId4"/>
    <p:sldId id="266" r:id="rId5"/>
    <p:sldId id="263" r:id="rId6"/>
    <p:sldId id="258" r:id="rId7"/>
    <p:sldId id="259" r:id="rId8"/>
    <p:sldId id="260" r:id="rId9"/>
    <p:sldId id="257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7289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4451" algn="l" defTabSz="7289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28902" algn="l" defTabSz="7289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93352" algn="l" defTabSz="7289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57803" algn="l" defTabSz="7289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22254" algn="l" defTabSz="7289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86705" algn="l" defTabSz="7289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51155" algn="l" defTabSz="7289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15606" algn="l" defTabSz="7289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493"/>
    <a:srgbClr val="FF9843"/>
    <a:srgbClr val="FF8521"/>
    <a:srgbClr val="FF9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97B4E-B3BC-4A54-B186-9AD2EDD19AB7}" type="datetimeFigureOut">
              <a:rPr lang="ru-RU" smtClean="0"/>
              <a:pPr/>
              <a:t>22.10.2024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0B4F6-45BB-47CA-94AE-F3A779EE21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514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08097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1pPr>
    <a:lvl2pPr marL="204048" algn="l" defTabSz="408097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2pPr>
    <a:lvl3pPr marL="408097" algn="l" defTabSz="408097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3pPr>
    <a:lvl4pPr marL="612145" algn="l" defTabSz="408097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4pPr>
    <a:lvl5pPr marL="816193" algn="l" defTabSz="408097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5pPr>
    <a:lvl6pPr marL="1020242" algn="l" defTabSz="408097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224290" algn="l" defTabSz="408097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428339" algn="l" defTabSz="408097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632387" algn="l" defTabSz="408097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4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8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93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7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22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86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51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1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257E-3E4E-4D84-AC72-47B684127A94}" type="datetime1">
              <a:rPr lang="ru-RU" smtClean="0"/>
              <a:pPr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F82D-7EE6-46EF-A0A4-6B8E9EEA6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7C03-99FF-482B-A01F-74BEE074C4B1}" type="datetime1">
              <a:rPr lang="ru-RU" smtClean="0"/>
              <a:pPr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F82D-7EE6-46EF-A0A4-6B8E9EEA6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261976" y="412751"/>
            <a:ext cx="4114800" cy="8778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2" y="412751"/>
            <a:ext cx="12195175" cy="8778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CF40-63BA-4F59-A6FB-FF5DDF07052A}" type="datetime1">
              <a:rPr lang="ru-RU" smtClean="0"/>
              <a:pPr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F82D-7EE6-46EF-A0A4-6B8E9EEA6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73BB-CE61-42D6-9999-CF5D0145725A}" type="datetime1">
              <a:rPr lang="ru-RU" smtClean="0"/>
              <a:pPr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F82D-7EE6-46EF-A0A4-6B8E9EEA6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5"/>
            <a:ext cx="7772400" cy="1500187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44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2890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9335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5780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2225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8670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5115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1560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0E801-74A2-4166-B86B-02D4ADA74760}" type="datetime1">
              <a:rPr lang="ru-RU" smtClean="0"/>
              <a:pPr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F82D-7EE6-46EF-A0A4-6B8E9EEA6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00302"/>
            <a:ext cx="8154988" cy="6791325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221790" y="2400302"/>
            <a:ext cx="8154987" cy="6791325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8472-F1C3-4B36-AE2C-BC2A904ED9D4}" type="datetime1">
              <a:rPr lang="ru-RU" smtClean="0"/>
              <a:pPr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F82D-7EE6-46EF-A0A4-6B8E9EEA6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1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4451" indent="0">
              <a:buNone/>
              <a:defRPr sz="1600" b="1"/>
            </a:lvl2pPr>
            <a:lvl3pPr marL="728902" indent="0">
              <a:buNone/>
              <a:defRPr sz="1400" b="1"/>
            </a:lvl3pPr>
            <a:lvl4pPr marL="1093352" indent="0">
              <a:buNone/>
              <a:defRPr sz="1300" b="1"/>
            </a:lvl4pPr>
            <a:lvl5pPr marL="1457803" indent="0">
              <a:buNone/>
              <a:defRPr sz="1300" b="1"/>
            </a:lvl5pPr>
            <a:lvl6pPr marL="1822254" indent="0">
              <a:buNone/>
              <a:defRPr sz="1300" b="1"/>
            </a:lvl6pPr>
            <a:lvl7pPr marL="2186705" indent="0">
              <a:buNone/>
              <a:defRPr sz="1300" b="1"/>
            </a:lvl7pPr>
            <a:lvl8pPr marL="2551155" indent="0">
              <a:buNone/>
              <a:defRPr sz="1300" b="1"/>
            </a:lvl8pPr>
            <a:lvl9pPr marL="2915606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1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4451" indent="0">
              <a:buNone/>
              <a:defRPr sz="1600" b="1"/>
            </a:lvl2pPr>
            <a:lvl3pPr marL="728902" indent="0">
              <a:buNone/>
              <a:defRPr sz="1400" b="1"/>
            </a:lvl3pPr>
            <a:lvl4pPr marL="1093352" indent="0">
              <a:buNone/>
              <a:defRPr sz="1300" b="1"/>
            </a:lvl4pPr>
            <a:lvl5pPr marL="1457803" indent="0">
              <a:buNone/>
              <a:defRPr sz="1300" b="1"/>
            </a:lvl5pPr>
            <a:lvl6pPr marL="1822254" indent="0">
              <a:buNone/>
              <a:defRPr sz="1300" b="1"/>
            </a:lvl6pPr>
            <a:lvl7pPr marL="2186705" indent="0">
              <a:buNone/>
              <a:defRPr sz="1300" b="1"/>
            </a:lvl7pPr>
            <a:lvl8pPr marL="2551155" indent="0">
              <a:buNone/>
              <a:defRPr sz="1300" b="1"/>
            </a:lvl8pPr>
            <a:lvl9pPr marL="2915606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951288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4148F-1B61-40EB-9DFD-1923A93BE220}" type="datetime1">
              <a:rPr lang="ru-RU" smtClean="0"/>
              <a:pPr/>
              <a:t>22.10.2024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F82D-7EE6-46EF-A0A4-6B8E9EEA6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A3AB-FC92-40EB-8214-D51102C5BDA2}" type="datetime1">
              <a:rPr lang="ru-RU" smtClean="0"/>
              <a:pPr/>
              <a:t>22.10.2024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F82D-7EE6-46EF-A0A4-6B8E9EEA6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2F0E-5525-4BD8-AE47-190683DD66F1}" type="datetime1">
              <a:rPr lang="ru-RU" smtClean="0"/>
              <a:pPr/>
              <a:t>22.10.2024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F82D-7EE6-46EF-A0A4-6B8E9EEA6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2"/>
            <a:ext cx="3008313" cy="116204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100"/>
            </a:lvl1pPr>
            <a:lvl2pPr marL="364451" indent="0">
              <a:buNone/>
              <a:defRPr sz="900"/>
            </a:lvl2pPr>
            <a:lvl3pPr marL="728902" indent="0">
              <a:buNone/>
              <a:defRPr sz="800"/>
            </a:lvl3pPr>
            <a:lvl4pPr marL="1093352" indent="0">
              <a:buNone/>
              <a:defRPr sz="700"/>
            </a:lvl4pPr>
            <a:lvl5pPr marL="1457803" indent="0">
              <a:buNone/>
              <a:defRPr sz="700"/>
            </a:lvl5pPr>
            <a:lvl6pPr marL="1822254" indent="0">
              <a:buNone/>
              <a:defRPr sz="700"/>
            </a:lvl6pPr>
            <a:lvl7pPr marL="2186705" indent="0">
              <a:buNone/>
              <a:defRPr sz="700"/>
            </a:lvl7pPr>
            <a:lvl8pPr marL="2551155" indent="0">
              <a:buNone/>
              <a:defRPr sz="700"/>
            </a:lvl8pPr>
            <a:lvl9pPr marL="2915606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DC27-AC46-49CC-A189-45A39D262193}" type="datetime1">
              <a:rPr lang="ru-RU" smtClean="0"/>
              <a:pPr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F82D-7EE6-46EF-A0A4-6B8E9EEA6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02"/>
            <a:ext cx="5486400" cy="566737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2500"/>
            </a:lvl1pPr>
            <a:lvl2pPr marL="364451" indent="0">
              <a:buNone/>
              <a:defRPr sz="2200"/>
            </a:lvl2pPr>
            <a:lvl3pPr marL="728902" indent="0">
              <a:buNone/>
              <a:defRPr sz="1900"/>
            </a:lvl3pPr>
            <a:lvl4pPr marL="1093352" indent="0">
              <a:buNone/>
              <a:defRPr sz="1600"/>
            </a:lvl4pPr>
            <a:lvl5pPr marL="1457803" indent="0">
              <a:buNone/>
              <a:defRPr sz="1600"/>
            </a:lvl5pPr>
            <a:lvl6pPr marL="1822254" indent="0">
              <a:buNone/>
              <a:defRPr sz="1600"/>
            </a:lvl6pPr>
            <a:lvl7pPr marL="2186705" indent="0">
              <a:buNone/>
              <a:defRPr sz="1600"/>
            </a:lvl7pPr>
            <a:lvl8pPr marL="2551155" indent="0">
              <a:buNone/>
              <a:defRPr sz="1600"/>
            </a:lvl8pPr>
            <a:lvl9pPr marL="2915606" indent="0">
              <a:buNone/>
              <a:defRPr sz="16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39"/>
            <a:ext cx="5486400" cy="804863"/>
          </a:xfrm>
        </p:spPr>
        <p:txBody>
          <a:bodyPr/>
          <a:lstStyle>
            <a:lvl1pPr marL="0" indent="0">
              <a:buNone/>
              <a:defRPr sz="1100"/>
            </a:lvl1pPr>
            <a:lvl2pPr marL="364451" indent="0">
              <a:buNone/>
              <a:defRPr sz="900"/>
            </a:lvl2pPr>
            <a:lvl3pPr marL="728902" indent="0">
              <a:buNone/>
              <a:defRPr sz="800"/>
            </a:lvl3pPr>
            <a:lvl4pPr marL="1093352" indent="0">
              <a:buNone/>
              <a:defRPr sz="700"/>
            </a:lvl4pPr>
            <a:lvl5pPr marL="1457803" indent="0">
              <a:buNone/>
              <a:defRPr sz="700"/>
            </a:lvl5pPr>
            <a:lvl6pPr marL="1822254" indent="0">
              <a:buNone/>
              <a:defRPr sz="700"/>
            </a:lvl6pPr>
            <a:lvl7pPr marL="2186705" indent="0">
              <a:buNone/>
              <a:defRPr sz="700"/>
            </a:lvl7pPr>
            <a:lvl8pPr marL="2551155" indent="0">
              <a:buNone/>
              <a:defRPr sz="700"/>
            </a:lvl8pPr>
            <a:lvl9pPr marL="2915606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66BD-3E0D-4327-8E22-AFF96641B576}" type="datetime1">
              <a:rPr lang="ru-RU" smtClean="0"/>
              <a:pPr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F82D-7EE6-46EF-A0A4-6B8E9EEA6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72890" tIns="36445" rIns="72890" bIns="3644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72890" tIns="36445" rIns="72890" bIns="3644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72890" tIns="36445" rIns="72890" bIns="36445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9AAB9-5B5D-43CC-A36D-45544CC16E83}" type="datetime1">
              <a:rPr lang="ru-RU" smtClean="0"/>
              <a:pPr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72890" tIns="36445" rIns="72890" bIns="36445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72890" tIns="36445" rIns="72890" bIns="36445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2F82D-7EE6-46EF-A0A4-6B8E9EEA6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728902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3338" indent="-273338" algn="l" defTabSz="72890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92233" indent="-227782" algn="l" defTabSz="72890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1127" indent="-182225" algn="l" defTabSz="72890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75578" indent="-182225" algn="l" defTabSz="72890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0028" indent="-182225" algn="l" defTabSz="72890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4479" indent="-182225" algn="l" defTabSz="72890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68930" indent="-182225" algn="l" defTabSz="72890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33381" indent="-182225" algn="l" defTabSz="72890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97832" indent="-182225" algn="l" defTabSz="72890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2890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4451" algn="l" defTabSz="72890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8902" algn="l" defTabSz="72890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3352" algn="l" defTabSz="72890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7803" algn="l" defTabSz="72890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2254" algn="l" defTabSz="72890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86705" algn="l" defTabSz="72890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51155" algn="l" defTabSz="72890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606" algn="l" defTabSz="72890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359470"/>
            <a:ext cx="9144000" cy="2139063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Preliminary results of the new precision measurements of </a:t>
            </a:r>
            <a:r>
              <a:rPr lang="en-US" sz="3200" baseline="30000" dirty="0">
                <a:latin typeface="Arial" pitchFamily="34" charset="0"/>
                <a:cs typeface="Arial" pitchFamily="34" charset="0"/>
              </a:rPr>
              <a:t>71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Ge lifetime purposed for a solution of "gallium anomaly" problem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71913" y="4328996"/>
            <a:ext cx="6800176" cy="959811"/>
          </a:xfrm>
        </p:spPr>
        <p:txBody>
          <a:bodyPr>
            <a:normAutofit/>
          </a:bodyPr>
          <a:lstStyle/>
          <a:p>
            <a:r>
              <a:rPr lang="en-US" sz="1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A. V. </a:t>
            </a:r>
            <a:r>
              <a:rPr lang="en-US" sz="18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Derbin</a:t>
            </a:r>
            <a:r>
              <a:rPr lang="en-US" sz="1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I. S. </a:t>
            </a:r>
            <a:r>
              <a:rPr lang="en-US" sz="18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Drachnev</a:t>
            </a:r>
            <a:r>
              <a:rPr lang="en-US" sz="1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i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D. V. </a:t>
            </a:r>
            <a:r>
              <a:rPr lang="en-US" sz="1800" i="1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Ivanov</a:t>
            </a:r>
            <a:r>
              <a:rPr lang="en-US" sz="1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V. N. </a:t>
            </a:r>
            <a:r>
              <a:rPr lang="en-US" sz="18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Muratova</a:t>
            </a:r>
            <a:r>
              <a:rPr lang="en-US" sz="1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         </a:t>
            </a:r>
            <a:r>
              <a:rPr lang="en-US" sz="1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D. A. Semenov, </a:t>
            </a:r>
            <a:r>
              <a:rPr lang="en-US" sz="1800" i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M. V. </a:t>
            </a:r>
            <a:r>
              <a:rPr lang="en-US" sz="1800" i="1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Trushin</a:t>
            </a:r>
            <a:r>
              <a:rPr lang="en-US" sz="1800" i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E. V. </a:t>
            </a:r>
            <a:r>
              <a:rPr lang="en-US" sz="18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Unzhakov</a:t>
            </a:r>
            <a:endParaRPr lang="ru-RU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65238" y="189015"/>
            <a:ext cx="7613524" cy="1007737"/>
            <a:chOff x="765238" y="189015"/>
            <a:chExt cx="7613524" cy="1007737"/>
          </a:xfrm>
        </p:grpSpPr>
        <p:pic>
          <p:nvPicPr>
            <p:cNvPr id="1026" name="Picture 2" descr="C:\Users\i6102\Downloads\Логотип_постер_англ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5238" y="189015"/>
              <a:ext cx="7613524" cy="971996"/>
            </a:xfrm>
            <a:prstGeom prst="rect">
              <a:avLst/>
            </a:prstGeom>
            <a:noFill/>
          </p:spPr>
        </p:pic>
        <p:sp>
          <p:nvSpPr>
            <p:cNvPr id="6" name="Прямоугольник 5"/>
            <p:cNvSpPr/>
            <p:nvPr/>
          </p:nvSpPr>
          <p:spPr>
            <a:xfrm>
              <a:off x="4788024" y="980728"/>
              <a:ext cx="3096344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2" descr="C:\Users\i6102\Downloads\Логотип_постер_англ.png"/>
            <p:cNvPicPr>
              <a:picLocks noChangeAspect="1" noChangeArrowheads="1"/>
            </p:cNvPicPr>
            <p:nvPr/>
          </p:nvPicPr>
          <p:blipFill>
            <a:blip r:embed="rId2" cstate="print"/>
            <a:srcRect l="69988" t="81491" r="6367"/>
            <a:stretch>
              <a:fillRect/>
            </a:stretch>
          </p:blipFill>
          <p:spPr bwMode="auto">
            <a:xfrm>
              <a:off x="2411760" y="764704"/>
              <a:ext cx="1800200" cy="17990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44277" y="117655"/>
            <a:ext cx="8229600" cy="1143000"/>
          </a:xfrm>
          <a:prstGeom prst="rect">
            <a:avLst/>
          </a:prstGeom>
        </p:spPr>
        <p:txBody>
          <a:bodyPr lIns="40810" tIns="20405" rIns="40810" bIns="20405">
            <a:norm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en-US" sz="2700" dirty="0">
                <a:latin typeface="Arial" pitchFamily="34" charset="0"/>
                <a:ea typeface="+mj-ea"/>
                <a:cs typeface="Arial" pitchFamily="34" charset="0"/>
              </a:rPr>
              <a:t>Conclusions</a:t>
            </a:r>
            <a:endParaRPr lang="ru-RU" sz="27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693013"/>
            <a:ext cx="9144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8423759" y="0"/>
            <a:ext cx="0" cy="6930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6947852" y="153016"/>
            <a:ext cx="2133600" cy="365125"/>
          </a:xfrm>
        </p:spPr>
        <p:txBody>
          <a:bodyPr/>
          <a:lstStyle/>
          <a:p>
            <a:fld id="{FF62F82D-7EE6-46EF-A0A4-6B8E9EEA6054}" type="slidenum">
              <a:rPr lang="ru-RU" sz="2400">
                <a:solidFill>
                  <a:schemeClr val="tx1"/>
                </a:solidFill>
                <a:latin typeface="Arial Black" pitchFamily="34" charset="0"/>
              </a:rPr>
              <a:pPr/>
              <a:t>10</a:t>
            </a:fld>
            <a:endParaRPr lang="ru-RU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270" y="908720"/>
            <a:ext cx="8639460" cy="5550409"/>
          </a:xfrm>
          <a:prstGeom prst="rect">
            <a:avLst/>
          </a:prstGeom>
          <a:noFill/>
        </p:spPr>
        <p:txBody>
          <a:bodyPr wrap="square" lIns="40810" tIns="20405" rIns="40810" bIns="20405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Half-life time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1/2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71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Ge) = 11.4645 ± 0.0036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days was obtained, which is consistent with previously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measurements 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1/2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baseline="30000" dirty="0">
                <a:latin typeface="Arial" pitchFamily="34" charset="0"/>
                <a:cs typeface="Arial" pitchFamily="34" charset="0"/>
              </a:rPr>
              <a:t>71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Ge) = 11,43 ± 0,03 days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[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Hampel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et al 1985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].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1/2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baseline="30000" dirty="0">
                <a:latin typeface="Arial" pitchFamily="34" charset="0"/>
                <a:cs typeface="Arial" pitchFamily="34" charset="0"/>
              </a:rPr>
              <a:t>71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Ge) =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11,46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±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0,04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days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Collar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et al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2023].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b="1" baseline="-25000" dirty="0" smtClean="0">
                <a:latin typeface="Arial" pitchFamily="34" charset="0"/>
                <a:cs typeface="Arial" pitchFamily="34" charset="0"/>
              </a:rPr>
              <a:t>1/2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baseline="30000" dirty="0" smtClean="0">
                <a:latin typeface="Arial" pitchFamily="34" charset="0"/>
                <a:cs typeface="Arial" pitchFamily="34" charset="0"/>
              </a:rPr>
              <a:t>71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Ge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=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11.468 ± 0.008 days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[</a:t>
            </a:r>
            <a:r>
              <a:rPr lang="da-DK" sz="2000" dirty="0">
                <a:latin typeface="Arial" pitchFamily="34" charset="0"/>
                <a:cs typeface="Arial" pitchFamily="34" charset="0"/>
              </a:rPr>
              <a:t>Norman </a:t>
            </a:r>
            <a:r>
              <a:rPr lang="da-DK" sz="2000" dirty="0" smtClean="0">
                <a:latin typeface="Arial" pitchFamily="34" charset="0"/>
                <a:cs typeface="Arial" pitchFamily="34" charset="0"/>
              </a:rPr>
              <a:t>et al 2024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].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but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is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2÷8 times more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precise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Wherefore,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obtained results strongly constrain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explanation of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anomaly based on 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uncertainty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 the half-life time of 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71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Ge.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180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In the near future, precision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 T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1/2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71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Ge)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determination will be further increased by performing the K</a:t>
            </a:r>
            <a:r>
              <a:rPr lang="el-GR" sz="2000" baseline="-25000" dirty="0">
                <a:latin typeface="Arial" pitchFamily="34" charset="0"/>
                <a:cs typeface="Arial" pitchFamily="34" charset="0"/>
              </a:rPr>
              <a:t>β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baseline="30000" dirty="0">
                <a:latin typeface="Arial" pitchFamily="34" charset="0"/>
                <a:cs typeface="Arial" pitchFamily="34" charset="0"/>
              </a:rPr>
              <a:t>71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Ga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line fit, and by including the measurement results obtained on other experimental setups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-detector &amp; Si(Li) detector with FWHM&lt;200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eV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in order to estimate the systematical error.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8279" y="117655"/>
            <a:ext cx="8229600" cy="1143000"/>
          </a:xfrm>
          <a:prstGeom prst="rect">
            <a:avLst/>
          </a:prstGeom>
        </p:spPr>
        <p:txBody>
          <a:bodyPr lIns="40810" tIns="20405" rIns="40810" bIns="20405">
            <a:normAutofit/>
          </a:bodyPr>
          <a:lstStyle/>
          <a:p>
            <a:pPr algn="just">
              <a:spcBef>
                <a:spcPct val="0"/>
              </a:spcBef>
            </a:pPr>
            <a:r>
              <a:rPr lang="en-US" sz="2700" dirty="0">
                <a:latin typeface="Arial" pitchFamily="34" charset="0"/>
                <a:ea typeface="+mj-ea"/>
                <a:cs typeface="Arial" pitchFamily="34" charset="0"/>
              </a:rPr>
              <a:t>Introduction</a:t>
            </a:r>
            <a:endParaRPr lang="ru-RU" sz="27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693013"/>
            <a:ext cx="9144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8423759" y="0"/>
            <a:ext cx="0" cy="6930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Номер слайда 18"/>
          <p:cNvSpPr txBox="1">
            <a:spLocks/>
          </p:cNvSpPr>
          <p:nvPr/>
        </p:nvSpPr>
        <p:spPr>
          <a:xfrm>
            <a:off x="6839858" y="153016"/>
            <a:ext cx="2133600" cy="365125"/>
          </a:xfrm>
          <a:prstGeom prst="rect">
            <a:avLst/>
          </a:prstGeom>
        </p:spPr>
        <p:txBody>
          <a:bodyPr vert="horz" lIns="72890" tIns="36445" rIns="72890" bIns="36445" rtlCol="0" anchor="ctr"/>
          <a:lstStyle/>
          <a:p>
            <a:pPr algn="r">
              <a:defRPr/>
            </a:pPr>
            <a:fld id="{FF62F82D-7EE6-46EF-A0A4-6B8E9EEA6054}" type="slidenum">
              <a:rPr lang="ru-RU" sz="2400">
                <a:latin typeface="Arial Black" pitchFamily="34" charset="0"/>
              </a:rPr>
              <a:pPr algn="r">
                <a:defRPr/>
              </a:pPr>
              <a:t>2</a:t>
            </a:fld>
            <a:endParaRPr lang="ru-RU" sz="24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764704"/>
            <a:ext cx="8784976" cy="1087649"/>
          </a:xfrm>
          <a:prstGeom prst="rect">
            <a:avLst/>
          </a:prstGeom>
          <a:noFill/>
        </p:spPr>
        <p:txBody>
          <a:bodyPr wrap="square" lIns="40810" tIns="20405" rIns="40810" bIns="20405" rtlCol="0">
            <a:spAutoFit/>
          </a:bodyPr>
          <a:lstStyle/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Ga-Ge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experiments SAGE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GALLEX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BEST have revealed </a:t>
            </a:r>
            <a:r>
              <a:rPr lang="en-US" dirty="0">
                <a:latin typeface="Arial" pitchFamily="34" charset="0"/>
                <a:cs typeface="Arial" pitchFamily="34" charset="0"/>
              </a:rPr>
              <a:t>a 20% deficit of the neutrinos detected from an artificial neutrino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source in the reaction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SymbolPS" pitchFamily="18" charset="2"/>
                <a:cs typeface="Arial" pitchFamily="34" charset="0"/>
              </a:rPr>
              <a:t>u</a:t>
            </a:r>
            <a:r>
              <a:rPr lang="en-US" sz="1600" b="1" baseline="-25000" dirty="0" err="1">
                <a:latin typeface="Arial" pitchFamily="34" charset="0"/>
                <a:cs typeface="Arial" pitchFamily="34" charset="0"/>
              </a:rPr>
              <a:t>e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+ </a:t>
            </a:r>
            <a:r>
              <a:rPr lang="en-US" sz="1600" b="1" baseline="30000" dirty="0">
                <a:latin typeface="Arial" pitchFamily="34" charset="0"/>
                <a:cs typeface="Arial" pitchFamily="34" charset="0"/>
              </a:rPr>
              <a:t>71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Ga → </a:t>
            </a:r>
            <a:r>
              <a:rPr lang="en-US" sz="1600" b="1" baseline="30000" dirty="0">
                <a:latin typeface="Arial" pitchFamily="34" charset="0"/>
                <a:cs typeface="Arial" pitchFamily="34" charset="0"/>
              </a:rPr>
              <a:t>71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Ge + e−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This effect is known now as </a:t>
            </a:r>
            <a:r>
              <a:rPr lang="en-US" dirty="0">
                <a:latin typeface="Arial" pitchFamily="34" charset="0"/>
                <a:cs typeface="Arial" pitchFamily="34" charset="0"/>
              </a:rPr>
              <a:t>“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gallium anomaly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".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844824"/>
            <a:ext cx="4506713" cy="339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860032" y="5229200"/>
            <a:ext cx="4107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i="1" dirty="0" smtClean="0">
                <a:latin typeface="Arial" pitchFamily="34" charset="0"/>
                <a:cs typeface="Arial" pitchFamily="34" charset="0"/>
              </a:rPr>
              <a:t>Ratios of measured and predicted </a:t>
            </a:r>
            <a:r>
              <a:rPr lang="en-US" sz="1200" i="1" baseline="30000" dirty="0" smtClean="0">
                <a:latin typeface="Arial" pitchFamily="34" charset="0"/>
                <a:cs typeface="Arial" pitchFamily="34" charset="0"/>
              </a:rPr>
              <a:t>71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Ge production rates in all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source experiments [V.V.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Barinov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et al 2022]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2060848"/>
            <a:ext cx="4248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The observed deficit may indicate on oscillation of some neutrinos into the sterile state, consequently - on the presence of a “new” physics beyond the Standard Model.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3068960"/>
            <a:ext cx="4248472" cy="3008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Alternative explanation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anomaly may be related with errors in determination of 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71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Ge half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life time</a:t>
            </a:r>
          </a:p>
          <a:p>
            <a:pPr algn="ctr">
              <a:spcBef>
                <a:spcPts val="9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1/2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71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Ge) = 12,5 ± 0,1 days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et al 1955],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1/2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71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Ge) = 10,5 ± 0,4 days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Rudstam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1956],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1/2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71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Ge) = 11,15 ± 0,15 days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Genz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et al 1971],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1/2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71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Ge) = 11,43 ± 0,03 days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Hampel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et al 1985].</a:t>
            </a:r>
          </a:p>
          <a:p>
            <a:pPr algn="just">
              <a:buFont typeface="Wingdings" pitchFamily="2" charset="2"/>
              <a:buChar char="§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Theoreticians have shown that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anomaly could be eliminated completely if T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1/2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71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Ge) ~ 13.5 days, whereas its statistical significance could be reduced to a level below 3σ if T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1/2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71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Ge) ~ 12.5 days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[C.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Giunti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et al 2023].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6165304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latest T</a:t>
            </a:r>
            <a:r>
              <a:rPr lang="en-US" sz="1600" baseline="-25000" dirty="0">
                <a:latin typeface="Arial" pitchFamily="34" charset="0"/>
                <a:cs typeface="Arial" pitchFamily="34" charset="0"/>
              </a:rPr>
              <a:t>1/2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baseline="30000" dirty="0">
                <a:latin typeface="Arial" pitchFamily="34" charset="0"/>
                <a:cs typeface="Arial" pitchFamily="34" charset="0"/>
              </a:rPr>
              <a:t>71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Ge)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measurement to date performed at Lawrence Livermore National Laboratory has given </a:t>
            </a:r>
            <a:r>
              <a:rPr lang="en-US" sz="1600" b="1" dirty="0" smtClean="0">
                <a:solidFill>
                  <a:srgbClr val="0510EB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1600" b="1" baseline="-25000" dirty="0" smtClean="0">
                <a:solidFill>
                  <a:srgbClr val="0510EB"/>
                </a:solidFill>
                <a:latin typeface="Arial" pitchFamily="34" charset="0"/>
                <a:cs typeface="Arial" pitchFamily="34" charset="0"/>
              </a:rPr>
              <a:t>1/2</a:t>
            </a:r>
            <a:r>
              <a:rPr lang="en-US" sz="1600" b="1" dirty="0" smtClean="0">
                <a:solidFill>
                  <a:srgbClr val="0510EB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600" b="1" baseline="30000" dirty="0" smtClean="0">
                <a:solidFill>
                  <a:srgbClr val="0510EB"/>
                </a:solidFill>
                <a:latin typeface="Arial" pitchFamily="34" charset="0"/>
                <a:cs typeface="Arial" pitchFamily="34" charset="0"/>
              </a:rPr>
              <a:t>71</a:t>
            </a:r>
            <a:r>
              <a:rPr lang="en-US" sz="1600" b="1" dirty="0" smtClean="0">
                <a:solidFill>
                  <a:srgbClr val="0510EB"/>
                </a:solidFill>
                <a:latin typeface="Arial" pitchFamily="34" charset="0"/>
                <a:cs typeface="Arial" pitchFamily="34" charset="0"/>
              </a:rPr>
              <a:t>Ge) </a:t>
            </a:r>
            <a:r>
              <a:rPr lang="ru-RU" sz="1600" b="1" dirty="0" smtClean="0">
                <a:solidFill>
                  <a:srgbClr val="0510EB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1600" b="1" dirty="0" smtClean="0">
                <a:solidFill>
                  <a:srgbClr val="0510EB"/>
                </a:solidFill>
                <a:latin typeface="Arial" pitchFamily="34" charset="0"/>
                <a:cs typeface="Arial" pitchFamily="34" charset="0"/>
              </a:rPr>
              <a:t>11.468 ± 0.008 days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da-DK" sz="1600" dirty="0" smtClean="0">
                <a:latin typeface="Arial" pitchFamily="34" charset="0"/>
                <a:cs typeface="Arial" pitchFamily="34" charset="0"/>
              </a:rPr>
              <a:t>Norman et al 2024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].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8279" y="117655"/>
            <a:ext cx="8229600" cy="1143000"/>
          </a:xfrm>
          <a:prstGeom prst="rect">
            <a:avLst/>
          </a:prstGeom>
        </p:spPr>
        <p:txBody>
          <a:bodyPr lIns="40810" tIns="20405" rIns="40810" bIns="20405">
            <a:normAutofit/>
          </a:bodyPr>
          <a:lstStyle/>
          <a:p>
            <a:pPr algn="just">
              <a:spcBef>
                <a:spcPct val="0"/>
              </a:spcBef>
            </a:pPr>
            <a:r>
              <a:rPr lang="en-US" sz="2700" dirty="0">
                <a:latin typeface="Arial" pitchFamily="34" charset="0"/>
                <a:ea typeface="+mj-ea"/>
                <a:cs typeface="Arial" pitchFamily="34" charset="0"/>
              </a:rPr>
              <a:t>Outline of the </a:t>
            </a:r>
            <a:r>
              <a:rPr lang="en-US" sz="2700" dirty="0" smtClean="0">
                <a:latin typeface="Arial" pitchFamily="34" charset="0"/>
                <a:ea typeface="+mj-ea"/>
                <a:cs typeface="Arial" pitchFamily="34" charset="0"/>
              </a:rPr>
              <a:t>work</a:t>
            </a:r>
            <a:endParaRPr lang="ru-RU" sz="27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693013"/>
            <a:ext cx="9144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8423759" y="0"/>
            <a:ext cx="0" cy="6930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Номер слайда 18"/>
          <p:cNvSpPr txBox="1">
            <a:spLocks/>
          </p:cNvSpPr>
          <p:nvPr/>
        </p:nvSpPr>
        <p:spPr>
          <a:xfrm>
            <a:off x="6839858" y="153016"/>
            <a:ext cx="2133600" cy="365125"/>
          </a:xfrm>
          <a:prstGeom prst="rect">
            <a:avLst/>
          </a:prstGeom>
        </p:spPr>
        <p:txBody>
          <a:bodyPr vert="horz" lIns="72890" tIns="36445" rIns="72890" bIns="36445" rtlCol="0" anchor="ctr"/>
          <a:lstStyle/>
          <a:p>
            <a:pPr algn="r">
              <a:defRPr/>
            </a:pPr>
            <a:fld id="{FF62F82D-7EE6-46EF-A0A4-6B8E9EEA6054}" type="slidenum">
              <a:rPr lang="ru-RU" sz="2400">
                <a:latin typeface="Arial Black" pitchFamily="34" charset="0"/>
              </a:rPr>
              <a:pPr algn="r">
                <a:defRPr/>
              </a:pPr>
              <a:t>3</a:t>
            </a:fld>
            <a:endParaRPr lang="ru-RU" sz="24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270" y="1412776"/>
            <a:ext cx="8639460" cy="4334692"/>
          </a:xfrm>
          <a:prstGeom prst="rect">
            <a:avLst/>
          </a:prstGeom>
          <a:noFill/>
        </p:spPr>
        <p:txBody>
          <a:bodyPr wrap="square" lIns="40810" tIns="20405" rIns="40810" bIns="20405" rtlCol="0">
            <a:spAutoFit/>
          </a:bodyPr>
          <a:lstStyle/>
          <a:p>
            <a:pPr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F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abrication of radioactive </a:t>
            </a:r>
            <a:r>
              <a:rPr lang="en-US" sz="1800" baseline="30000" dirty="0" smtClean="0">
                <a:latin typeface="Arial" pitchFamily="34" charset="0"/>
                <a:cs typeface="Arial" pitchFamily="34" charset="0"/>
              </a:rPr>
              <a:t>71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Ge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source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Assembling the measurement setup,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Determination of the count rate in specific </a:t>
            </a:r>
            <a:r>
              <a:rPr lang="en-US" sz="1800" baseline="30000" dirty="0">
                <a:latin typeface="Arial" pitchFamily="34" charset="0"/>
                <a:cs typeface="Arial" pitchFamily="34" charset="0"/>
              </a:rPr>
              <a:t>71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Ga X-ray peaks for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each measurements series,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Determination of a decay model that takes into account all the contributions of various germanium isotopes and their parent nuclei formed in the source during irradiation,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Fitting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of the decay curve and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extraction the value of </a:t>
            </a:r>
            <a:r>
              <a:rPr lang="en-US" sz="1800" baseline="30000" dirty="0" smtClean="0">
                <a:latin typeface="Arial" pitchFamily="34" charset="0"/>
                <a:cs typeface="Arial" pitchFamily="34" charset="0"/>
              </a:rPr>
              <a:t>71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Ge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half-life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period.</a:t>
            </a:r>
          </a:p>
          <a:p>
            <a:pPr algn="just">
              <a:spcBef>
                <a:spcPts val="600"/>
              </a:spcBef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F82D-7EE6-46EF-A0A4-6B8E9EEA6054}" type="slidenum">
              <a:rPr lang="ru-RU" smtClean="0"/>
              <a:pPr/>
              <a:t>4</a:t>
            </a:fld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323528" y="4509120"/>
            <a:ext cx="2376264" cy="2236854"/>
            <a:chOff x="12026479" y="2106267"/>
            <a:chExt cx="6264696" cy="5506417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9613" t="3845" r="4828"/>
            <a:stretch>
              <a:fillRect/>
            </a:stretch>
          </p:blipFill>
          <p:spPr bwMode="auto">
            <a:xfrm>
              <a:off x="12567321" y="2106267"/>
              <a:ext cx="5723854" cy="4824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12026479" y="6930801"/>
              <a:ext cx="6264696" cy="681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>
                  <a:latin typeface="Arial" pitchFamily="34" charset="0"/>
                  <a:cs typeface="Arial" pitchFamily="34" charset="0"/>
                </a:rPr>
                <a:t>The </a:t>
              </a:r>
              <a:r>
                <a:rPr lang="en-US" sz="1200" i="1" baseline="30000" dirty="0">
                  <a:latin typeface="Arial" pitchFamily="34" charset="0"/>
                  <a:cs typeface="Arial" pitchFamily="34" charset="0"/>
                </a:rPr>
                <a:t>71</a:t>
              </a:r>
              <a:r>
                <a:rPr lang="en-US" sz="1200" i="1" dirty="0">
                  <a:latin typeface="Arial" pitchFamily="34" charset="0"/>
                  <a:cs typeface="Arial" pitchFamily="34" charset="0"/>
                </a:rPr>
                <a:t>Ge decay scheme</a:t>
              </a:r>
              <a:endParaRPr lang="ru-RU" sz="1200" i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Заголовок 1"/>
          <p:cNvSpPr txBox="1">
            <a:spLocks/>
          </p:cNvSpPr>
          <p:nvPr/>
        </p:nvSpPr>
        <p:spPr>
          <a:xfrm>
            <a:off x="108279" y="117655"/>
            <a:ext cx="8229600" cy="1143000"/>
          </a:xfrm>
          <a:prstGeom prst="rect">
            <a:avLst/>
          </a:prstGeom>
        </p:spPr>
        <p:txBody>
          <a:bodyPr lIns="40810" tIns="20405" rIns="40810" bIns="20405">
            <a:normAutofit/>
          </a:bodyPr>
          <a:lstStyle/>
          <a:p>
            <a:pPr algn="just">
              <a:spcBef>
                <a:spcPct val="0"/>
              </a:spcBef>
            </a:pPr>
            <a:r>
              <a:rPr lang="en-US" sz="2700" dirty="0">
                <a:latin typeface="Arial" pitchFamily="34" charset="0"/>
                <a:ea typeface="+mj-ea"/>
                <a:cs typeface="Arial" pitchFamily="34" charset="0"/>
              </a:rPr>
              <a:t>The </a:t>
            </a:r>
            <a:r>
              <a:rPr lang="en-US" sz="2700" baseline="30000" dirty="0">
                <a:latin typeface="Arial" pitchFamily="34" charset="0"/>
                <a:ea typeface="+mj-ea"/>
                <a:cs typeface="Arial" pitchFamily="34" charset="0"/>
              </a:rPr>
              <a:t>71</a:t>
            </a:r>
            <a:r>
              <a:rPr lang="en-US" sz="2700" dirty="0">
                <a:latin typeface="Arial" pitchFamily="34" charset="0"/>
                <a:ea typeface="+mj-ea"/>
                <a:cs typeface="Arial" pitchFamily="34" charset="0"/>
              </a:rPr>
              <a:t>Ge source</a:t>
            </a:r>
            <a:endParaRPr lang="ru-RU" sz="27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693013"/>
            <a:ext cx="9144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423759" y="0"/>
            <a:ext cx="0" cy="6930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Номер слайда 18"/>
          <p:cNvSpPr txBox="1">
            <a:spLocks/>
          </p:cNvSpPr>
          <p:nvPr/>
        </p:nvSpPr>
        <p:spPr>
          <a:xfrm>
            <a:off x="6839858" y="153016"/>
            <a:ext cx="2133600" cy="365125"/>
          </a:xfrm>
          <a:prstGeom prst="rect">
            <a:avLst/>
          </a:prstGeom>
        </p:spPr>
        <p:txBody>
          <a:bodyPr vert="horz" lIns="72890" tIns="36445" rIns="72890" bIns="36445" rtlCol="0" anchor="ctr"/>
          <a:lstStyle/>
          <a:p>
            <a:pPr algn="r">
              <a:defRPr/>
            </a:pPr>
            <a:fld id="{FF62F82D-7EE6-46EF-A0A4-6B8E9EEA6054}" type="slidenum">
              <a:rPr lang="ru-RU" sz="2400">
                <a:latin typeface="Arial Black" pitchFamily="34" charset="0"/>
              </a:rPr>
              <a:pPr algn="r">
                <a:defRPr/>
              </a:pPr>
              <a:t>4</a:t>
            </a:fld>
            <a:endParaRPr lang="ru-RU" sz="2400" dirty="0">
              <a:latin typeface="Arial Black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360942" y="4923976"/>
            <a:ext cx="5256584" cy="1770074"/>
            <a:chOff x="107504" y="4653136"/>
            <a:chExt cx="5256584" cy="1770074"/>
          </a:xfrm>
        </p:grpSpPr>
        <p:pic>
          <p:nvPicPr>
            <p:cNvPr id="11" name="Picture 3" descr="C:\NIR24\Ge71\Pics\PNG_ENG\Image9.png"/>
            <p:cNvPicPr>
              <a:picLocks noChangeAspect="1" noChangeArrowheads="1"/>
            </p:cNvPicPr>
            <p:nvPr/>
          </p:nvPicPr>
          <p:blipFill>
            <a:blip r:embed="rId3" cstate="print"/>
            <a:srcRect l="21157" t="48299" r="20963" b="17051"/>
            <a:stretch>
              <a:fillRect/>
            </a:stretch>
          </p:blipFill>
          <p:spPr bwMode="auto">
            <a:xfrm>
              <a:off x="107504" y="4653136"/>
              <a:ext cx="5256584" cy="1770074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179512" y="5877272"/>
              <a:ext cx="5112568" cy="216024"/>
            </a:xfrm>
            <a:prstGeom prst="rect">
              <a:avLst/>
            </a:prstGeom>
            <a:gradFill>
              <a:gsLst>
                <a:gs pos="0">
                  <a:srgbClr val="FF8521">
                    <a:alpha val="0"/>
                  </a:srgbClr>
                </a:gs>
                <a:gs pos="35000">
                  <a:srgbClr val="FF9843">
                    <a:alpha val="1000"/>
                  </a:srgbClr>
                </a:gs>
                <a:gs pos="100000">
                  <a:srgbClr val="FFC493">
                    <a:alpha val="0"/>
                  </a:srgbClr>
                </a:gs>
              </a:gsLst>
            </a:gra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630019" y="1196752"/>
            <a:ext cx="6486597" cy="3528392"/>
            <a:chOff x="3630019" y="1196752"/>
            <a:chExt cx="6486597" cy="3528392"/>
          </a:xfrm>
        </p:grpSpPr>
        <p:pic>
          <p:nvPicPr>
            <p:cNvPr id="14" name="Picture 2" descr="C:\NIR24\Ge71\ChartF1.png"/>
            <p:cNvPicPr>
              <a:picLocks noChangeAspect="1" noChangeArrowheads="1"/>
            </p:cNvPicPr>
            <p:nvPr/>
          </p:nvPicPr>
          <p:blipFill>
            <a:blip r:embed="rId4" cstate="print">
              <a:lum contrast="10000"/>
            </a:blip>
            <a:srcRect l="3937" r="14361" b="14251"/>
            <a:stretch>
              <a:fillRect/>
            </a:stretch>
          </p:blipFill>
          <p:spPr bwMode="auto">
            <a:xfrm>
              <a:off x="3630019" y="1196752"/>
              <a:ext cx="5366800" cy="3168352"/>
            </a:xfrm>
            <a:prstGeom prst="rect">
              <a:avLst/>
            </a:prstGeom>
            <a:noFill/>
          </p:spPr>
        </p:pic>
        <p:grpSp>
          <p:nvGrpSpPr>
            <p:cNvPr id="15" name="Группа 14"/>
            <p:cNvGrpSpPr/>
            <p:nvPr/>
          </p:nvGrpSpPr>
          <p:grpSpPr>
            <a:xfrm>
              <a:off x="7092280" y="2924944"/>
              <a:ext cx="3024336" cy="986626"/>
              <a:chOff x="5436096" y="4011910"/>
              <a:chExt cx="3024336" cy="98662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5436096" y="4011910"/>
                <a:ext cx="30243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asic nuclear reactions:</a:t>
                </a:r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5" name="Группа 109"/>
              <p:cNvGrpSpPr/>
              <p:nvPr/>
            </p:nvGrpSpPr>
            <p:grpSpPr>
              <a:xfrm>
                <a:off x="5508104" y="4371950"/>
                <a:ext cx="936104" cy="338554"/>
                <a:chOff x="5508104" y="3723878"/>
                <a:chExt cx="936104" cy="338554"/>
              </a:xfrm>
            </p:grpSpPr>
            <p:cxnSp>
              <p:nvCxnSpPr>
                <p:cNvPr id="32" name="Прямая со стрелкой 31"/>
                <p:cNvCxnSpPr/>
                <p:nvPr/>
              </p:nvCxnSpPr>
              <p:spPr>
                <a:xfrm flipH="1">
                  <a:off x="5508104" y="3893155"/>
                  <a:ext cx="216024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3" name="TextBox 32"/>
                <p:cNvSpPr txBox="1"/>
                <p:nvPr/>
              </p:nvSpPr>
              <p:spPr>
                <a:xfrm>
                  <a:off x="5796136" y="3723878"/>
                  <a:ext cx="64807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b="1" dirty="0" smtClean="0">
                      <a:latin typeface="Arial" pitchFamily="34" charset="0"/>
                      <a:cs typeface="Arial" pitchFamily="34" charset="0"/>
                    </a:rPr>
                    <a:t>(n,</a:t>
                  </a:r>
                  <a:r>
                    <a:rPr lang="el-GR" b="1" dirty="0" smtClean="0">
                      <a:latin typeface="Arial" pitchFamily="34" charset="0"/>
                      <a:cs typeface="Arial" pitchFamily="34" charset="0"/>
                    </a:rPr>
                    <a:t>γ</a:t>
                  </a:r>
                  <a:r>
                    <a:rPr lang="en-US" b="1" dirty="0" smtClean="0">
                      <a:latin typeface="Arial" pitchFamily="34" charset="0"/>
                      <a:cs typeface="Arial" pitchFamily="34" charset="0"/>
                    </a:rPr>
                    <a:t>)</a:t>
                  </a:r>
                  <a:endParaRPr lang="ru-RU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6" name="Группа 110"/>
              <p:cNvGrpSpPr/>
              <p:nvPr/>
            </p:nvGrpSpPr>
            <p:grpSpPr>
              <a:xfrm>
                <a:off x="6516216" y="4371950"/>
                <a:ext cx="1080120" cy="338554"/>
                <a:chOff x="5364088" y="4011910"/>
                <a:chExt cx="1080120" cy="338554"/>
              </a:xfrm>
            </p:grpSpPr>
            <p:cxnSp>
              <p:nvCxnSpPr>
                <p:cNvPr id="30" name="Прямая со стрелкой 29"/>
                <p:cNvCxnSpPr/>
                <p:nvPr/>
              </p:nvCxnSpPr>
              <p:spPr>
                <a:xfrm flipH="1">
                  <a:off x="5364088" y="4181187"/>
                  <a:ext cx="216024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TextBox 30"/>
                <p:cNvSpPr txBox="1"/>
                <p:nvPr/>
              </p:nvSpPr>
              <p:spPr>
                <a:xfrm>
                  <a:off x="5652120" y="4011910"/>
                  <a:ext cx="79208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b="1" dirty="0" smtClean="0">
                      <a:latin typeface="Arial" pitchFamily="34" charset="0"/>
                      <a:cs typeface="Arial" pitchFamily="34" charset="0"/>
                    </a:rPr>
                    <a:t>(n,2n)</a:t>
                  </a:r>
                  <a:endParaRPr lang="ru-RU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7" name="Группа 111"/>
              <p:cNvGrpSpPr/>
              <p:nvPr/>
            </p:nvGrpSpPr>
            <p:grpSpPr>
              <a:xfrm>
                <a:off x="6516216" y="4659982"/>
                <a:ext cx="1080120" cy="338554"/>
                <a:chOff x="4067944" y="4659982"/>
                <a:chExt cx="1080120" cy="338554"/>
              </a:xfrm>
            </p:grpSpPr>
            <p:cxnSp>
              <p:nvCxnSpPr>
                <p:cNvPr id="28" name="Прямая со стрелкой 27"/>
                <p:cNvCxnSpPr/>
                <p:nvPr/>
              </p:nvCxnSpPr>
              <p:spPr>
                <a:xfrm flipH="1">
                  <a:off x="4067944" y="4829259"/>
                  <a:ext cx="216024" cy="0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/>
                <p:cNvSpPr txBox="1"/>
                <p:nvPr/>
              </p:nvSpPr>
              <p:spPr>
                <a:xfrm>
                  <a:off x="4355976" y="4659982"/>
                  <a:ext cx="79208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b="1" dirty="0" smtClean="0">
                      <a:latin typeface="Arial" pitchFamily="34" charset="0"/>
                      <a:cs typeface="Arial" pitchFamily="34" charset="0"/>
                    </a:rPr>
                    <a:t>(p,2n)</a:t>
                  </a:r>
                  <a:endParaRPr lang="ru-RU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6" name="Группа 15"/>
            <p:cNvGrpSpPr/>
            <p:nvPr/>
          </p:nvGrpSpPr>
          <p:grpSpPr>
            <a:xfrm>
              <a:off x="6156176" y="3933056"/>
              <a:ext cx="2987824" cy="792088"/>
              <a:chOff x="5832648" y="2355726"/>
              <a:chExt cx="2987824" cy="792088"/>
            </a:xfrm>
          </p:grpSpPr>
          <p:grpSp>
            <p:nvGrpSpPr>
              <p:cNvPr id="17" name="Группа 112"/>
              <p:cNvGrpSpPr/>
              <p:nvPr/>
            </p:nvGrpSpPr>
            <p:grpSpPr>
              <a:xfrm>
                <a:off x="5832648" y="2355726"/>
                <a:ext cx="2987824" cy="523220"/>
                <a:chOff x="5832648" y="2427734"/>
                <a:chExt cx="2987824" cy="523220"/>
              </a:xfrm>
            </p:grpSpPr>
            <p:cxnSp>
              <p:nvCxnSpPr>
                <p:cNvPr id="22" name="Прямая со стрелкой 21"/>
                <p:cNvCxnSpPr/>
                <p:nvPr/>
              </p:nvCxnSpPr>
              <p:spPr>
                <a:xfrm flipH="1">
                  <a:off x="5832648" y="2715766"/>
                  <a:ext cx="288032" cy="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/>
                <p:cNvSpPr txBox="1"/>
                <p:nvPr/>
              </p:nvSpPr>
              <p:spPr>
                <a:xfrm>
                  <a:off x="6192688" y="2427734"/>
                  <a:ext cx="262778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l-GR" dirty="0" smtClean="0">
                      <a:latin typeface="Arial" pitchFamily="34" charset="0"/>
                      <a:cs typeface="Arial" pitchFamily="34" charset="0"/>
                    </a:rPr>
                    <a:t>β</a:t>
                  </a:r>
                  <a:r>
                    <a:rPr lang="en-US" dirty="0" smtClean="0">
                      <a:latin typeface="Arial" pitchFamily="34" charset="0"/>
                      <a:cs typeface="Arial" pitchFamily="34" charset="0"/>
                    </a:rPr>
                    <a:t>-decays</a:t>
                  </a:r>
                  <a:r>
                    <a:rPr lang="ru-RU" dirty="0" smtClean="0">
                      <a:latin typeface="Arial" pitchFamily="34" charset="0"/>
                      <a:cs typeface="Arial" pitchFamily="34" charset="0"/>
                    </a:rPr>
                    <a:t> (</a:t>
                  </a:r>
                  <a:r>
                    <a:rPr lang="en-US" dirty="0">
                      <a:latin typeface="Arial" pitchFamily="34" charset="0"/>
                      <a:cs typeface="Arial" pitchFamily="34" charset="0"/>
                    </a:rPr>
                    <a:t>o</a:t>
                  </a:r>
                  <a:r>
                    <a:rPr lang="en-US" dirty="0" smtClean="0">
                      <a:latin typeface="Arial" pitchFamily="34" charset="0"/>
                      <a:cs typeface="Arial" pitchFamily="34" charset="0"/>
                    </a:rPr>
                    <a:t>nly those that have </a:t>
                  </a:r>
                  <a:br>
                    <a:rPr lang="en-US" dirty="0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dirty="0" smtClean="0">
                      <a:latin typeface="Arial" pitchFamily="34" charset="0"/>
                      <a:cs typeface="Arial" pitchFamily="34" charset="0"/>
                    </a:rPr>
                    <a:t>T</a:t>
                  </a:r>
                  <a:r>
                    <a:rPr lang="en-US" baseline="-25000" dirty="0" smtClean="0">
                      <a:latin typeface="Arial" pitchFamily="34" charset="0"/>
                      <a:cs typeface="Arial" pitchFamily="34" charset="0"/>
                    </a:rPr>
                    <a:t>1/2</a:t>
                  </a:r>
                  <a:r>
                    <a:rPr lang="en-US" dirty="0" smtClean="0">
                      <a:latin typeface="Arial" pitchFamily="34" charset="0"/>
                      <a:cs typeface="Arial" pitchFamily="34" charset="0"/>
                    </a:rPr>
                    <a:t> &gt; 11 hours are shown),</a:t>
                  </a:r>
                  <a:endParaRPr lang="ru-RU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8" name="Группа 117"/>
              <p:cNvGrpSpPr/>
              <p:nvPr/>
            </p:nvGrpSpPr>
            <p:grpSpPr>
              <a:xfrm>
                <a:off x="6264696" y="2859782"/>
                <a:ext cx="2483768" cy="288032"/>
                <a:chOff x="6264696" y="2859782"/>
                <a:chExt cx="2483768" cy="288032"/>
              </a:xfrm>
            </p:grpSpPr>
            <p:sp>
              <p:nvSpPr>
                <p:cNvPr id="19" name="Прямоугольник 18"/>
                <p:cNvSpPr/>
                <p:nvPr/>
              </p:nvSpPr>
              <p:spPr>
                <a:xfrm>
                  <a:off x="6264696" y="2859782"/>
                  <a:ext cx="432048" cy="288032"/>
                </a:xfrm>
                <a:prstGeom prst="rect">
                  <a:avLst/>
                </a:prstGeom>
                <a:solidFill>
                  <a:srgbClr val="E4F64C"/>
                </a:solidFill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err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ec</a:t>
                  </a:r>
                  <a:endParaRPr lang="ru-RU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7128792" y="2859782"/>
                  <a:ext cx="432048" cy="288032"/>
                </a:xfrm>
                <a:prstGeom prst="rect">
                  <a:avLst/>
                </a:prstGeom>
                <a:solidFill>
                  <a:srgbClr val="44B94E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dirty="0" smtClean="0">
                      <a:latin typeface="Arial" pitchFamily="34" charset="0"/>
                      <a:cs typeface="Arial" pitchFamily="34" charset="0"/>
                    </a:rPr>
                    <a:t>β</a:t>
                  </a:r>
                  <a:r>
                    <a:rPr lang="en-US" baseline="30000" dirty="0" smtClean="0">
                      <a:latin typeface="Arial" pitchFamily="34" charset="0"/>
                      <a:cs typeface="Arial" pitchFamily="34" charset="0"/>
                    </a:rPr>
                    <a:t>-</a:t>
                  </a:r>
                  <a:endParaRPr lang="ru-RU" baseline="30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7992888" y="2859782"/>
                  <a:ext cx="755576" cy="28803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Stable</a:t>
                  </a:r>
                  <a:endParaRPr lang="ru-RU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34" name="TextBox 33"/>
          <p:cNvSpPr txBox="1"/>
          <p:nvPr/>
        </p:nvSpPr>
        <p:spPr>
          <a:xfrm>
            <a:off x="214005" y="1772816"/>
            <a:ext cx="4248472" cy="1580091"/>
          </a:xfrm>
          <a:prstGeom prst="rect">
            <a:avLst/>
          </a:prstGeom>
          <a:noFill/>
        </p:spPr>
        <p:txBody>
          <a:bodyPr wrap="square" lIns="40810" tIns="20405" rIns="40810" bIns="20405" rtlCol="0">
            <a:spAutoFit/>
          </a:bodyPr>
          <a:lstStyle/>
          <a:p>
            <a:pPr algn="just"/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1600" baseline="30000" dirty="0">
                <a:latin typeface="Arial" pitchFamily="34" charset="0"/>
                <a:cs typeface="Arial" pitchFamily="34" charset="0"/>
              </a:rPr>
              <a:t> 71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Ge decays into </a:t>
            </a:r>
            <a:r>
              <a:rPr lang="en-US" sz="1600" baseline="30000" dirty="0">
                <a:latin typeface="Arial" pitchFamily="34" charset="0"/>
                <a:cs typeface="Arial" pitchFamily="34" charset="0"/>
              </a:rPr>
              <a:t>71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Ga by electron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capture, emitting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characteristic X-ray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lines: </a:t>
            </a:r>
          </a:p>
          <a:p>
            <a:pPr algn="ctr">
              <a:spcBef>
                <a:spcPts val="1200"/>
              </a:spcBef>
            </a:pP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16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l-GR" sz="16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9.24 </a:t>
            </a:r>
            <a:r>
              <a:rPr lang="en-US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keV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and E</a:t>
            </a:r>
            <a:r>
              <a:rPr lang="en-US" sz="16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l-GR" sz="16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10.26 </a:t>
            </a:r>
            <a:r>
              <a:rPr lang="en-US" sz="1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keV</a:t>
            </a: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spcBef>
                <a:spcPts val="1200"/>
              </a:spcBef>
            </a:pPr>
            <a:r>
              <a:rPr 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- NO gamma-lines</a:t>
            </a:r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04752" y="764704"/>
            <a:ext cx="82442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aseline="30000" dirty="0">
                <a:latin typeface="Arial" pitchFamily="34" charset="0"/>
                <a:cs typeface="Arial" pitchFamily="34" charset="0"/>
              </a:rPr>
              <a:t>71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Ge was obtained via (n,2n) reaction by irradiation of natural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Ge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wafers (</a:t>
            </a:r>
            <a:r>
              <a:rPr lang="en-US" sz="1600" b="1" i="1" baseline="30000" dirty="0">
                <a:latin typeface="Arial" pitchFamily="34" charset="0"/>
                <a:cs typeface="Arial" pitchFamily="34" charset="0"/>
              </a:rPr>
              <a:t>70</a:t>
            </a:r>
            <a:r>
              <a:rPr lang="en-US" sz="1600" b="1" i="1" dirty="0">
                <a:latin typeface="Arial" pitchFamily="34" charset="0"/>
                <a:cs typeface="Arial" pitchFamily="34" charset="0"/>
              </a:rPr>
              <a:t>Ge, </a:t>
            </a:r>
            <a:r>
              <a:rPr lang="en-US" sz="1600" b="1" i="1" baseline="30000" dirty="0">
                <a:latin typeface="Arial" pitchFamily="34" charset="0"/>
                <a:cs typeface="Arial" pitchFamily="34" charset="0"/>
              </a:rPr>
              <a:t>72</a:t>
            </a:r>
            <a:r>
              <a:rPr lang="en-US" sz="1600" b="1" i="1" dirty="0">
                <a:latin typeface="Arial" pitchFamily="34" charset="0"/>
                <a:cs typeface="Arial" pitchFamily="34" charset="0"/>
              </a:rPr>
              <a:t>Ge, </a:t>
            </a:r>
            <a:r>
              <a:rPr lang="en-US" sz="1600" b="1" i="1" baseline="30000" dirty="0">
                <a:latin typeface="Arial" pitchFamily="34" charset="0"/>
                <a:cs typeface="Arial" pitchFamily="34" charset="0"/>
              </a:rPr>
              <a:t>73</a:t>
            </a:r>
            <a:r>
              <a:rPr lang="en-US" sz="1600" b="1" i="1" dirty="0">
                <a:latin typeface="Arial" pitchFamily="34" charset="0"/>
                <a:cs typeface="Arial" pitchFamily="34" charset="0"/>
              </a:rPr>
              <a:t>Ge, </a:t>
            </a:r>
            <a:r>
              <a:rPr lang="en-US" sz="1600" b="1" i="1" baseline="30000" dirty="0">
                <a:latin typeface="Arial" pitchFamily="34" charset="0"/>
                <a:cs typeface="Arial" pitchFamily="34" charset="0"/>
              </a:rPr>
              <a:t>74</a:t>
            </a:r>
            <a:r>
              <a:rPr lang="en-US" sz="1600" b="1" i="1" dirty="0">
                <a:latin typeface="Arial" pitchFamily="34" charset="0"/>
                <a:cs typeface="Arial" pitchFamily="34" charset="0"/>
              </a:rPr>
              <a:t>Ge, </a:t>
            </a:r>
            <a:r>
              <a:rPr lang="en-US" sz="1600" b="1" i="1" baseline="30000" dirty="0">
                <a:latin typeface="Arial" pitchFamily="34" charset="0"/>
                <a:cs typeface="Arial" pitchFamily="34" charset="0"/>
              </a:rPr>
              <a:t>76</a:t>
            </a:r>
            <a:r>
              <a:rPr lang="en-US" sz="1600" b="1" i="1" dirty="0">
                <a:latin typeface="Arial" pitchFamily="34" charset="0"/>
                <a:cs typeface="Arial" pitchFamily="34" charset="0"/>
              </a:rPr>
              <a:t>Ge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stable isotopes mixture) in a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neutron/proton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beam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PNPI accelerator </a:t>
            </a:r>
            <a:endParaRPr lang="ru-RU" sz="16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14005" y="3496071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Correct determination of 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71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Ge count rate needs to account the accompanying decays.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33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8279" y="117655"/>
            <a:ext cx="8229600" cy="1143000"/>
          </a:xfrm>
          <a:prstGeom prst="rect">
            <a:avLst/>
          </a:prstGeom>
        </p:spPr>
        <p:txBody>
          <a:bodyPr lIns="40810" tIns="20405" rIns="40810" bIns="20405">
            <a:normAutofit/>
          </a:bodyPr>
          <a:lstStyle/>
          <a:p>
            <a:pPr algn="just">
              <a:spcBef>
                <a:spcPct val="0"/>
              </a:spcBef>
            </a:pPr>
            <a:r>
              <a:rPr lang="en-US" sz="2700" dirty="0">
                <a:latin typeface="Arial" pitchFamily="34" charset="0"/>
                <a:ea typeface="+mj-ea"/>
                <a:cs typeface="Arial" pitchFamily="34" charset="0"/>
              </a:rPr>
              <a:t>Experimental setup</a:t>
            </a:r>
            <a:endParaRPr lang="ru-RU" sz="27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693013"/>
            <a:ext cx="9144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8423759" y="0"/>
            <a:ext cx="0" cy="6930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Номер слайда 18"/>
          <p:cNvSpPr txBox="1">
            <a:spLocks/>
          </p:cNvSpPr>
          <p:nvPr/>
        </p:nvSpPr>
        <p:spPr>
          <a:xfrm>
            <a:off x="6839858" y="153016"/>
            <a:ext cx="2133600" cy="365125"/>
          </a:xfrm>
          <a:prstGeom prst="rect">
            <a:avLst/>
          </a:prstGeom>
        </p:spPr>
        <p:txBody>
          <a:bodyPr vert="horz" lIns="72890" tIns="36445" rIns="72890" bIns="36445" rtlCol="0" anchor="ctr"/>
          <a:lstStyle/>
          <a:p>
            <a:pPr algn="r">
              <a:defRPr/>
            </a:pPr>
            <a:fld id="{FF62F82D-7EE6-46EF-A0A4-6B8E9EEA6054}" type="slidenum">
              <a:rPr lang="ru-RU" sz="2400">
                <a:latin typeface="Arial Black" pitchFamily="34" charset="0"/>
              </a:rPr>
              <a:pPr algn="r">
                <a:defRPr/>
              </a:pPr>
              <a:t>5</a:t>
            </a:fld>
            <a:endParaRPr lang="ru-RU" sz="2400" dirty="0"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6" t="21053" r="31897" b="15126"/>
          <a:stretch/>
        </p:blipFill>
        <p:spPr bwMode="auto">
          <a:xfrm>
            <a:off x="7164288" y="980728"/>
            <a:ext cx="162625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1184345"/>
            <a:ext cx="6048672" cy="2287977"/>
          </a:xfrm>
          <a:prstGeom prst="rect">
            <a:avLst/>
          </a:prstGeom>
          <a:noFill/>
        </p:spPr>
        <p:txBody>
          <a:bodyPr wrap="square" lIns="40810" tIns="20405" rIns="40810" bIns="20405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1800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Si(Li)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detector produced in PNPI, S=2 cm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d=2,5 mm, C=8 pF, LN cooled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1600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preamplifier operating without feedback resistor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preamplifier signal was processed with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CR-3RC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analog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shaper (BUI-3K)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and digitized with a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12-bit ADC</a:t>
            </a:r>
          </a:p>
          <a:p>
            <a:pPr algn="just">
              <a:buFont typeface="Wingdings" pitchFamily="2" charset="2"/>
              <a:buChar char="§"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resolution: 350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eV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FWHM for 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55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Fe line 5.9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keV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992" y="4620733"/>
            <a:ext cx="4392488" cy="1764757"/>
          </a:xfrm>
          <a:prstGeom prst="rect">
            <a:avLst/>
          </a:prstGeom>
          <a:noFill/>
        </p:spPr>
        <p:txBody>
          <a:bodyPr wrap="square" lIns="40810" tIns="20405" rIns="40810" bIns="20405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1600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71Ge source was placed directly on Be window 1cm above the detector</a:t>
            </a:r>
          </a:p>
          <a:p>
            <a:pPr algn="just">
              <a:buFont typeface="Wingdings" pitchFamily="2" charset="2"/>
              <a:buChar char="§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detector+source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covered by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Pb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shield</a:t>
            </a:r>
          </a:p>
          <a:p>
            <a:pPr algn="just">
              <a:buFont typeface="Wingdings" pitchFamily="2" charset="2"/>
              <a:buChar char="§"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spectra were collected in 1h-long series during    </a:t>
            </a:r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7 months</a:t>
            </a:r>
            <a:endParaRPr lang="ru-RU" sz="1600" u="sng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6444208" y="1260655"/>
            <a:ext cx="1728192" cy="80113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852864" y="2193176"/>
            <a:ext cx="1815480" cy="65976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NIR24\Ge71\Pics\20240923_183041.jpg"/>
          <p:cNvPicPr>
            <a:picLocks noChangeAspect="1" noChangeArrowheads="1"/>
          </p:cNvPicPr>
          <p:nvPr/>
        </p:nvPicPr>
        <p:blipFill>
          <a:blip r:embed="rId3" cstate="print"/>
          <a:srcRect l="1363"/>
          <a:stretch>
            <a:fillRect/>
          </a:stretch>
        </p:blipFill>
        <p:spPr bwMode="auto">
          <a:xfrm>
            <a:off x="395536" y="3933056"/>
            <a:ext cx="3672408" cy="2621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8279" y="117655"/>
            <a:ext cx="8229600" cy="1143000"/>
          </a:xfrm>
          <a:prstGeom prst="rect">
            <a:avLst/>
          </a:prstGeom>
        </p:spPr>
        <p:txBody>
          <a:bodyPr lIns="40810" tIns="20405" rIns="40810" bIns="20405">
            <a:normAutofit/>
          </a:bodyPr>
          <a:lstStyle/>
          <a:p>
            <a:pPr algn="just">
              <a:spcBef>
                <a:spcPct val="0"/>
              </a:spcBef>
            </a:pPr>
            <a:r>
              <a:rPr lang="en-US" sz="2700" dirty="0">
                <a:latin typeface="Arial" pitchFamily="34" charset="0"/>
                <a:ea typeface="+mj-ea"/>
                <a:cs typeface="Arial" pitchFamily="34" charset="0"/>
              </a:rPr>
              <a:t>Fit of the amplitude spectra</a:t>
            </a:r>
            <a:endParaRPr lang="ru-RU" sz="27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693013"/>
            <a:ext cx="9144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423759" y="0"/>
            <a:ext cx="0" cy="6930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6839858" y="153016"/>
            <a:ext cx="2133600" cy="365125"/>
          </a:xfrm>
        </p:spPr>
        <p:txBody>
          <a:bodyPr/>
          <a:lstStyle/>
          <a:p>
            <a:fld id="{FF62F82D-7EE6-46EF-A0A4-6B8E9EEA6054}" type="slidenum">
              <a:rPr lang="ru-RU" sz="2400">
                <a:solidFill>
                  <a:schemeClr val="tx1"/>
                </a:solidFill>
                <a:latin typeface="Arial Black" pitchFamily="34" charset="0"/>
              </a:rPr>
              <a:pPr/>
              <a:t>6</a:t>
            </a:fld>
            <a:endParaRPr lang="ru-RU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0" y="692696"/>
            <a:ext cx="9071992" cy="6165304"/>
            <a:chOff x="0" y="692696"/>
            <a:chExt cx="9071992" cy="6165304"/>
          </a:xfrm>
        </p:grpSpPr>
        <p:pic>
          <p:nvPicPr>
            <p:cNvPr id="3075" name="Picture 3" descr="C:\NIR24\Ge71\Pics\PNG_ENG\482.png"/>
            <p:cNvPicPr>
              <a:picLocks noChangeAspect="1" noChangeArrowheads="1"/>
            </p:cNvPicPr>
            <p:nvPr/>
          </p:nvPicPr>
          <p:blipFill>
            <a:blip r:embed="rId2" cstate="print"/>
            <a:srcRect l="5976" t="6974" b="4682"/>
            <a:stretch>
              <a:fillRect/>
            </a:stretch>
          </p:blipFill>
          <p:spPr bwMode="auto">
            <a:xfrm>
              <a:off x="251520" y="908720"/>
              <a:ext cx="4320480" cy="2736304"/>
            </a:xfrm>
            <a:prstGeom prst="rect">
              <a:avLst/>
            </a:prstGeom>
            <a:noFill/>
          </p:spPr>
        </p:pic>
        <p:pic>
          <p:nvPicPr>
            <p:cNvPr id="3076" name="Picture 4" descr="C:\NIR24\Ge71\Pics\PNG_ENG\1555.png"/>
            <p:cNvPicPr>
              <a:picLocks noChangeAspect="1" noChangeArrowheads="1"/>
            </p:cNvPicPr>
            <p:nvPr/>
          </p:nvPicPr>
          <p:blipFill>
            <a:blip r:embed="rId3" cstate="print"/>
            <a:srcRect l="6158" t="6830" b="4382"/>
            <a:stretch>
              <a:fillRect/>
            </a:stretch>
          </p:blipFill>
          <p:spPr bwMode="auto">
            <a:xfrm>
              <a:off x="4860032" y="908720"/>
              <a:ext cx="4176464" cy="2736304"/>
            </a:xfrm>
            <a:prstGeom prst="rect">
              <a:avLst/>
            </a:prstGeom>
            <a:noFill/>
          </p:spPr>
        </p:pic>
        <p:pic>
          <p:nvPicPr>
            <p:cNvPr id="3074" name="Picture 2" descr="C:\NIR24\Ge71\Pics\PNG_ENG\4988.png"/>
            <p:cNvPicPr>
              <a:picLocks noChangeAspect="1" noChangeArrowheads="1"/>
            </p:cNvPicPr>
            <p:nvPr/>
          </p:nvPicPr>
          <p:blipFill>
            <a:blip r:embed="rId4" cstate="print"/>
            <a:srcRect l="5014" t="7143" b="4762"/>
            <a:stretch>
              <a:fillRect/>
            </a:stretch>
          </p:blipFill>
          <p:spPr bwMode="auto">
            <a:xfrm>
              <a:off x="4788024" y="3861048"/>
              <a:ext cx="4248472" cy="2772308"/>
            </a:xfrm>
            <a:prstGeom prst="rect">
              <a:avLst/>
            </a:prstGeom>
            <a:noFill/>
          </p:spPr>
        </p:pic>
        <p:pic>
          <p:nvPicPr>
            <p:cNvPr id="3077" name="Picture 5" descr="C:\NIR24\Ge71\Pics\PNG_ENG\2511.png"/>
            <p:cNvPicPr>
              <a:picLocks noChangeAspect="1" noChangeArrowheads="1"/>
            </p:cNvPicPr>
            <p:nvPr/>
          </p:nvPicPr>
          <p:blipFill>
            <a:blip r:embed="rId5" cstate="print"/>
            <a:srcRect l="4837" t="6775" b="6164"/>
            <a:stretch>
              <a:fillRect/>
            </a:stretch>
          </p:blipFill>
          <p:spPr bwMode="auto">
            <a:xfrm>
              <a:off x="179512" y="3835870"/>
              <a:ext cx="4392488" cy="2736304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971600" y="692696"/>
              <a:ext cx="3131804" cy="256652"/>
            </a:xfrm>
            <a:prstGeom prst="rect">
              <a:avLst/>
            </a:prstGeom>
            <a:noFill/>
          </p:spPr>
          <p:txBody>
            <a:bodyPr wrap="square" lIns="40810" tIns="20405" rIns="40810" bIns="20405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482</a:t>
              </a:r>
              <a:r>
                <a:rPr lang="en-US" b="1" baseline="30000" dirty="0" smtClean="0">
                  <a:latin typeface="Arial" pitchFamily="34" charset="0"/>
                  <a:cs typeface="Arial" pitchFamily="34" charset="0"/>
                </a:rPr>
                <a:t>nd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 measurement hour</a:t>
              </a:r>
              <a:endParaRPr lang="ru-RU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-533178" y="1385280"/>
              <a:ext cx="1353788" cy="256652"/>
            </a:xfrm>
            <a:prstGeom prst="rect">
              <a:avLst/>
            </a:prstGeom>
            <a:noFill/>
          </p:spPr>
          <p:txBody>
            <a:bodyPr wrap="square" lIns="40810" tIns="20405" rIns="40810" bIns="20405" rtlCol="0">
              <a:spAutoFit/>
            </a:bodyPr>
            <a:lstStyle/>
            <a:p>
              <a:pPr algn="just"/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ev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. / 8 </a:t>
              </a:r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ch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. / 1 h</a:t>
              </a:r>
              <a:endParaRPr lang="ru-RU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460432" y="6597352"/>
              <a:ext cx="611560" cy="256652"/>
            </a:xfrm>
            <a:prstGeom prst="rect">
              <a:avLst/>
            </a:prstGeom>
            <a:noFill/>
          </p:spPr>
          <p:txBody>
            <a:bodyPr wrap="square" lIns="40810" tIns="20405" rIns="40810" bIns="20405" rtlCol="0">
              <a:spAutoFit/>
            </a:bodyPr>
            <a:lstStyle/>
            <a:p>
              <a:pPr algn="just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N, </a:t>
              </a:r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ch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ru-RU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4095440" y="1385280"/>
              <a:ext cx="1353788" cy="256652"/>
            </a:xfrm>
            <a:prstGeom prst="rect">
              <a:avLst/>
            </a:prstGeom>
            <a:noFill/>
          </p:spPr>
          <p:txBody>
            <a:bodyPr wrap="square" lIns="40810" tIns="20405" rIns="40810" bIns="20405" rtlCol="0">
              <a:spAutoFit/>
            </a:bodyPr>
            <a:lstStyle/>
            <a:p>
              <a:pPr algn="just"/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ev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. / 8 </a:t>
              </a:r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ch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. / 1 h</a:t>
              </a:r>
              <a:endParaRPr lang="ru-RU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995936" y="6601348"/>
              <a:ext cx="576064" cy="256652"/>
            </a:xfrm>
            <a:prstGeom prst="rect">
              <a:avLst/>
            </a:prstGeom>
            <a:noFill/>
          </p:spPr>
          <p:txBody>
            <a:bodyPr wrap="square" lIns="40810" tIns="20405" rIns="40810" bIns="20405" rtlCol="0">
              <a:spAutoFit/>
            </a:bodyPr>
            <a:lstStyle/>
            <a:p>
              <a:pPr algn="just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N, </a:t>
              </a:r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ch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ru-RU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4095440" y="4337608"/>
              <a:ext cx="1353788" cy="256652"/>
            </a:xfrm>
            <a:prstGeom prst="rect">
              <a:avLst/>
            </a:prstGeom>
            <a:noFill/>
          </p:spPr>
          <p:txBody>
            <a:bodyPr wrap="square" lIns="40810" tIns="20405" rIns="40810" bIns="20405" rtlCol="0">
              <a:spAutoFit/>
            </a:bodyPr>
            <a:lstStyle/>
            <a:p>
              <a:pPr algn="just"/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ev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. / 8 </a:t>
              </a:r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ch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. / 1 h</a:t>
              </a:r>
              <a:endParaRPr lang="ru-RU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16200000">
              <a:off x="-548568" y="4337608"/>
              <a:ext cx="1353788" cy="256652"/>
            </a:xfrm>
            <a:prstGeom prst="rect">
              <a:avLst/>
            </a:prstGeom>
            <a:noFill/>
          </p:spPr>
          <p:txBody>
            <a:bodyPr wrap="square" lIns="40810" tIns="20405" rIns="40810" bIns="20405" rtlCol="0">
              <a:spAutoFit/>
            </a:bodyPr>
            <a:lstStyle/>
            <a:p>
              <a:pPr algn="just"/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ev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. / 8 </a:t>
              </a:r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ch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. / 1 h</a:t>
              </a:r>
              <a:endParaRPr lang="ru-RU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82362" y="692696"/>
              <a:ext cx="3131804" cy="256652"/>
            </a:xfrm>
            <a:prstGeom prst="rect">
              <a:avLst/>
            </a:prstGeom>
            <a:noFill/>
          </p:spPr>
          <p:txBody>
            <a:bodyPr wrap="square" lIns="40810" tIns="20405" rIns="40810" bIns="20405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1555</a:t>
              </a:r>
              <a:r>
                <a:rPr lang="en-US" b="1" baseline="30000" dirty="0" smtClean="0">
                  <a:latin typeface="Arial" pitchFamily="34" charset="0"/>
                  <a:cs typeface="Arial" pitchFamily="34" charset="0"/>
                </a:rPr>
                <a:t>th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 measurement hour</a:t>
              </a:r>
              <a:endParaRPr lang="ru-RU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9854" y="3645024"/>
              <a:ext cx="3131804" cy="256652"/>
            </a:xfrm>
            <a:prstGeom prst="rect">
              <a:avLst/>
            </a:prstGeom>
            <a:noFill/>
          </p:spPr>
          <p:txBody>
            <a:bodyPr wrap="square" lIns="40810" tIns="20405" rIns="40810" bIns="20405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2511</a:t>
              </a:r>
              <a:r>
                <a:rPr lang="en-US" b="1" baseline="30000" dirty="0" smtClean="0">
                  <a:latin typeface="Arial" pitchFamily="34" charset="0"/>
                  <a:cs typeface="Arial" pitchFamily="34" charset="0"/>
                </a:rPr>
                <a:t>th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 measurement hour</a:t>
              </a:r>
              <a:endParaRPr lang="ru-RU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346358" y="3645024"/>
              <a:ext cx="3131804" cy="256652"/>
            </a:xfrm>
            <a:prstGeom prst="rect">
              <a:avLst/>
            </a:prstGeom>
            <a:noFill/>
          </p:spPr>
          <p:txBody>
            <a:bodyPr wrap="square" lIns="40810" tIns="20405" rIns="40810" bIns="20405" rtlCol="0">
              <a:spAutoFit/>
            </a:bodyPr>
            <a:lstStyle/>
            <a:p>
              <a:pPr algn="ctr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4988</a:t>
              </a:r>
              <a:r>
                <a:rPr lang="en-US" b="1" baseline="30000" dirty="0" smtClean="0">
                  <a:latin typeface="Arial" pitchFamily="34" charset="0"/>
                  <a:cs typeface="Arial" pitchFamily="34" charset="0"/>
                </a:rPr>
                <a:t>th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 measurement hour</a:t>
              </a:r>
              <a:endParaRPr lang="ru-RU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460432" y="3573016"/>
              <a:ext cx="611560" cy="256652"/>
            </a:xfrm>
            <a:prstGeom prst="rect">
              <a:avLst/>
            </a:prstGeom>
            <a:noFill/>
          </p:spPr>
          <p:txBody>
            <a:bodyPr wrap="square" lIns="40810" tIns="20405" rIns="40810" bIns="20405" rtlCol="0">
              <a:spAutoFit/>
            </a:bodyPr>
            <a:lstStyle/>
            <a:p>
              <a:pPr algn="just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N, </a:t>
              </a:r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ch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ru-RU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995936" y="3573016"/>
              <a:ext cx="576064" cy="256652"/>
            </a:xfrm>
            <a:prstGeom prst="rect">
              <a:avLst/>
            </a:prstGeom>
            <a:noFill/>
          </p:spPr>
          <p:txBody>
            <a:bodyPr wrap="square" lIns="40810" tIns="20405" rIns="40810" bIns="20405" rtlCol="0">
              <a:spAutoFit/>
            </a:bodyPr>
            <a:lstStyle/>
            <a:p>
              <a:pPr algn="just"/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N, </a:t>
              </a:r>
              <a:r>
                <a:rPr lang="en-US" b="1" dirty="0" err="1" smtClean="0">
                  <a:latin typeface="Arial" pitchFamily="34" charset="0"/>
                  <a:cs typeface="Arial" pitchFamily="34" charset="0"/>
                </a:rPr>
                <a:t>ch</a:t>
              </a:r>
              <a:r>
                <a:rPr lang="en-US" b="1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ru-RU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1"/>
          <p:cNvSpPr txBox="1">
            <a:spLocks/>
          </p:cNvSpPr>
          <p:nvPr/>
        </p:nvSpPr>
        <p:spPr>
          <a:xfrm>
            <a:off x="108279" y="117655"/>
            <a:ext cx="8229600" cy="1143000"/>
          </a:xfrm>
          <a:prstGeom prst="rect">
            <a:avLst/>
          </a:prstGeom>
        </p:spPr>
        <p:txBody>
          <a:bodyPr lIns="40810" tIns="20405" rIns="40810" bIns="20405">
            <a:normAutofit/>
          </a:bodyPr>
          <a:lstStyle/>
          <a:p>
            <a:pPr algn="just">
              <a:spcBef>
                <a:spcPct val="0"/>
              </a:spcBef>
            </a:pPr>
            <a:r>
              <a:rPr lang="en-US" sz="2700" dirty="0">
                <a:latin typeface="Arial" pitchFamily="34" charset="0"/>
                <a:ea typeface="+mj-ea"/>
                <a:cs typeface="Arial" pitchFamily="34" charset="0"/>
              </a:rPr>
              <a:t>Fitting model</a:t>
            </a:r>
            <a:endParaRPr lang="ru-RU" sz="27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0" y="693013"/>
            <a:ext cx="9144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423759" y="0"/>
            <a:ext cx="0" cy="6930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6839858" y="153016"/>
            <a:ext cx="2133600" cy="365125"/>
          </a:xfrm>
        </p:spPr>
        <p:txBody>
          <a:bodyPr/>
          <a:lstStyle/>
          <a:p>
            <a:fld id="{FF62F82D-7EE6-46EF-A0A4-6B8E9EEA6054}" type="slidenum">
              <a:rPr lang="ru-RU" sz="2400">
                <a:solidFill>
                  <a:schemeClr val="tx1"/>
                </a:solidFill>
                <a:latin typeface="Arial Black" pitchFamily="34" charset="0"/>
              </a:rPr>
              <a:pPr/>
              <a:t>7</a:t>
            </a:fld>
            <a:endParaRPr lang="ru-RU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0107" y="786609"/>
            <a:ext cx="8640960" cy="1426203"/>
          </a:xfrm>
          <a:prstGeom prst="rect">
            <a:avLst/>
          </a:prstGeom>
          <a:noFill/>
        </p:spPr>
        <p:txBody>
          <a:bodyPr wrap="square" lIns="40810" tIns="20405" rIns="40810" bIns="20405" rtlCol="0">
            <a:spAutoFit/>
          </a:bodyPr>
          <a:lstStyle/>
          <a:p>
            <a:pPr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Values of K</a:t>
            </a:r>
            <a:r>
              <a:rPr lang="el-GR" sz="1600" baseline="-250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peak amplitude were extracted by fitting 1h-spectra with fixed branches for components within the X-ray series (K</a:t>
            </a:r>
            <a:r>
              <a:rPr lang="el-GR" sz="1600" baseline="-2500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K</a:t>
            </a:r>
            <a:r>
              <a:rPr lang="el-GR" sz="1600" baseline="-250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A total of 14 free variable parameters, 10 of which describe the amplitudes of the corresponding X-Ray components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(As,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Ge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Zn,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Ga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Cu K</a:t>
            </a:r>
            <a:r>
              <a:rPr lang="el-GR" sz="1600" baseline="-25000" dirty="0">
                <a:latin typeface="Arial" pitchFamily="34" charset="0"/>
                <a:cs typeface="Arial" pitchFamily="34" charset="0"/>
              </a:rPr>
              <a:t>α</a:t>
            </a:r>
            <a:r>
              <a:rPr lang="en-US" sz="1600" baseline="-25000" dirty="0">
                <a:latin typeface="Arial" pitchFamily="34" charset="0"/>
                <a:cs typeface="Arial" pitchFamily="34" charset="0"/>
              </a:rPr>
              <a:t>,</a:t>
            </a:r>
            <a:r>
              <a:rPr lang="el-GR" sz="1600" baseline="-25000" dirty="0">
                <a:latin typeface="Arial" pitchFamily="34" charset="0"/>
                <a:cs typeface="Arial" pitchFamily="34" charset="0"/>
              </a:rPr>
              <a:t>β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peaks).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&lt;</a:t>
            </a:r>
            <a:r>
              <a:rPr lang="el-GR" sz="1600" dirty="0" smtClean="0">
                <a:latin typeface="Arial" pitchFamily="34" charset="0"/>
                <a:cs typeface="Arial" pitchFamily="34" charset="0"/>
              </a:rPr>
              <a:t>σ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&gt; ≈ 0.2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keV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; FWHM ≈ 0.4÷0.5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keV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dirty="0" smtClean="0"/>
          </a:p>
        </p:txBody>
      </p:sp>
      <p:sp>
        <p:nvSpPr>
          <p:cNvPr id="44" name="TextBox 43"/>
          <p:cNvSpPr txBox="1"/>
          <p:nvPr/>
        </p:nvSpPr>
        <p:spPr>
          <a:xfrm>
            <a:off x="251520" y="5103004"/>
            <a:ext cx="4643797" cy="318207"/>
          </a:xfrm>
          <a:prstGeom prst="rect">
            <a:avLst/>
          </a:prstGeom>
          <a:noFill/>
        </p:spPr>
        <p:txBody>
          <a:bodyPr wrap="square" lIns="40810" tIns="20405" rIns="40810" bIns="20405" rtlCol="0">
            <a:spAutoFit/>
          </a:bodyPr>
          <a:lstStyle/>
          <a:p>
            <a:pPr algn="just"/>
            <a:r>
              <a:rPr lang="en-US" sz="18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1800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amplitude [counts/h], free parameter.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1520" y="4670956"/>
            <a:ext cx="3131804" cy="318207"/>
          </a:xfrm>
          <a:prstGeom prst="rect">
            <a:avLst/>
          </a:prstGeom>
          <a:noFill/>
        </p:spPr>
        <p:txBody>
          <a:bodyPr wrap="square" lIns="40810" tIns="20405" rIns="40810" bIns="20405" rtlCol="0">
            <a:spAutoFit/>
          </a:bodyPr>
          <a:lstStyle/>
          <a:p>
            <a:pPr algn="just"/>
            <a:r>
              <a:rPr lang="el-GR" sz="1800" dirty="0">
                <a:latin typeface="Arial" pitchFamily="34" charset="0"/>
                <a:cs typeface="Arial" pitchFamily="34" charset="0"/>
              </a:rPr>
              <a:t>ε</a:t>
            </a:r>
            <a:r>
              <a:rPr lang="en-US" sz="1800" baseline="-25000" dirty="0">
                <a:latin typeface="Arial" pitchFamily="34" charset="0"/>
                <a:cs typeface="Arial" pitchFamily="34" charset="0"/>
              </a:rPr>
              <a:t>j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– branching, constant;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185387" y="2296365"/>
            <a:ext cx="4355716" cy="862330"/>
            <a:chOff x="288603" y="7506866"/>
            <a:chExt cx="8064896" cy="1724862"/>
          </a:xfrm>
        </p:grpSpPr>
        <p:sp>
          <p:nvSpPr>
            <p:cNvPr id="49" name="TextBox 48"/>
            <p:cNvSpPr txBox="1"/>
            <p:nvPr/>
          </p:nvSpPr>
          <p:spPr>
            <a:xfrm>
              <a:off x="7489403" y="7938915"/>
              <a:ext cx="864096" cy="1292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800" dirty="0">
                  <a:latin typeface="Arial" pitchFamily="34" charset="0"/>
                  <a:cs typeface="Arial" pitchFamily="34" charset="0"/>
                </a:rPr>
                <a:t>(1)</a:t>
              </a:r>
              <a:endParaRPr lang="ru-RU" sz="18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0" name="Picture 2" descr="C:\NIR24\Ge71\Pics\PNG_ENG\Image6.png"/>
            <p:cNvPicPr>
              <a:picLocks noChangeAspect="1" noChangeArrowheads="1"/>
            </p:cNvPicPr>
            <p:nvPr/>
          </p:nvPicPr>
          <p:blipFill>
            <a:blip r:embed="rId2" cstate="print">
              <a:lum contrast="40000"/>
            </a:blip>
            <a:srcRect l="33278" t="45857" r="28332" b="39185"/>
            <a:stretch>
              <a:fillRect/>
            </a:stretch>
          </p:blipFill>
          <p:spPr bwMode="auto">
            <a:xfrm>
              <a:off x="288603" y="7506866"/>
              <a:ext cx="7228144" cy="1584176"/>
            </a:xfrm>
            <a:prstGeom prst="rect">
              <a:avLst/>
            </a:prstGeom>
            <a:noFill/>
          </p:spPr>
        </p:pic>
      </p:grpSp>
      <p:grpSp>
        <p:nvGrpSpPr>
          <p:cNvPr id="54" name="Группа 53"/>
          <p:cNvGrpSpPr/>
          <p:nvPr/>
        </p:nvGrpSpPr>
        <p:grpSpPr>
          <a:xfrm>
            <a:off x="179512" y="5535052"/>
            <a:ext cx="5795926" cy="1058634"/>
            <a:chOff x="251520" y="2852936"/>
            <a:chExt cx="5795926" cy="1058634"/>
          </a:xfrm>
        </p:grpSpPr>
        <p:sp>
          <p:nvSpPr>
            <p:cNvPr id="55" name="TextBox 54"/>
            <p:cNvSpPr txBox="1"/>
            <p:nvPr/>
          </p:nvSpPr>
          <p:spPr>
            <a:xfrm>
              <a:off x="1548188" y="2852936"/>
              <a:ext cx="22678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itchFamily="34" charset="0"/>
                  <a:cs typeface="Arial" pitchFamily="34" charset="0"/>
                </a:rPr>
                <a:t>N [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ch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] – variable;</a:t>
              </a:r>
              <a:br>
                <a:rPr lang="en-US" sz="1600" dirty="0">
                  <a:latin typeface="Arial" pitchFamily="34" charset="0"/>
                  <a:cs typeface="Arial" pitchFamily="34" charset="0"/>
                </a:rPr>
              </a:b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E</a:t>
              </a:r>
              <a:r>
                <a:rPr lang="en-US" sz="1600" baseline="-25000" dirty="0" err="1">
                  <a:latin typeface="Arial" pitchFamily="34" charset="0"/>
                  <a:cs typeface="Arial" pitchFamily="34" charset="0"/>
                </a:rPr>
                <a:t>j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 [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keV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] – constant; </a:t>
              </a:r>
              <a:endParaRPr lang="ru-RU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51520" y="3573016"/>
              <a:ext cx="57959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dirty="0">
                  <a:latin typeface="Arial" pitchFamily="34" charset="0"/>
                  <a:cs typeface="Arial" pitchFamily="34" charset="0"/>
                </a:rPr>
                <a:t>a [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keV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/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ch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], b [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keV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] – coefficients, free parameters;</a:t>
              </a:r>
              <a:endParaRPr lang="ru-RU" sz="16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7" name="Picture 2" descr="C:\NIR24\Ge71\Pics\PNG_ENG\Image6.png"/>
            <p:cNvPicPr>
              <a:picLocks noChangeAspect="1" noChangeArrowheads="1"/>
            </p:cNvPicPr>
            <p:nvPr/>
          </p:nvPicPr>
          <p:blipFill>
            <a:blip r:embed="rId2" cstate="print">
              <a:lum contrast="40000"/>
            </a:blip>
            <a:srcRect l="46664" t="64214" r="41863" b="25587"/>
            <a:stretch>
              <a:fillRect/>
            </a:stretch>
          </p:blipFill>
          <p:spPr bwMode="auto">
            <a:xfrm>
              <a:off x="251520" y="2852936"/>
              <a:ext cx="1224673" cy="612372"/>
            </a:xfrm>
            <a:prstGeom prst="rect">
              <a:avLst/>
            </a:prstGeom>
            <a:noFill/>
          </p:spPr>
        </p:pic>
      </p:grpSp>
      <p:grpSp>
        <p:nvGrpSpPr>
          <p:cNvPr id="58" name="Группа 57"/>
          <p:cNvGrpSpPr/>
          <p:nvPr/>
        </p:nvGrpSpPr>
        <p:grpSpPr>
          <a:xfrm>
            <a:off x="179512" y="3590836"/>
            <a:ext cx="4536116" cy="1017403"/>
            <a:chOff x="323528" y="2636913"/>
            <a:chExt cx="4536116" cy="1017403"/>
          </a:xfrm>
        </p:grpSpPr>
        <p:sp>
          <p:nvSpPr>
            <p:cNvPr id="59" name="TextBox 58"/>
            <p:cNvSpPr txBox="1"/>
            <p:nvPr/>
          </p:nvSpPr>
          <p:spPr>
            <a:xfrm>
              <a:off x="2771800" y="2780928"/>
              <a:ext cx="20878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dirty="0">
                  <a:latin typeface="Arial" pitchFamily="34" charset="0"/>
                  <a:cs typeface="Arial" pitchFamily="34" charset="0"/>
                </a:rPr>
                <a:t>resolution [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ch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], </a:t>
              </a:r>
              <a:endParaRPr lang="ru-RU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323528" y="3284984"/>
              <a:ext cx="25795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800" dirty="0">
                  <a:latin typeface="Arial" pitchFamily="34" charset="0"/>
                  <a:cs typeface="Arial" pitchFamily="34" charset="0"/>
                </a:rPr>
                <a:t>σ</a:t>
              </a:r>
              <a:r>
                <a:rPr lang="en-US" sz="1800" baseline="-25000" dirty="0">
                  <a:latin typeface="Arial" pitchFamily="34" charset="0"/>
                  <a:cs typeface="Arial" pitchFamily="34" charset="0"/>
                </a:rPr>
                <a:t>0</a:t>
              </a:r>
              <a:r>
                <a:rPr lang="en-US" sz="18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l-GR" sz="1800" dirty="0">
                  <a:latin typeface="Arial" pitchFamily="34" charset="0"/>
                  <a:cs typeface="Arial" pitchFamily="34" charset="0"/>
                </a:rPr>
                <a:t>σ</a:t>
              </a:r>
              <a:r>
                <a:rPr lang="en-US" sz="1800" baseline="-25000" dirty="0" err="1">
                  <a:latin typeface="Arial" pitchFamily="34" charset="0"/>
                  <a:cs typeface="Arial" pitchFamily="34" charset="0"/>
                </a:rPr>
                <a:t>lin</a:t>
              </a:r>
              <a:r>
                <a:rPr lang="en-US" sz="18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– free parameters;</a:t>
              </a:r>
              <a:endParaRPr lang="ru-RU" sz="1600" dirty="0"/>
            </a:p>
          </p:txBody>
        </p:sp>
        <p:grpSp>
          <p:nvGrpSpPr>
            <p:cNvPr id="61" name="Группа 60"/>
            <p:cNvGrpSpPr/>
            <p:nvPr/>
          </p:nvGrpSpPr>
          <p:grpSpPr>
            <a:xfrm>
              <a:off x="360252" y="2636913"/>
              <a:ext cx="2444310" cy="674907"/>
              <a:chOff x="432260" y="4005065"/>
              <a:chExt cx="2444310" cy="674907"/>
            </a:xfrm>
          </p:grpSpPr>
          <p:grpSp>
            <p:nvGrpSpPr>
              <p:cNvPr id="62" name="Группа 61"/>
              <p:cNvGrpSpPr/>
              <p:nvPr/>
            </p:nvGrpSpPr>
            <p:grpSpPr>
              <a:xfrm>
                <a:off x="432260" y="4005065"/>
                <a:ext cx="2339540" cy="674907"/>
                <a:chOff x="432260" y="4005065"/>
                <a:chExt cx="2339540" cy="674907"/>
              </a:xfrm>
            </p:grpSpPr>
            <p:pic>
              <p:nvPicPr>
                <p:cNvPr id="64" name="Picture 2" descr="C:\NIR24\Ge71\Pics\PNG_ENG\Image6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contrast="40000"/>
                </a:blip>
                <a:srcRect l="42457" t="77133" r="37656" b="12668"/>
                <a:stretch>
                  <a:fillRect/>
                </a:stretch>
              </p:blipFill>
              <p:spPr bwMode="auto">
                <a:xfrm>
                  <a:off x="432260" y="4005065"/>
                  <a:ext cx="2339540" cy="674907"/>
                </a:xfrm>
                <a:prstGeom prst="rect">
                  <a:avLst/>
                </a:prstGeom>
                <a:noFill/>
              </p:spPr>
            </p:pic>
            <p:pic>
              <p:nvPicPr>
                <p:cNvPr id="65" name="Picture 2" descr="C:\NIR24\Ge71\Pics\PNG_ENG\Image6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contrast="40000"/>
                </a:blip>
                <a:srcRect l="57147" t="80397" r="41629" b="17427"/>
                <a:stretch>
                  <a:fillRect/>
                </a:stretch>
              </p:blipFill>
              <p:spPr bwMode="auto">
                <a:xfrm>
                  <a:off x="2627784" y="4221088"/>
                  <a:ext cx="144016" cy="144016"/>
                </a:xfrm>
                <a:prstGeom prst="rect">
                  <a:avLst/>
                </a:prstGeom>
                <a:noFill/>
              </p:spPr>
            </p:pic>
            <p:sp>
              <p:nvSpPr>
                <p:cNvPr id="66" name="Прямоугольник 65"/>
                <p:cNvSpPr/>
                <p:nvPr/>
              </p:nvSpPr>
              <p:spPr>
                <a:xfrm>
                  <a:off x="2627784" y="4365104"/>
                  <a:ext cx="144016" cy="1440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3" name="Прямоугольник 62"/>
              <p:cNvSpPr/>
              <p:nvPr/>
            </p:nvSpPr>
            <p:spPr>
              <a:xfrm>
                <a:off x="2627784" y="4149080"/>
                <a:ext cx="248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800" dirty="0" smtClean="0">
                    <a:latin typeface="Arial" pitchFamily="34" charset="0"/>
                    <a:cs typeface="Arial" pitchFamily="34" charset="0"/>
                  </a:rPr>
                  <a:t>,</a:t>
                </a:r>
                <a:endParaRPr lang="ru-RU" sz="1800" dirty="0"/>
              </a:p>
            </p:txBody>
          </p:sp>
        </p:grpSp>
      </p:grpSp>
      <p:sp>
        <p:nvSpPr>
          <p:cNvPr id="67" name="TextBox 66"/>
          <p:cNvSpPr txBox="1"/>
          <p:nvPr/>
        </p:nvSpPr>
        <p:spPr>
          <a:xfrm>
            <a:off x="251520" y="3230796"/>
            <a:ext cx="3131804" cy="318207"/>
          </a:xfrm>
          <a:prstGeom prst="rect">
            <a:avLst/>
          </a:prstGeom>
          <a:noFill/>
        </p:spPr>
        <p:txBody>
          <a:bodyPr wrap="square" lIns="40810" tIns="20405" rIns="40810" bIns="20405" rtlCol="0">
            <a:spAutoFit/>
          </a:bodyPr>
          <a:lstStyle/>
          <a:p>
            <a:pPr algn="just"/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1 –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10; j =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1 –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2÷4;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8" name="Группа 67"/>
          <p:cNvGrpSpPr/>
          <p:nvPr/>
        </p:nvGrpSpPr>
        <p:grpSpPr>
          <a:xfrm>
            <a:off x="4572002" y="2798748"/>
            <a:ext cx="4499990" cy="3167750"/>
            <a:chOff x="4644010" y="2204864"/>
            <a:chExt cx="4499990" cy="3167750"/>
          </a:xfrm>
        </p:grpSpPr>
        <p:pic>
          <p:nvPicPr>
            <p:cNvPr id="69" name="Picture 4" descr="C:\NIR24\Ge71\Pics\PNG_ENG\482.png"/>
            <p:cNvPicPr>
              <a:picLocks noChangeAspect="1" noChangeArrowheads="1"/>
            </p:cNvPicPr>
            <p:nvPr/>
          </p:nvPicPr>
          <p:blipFill>
            <a:blip r:embed="rId3" cstate="print"/>
            <a:srcRect l="4983" t="7895" b="5263"/>
            <a:stretch>
              <a:fillRect/>
            </a:stretch>
          </p:blipFill>
          <p:spPr bwMode="auto">
            <a:xfrm>
              <a:off x="4932040" y="2492896"/>
              <a:ext cx="4045972" cy="2608376"/>
            </a:xfrm>
            <a:prstGeom prst="rect">
              <a:avLst/>
            </a:prstGeom>
            <a:noFill/>
          </p:spPr>
        </p:pic>
        <p:sp>
          <p:nvSpPr>
            <p:cNvPr id="70" name="TextBox 69"/>
            <p:cNvSpPr txBox="1"/>
            <p:nvPr/>
          </p:nvSpPr>
          <p:spPr>
            <a:xfrm>
              <a:off x="5389124" y="2204864"/>
              <a:ext cx="3131804" cy="287430"/>
            </a:xfrm>
            <a:prstGeom prst="rect">
              <a:avLst/>
            </a:prstGeom>
            <a:noFill/>
          </p:spPr>
          <p:txBody>
            <a:bodyPr wrap="square" lIns="40810" tIns="20405" rIns="40810" bIns="20405" rtlCol="0">
              <a:spAutoFit/>
            </a:bodyPr>
            <a:lstStyle/>
            <a:p>
              <a:pPr algn="ctr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482</a:t>
              </a:r>
              <a:r>
                <a:rPr lang="en-US" sz="1600" b="1" baseline="30000" dirty="0" smtClean="0">
                  <a:latin typeface="Arial" pitchFamily="34" charset="0"/>
                  <a:cs typeface="Arial" pitchFamily="34" charset="0"/>
                </a:rPr>
                <a:t>nd</a:t>
              </a:r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 measurement hour</a:t>
              </a:r>
              <a:endParaRPr lang="ru-RU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812360" y="5085184"/>
              <a:ext cx="1331640" cy="287430"/>
            </a:xfrm>
            <a:prstGeom prst="rect">
              <a:avLst/>
            </a:prstGeom>
            <a:noFill/>
          </p:spPr>
          <p:txBody>
            <a:bodyPr wrap="square" lIns="40810" tIns="20405" rIns="40810" bIns="20405" rtlCol="0">
              <a:spAutoFit/>
            </a:bodyPr>
            <a:lstStyle/>
            <a:p>
              <a:pPr algn="just"/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N, channels</a:t>
              </a:r>
              <a:endParaRPr lang="ru-RU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 rot="16200000">
              <a:off x="4002819" y="2990070"/>
              <a:ext cx="1569811" cy="287430"/>
            </a:xfrm>
            <a:prstGeom prst="rect">
              <a:avLst/>
            </a:prstGeom>
            <a:noFill/>
          </p:spPr>
          <p:txBody>
            <a:bodyPr wrap="square" lIns="40810" tIns="20405" rIns="40810" bIns="20405" rtlCol="0">
              <a:spAutoFit/>
            </a:bodyPr>
            <a:lstStyle/>
            <a:p>
              <a:pPr algn="just"/>
              <a:r>
                <a:rPr lang="en-US" sz="1600" b="1" dirty="0" err="1" smtClean="0">
                  <a:latin typeface="Arial" pitchFamily="34" charset="0"/>
                  <a:cs typeface="Arial" pitchFamily="34" charset="0"/>
                </a:rPr>
                <a:t>ev</a:t>
              </a:r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. / 8 </a:t>
              </a:r>
              <a:r>
                <a:rPr lang="en-US" sz="1600" b="1" dirty="0" err="1" smtClean="0">
                  <a:latin typeface="Arial" pitchFamily="34" charset="0"/>
                  <a:cs typeface="Arial" pitchFamily="34" charset="0"/>
                </a:rPr>
                <a:t>ch</a:t>
              </a:r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. / 1 h</a:t>
              </a:r>
              <a:endParaRPr lang="ru-RU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44277" y="117655"/>
            <a:ext cx="8229600" cy="1143000"/>
          </a:xfrm>
          <a:prstGeom prst="rect">
            <a:avLst/>
          </a:prstGeom>
        </p:spPr>
        <p:txBody>
          <a:bodyPr lIns="40810" tIns="20405" rIns="40810" bIns="20405">
            <a:norm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en-US" sz="2700" dirty="0">
                <a:latin typeface="Arial" pitchFamily="34" charset="0"/>
                <a:ea typeface="+mj-ea"/>
                <a:cs typeface="Arial" pitchFamily="34" charset="0"/>
              </a:rPr>
              <a:t>The decay model</a:t>
            </a:r>
            <a:endParaRPr lang="ru-RU" sz="27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693013"/>
            <a:ext cx="9144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8423759" y="0"/>
            <a:ext cx="0" cy="6930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6839858" y="153016"/>
            <a:ext cx="2133600" cy="365125"/>
          </a:xfrm>
        </p:spPr>
        <p:txBody>
          <a:bodyPr/>
          <a:lstStyle/>
          <a:p>
            <a:fld id="{FF62F82D-7EE6-46EF-A0A4-6B8E9EEA6054}" type="slidenum">
              <a:rPr lang="ru-RU" sz="2400">
                <a:solidFill>
                  <a:schemeClr val="tx1"/>
                </a:solidFill>
                <a:latin typeface="Arial Black" pitchFamily="34" charset="0"/>
              </a:rPr>
              <a:pPr/>
              <a:t>8</a:t>
            </a:fld>
            <a:endParaRPr lang="ru-RU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4099" name="Picture 3" descr="C:\NIR24\Ge71\Pics\PNG_ENG\Image5.png"/>
          <p:cNvPicPr>
            <a:picLocks noChangeAspect="1" noChangeArrowheads="1"/>
          </p:cNvPicPr>
          <p:nvPr/>
        </p:nvPicPr>
        <p:blipFill>
          <a:blip r:embed="rId2" cstate="print"/>
          <a:srcRect l="38685" t="6300" r="2253" b="64825"/>
          <a:stretch>
            <a:fillRect/>
          </a:stretch>
        </p:blipFill>
        <p:spPr bwMode="auto">
          <a:xfrm>
            <a:off x="1368057" y="2997003"/>
            <a:ext cx="6407886" cy="176226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8136" y="801012"/>
            <a:ext cx="8819592" cy="533651"/>
          </a:xfrm>
          <a:prstGeom prst="rect">
            <a:avLst/>
          </a:prstGeom>
          <a:noFill/>
        </p:spPr>
        <p:txBody>
          <a:bodyPr wrap="square" lIns="40810" tIns="20405" rIns="40810" bIns="20405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The decay model takes into account the decays of the parent nuclei</a:t>
            </a:r>
            <a:br>
              <a:rPr lang="en-US" sz="1600" dirty="0"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sv-SE" sz="1600" baseline="30000" dirty="0">
                <a:latin typeface="Arial" pitchFamily="34" charset="0"/>
                <a:cs typeface="Arial" pitchFamily="34" charset="0"/>
              </a:rPr>
              <a:t>68</a:t>
            </a:r>
            <a:r>
              <a:rPr lang="sv-SE" sz="1600" dirty="0">
                <a:latin typeface="Arial" pitchFamily="34" charset="0"/>
                <a:cs typeface="Arial" pitchFamily="34" charset="0"/>
              </a:rPr>
              <a:t>Ge, </a:t>
            </a:r>
            <a:r>
              <a:rPr lang="sv-SE" sz="1600" baseline="30000" dirty="0">
                <a:latin typeface="Arial" pitchFamily="34" charset="0"/>
                <a:cs typeface="Arial" pitchFamily="34" charset="0"/>
              </a:rPr>
              <a:t>69</a:t>
            </a:r>
            <a:r>
              <a:rPr lang="sv-SE" sz="1600" dirty="0">
                <a:latin typeface="Arial" pitchFamily="34" charset="0"/>
                <a:cs typeface="Arial" pitchFamily="34" charset="0"/>
              </a:rPr>
              <a:t>Ge, </a:t>
            </a:r>
            <a:r>
              <a:rPr lang="sv-SE" sz="1600" baseline="30000" dirty="0">
                <a:latin typeface="Arial" pitchFamily="34" charset="0"/>
                <a:cs typeface="Arial" pitchFamily="34" charset="0"/>
              </a:rPr>
              <a:t>71</a:t>
            </a:r>
            <a:r>
              <a:rPr lang="sv-SE" sz="1600" dirty="0">
                <a:latin typeface="Arial" pitchFamily="34" charset="0"/>
                <a:cs typeface="Arial" pitchFamily="34" charset="0"/>
              </a:rPr>
              <a:t>Ge and </a:t>
            </a:r>
            <a:r>
              <a:rPr lang="sv-SE" sz="1600" baseline="30000" dirty="0">
                <a:latin typeface="Arial" pitchFamily="34" charset="0"/>
                <a:cs typeface="Arial" pitchFamily="34" charset="0"/>
              </a:rPr>
              <a:t>71</a:t>
            </a:r>
            <a:r>
              <a:rPr lang="sv-SE" sz="1600" dirty="0">
                <a:latin typeface="Arial" pitchFamily="34" charset="0"/>
                <a:cs typeface="Arial" pitchFamily="34" charset="0"/>
              </a:rPr>
              <a:t>As: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181740" y="1509927"/>
            <a:ext cx="9035721" cy="1543493"/>
            <a:chOff x="216595" y="3114378"/>
            <a:chExt cx="17713968" cy="3087343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216595" y="3186386"/>
              <a:ext cx="7704856" cy="738750"/>
              <a:chOff x="216595" y="3186386"/>
              <a:chExt cx="7704856" cy="738750"/>
            </a:xfrm>
          </p:grpSpPr>
          <p:pic>
            <p:nvPicPr>
              <p:cNvPr id="4100" name="Picture 4" descr="C:\NIR24\Ge71\Pics\PNG_ENG\Image5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358" t="7927" r="63865" b="87089"/>
              <a:stretch>
                <a:fillRect/>
              </a:stretch>
            </p:blipFill>
            <p:spPr bwMode="auto">
              <a:xfrm>
                <a:off x="216595" y="3186386"/>
                <a:ext cx="7344816" cy="648072"/>
              </a:xfrm>
              <a:prstGeom prst="rect">
                <a:avLst/>
              </a:prstGeom>
              <a:noFill/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7273378" y="3186386"/>
                <a:ext cx="648073" cy="738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800" dirty="0">
                    <a:latin typeface="Arial" pitchFamily="34" charset="0"/>
                    <a:cs typeface="Arial" pitchFamily="34" charset="0"/>
                  </a:rPr>
                  <a:t>,</a:t>
                </a:r>
                <a:endParaRPr lang="ru-RU" sz="18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216595" y="4194498"/>
              <a:ext cx="5184576" cy="810757"/>
              <a:chOff x="216595" y="4194498"/>
              <a:chExt cx="5184576" cy="810757"/>
            </a:xfrm>
          </p:grpSpPr>
          <p:pic>
            <p:nvPicPr>
              <p:cNvPr id="11" name="Picture 4" descr="C:\NIR24\Ge71\Pics\PNG_ENG\Image5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358" t="16235" r="74805" b="77673"/>
              <a:stretch>
                <a:fillRect/>
              </a:stretch>
            </p:blipFill>
            <p:spPr bwMode="auto">
              <a:xfrm>
                <a:off x="216595" y="4194498"/>
                <a:ext cx="4816152" cy="792088"/>
              </a:xfrm>
              <a:prstGeom prst="rect">
                <a:avLst/>
              </a:prstGeom>
              <a:noFill/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4753098" y="4266506"/>
                <a:ext cx="648073" cy="738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800" dirty="0">
                    <a:latin typeface="Arial" pitchFamily="34" charset="0"/>
                    <a:cs typeface="Arial" pitchFamily="34" charset="0"/>
                  </a:rPr>
                  <a:t>,</a:t>
                </a:r>
                <a:endParaRPr lang="ru-RU" sz="18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216595" y="5337625"/>
              <a:ext cx="5184576" cy="864096"/>
              <a:chOff x="216595" y="5337625"/>
              <a:chExt cx="5184576" cy="864096"/>
            </a:xfrm>
          </p:grpSpPr>
          <p:pic>
            <p:nvPicPr>
              <p:cNvPr id="12" name="Picture 4" descr="C:\NIR24\Ge71\Pics\PNG_ENG\Image5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358" t="26204" r="75392" b="67150"/>
              <a:stretch>
                <a:fillRect/>
              </a:stretch>
            </p:blipFill>
            <p:spPr bwMode="auto">
              <a:xfrm>
                <a:off x="216595" y="5337625"/>
                <a:ext cx="4680520" cy="864096"/>
              </a:xfrm>
              <a:prstGeom prst="rect">
                <a:avLst/>
              </a:prstGeom>
              <a:noFill/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4753098" y="5418634"/>
                <a:ext cx="648073" cy="738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800" dirty="0">
                    <a:latin typeface="Arial" pitchFamily="34" charset="0"/>
                    <a:cs typeface="Arial" pitchFamily="34" charset="0"/>
                  </a:rPr>
                  <a:t>,</a:t>
                </a:r>
                <a:endParaRPr lang="ru-RU" sz="18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9217595" y="3978474"/>
              <a:ext cx="7992888" cy="1224136"/>
              <a:chOff x="9217595" y="3978474"/>
              <a:chExt cx="7992888" cy="1224136"/>
            </a:xfrm>
          </p:grpSpPr>
          <p:pic>
            <p:nvPicPr>
              <p:cNvPr id="13" name="Picture 4" descr="C:\NIR24\Ge71\Pics\PNG_ENG\Image5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358" t="35067" r="63242" b="55518"/>
              <a:stretch>
                <a:fillRect/>
              </a:stretch>
            </p:blipFill>
            <p:spPr bwMode="auto">
              <a:xfrm>
                <a:off x="9217595" y="3978474"/>
                <a:ext cx="7488832" cy="1224136"/>
              </a:xfrm>
              <a:prstGeom prst="rect">
                <a:avLst/>
              </a:prstGeom>
              <a:noFill/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16562410" y="4266507"/>
                <a:ext cx="648073" cy="738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800" dirty="0">
                    <a:latin typeface="Arial" pitchFamily="34" charset="0"/>
                    <a:cs typeface="Arial" pitchFamily="34" charset="0"/>
                  </a:rPr>
                  <a:t>,</a:t>
                </a:r>
                <a:endParaRPr lang="ru-RU" sz="18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9289603" y="5373629"/>
              <a:ext cx="5184576" cy="792088"/>
              <a:chOff x="9289603" y="5373629"/>
              <a:chExt cx="5184576" cy="792088"/>
            </a:xfrm>
          </p:grpSpPr>
          <p:pic>
            <p:nvPicPr>
              <p:cNvPr id="14" name="Picture 4" descr="C:\NIR24\Ge71\Pics\PNG_ENG\Image5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358" t="47251" r="75392" b="46657"/>
              <a:stretch>
                <a:fillRect/>
              </a:stretch>
            </p:blipFill>
            <p:spPr bwMode="auto">
              <a:xfrm>
                <a:off x="9289603" y="5373629"/>
                <a:ext cx="4680520" cy="792088"/>
              </a:xfrm>
              <a:prstGeom prst="rect">
                <a:avLst/>
              </a:prstGeom>
              <a:noFill/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13826106" y="5418634"/>
                <a:ext cx="648073" cy="738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800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18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6886448" y="3114378"/>
              <a:ext cx="1044115" cy="738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800" dirty="0">
                  <a:latin typeface="Arial" pitchFamily="34" charset="0"/>
                  <a:cs typeface="Arial" pitchFamily="34" charset="0"/>
                </a:rPr>
                <a:t>(2)</a:t>
              </a:r>
              <a:endParaRPr lang="ru-RU" sz="18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08280" y="4724995"/>
            <a:ext cx="8819449" cy="595206"/>
          </a:xfrm>
          <a:prstGeom prst="rect">
            <a:avLst/>
          </a:prstGeom>
          <a:noFill/>
        </p:spPr>
        <p:txBody>
          <a:bodyPr wrap="square" lIns="40810" tIns="20405" rIns="40810" bIns="20405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The model also takes into account a correction for the dead time of the spectrometer: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72281" y="5408994"/>
            <a:ext cx="6047622" cy="503998"/>
            <a:chOff x="288603" y="11035258"/>
            <a:chExt cx="12097344" cy="1008112"/>
          </a:xfrm>
        </p:grpSpPr>
        <p:pic>
          <p:nvPicPr>
            <p:cNvPr id="28" name="Picture 4" descr="C:\NIR24\Ge71\Pics\PNG_ENG\Image5.png"/>
            <p:cNvPicPr>
              <a:picLocks noChangeAspect="1" noChangeArrowheads="1"/>
            </p:cNvPicPr>
            <p:nvPr/>
          </p:nvPicPr>
          <p:blipFill>
            <a:blip r:embed="rId2" cstate="print"/>
            <a:srcRect l="4358" t="74935" r="45484" b="17312"/>
            <a:stretch>
              <a:fillRect/>
            </a:stretch>
          </p:blipFill>
          <p:spPr bwMode="auto">
            <a:xfrm>
              <a:off x="288603" y="11035258"/>
              <a:ext cx="11593288" cy="1008112"/>
            </a:xfrm>
            <a:prstGeom prst="rect">
              <a:avLst/>
            </a:prstGeom>
            <a:noFill/>
          </p:spPr>
        </p:pic>
        <p:sp>
          <p:nvSpPr>
            <p:cNvPr id="29" name="TextBox 28"/>
            <p:cNvSpPr txBox="1"/>
            <p:nvPr/>
          </p:nvSpPr>
          <p:spPr>
            <a:xfrm>
              <a:off x="11737874" y="11179275"/>
              <a:ext cx="648073" cy="738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800" dirty="0">
                  <a:latin typeface="Arial" pitchFamily="34" charset="0"/>
                  <a:cs typeface="Arial" pitchFamily="34" charset="0"/>
                </a:rPr>
                <a:t>,</a:t>
              </a:r>
              <a:endParaRPr lang="ru-RU" sz="18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8531753" y="5484039"/>
            <a:ext cx="431973" cy="318207"/>
          </a:xfrm>
          <a:prstGeom prst="rect">
            <a:avLst/>
          </a:prstGeom>
          <a:noFill/>
        </p:spPr>
        <p:txBody>
          <a:bodyPr wrap="square" lIns="40810" tIns="20405" rIns="40810" bIns="20405" rtlCol="0">
            <a:spAutoFit/>
          </a:bodyPr>
          <a:lstStyle/>
          <a:p>
            <a:pPr algn="just"/>
            <a:r>
              <a:rPr lang="en-US" sz="1800" dirty="0">
                <a:latin typeface="Arial" pitchFamily="34" charset="0"/>
                <a:cs typeface="Arial" pitchFamily="34" charset="0"/>
              </a:rPr>
              <a:t>(3)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6272" y="5948988"/>
            <a:ext cx="7739516" cy="595206"/>
          </a:xfrm>
          <a:prstGeom prst="rect">
            <a:avLst/>
          </a:prstGeom>
          <a:noFill/>
        </p:spPr>
        <p:txBody>
          <a:bodyPr wrap="square" lIns="40810" tIns="20405" rIns="40810" bIns="20405" rtlCol="0">
            <a:spAutoFit/>
          </a:bodyPr>
          <a:lstStyle/>
          <a:p>
            <a:pPr algn="just"/>
            <a:r>
              <a:rPr lang="el-GR" sz="1800" dirty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– the dead time [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μ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s],</a:t>
            </a:r>
          </a:p>
          <a:p>
            <a:pPr algn="just"/>
            <a:r>
              <a:rPr lang="en-US" sz="1800" dirty="0">
                <a:latin typeface="Arial" pitchFamily="34" charset="0"/>
                <a:cs typeface="Arial" pitchFamily="34" charset="0"/>
              </a:rPr>
              <a:t>&lt;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&gt; – the inverse of the event count rate [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μ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s/counts].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44277" y="117655"/>
            <a:ext cx="8229600" cy="1143000"/>
          </a:xfrm>
          <a:prstGeom prst="rect">
            <a:avLst/>
          </a:prstGeom>
        </p:spPr>
        <p:txBody>
          <a:bodyPr lIns="40810" tIns="20405" rIns="40810" bIns="20405">
            <a:norm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en-US" sz="2700" dirty="0" smtClean="0">
                <a:latin typeface="Arial" pitchFamily="34" charset="0"/>
                <a:ea typeface="+mj-ea"/>
                <a:cs typeface="Arial" pitchFamily="34" charset="0"/>
              </a:rPr>
              <a:t>Decay curve K</a:t>
            </a:r>
            <a:r>
              <a:rPr lang="el-GR" sz="2700" baseline="-25000" dirty="0">
                <a:latin typeface="Arial" pitchFamily="34" charset="0"/>
                <a:ea typeface="+mj-ea"/>
                <a:cs typeface="Arial" pitchFamily="34" charset="0"/>
              </a:rPr>
              <a:t>α</a:t>
            </a:r>
            <a:r>
              <a:rPr lang="en-US" sz="2700" dirty="0">
                <a:latin typeface="Arial" pitchFamily="34" charset="0"/>
                <a:ea typeface="+mj-ea"/>
                <a:cs typeface="Arial" pitchFamily="34" charset="0"/>
              </a:rPr>
              <a:t>(</a:t>
            </a:r>
            <a:r>
              <a:rPr lang="en-US" sz="2700" baseline="30000" dirty="0">
                <a:latin typeface="Arial" pitchFamily="34" charset="0"/>
                <a:ea typeface="+mj-ea"/>
                <a:cs typeface="Arial" pitchFamily="34" charset="0"/>
              </a:rPr>
              <a:t>71</a:t>
            </a:r>
            <a:r>
              <a:rPr lang="en-US" sz="2700" dirty="0">
                <a:latin typeface="Arial" pitchFamily="34" charset="0"/>
                <a:ea typeface="+mj-ea"/>
                <a:cs typeface="Arial" pitchFamily="34" charset="0"/>
              </a:rPr>
              <a:t>Ga</a:t>
            </a:r>
            <a:r>
              <a:rPr lang="en-US" sz="2700" dirty="0" smtClean="0">
                <a:latin typeface="Arial" pitchFamily="34" charset="0"/>
                <a:ea typeface="+mj-ea"/>
                <a:cs typeface="Arial" pitchFamily="34" charset="0"/>
              </a:rPr>
              <a:t>)</a:t>
            </a:r>
            <a:endParaRPr lang="ru-RU" sz="27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693013"/>
            <a:ext cx="9144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8423759" y="0"/>
            <a:ext cx="0" cy="6930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6839858" y="153016"/>
            <a:ext cx="2133600" cy="365125"/>
          </a:xfrm>
        </p:spPr>
        <p:txBody>
          <a:bodyPr/>
          <a:lstStyle/>
          <a:p>
            <a:fld id="{FF62F82D-7EE6-46EF-A0A4-6B8E9EEA6054}" type="slidenum">
              <a:rPr lang="ru-RU" sz="2400">
                <a:solidFill>
                  <a:schemeClr val="tx1"/>
                </a:solidFill>
                <a:latin typeface="Arial Black" pitchFamily="34" charset="0"/>
              </a:rPr>
              <a:pPr/>
              <a:t>9</a:t>
            </a:fld>
            <a:endParaRPr lang="ru-RU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3074" name="Picture 2" descr="C:\NIR24\Ge71\Pics\PNG_ENG\Image7.pn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0" y="801012"/>
            <a:ext cx="9144000" cy="514379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7544" y="6169734"/>
            <a:ext cx="8388213" cy="318207"/>
          </a:xfrm>
          <a:prstGeom prst="rect">
            <a:avLst/>
          </a:prstGeom>
          <a:noFill/>
        </p:spPr>
        <p:txBody>
          <a:bodyPr wrap="square" lIns="40810" tIns="20405" rIns="40810" bIns="20405" rtlCol="0">
            <a:spAutoFit/>
          </a:bodyPr>
          <a:lstStyle/>
          <a:p>
            <a:pPr algn="just"/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18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1/2</a:t>
            </a:r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8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71</a:t>
            </a:r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Ge) = 11.4645 ± 0.0036 d</a:t>
            </a: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                       </a:t>
            </a:r>
            <a:r>
              <a:rPr lang="el-GR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χ</a:t>
            </a:r>
            <a:r>
              <a:rPr lang="en-US" sz="18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en-US" sz="1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ndf</a:t>
            </a:r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4674 / 4615; </a:t>
            </a: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 </a:t>
            </a:r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0.27</a:t>
            </a:r>
            <a:endParaRPr lang="ru-RU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5697</TotalTime>
  <Words>954</Words>
  <Application>Microsoft Office PowerPoint</Application>
  <PresentationFormat>Экран (4:3)</PresentationFormat>
  <Paragraphs>121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SymbolPS</vt:lpstr>
      <vt:lpstr>Times New Roman</vt:lpstr>
      <vt:lpstr>Wingdings</vt:lpstr>
      <vt:lpstr>Тема Office</vt:lpstr>
      <vt:lpstr>Preliminary results of the new precision measurements of 71Ge lifetime purposed for a solution of "gallium anomaly" problem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6102 i</dc:creator>
  <cp:lastModifiedBy>User</cp:lastModifiedBy>
  <cp:revision>145</cp:revision>
  <dcterms:created xsi:type="dcterms:W3CDTF">2024-10-01T06:25:15Z</dcterms:created>
  <dcterms:modified xsi:type="dcterms:W3CDTF">2024-10-22T15:56:14Z</dcterms:modified>
</cp:coreProperties>
</file>