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5" r:id="rId3"/>
    <p:sldId id="1596" r:id="rId4"/>
    <p:sldId id="1597" r:id="rId5"/>
    <p:sldId id="1600" r:id="rId6"/>
    <p:sldId id="318" r:id="rId7"/>
    <p:sldId id="1191" r:id="rId8"/>
    <p:sldId id="287" r:id="rId9"/>
    <p:sldId id="1192" r:id="rId10"/>
    <p:sldId id="1608" r:id="rId11"/>
    <p:sldId id="1604" r:id="rId12"/>
    <p:sldId id="1556" r:id="rId13"/>
    <p:sldId id="1577" r:id="rId14"/>
    <p:sldId id="1607" r:id="rId15"/>
    <p:sldId id="1606" r:id="rId16"/>
    <p:sldId id="1559" r:id="rId17"/>
    <p:sldId id="1605" r:id="rId18"/>
    <p:sldId id="1553" r:id="rId19"/>
    <p:sldId id="314" r:id="rId20"/>
    <p:sldId id="1555" r:id="rId21"/>
    <p:sldId id="161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6B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5851" autoAdjust="0"/>
  </p:normalViewPr>
  <p:slideViewPr>
    <p:cSldViewPr>
      <p:cViewPr varScale="1">
        <p:scale>
          <a:sx n="153" d="100"/>
          <a:sy n="153" d="100"/>
        </p:scale>
        <p:origin x="2068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3429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8FF47-1811-40D6-A3DF-7B0AF7281EE4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64E2D-4C62-4685-9DAB-3186B22E0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9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29D33-4BB9-4055-BE99-79D69635FC80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A904F-35D8-47E1-B6AD-FFE26E6B03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9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8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62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1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3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5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5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A904F-35D8-47E1-B6AD-FFE26E6B03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0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8450-2984-402C-992A-F97F5DF00231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9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4B58-A59B-452E-9DDD-E5623FBEDFC1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6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916A-755F-458A-A98C-22F786547B89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7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524-4199-4A82-B99C-5779D4F17C4F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3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C590-F669-4031-9BCE-DCC0BF6D0B34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8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5A99-197D-4C40-92FE-D400BD296E3D}" type="datetime1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4367-1A02-4864-B181-FABC414E204E}" type="datetime1">
              <a:rPr lang="ru-RU" smtClean="0"/>
              <a:t>25.10.2024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11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DD69-2F68-49BF-8C1E-2288306159A7}" type="datetime1">
              <a:rPr lang="ru-RU" smtClean="0"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5B18-A2D9-4246-8999-6E374B961714}" type="datetime1">
              <a:rPr lang="ru-RU" smtClean="0"/>
              <a:t>25.10.2024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4E15-1912-45B1-9078-631D74953FDA}" type="datetime1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DD96-9B2C-4257-925C-20DD33E3E240}" type="datetime1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A9F73-51D6-481B-AC67-A860066A81A7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Status and perspective of the AMoRE experiment                    V.N. Kornoukhov for AMoRE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A95EC-B324-4040-8F8B-8C2B1FD8D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7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nkornoukhov@mephi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emf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551232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Status and perspectives of the </a:t>
            </a:r>
            <a:r>
              <a:rPr lang="en-US" sz="2800" b="1" i="1" dirty="0" err="1">
                <a:solidFill>
                  <a:srgbClr val="FF0000"/>
                </a:solidFill>
              </a:rPr>
              <a:t>AMoRE</a:t>
            </a:r>
            <a:r>
              <a:rPr lang="en-US" sz="2800" b="1" i="1" dirty="0">
                <a:solidFill>
                  <a:srgbClr val="FF0000"/>
                </a:solidFill>
              </a:rPr>
              <a:t> experiment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5596" y="4428412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Kornoukhov Vasily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on behalf of the </a:t>
            </a:r>
            <a:r>
              <a:rPr lang="en-US" sz="2000" dirty="0" err="1">
                <a:solidFill>
                  <a:schemeClr val="tx1"/>
                </a:solidFill>
              </a:rPr>
              <a:t>AMoRE</a:t>
            </a:r>
            <a:r>
              <a:rPr lang="en-US" sz="2000" dirty="0">
                <a:solidFill>
                  <a:schemeClr val="tx1"/>
                </a:solidFill>
              </a:rPr>
              <a:t> Collaboration</a:t>
            </a:r>
          </a:p>
          <a:p>
            <a:pPr>
              <a:spcBef>
                <a:spcPts val="0"/>
              </a:spcBef>
            </a:pPr>
            <a:r>
              <a:rPr lang="en-US" sz="2000" dirty="0" err="1">
                <a:solidFill>
                  <a:schemeClr val="tx1"/>
                </a:solidFill>
              </a:rPr>
              <a:t>MEPhI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(Moscow, Russia)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hlinkClick r:id="rId3"/>
              </a:rPr>
              <a:t>vnkornoukhov@mephi.ru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3" y="35501"/>
            <a:ext cx="5616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7th International Conference on Particle Physics and Astrophysics (ICPPA-2024</a:t>
            </a:r>
            <a:r>
              <a:rPr lang="en-US" sz="2000" b="1" dirty="0" smtClean="0"/>
              <a:t>)</a:t>
            </a:r>
          </a:p>
          <a:p>
            <a:pPr algn="ctr"/>
            <a:r>
              <a:rPr lang="en-US" sz="2000" dirty="0" smtClean="0"/>
              <a:t>22 - 25 October, 2024</a:t>
            </a:r>
            <a:r>
              <a:rPr lang="ru-RU" sz="2000" dirty="0" smtClean="0"/>
              <a:t> (</a:t>
            </a:r>
            <a:r>
              <a:rPr lang="en-US" sz="2000" dirty="0"/>
              <a:t>Moscow, Russia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16632"/>
            <a:ext cx="2806908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6435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0663" y="78981"/>
            <a:ext cx="8229600" cy="541707"/>
          </a:xfrm>
        </p:spPr>
        <p:txBody>
          <a:bodyPr>
            <a:normAutofit/>
          </a:bodyPr>
          <a:lstStyle/>
          <a:p>
            <a:r>
              <a:rPr lang="en-US" altLang="ko-KR" sz="2100" dirty="0" err="1">
                <a:solidFill>
                  <a:srgbClr val="1216BC"/>
                </a:solidFill>
              </a:rPr>
              <a:t>AMoRE</a:t>
            </a:r>
            <a:r>
              <a:rPr lang="en-US" altLang="ko-KR" sz="2100" dirty="0">
                <a:solidFill>
                  <a:srgbClr val="1216BC"/>
                </a:solidFill>
              </a:rPr>
              <a:t>-I physics spectrum</a:t>
            </a:r>
            <a:endParaRPr lang="ko-KR" altLang="en-US" sz="2100" dirty="0">
              <a:solidFill>
                <a:srgbClr val="1216BC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7E85-6171-47B3-9FB3-34F13B6F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376243"/>
            <a:ext cx="1162472" cy="365125"/>
          </a:xfrm>
        </p:spPr>
        <p:txBody>
          <a:bodyPr/>
          <a:lstStyle/>
          <a:p>
            <a:fld id="{13D6003B-F342-44E4-A4BC-9A2C0A886325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A7-0DB9-42B9-9E42-572045D2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6448251"/>
            <a:ext cx="5688632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40D1-E7F6-4F6C-B674-751D4B75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0048" y="6448251"/>
            <a:ext cx="87444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65B1E-8E9B-43E9-A372-C680989E073A}"/>
              </a:ext>
            </a:extLst>
          </p:cNvPr>
          <p:cNvSpPr txBox="1"/>
          <p:nvPr/>
        </p:nvSpPr>
        <p:spPr>
          <a:xfrm>
            <a:off x="6732240" y="4581128"/>
            <a:ext cx="165618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 </a:t>
            </a:r>
            <a:r>
              <a:rPr lang="it-IT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veto</a:t>
            </a:r>
          </a:p>
          <a:p>
            <a:pPr>
              <a:lnSpc>
                <a:spcPct val="110000"/>
              </a:lnSpc>
            </a:pPr>
            <a:r>
              <a:rPr lang="it-IT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 tagging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DC9185-9314-D6CA-D1AC-96CF786D5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645024"/>
            <a:ext cx="532476" cy="2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2078"/>
            <a:ext cx="719390" cy="670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6021288"/>
            <a:ext cx="5164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/>
              <a:t>Hanbeom Kim</a:t>
            </a:r>
            <a:r>
              <a:rPr lang="it-IT" sz="1400" dirty="0"/>
              <a:t>, </a:t>
            </a:r>
            <a:r>
              <a:rPr lang="it-IT" sz="1400" dirty="0" smtClean="0"/>
              <a:t>IBS/SNU, AMoRE Collaboration </a:t>
            </a:r>
            <a:r>
              <a:rPr lang="it-IT" sz="1400" dirty="0"/>
              <a:t>meeting, </a:t>
            </a:r>
            <a:r>
              <a:rPr lang="it-IT" sz="1400" dirty="0" smtClean="0"/>
              <a:t>2024-08-28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196752"/>
            <a:ext cx="8136000" cy="3459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4725144"/>
            <a:ext cx="4068000" cy="12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8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>
              <a:xfrm>
                <a:off x="690663" y="78981"/>
                <a:ext cx="8229600" cy="541707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sz="2100" dirty="0" smtClean="0">
                    <a:solidFill>
                      <a:srgbClr val="1216BC"/>
                    </a:solidFill>
                  </a:rPr>
                  <a:t>AMoRE-I result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100" i="1" smtClean="0">
                            <a:solidFill>
                              <a:srgbClr val="1216B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100" b="0" i="1" smtClean="0">
                            <a:solidFill>
                              <a:srgbClr val="1216B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100" b="0" i="1" smtClean="0">
                            <a:solidFill>
                              <a:srgbClr val="1216BC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altLang="ko-KR" sz="2100" b="0" i="1" smtClean="0">
                            <a:solidFill>
                              <a:srgbClr val="1216B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ko-KR" altLang="en-US" sz="2100" b="0" i="1" smtClean="0">
                            <a:solidFill>
                              <a:srgbClr val="1216BC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altLang="ko-KR" sz="2100" dirty="0" smtClean="0">
                    <a:solidFill>
                      <a:srgbClr val="1216BC"/>
                    </a:solidFill>
                  </a:rPr>
                  <a:t>decay of </a:t>
                </a:r>
                <a:r>
                  <a:rPr lang="en-US" altLang="ko-KR" sz="2100" baseline="30000" dirty="0">
                    <a:solidFill>
                      <a:srgbClr val="1216BC"/>
                    </a:solidFill>
                  </a:rPr>
                  <a:t>100</a:t>
                </a:r>
                <a:r>
                  <a:rPr lang="en-US" altLang="ko-KR" sz="2100" dirty="0">
                    <a:solidFill>
                      <a:srgbClr val="1216BC"/>
                    </a:solidFill>
                  </a:rPr>
                  <a:t>Mo</a:t>
                </a:r>
                <a:endParaRPr lang="ko-KR" altLang="en-US" sz="2100" dirty="0">
                  <a:solidFill>
                    <a:srgbClr val="1216BC"/>
                  </a:solidFill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90663" y="78981"/>
                <a:ext cx="8229600" cy="541707"/>
              </a:xfrm>
              <a:blipFill>
                <a:blip r:embed="rId3"/>
                <a:stretch>
                  <a:fillRect b="-8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7E85-6171-47B3-9FB3-34F13B6F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381328"/>
            <a:ext cx="1090464" cy="365125"/>
          </a:xfrm>
        </p:spPr>
        <p:txBody>
          <a:bodyPr/>
          <a:lstStyle/>
          <a:p>
            <a:fld id="{13D6003B-F342-44E4-A4BC-9A2C0A886325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A7-0DB9-42B9-9E42-572045D2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5688632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40D1-E7F6-4F6C-B674-751D4B75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6381328"/>
            <a:ext cx="101845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11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65B1E-8E9B-43E9-A372-C680989E073A}"/>
              </a:ext>
            </a:extLst>
          </p:cNvPr>
          <p:cNvSpPr txBox="1"/>
          <p:nvPr/>
        </p:nvSpPr>
        <p:spPr>
          <a:xfrm>
            <a:off x="251520" y="4581128"/>
            <a:ext cx="5400600" cy="26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spectrum of selected events in the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of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DC9185-9314-D6CA-D1AC-96CF786D5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645024"/>
            <a:ext cx="532476" cy="2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2078"/>
            <a:ext cx="719390" cy="670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692696"/>
            <a:ext cx="3490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arXiv:2407.05618v1 [nucl-ex] 8 Jul 2024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196752"/>
            <a:ext cx="4896544" cy="32981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92080" y="1988840"/>
            <a:ext cx="381642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18 (13 CMO+5 LMO) </a:t>
            </a:r>
            <a:r>
              <a:rPr lang="en-US" sz="1600" dirty="0" smtClean="0">
                <a:solidFill>
                  <a:srgbClr val="000000"/>
                </a:solidFill>
                <a:latin typeface="AAAAAD+HelveticaNeue"/>
              </a:rPr>
              <a:t>crystals.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00"/>
                </a:solidFill>
                <a:latin typeface="AAAAAD+HelveticaNeue"/>
              </a:rPr>
              <a:t>Live </a:t>
            </a: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exposure ~ 4 kgMo-100</a:t>
            </a:r>
            <a:r>
              <a:rPr lang="en-US" sz="1600" dirty="0">
                <a:solidFill>
                  <a:srgbClr val="000000"/>
                </a:solidFill>
                <a:latin typeface="AAAAAE+HelveticaNeue"/>
              </a:rPr>
              <a:t>∙</a:t>
            </a:r>
            <a:r>
              <a:rPr lang="en-US" sz="1600" dirty="0" smtClean="0">
                <a:solidFill>
                  <a:srgbClr val="000000"/>
                </a:solidFill>
                <a:latin typeface="AAAAAD+HelveticaNeue"/>
              </a:rPr>
              <a:t>yr.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600" i="1" dirty="0" err="1" smtClean="0">
                <a:solidFill>
                  <a:srgbClr val="000000"/>
                </a:solidFill>
                <a:latin typeface="AAAAAF+HelveticaNeue-Italic"/>
              </a:rPr>
              <a:t>Bkg</a:t>
            </a:r>
            <a:r>
              <a:rPr lang="en-US" sz="1600" i="1" dirty="0" smtClean="0">
                <a:solidFill>
                  <a:srgbClr val="000000"/>
                </a:solidFill>
                <a:latin typeface="AAAAAF+HelveticaNeue-Italic"/>
              </a:rPr>
              <a:t> at </a:t>
            </a:r>
            <a:r>
              <a:rPr lang="en-US" sz="1600" i="1" dirty="0" smtClean="0">
                <a:solidFill>
                  <a:srgbClr val="000000"/>
                </a:solidFill>
                <a:latin typeface="AAAAAD+HelveticaNeue"/>
              </a:rPr>
              <a:t>ROI</a:t>
            </a:r>
            <a:r>
              <a:rPr lang="en-US" sz="1600" dirty="0" smtClean="0">
                <a:solidFill>
                  <a:srgbClr val="000000"/>
                </a:solidFill>
                <a:latin typeface="AAAAAD+HelveticaNeue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~0.025 </a:t>
            </a:r>
            <a:r>
              <a:rPr lang="en-US" sz="1600" dirty="0" smtClean="0">
                <a:solidFill>
                  <a:srgbClr val="000000"/>
                </a:solidFill>
                <a:latin typeface="AAAAAD+HelveticaNeue"/>
              </a:rPr>
              <a:t>counts/</a:t>
            </a:r>
            <a:r>
              <a:rPr lang="en-US" sz="1600" dirty="0" err="1" smtClean="0">
                <a:solidFill>
                  <a:srgbClr val="000000"/>
                </a:solidFill>
                <a:latin typeface="AAAAAD+HelveticaNeue"/>
              </a:rPr>
              <a:t>keV</a:t>
            </a:r>
            <a:r>
              <a:rPr lang="en-US" sz="1600" dirty="0" smtClean="0">
                <a:solidFill>
                  <a:srgbClr val="000000"/>
                </a:solidFill>
                <a:latin typeface="AAAAAD+HelveticaNeue"/>
              </a:rPr>
              <a:t>/kg/yr.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00"/>
                </a:solidFill>
                <a:latin typeface="AAAAAE+HelveticaNeue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&gt; 2.9</a:t>
            </a:r>
            <a:r>
              <a:rPr lang="en-US" sz="1600" dirty="0">
                <a:solidFill>
                  <a:srgbClr val="000000"/>
                </a:solidFill>
                <a:latin typeface="AAAAAE+HelveticaNeue"/>
              </a:rPr>
              <a:t>×</a:t>
            </a: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10</a:t>
            </a:r>
            <a:r>
              <a:rPr lang="en-US" sz="1600" baseline="30000" dirty="0">
                <a:solidFill>
                  <a:srgbClr val="000000"/>
                </a:solidFill>
                <a:latin typeface="AAAAAD+HelveticaNeue"/>
              </a:rPr>
              <a:t>24</a:t>
            </a: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AAAAD+HelveticaNeue"/>
              </a:rPr>
              <a:t>yr</a:t>
            </a:r>
            <a:r>
              <a:rPr lang="en-US" sz="1600" dirty="0">
                <a:solidFill>
                  <a:srgbClr val="000000"/>
                </a:solidFill>
                <a:latin typeface="AAAAAD+HelveticaNeue"/>
              </a:rPr>
              <a:t> at 90% CL.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82683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3088"/>
            <a:ext cx="7890580" cy="548403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1216BC"/>
                </a:solidFill>
              </a:rPr>
              <a:t>AMoRE</a:t>
            </a:r>
            <a:r>
              <a:rPr lang="en-US" sz="2000" dirty="0">
                <a:solidFill>
                  <a:srgbClr val="1216BC"/>
                </a:solidFill>
              </a:rPr>
              <a:t>-II detector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446200" cy="365125"/>
          </a:xfrm>
        </p:spPr>
        <p:txBody>
          <a:bodyPr/>
          <a:lstStyle/>
          <a:p>
            <a:fld id="{01094247-38AF-4C8D-AAF8-428C891F76F9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453336"/>
            <a:ext cx="6192688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5" y="6481564"/>
            <a:ext cx="1186757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692696"/>
            <a:ext cx="640871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Detector array: 84.4 kg of 100Mo, 157 kg of LMO crystals (360 modules</a:t>
            </a:r>
            <a:r>
              <a:rPr lang="en-US" sz="1600" b="1" dirty="0" smtClean="0"/>
              <a:t>)</a:t>
            </a:r>
            <a:endParaRPr lang="en-US" sz="1600" b="1" dirty="0"/>
          </a:p>
          <a:p>
            <a:pPr>
              <a:spcAft>
                <a:spcPts val="600"/>
              </a:spcAft>
            </a:pPr>
            <a:r>
              <a:rPr lang="en-US" sz="1600" dirty="0"/>
              <a:t>Scintillating molybdate crystals Li</a:t>
            </a:r>
            <a:r>
              <a:rPr lang="en-US" sz="1600" baseline="-25000" dirty="0"/>
              <a:t>2</a:t>
            </a:r>
            <a:r>
              <a:rPr lang="en-US" sz="1600" dirty="0"/>
              <a:t>MoO</a:t>
            </a:r>
            <a:r>
              <a:rPr lang="en-US" sz="1600" baseline="-25000" dirty="0"/>
              <a:t>4 </a:t>
            </a:r>
            <a:r>
              <a:rPr lang="en-US" sz="1600" dirty="0"/>
              <a:t>(LMO) by NIIC and CUP </a:t>
            </a:r>
            <a:r>
              <a:rPr lang="en-US" sz="1600" dirty="0" smtClean="0"/>
              <a:t>and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CMO from </a:t>
            </a:r>
            <a:r>
              <a:rPr lang="en-US" sz="1600" dirty="0" err="1" smtClean="0"/>
              <a:t>Fomos</a:t>
            </a:r>
            <a:r>
              <a:rPr lang="en-US" sz="1600" dirty="0" smtClean="0"/>
              <a:t>-Materials: </a:t>
            </a:r>
          </a:p>
          <a:p>
            <a:pPr>
              <a:spcAft>
                <a:spcPts val="1200"/>
              </a:spcAft>
            </a:pPr>
            <a:r>
              <a:rPr lang="en-US" sz="1600" dirty="0" smtClean="0"/>
              <a:t>large </a:t>
            </a:r>
            <a:r>
              <a:rPr lang="en-US" sz="1600" dirty="0"/>
              <a:t>individual detector mass (300 ~ 500 g for D5 x 5 cm and D6 x 6 cm)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Recent R &amp;D efforts at HQ: detector performance improved significantly: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Energy resolution (FWHM) at 2.6 MeV: </a:t>
            </a:r>
            <a:r>
              <a:rPr lang="en-US" sz="1400" dirty="0" smtClean="0"/>
              <a:t>&lt; 10 </a:t>
            </a:r>
            <a:r>
              <a:rPr lang="en-US" sz="1400" dirty="0"/>
              <a:t>keV at 10 </a:t>
            </a:r>
            <a:r>
              <a:rPr lang="en-US" sz="1400" dirty="0" err="1"/>
              <a:t>mK</a:t>
            </a:r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Alpha </a:t>
            </a:r>
            <a:r>
              <a:rPr lang="en-US" sz="1400" dirty="0"/>
              <a:t>particle Discrimination Power (DP):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    by L/H ratio: 14 - 19.5 @ ~ 5MeV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    by PSD: ~5 @ ~ 5MeV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Fast time response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63" y="3140968"/>
            <a:ext cx="2883535" cy="33123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EE761B-0E23-DAAC-9E23-3F1868DE1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076573"/>
            <a:ext cx="2160000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1941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4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2285"/>
            <a:ext cx="8229600" cy="548403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accent1"/>
                </a:solidFill>
              </a:rPr>
              <a:t>AMoRE</a:t>
            </a:r>
            <a:r>
              <a:rPr lang="en-US" sz="2000" dirty="0">
                <a:solidFill>
                  <a:schemeClr val="accent1"/>
                </a:solidFill>
              </a:rPr>
              <a:t>-II shielding system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158168" cy="365125"/>
          </a:xfrm>
        </p:spPr>
        <p:txBody>
          <a:bodyPr/>
          <a:lstStyle/>
          <a:p>
            <a:fld id="{4854C1E8-9B0A-42E1-AEA5-77E5461C938A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480720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481564"/>
            <a:ext cx="8267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13</a:t>
            </a:fld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3F2F2D-FEFC-469A-A9BA-926CAAFA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D9BD5B-2FDF-F394-05DF-EF42F4E3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42" y="754733"/>
            <a:ext cx="8320869" cy="50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42F376-A02F-97D1-8FFF-97C640935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6083045"/>
            <a:ext cx="2664000" cy="3861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E3744E-F013-2954-CE94-3DCDDE4CB109}"/>
              </a:ext>
            </a:extLst>
          </p:cNvPr>
          <p:cNvSpPr/>
          <p:nvPr/>
        </p:nvSpPr>
        <p:spPr>
          <a:xfrm>
            <a:off x="395536" y="5589240"/>
            <a:ext cx="1980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A0EB87-EB40-1D6F-C3C8-1A4976236D4A}"/>
              </a:ext>
            </a:extLst>
          </p:cNvPr>
          <p:cNvSpPr/>
          <p:nvPr/>
        </p:nvSpPr>
        <p:spPr>
          <a:xfrm>
            <a:off x="5328304" y="5589240"/>
            <a:ext cx="1980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BEABFE-22EC-382C-48FC-20BAC4B323DD}"/>
              </a:ext>
            </a:extLst>
          </p:cNvPr>
          <p:cNvSpPr/>
          <p:nvPr/>
        </p:nvSpPr>
        <p:spPr>
          <a:xfrm>
            <a:off x="2627784" y="5589240"/>
            <a:ext cx="1152128" cy="287472"/>
          </a:xfrm>
          <a:prstGeom prst="rect">
            <a:avLst/>
          </a:prstGeom>
          <a:noFill/>
          <a:ln w="34925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7321A1-9AA0-0AB9-8471-27031ACBA482}"/>
              </a:ext>
            </a:extLst>
          </p:cNvPr>
          <p:cNvSpPr/>
          <p:nvPr/>
        </p:nvSpPr>
        <p:spPr>
          <a:xfrm>
            <a:off x="3995936" y="5517232"/>
            <a:ext cx="1044000" cy="32400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025C49-12A8-2F71-99CE-B9BEBAA55811}"/>
              </a:ext>
            </a:extLst>
          </p:cNvPr>
          <p:cNvSpPr/>
          <p:nvPr/>
        </p:nvSpPr>
        <p:spPr>
          <a:xfrm>
            <a:off x="7596336" y="5589240"/>
            <a:ext cx="1152128" cy="28747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3088"/>
            <a:ext cx="7890580" cy="548403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1216BC"/>
                </a:solidFill>
              </a:rPr>
              <a:t>AMoRE</a:t>
            </a:r>
            <a:r>
              <a:rPr lang="en-US" sz="2000" dirty="0">
                <a:solidFill>
                  <a:srgbClr val="1216BC"/>
                </a:solidFill>
              </a:rPr>
              <a:t>-II </a:t>
            </a:r>
            <a:r>
              <a:rPr lang="en-US" sz="2000" dirty="0" smtClean="0">
                <a:solidFill>
                  <a:srgbClr val="1216BC"/>
                </a:solidFill>
              </a:rPr>
              <a:t>detector Stage 1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446200" cy="365125"/>
          </a:xfrm>
        </p:spPr>
        <p:txBody>
          <a:bodyPr/>
          <a:lstStyle/>
          <a:p>
            <a:fld id="{01094247-38AF-4C8D-AAF8-428C891F76F9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453336"/>
            <a:ext cx="6192688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5" y="6481564"/>
            <a:ext cx="1186757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14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61926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Detector </a:t>
            </a:r>
            <a:r>
              <a:rPr lang="en-US" dirty="0" smtClean="0"/>
              <a:t>array of stage 1: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9 (modules/column) x 10 (columns) = 90 modules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Scintillating molybdate crystals Li</a:t>
            </a:r>
            <a:r>
              <a:rPr lang="en-US" baseline="-25000" dirty="0"/>
              <a:t>2</a:t>
            </a:r>
            <a:r>
              <a:rPr lang="en-US" dirty="0"/>
              <a:t>MoO</a:t>
            </a:r>
            <a:r>
              <a:rPr lang="en-US" baseline="-25000" dirty="0"/>
              <a:t>4 </a:t>
            </a:r>
            <a:r>
              <a:rPr lang="en-US" dirty="0"/>
              <a:t>(LMO) by NIIC and </a:t>
            </a:r>
            <a:r>
              <a:rPr lang="en-US" dirty="0" smtClean="0"/>
              <a:t>CUP</a:t>
            </a:r>
          </a:p>
          <a:p>
            <a:pPr>
              <a:spcAft>
                <a:spcPts val="600"/>
              </a:spcAft>
            </a:pPr>
            <a:r>
              <a:rPr lang="en-US" dirty="0"/>
              <a:t>Data taking for no longer than a year</a:t>
            </a:r>
            <a:r>
              <a:rPr lang="en-US" dirty="0" smtClean="0"/>
              <a:t>, starting </a:t>
            </a:r>
            <a:r>
              <a:rPr lang="en-US" dirty="0"/>
              <a:t>from 2025.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1941"/>
            <a:ext cx="719390" cy="670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692696"/>
            <a:ext cx="2520280" cy="4751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89040"/>
            <a:ext cx="2519896" cy="18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2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599" y="80496"/>
            <a:ext cx="8229600" cy="540192"/>
          </a:xfrm>
        </p:spPr>
        <p:txBody>
          <a:bodyPr>
            <a:normAutofit/>
          </a:bodyPr>
          <a:lstStyle/>
          <a:p>
            <a:r>
              <a:rPr lang="en-US" altLang="ko-KR" sz="2300" dirty="0">
                <a:solidFill>
                  <a:srgbClr val="FF0000"/>
                </a:solidFill>
              </a:rPr>
              <a:t>New Underground Laboratory </a:t>
            </a:r>
            <a:r>
              <a:rPr lang="en-US" altLang="ko-KR" sz="2300" dirty="0" err="1">
                <a:solidFill>
                  <a:srgbClr val="FF0000"/>
                </a:solidFill>
              </a:rPr>
              <a:t>Yemilab</a:t>
            </a:r>
            <a:r>
              <a:rPr lang="en-US" altLang="ko-KR" sz="2300" dirty="0">
                <a:solidFill>
                  <a:srgbClr val="FF0000"/>
                </a:solidFill>
              </a:rPr>
              <a:t> to host </a:t>
            </a:r>
            <a:r>
              <a:rPr lang="en-US" altLang="ko-KR" sz="2300" dirty="0" err="1">
                <a:solidFill>
                  <a:srgbClr val="FF0000"/>
                </a:solidFill>
              </a:rPr>
              <a:t>AMoRE</a:t>
            </a:r>
            <a:r>
              <a:rPr lang="en-US" altLang="ko-KR" sz="2300" dirty="0">
                <a:solidFill>
                  <a:srgbClr val="FF0000"/>
                </a:solidFill>
              </a:rPr>
              <a:t>-II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96" y="6448251"/>
            <a:ext cx="1090464" cy="365125"/>
          </a:xfrm>
        </p:spPr>
        <p:txBody>
          <a:bodyPr/>
          <a:lstStyle/>
          <a:p>
            <a:fld id="{46D76B0B-78DA-41C1-A406-87B6D2B67617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59632" y="6453336"/>
            <a:ext cx="6336704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90464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15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A64664-8A39-4B93-BF13-436C10FF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6440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08720"/>
            <a:ext cx="7263608" cy="5438761"/>
          </a:xfrm>
          <a:prstGeom prst="rect">
            <a:avLst/>
          </a:prstGeom>
        </p:spPr>
      </p:pic>
      <p:pic>
        <p:nvPicPr>
          <p:cNvPr id="10" name="그림 7">
            <a:extLst>
              <a:ext uri="{FF2B5EF4-FFF2-40B4-BE49-F238E27FC236}">
                <a16:creationId xmlns:a16="http://schemas.microsoft.com/office/drawing/2014/main" id="{ADAA1BAE-BBC7-AFD9-0FFF-D4379A1A5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62"/>
          <a:stretch/>
        </p:blipFill>
        <p:spPr>
          <a:xfrm>
            <a:off x="61715" y="3645022"/>
            <a:ext cx="864000" cy="566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BBC6CB-CC8D-F938-F183-3B241AB72657}"/>
              </a:ext>
            </a:extLst>
          </p:cNvPr>
          <p:cNvSpPr txBox="1"/>
          <p:nvPr/>
        </p:nvSpPr>
        <p:spPr>
          <a:xfrm>
            <a:off x="0" y="4147230"/>
            <a:ext cx="14401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8-seats electric vehicle </a:t>
            </a:r>
            <a:endParaRPr lang="ru-RU" sz="900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755576" y="3356113"/>
            <a:ext cx="1548000" cy="3609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A66B42-85F4-7DB4-84A8-9775AB222D8C}"/>
              </a:ext>
            </a:extLst>
          </p:cNvPr>
          <p:cNvSpPr txBox="1"/>
          <p:nvPr/>
        </p:nvSpPr>
        <p:spPr>
          <a:xfrm>
            <a:off x="5700313" y="5229200"/>
            <a:ext cx="301595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The constructions have been done  </a:t>
            </a:r>
            <a:endParaRPr lang="ru-RU" sz="1200" dirty="0"/>
          </a:p>
          <a:p>
            <a:pPr algn="ctr"/>
            <a:r>
              <a:rPr lang="en-US" sz="1200" dirty="0"/>
              <a:t>(2017.09 – 2022.07)</a:t>
            </a:r>
          </a:p>
          <a:p>
            <a:pPr algn="ctr"/>
            <a:r>
              <a:rPr lang="en-US" sz="1200" dirty="0"/>
              <a:t> 2,500 m</a:t>
            </a:r>
            <a:r>
              <a:rPr lang="en-US" sz="1200" baseline="30000" dirty="0"/>
              <a:t>2</a:t>
            </a:r>
            <a:r>
              <a:rPr lang="en-US" sz="1200" dirty="0"/>
              <a:t> of experiment dedicated area</a:t>
            </a:r>
            <a:endParaRPr lang="ru-RU" sz="1200" dirty="0"/>
          </a:p>
          <a:p>
            <a:pPr algn="ctr"/>
            <a:r>
              <a:rPr lang="en-US" sz="1200" dirty="0"/>
              <a:t> 1,000 m of rock underground</a:t>
            </a:r>
          </a:p>
          <a:p>
            <a:r>
              <a:rPr lang="en-US" sz="1200" dirty="0"/>
              <a:t>Since Sept 2022, the </a:t>
            </a:r>
            <a:r>
              <a:rPr lang="en-US" sz="1200" dirty="0" err="1"/>
              <a:t>Yemilab</a:t>
            </a:r>
            <a:r>
              <a:rPr lang="en-US" sz="1200" dirty="0"/>
              <a:t> is in operati</a:t>
            </a:r>
            <a:r>
              <a:rPr lang="en-US" sz="1400" dirty="0"/>
              <a:t>on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420888"/>
            <a:ext cx="2926910" cy="21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95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4624"/>
            <a:ext cx="6408712" cy="548403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AMoRE</a:t>
            </a:r>
            <a:r>
              <a:rPr lang="en-US" sz="2000" dirty="0">
                <a:solidFill>
                  <a:srgbClr val="FF0000"/>
                </a:solidFill>
              </a:rPr>
              <a:t>-II </a:t>
            </a:r>
            <a:r>
              <a:rPr lang="en-US" sz="2000" dirty="0" smtClean="0">
                <a:solidFill>
                  <a:srgbClr val="FF0000"/>
                </a:solidFill>
              </a:rPr>
              <a:t>construction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at </a:t>
            </a:r>
            <a:r>
              <a:rPr lang="en-US" sz="2000" dirty="0" err="1" smtClean="0">
                <a:solidFill>
                  <a:srgbClr val="FF0000"/>
                </a:solidFill>
              </a:rPr>
              <a:t>Yemilab</a:t>
            </a:r>
            <a:r>
              <a:rPr lang="en-US" sz="2000" dirty="0" smtClean="0">
                <a:solidFill>
                  <a:srgbClr val="FF0000"/>
                </a:solidFill>
              </a:rPr>
              <a:t> (August 2024)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086160" cy="365125"/>
          </a:xfrm>
        </p:spPr>
        <p:txBody>
          <a:bodyPr/>
          <a:lstStyle/>
          <a:p>
            <a:fld id="{AC65D16F-2FB6-4948-A270-95A62E3F8228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15616" y="6453336"/>
            <a:ext cx="6552728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481564"/>
            <a:ext cx="8267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16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719390" cy="670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764704"/>
            <a:ext cx="4872541" cy="36544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15616" y="4437112"/>
            <a:ext cx="2061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AMoRE</a:t>
            </a:r>
            <a:r>
              <a:rPr lang="en-US" sz="1600" dirty="0"/>
              <a:t> Hall in </a:t>
            </a:r>
            <a:r>
              <a:rPr lang="en-US" sz="1600" dirty="0" err="1"/>
              <a:t>Yemilab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6165304"/>
            <a:ext cx="2390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DR installed in the </a:t>
            </a:r>
            <a:r>
              <a:rPr lang="en-US" sz="1600" dirty="0" err="1"/>
              <a:t>Yemilab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060848"/>
            <a:ext cx="2317853" cy="40324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476672"/>
            <a:ext cx="209110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548403"/>
          </a:xfrm>
        </p:spPr>
        <p:txBody>
          <a:bodyPr>
            <a:normAutofit/>
          </a:bodyPr>
          <a:lstStyle/>
          <a:p>
            <a:r>
              <a:rPr lang="en-US" sz="2100" dirty="0" err="1">
                <a:solidFill>
                  <a:srgbClr val="FF0000"/>
                </a:solidFill>
              </a:rPr>
              <a:t>AMoRE</a:t>
            </a:r>
            <a:r>
              <a:rPr lang="en-US" sz="2100" dirty="0">
                <a:solidFill>
                  <a:srgbClr val="FF0000"/>
                </a:solidFill>
              </a:rPr>
              <a:t>-II construction: clean room</a:t>
            </a:r>
            <a:endParaRPr lang="ru-RU" sz="21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086160" cy="365125"/>
          </a:xfrm>
        </p:spPr>
        <p:txBody>
          <a:bodyPr/>
          <a:lstStyle/>
          <a:p>
            <a:fld id="{AC65D16F-2FB6-4948-A270-95A62E3F8228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15616" y="6453336"/>
            <a:ext cx="6552728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481564"/>
            <a:ext cx="8267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17</a:t>
            </a:fld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77BE8B1-8195-9CC9-6292-026A7BFB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4" y="1196752"/>
            <a:ext cx="5544000" cy="41539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D44040-66F4-E781-1640-30F7ADFB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194" y="1768767"/>
            <a:ext cx="3492000" cy="3537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66EF9-B14C-96C4-480B-29FF72EFE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578" y="832774"/>
            <a:ext cx="1440000" cy="188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4624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600F-50E8-4149-886C-9DB6AAF0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7" y="20450"/>
            <a:ext cx="7643841" cy="6002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216BC"/>
                </a:solidFill>
              </a:rPr>
              <a:t>Conclusions</a:t>
            </a:r>
            <a:endParaRPr lang="ru-RU" sz="2000" dirty="0">
              <a:solidFill>
                <a:srgbClr val="1216B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379ED6-7D42-4106-A4C5-5D4639324D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536" y="1052736"/>
                <a:ext cx="8621578" cy="4752528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600" b="1" i="1" dirty="0"/>
                  <a:t>AMoRE-I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The </a:t>
                </a:r>
                <a:r>
                  <a:rPr lang="en-US" sz="1600" dirty="0" err="1"/>
                  <a:t>AMoRE</a:t>
                </a:r>
                <a:r>
                  <a:rPr lang="en-US" sz="1600" dirty="0"/>
                  <a:t>-I, which is the first stage of the experiment was completed in April 2023 </a:t>
                </a:r>
                <a:r>
                  <a:rPr lang="en-US" sz="1600" dirty="0" smtClean="0"/>
                  <a:t>with live </a:t>
                </a:r>
                <a:r>
                  <a:rPr lang="en-US" sz="1600" dirty="0"/>
                  <a:t>exposure ~ 4 kgMo-100∙yr</a:t>
                </a:r>
                <a:r>
                  <a:rPr lang="en-US" sz="1600" dirty="0" smtClean="0"/>
                  <a:t>.</a:t>
                </a:r>
                <a:endParaRPr lang="en-US" sz="1600" dirty="0"/>
              </a:p>
              <a:p>
                <a:pPr marL="540000" indent="-28575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The background level in </a:t>
                </a:r>
                <a:r>
                  <a:rPr lang="en-US" sz="1600" dirty="0" err="1"/>
                  <a:t>AMoRE</a:t>
                </a:r>
                <a:r>
                  <a:rPr lang="en-US" sz="1600" dirty="0"/>
                  <a:t>-I is ~ </a:t>
                </a:r>
                <a:r>
                  <a:rPr lang="en-US" sz="1600" dirty="0" smtClean="0"/>
                  <a:t>0.025 </a:t>
                </a:r>
                <a:r>
                  <a:rPr lang="en-US" sz="1600" dirty="0" err="1" smtClean="0"/>
                  <a:t>ckky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(at </a:t>
                </a:r>
                <a:r>
                  <a:rPr lang="en-US" sz="1600" dirty="0"/>
                  <a:t>ROI) </a:t>
                </a:r>
              </a:p>
              <a:p>
                <a:pPr marL="540000" indent="-28440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1/2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&gt;</a:t>
                </a:r>
                <a:r>
                  <a:rPr lang="en-US" sz="1600" dirty="0"/>
                  <a:t> 2.9×10</a:t>
                </a:r>
                <a:r>
                  <a:rPr lang="en-US" sz="1600" baseline="30000" dirty="0"/>
                  <a:t>24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years </a:t>
                </a:r>
                <a:r>
                  <a:rPr lang="en-US" sz="1600" dirty="0"/>
                  <a:t>at 90% CL (best limit for </a:t>
                </a:r>
                <a:r>
                  <a:rPr lang="en-US" sz="1600" baseline="30000" dirty="0"/>
                  <a:t>100</a:t>
                </a:r>
                <a:r>
                  <a:rPr lang="en-US" sz="1600" dirty="0"/>
                  <a:t>Mo)</a:t>
                </a:r>
                <a:endParaRPr lang="ru-RU" sz="1600" dirty="0" smtClean="0">
                  <a:solidFill>
                    <a:schemeClr val="tx1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600" b="1" i="1" dirty="0" err="1" smtClean="0">
                    <a:cs typeface="Times New Roman" charset="0"/>
                  </a:rPr>
                  <a:t>AMoRE</a:t>
                </a:r>
                <a:r>
                  <a:rPr lang="en-US" sz="1600" b="1" i="1" dirty="0" smtClean="0">
                    <a:cs typeface="Times New Roman" charset="0"/>
                  </a:rPr>
                  <a:t>-II</a:t>
                </a:r>
                <a:endParaRPr lang="en-US" sz="1600" dirty="0">
                  <a:cs typeface="Times New Roman" charset="0"/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The first</a:t>
                </a:r>
                <a:r>
                  <a:rPr lang="en-US" sz="1600" dirty="0">
                    <a:cs typeface="Times New Roman" charset="0"/>
                  </a:rPr>
                  <a:t> phase with 90 kg of Li</a:t>
                </a:r>
                <a:r>
                  <a:rPr lang="en-US" sz="1600" baseline="-25000" dirty="0">
                    <a:cs typeface="Times New Roman" charset="0"/>
                  </a:rPr>
                  <a:t>2</a:t>
                </a:r>
                <a:r>
                  <a:rPr lang="en-US" sz="1600" baseline="30000" dirty="0">
                    <a:cs typeface="Times New Roman" charset="0"/>
                  </a:rPr>
                  <a:t>100</a:t>
                </a:r>
                <a:r>
                  <a:rPr lang="en-US" sz="1600" dirty="0">
                    <a:cs typeface="Times New Roman" charset="0"/>
                  </a:rPr>
                  <a:t>MoO</a:t>
                </a:r>
                <a:r>
                  <a:rPr lang="en-US" sz="1600" baseline="-25000" dirty="0">
                    <a:cs typeface="Times New Roman" charset="0"/>
                  </a:rPr>
                  <a:t>4</a:t>
                </a:r>
                <a:r>
                  <a:rPr lang="en-US" sz="1600" dirty="0">
                    <a:cs typeface="Times New Roman" charset="0"/>
                  </a:rPr>
                  <a:t> will start in 2025.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1600" dirty="0" err="1" smtClean="0">
                    <a:cs typeface="Times New Roman" charset="0"/>
                  </a:rPr>
                  <a:t>AMoRE</a:t>
                </a:r>
                <a:r>
                  <a:rPr lang="en-US" sz="1600" dirty="0" smtClean="0">
                    <a:cs typeface="Times New Roman" charset="0"/>
                  </a:rPr>
                  <a:t>-II </a:t>
                </a:r>
                <a:r>
                  <a:rPr lang="en-US" sz="1600" dirty="0">
                    <a:cs typeface="Times New Roman" charset="0"/>
                  </a:rPr>
                  <a:t>will run in two phases, aiming the final goal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dirty="0"/>
                          <m:t>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dirty="0"/>
                          <m:t>1/2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sz="1600" dirty="0"/>
                          <m:t>0</m:t>
                        </m:r>
                        <m:r>
                          <m:rPr>
                            <m:nor/>
                          </m:rPr>
                          <a:rPr lang="en-US" sz="1600" dirty="0"/>
                          <m:t>𝜈</m:t>
                        </m:r>
                      </m:sup>
                    </m:sSubSup>
                  </m:oMath>
                </a14:m>
                <a:r>
                  <a:rPr lang="en-US" sz="1600" dirty="0"/>
                  <a:t> &gt; </a:t>
                </a:r>
                <a:r>
                  <a:rPr lang="en-US" sz="1600" dirty="0" smtClean="0"/>
                  <a:t>4 </a:t>
                </a:r>
                <a:r>
                  <a:rPr lang="en-US" sz="1600" dirty="0"/>
                  <a:t>x 10</a:t>
                </a:r>
                <a:r>
                  <a:rPr lang="en-US" sz="1600" baseline="30000" dirty="0"/>
                  <a:t>26</a:t>
                </a:r>
                <a:r>
                  <a:rPr lang="en-US" sz="1600" dirty="0"/>
                  <a:t> years (covers inverted mass </a:t>
                </a:r>
                <a:r>
                  <a:rPr lang="en-US" sz="1600" dirty="0" smtClean="0"/>
                  <a:t>ordering).</a:t>
                </a:r>
                <a:r>
                  <a:rPr lang="en-US" sz="1600" dirty="0">
                    <a:cs typeface="Times New Roman" charset="0"/>
                  </a:rPr>
                  <a:t> </a:t>
                </a:r>
                <a:endParaRPr lang="en-US" sz="1600" dirty="0" smtClean="0">
                  <a:cs typeface="Times New Roman" charset="0"/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cs typeface="Times New Roman" charset="0"/>
                  </a:rPr>
                  <a:t>Detector array: 84.4 kg of </a:t>
                </a:r>
                <a:r>
                  <a:rPr lang="en-US" sz="1600" baseline="30000" dirty="0">
                    <a:cs typeface="Times New Roman" charset="0"/>
                  </a:rPr>
                  <a:t>100</a:t>
                </a:r>
                <a:r>
                  <a:rPr lang="en-US" sz="1600" dirty="0">
                    <a:cs typeface="Times New Roman" charset="0"/>
                  </a:rPr>
                  <a:t>Mo, 157 kg of LMO crystals (360 modules</a:t>
                </a:r>
                <a:r>
                  <a:rPr lang="en-US" sz="1600" dirty="0" smtClean="0">
                    <a:cs typeface="Times New Roman" charset="0"/>
                  </a:rPr>
                  <a:t>)</a:t>
                </a:r>
              </a:p>
              <a:p>
                <a:pPr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cs typeface="Times New Roman" charset="0"/>
                  </a:rPr>
                  <a:t>The </a:t>
                </a:r>
                <a:r>
                  <a:rPr lang="en-US" sz="1600" dirty="0">
                    <a:cs typeface="Times New Roman" charset="0"/>
                  </a:rPr>
                  <a:t>construction of major facilities and subsystem are almost completed</a:t>
                </a:r>
                <a:r>
                  <a:rPr lang="en-US" sz="1600" dirty="0" smtClean="0">
                    <a:cs typeface="Times New Roman" charset="0"/>
                  </a:rPr>
                  <a:t>.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600" b="1" i="1" dirty="0" err="1" smtClean="0"/>
                  <a:t>Yemilab</a:t>
                </a:r>
                <a:endParaRPr lang="en-US" sz="1600" b="1" i="1" dirty="0"/>
              </a:p>
              <a:p>
                <a:pPr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A new underground laboratory in Korea (</a:t>
                </a:r>
                <a:r>
                  <a:rPr lang="en-US" sz="1600" dirty="0" err="1"/>
                  <a:t>Yemilab</a:t>
                </a:r>
                <a:r>
                  <a:rPr lang="en-US" sz="1600" dirty="0"/>
                  <a:t>) to host </a:t>
                </a:r>
                <a:r>
                  <a:rPr lang="en-US" sz="1600" dirty="0" err="1"/>
                  <a:t>AMoRE</a:t>
                </a:r>
                <a:r>
                  <a:rPr lang="en-US" sz="1600" dirty="0"/>
                  <a:t>-II experiment provides necessary space and </a:t>
                </a:r>
                <a:r>
                  <a:rPr lang="en-US" sz="1600" dirty="0" smtClean="0"/>
                  <a:t>utilities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379ED6-7D42-4106-A4C5-5D4639324D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052736"/>
                <a:ext cx="8621578" cy="4752528"/>
              </a:xfrm>
              <a:blipFill>
                <a:blip r:embed="rId3"/>
                <a:stretch>
                  <a:fillRect l="-424" t="-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AB1B-1284-4614-85C0-42D9DF52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09320"/>
            <a:ext cx="1018456" cy="365125"/>
          </a:xfrm>
        </p:spPr>
        <p:txBody>
          <a:bodyPr/>
          <a:lstStyle/>
          <a:p>
            <a:fld id="{AF73F942-B0D5-4D1F-A1BC-DFECF7C0183C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2D5A-60FF-4E55-89E9-72929257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356350"/>
            <a:ext cx="6264696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D82C-179B-45DD-B98C-24B90592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09320"/>
            <a:ext cx="6584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18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0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11CE-AAC8-46C4-9924-9610BC9C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7B59-7518-4A56-8E97-0F927618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Back up slides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F3C56-6C6F-46B6-A16E-9152642C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D8FB-36C7-4982-862D-8C8774F16344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8D3B8-90B6-433E-8738-1E1930BE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5832648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BE1DF-E39A-4404-8F56-16886000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03" y="22722"/>
            <a:ext cx="8579296" cy="741982"/>
          </a:xfr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accent1"/>
                </a:solidFill>
              </a:rPr>
              <a:t>AMoRE</a:t>
            </a:r>
            <a:r>
              <a:rPr lang="en-US" sz="2000" dirty="0">
                <a:solidFill>
                  <a:schemeClr val="accent1"/>
                </a:solidFill>
              </a:rPr>
              <a:t> (Advanced Mo-based Rare process Experiment):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search for 0</a:t>
            </a:r>
            <a:r>
              <a:rPr lang="el-GR" sz="2000" dirty="0">
                <a:solidFill>
                  <a:schemeClr val="accent1"/>
                </a:solidFill>
              </a:rPr>
              <a:t>ν</a:t>
            </a:r>
            <a:r>
              <a:rPr lang="en-US" sz="2000" dirty="0">
                <a:solidFill>
                  <a:schemeClr val="accent1"/>
                </a:solidFill>
              </a:rPr>
              <a:t>2</a:t>
            </a:r>
            <a:r>
              <a:rPr lang="el-GR" sz="2000" dirty="0">
                <a:solidFill>
                  <a:schemeClr val="accent1"/>
                </a:solidFill>
              </a:rPr>
              <a:t>β</a:t>
            </a:r>
            <a:r>
              <a:rPr lang="en-US" sz="2000" dirty="0">
                <a:solidFill>
                  <a:schemeClr val="accent1"/>
                </a:solidFill>
              </a:rPr>
              <a:t>-decay of </a:t>
            </a:r>
            <a:r>
              <a:rPr lang="en-US" sz="2000" baseline="30000" dirty="0">
                <a:solidFill>
                  <a:schemeClr val="accent1"/>
                </a:solidFill>
              </a:rPr>
              <a:t>100</a:t>
            </a:r>
            <a:r>
              <a:rPr lang="en-US" sz="2000" dirty="0">
                <a:solidFill>
                  <a:schemeClr val="accent1"/>
                </a:solidFill>
              </a:rPr>
              <a:t>Mo isotope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with scintillation cryogenic bolometer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42024"/>
            <a:ext cx="5546569" cy="4213674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6757" y="6471207"/>
            <a:ext cx="944843" cy="365125"/>
          </a:xfrm>
        </p:spPr>
        <p:txBody>
          <a:bodyPr/>
          <a:lstStyle/>
          <a:p>
            <a:fld id="{84ED06DA-1DE5-4568-90AA-E4BFD44AFE6E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6048672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69559" y="6449371"/>
            <a:ext cx="87444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19872" y="3212976"/>
            <a:ext cx="411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 countries, 25 institutes, ~ 106 members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11160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China</a:t>
            </a:r>
          </a:p>
          <a:p>
            <a:r>
              <a:rPr lang="en-US" b="1" dirty="0"/>
              <a:t>Germany</a:t>
            </a:r>
          </a:p>
          <a:p>
            <a:r>
              <a:rPr lang="en-US" b="1" dirty="0"/>
              <a:t>India</a:t>
            </a:r>
          </a:p>
          <a:p>
            <a:r>
              <a:rPr lang="en-US" b="1" dirty="0"/>
              <a:t>Indonesia</a:t>
            </a:r>
          </a:p>
          <a:p>
            <a:r>
              <a:rPr lang="en-US" b="1" dirty="0"/>
              <a:t>Korea</a:t>
            </a:r>
          </a:p>
          <a:p>
            <a:r>
              <a:rPr lang="en-US" b="1" dirty="0"/>
              <a:t>Pakistan</a:t>
            </a:r>
          </a:p>
          <a:p>
            <a:r>
              <a:rPr lang="en-US" b="1" dirty="0"/>
              <a:t>Russia</a:t>
            </a:r>
          </a:p>
          <a:p>
            <a:r>
              <a:rPr lang="en-US" b="1" dirty="0"/>
              <a:t>Thailand</a:t>
            </a:r>
          </a:p>
          <a:p>
            <a:r>
              <a:rPr lang="en-US" b="1" dirty="0"/>
              <a:t>Ukraine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76348"/>
            <a:ext cx="540000" cy="32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19" y="2135880"/>
            <a:ext cx="504056" cy="32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51" y="2120662"/>
            <a:ext cx="486212" cy="3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50" y="3561300"/>
            <a:ext cx="486212" cy="32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09" y="4120306"/>
            <a:ext cx="486212" cy="32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21" y="4584171"/>
            <a:ext cx="486214" cy="3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45" y="2948861"/>
            <a:ext cx="486212" cy="32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92" y="2756919"/>
            <a:ext cx="486214" cy="324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2D2BB2-5672-4B72-BABE-4E2E263EE526}"/>
              </a:ext>
            </a:extLst>
          </p:cNvPr>
          <p:cNvSpPr txBox="1"/>
          <p:nvPr/>
        </p:nvSpPr>
        <p:spPr>
          <a:xfrm>
            <a:off x="323528" y="5196388"/>
            <a:ext cx="86409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2003 – the beginning of works on CaMoO</a:t>
            </a:r>
            <a:r>
              <a:rPr lang="en-US" sz="1400" baseline="-25000" dirty="0"/>
              <a:t>4</a:t>
            </a:r>
            <a:r>
              <a:rPr lang="en-US" sz="1400" dirty="0"/>
              <a:t> scintillation crystals</a:t>
            </a:r>
            <a:r>
              <a:rPr lang="ru-RU" sz="1400" dirty="0"/>
              <a:t> </a:t>
            </a:r>
            <a:r>
              <a:rPr lang="en-US" sz="1400" dirty="0"/>
              <a:t>growth in Korea (and in </a:t>
            </a:r>
            <a:r>
              <a:rPr lang="en-US" sz="1400" dirty="0" smtClean="0"/>
              <a:t>Russia as well)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2009 – </a:t>
            </a:r>
            <a:r>
              <a:rPr lang="en-US" sz="1400" dirty="0" smtClean="0"/>
              <a:t>foundation </a:t>
            </a:r>
            <a:r>
              <a:rPr lang="en-US" sz="1400" dirty="0"/>
              <a:t>of International collaboration </a:t>
            </a:r>
            <a:r>
              <a:rPr lang="en-US" sz="1400" dirty="0" err="1"/>
              <a:t>AMoRE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2006-2012 – JSC </a:t>
            </a:r>
            <a:r>
              <a:rPr lang="en-US" sz="1400" dirty="0" err="1"/>
              <a:t>Fomos</a:t>
            </a:r>
            <a:r>
              <a:rPr lang="en-US" sz="1400" dirty="0"/>
              <a:t>-Materials developed the technology of </a:t>
            </a:r>
            <a:r>
              <a:rPr lang="en-US" sz="1400" baseline="30000" dirty="0">
                <a:solidFill>
                  <a:srgbClr val="FF0000"/>
                </a:solidFill>
              </a:rPr>
              <a:t>48free</a:t>
            </a:r>
            <a:r>
              <a:rPr lang="en-US" sz="1400" dirty="0">
                <a:solidFill>
                  <a:srgbClr val="FF0000"/>
                </a:solidFill>
              </a:rPr>
              <a:t>Ca</a:t>
            </a:r>
            <a:r>
              <a:rPr lang="en-US" sz="1400" baseline="30000" dirty="0">
                <a:solidFill>
                  <a:srgbClr val="FF0000"/>
                </a:solidFill>
              </a:rPr>
              <a:t>100</a:t>
            </a:r>
            <a:r>
              <a:rPr lang="en-US" sz="1400" dirty="0">
                <a:solidFill>
                  <a:srgbClr val="FF0000"/>
                </a:solidFill>
              </a:rPr>
              <a:t>MoO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en-US" sz="1400" dirty="0"/>
              <a:t> crystals growth. </a:t>
            </a:r>
            <a:endParaRPr lang="ru-RU" sz="1400" dirty="0"/>
          </a:p>
          <a:p>
            <a:r>
              <a:rPr lang="en-US" sz="1400" dirty="0"/>
              <a:t>2013 – </a:t>
            </a:r>
            <a:r>
              <a:rPr lang="en-US" sz="1400" dirty="0" smtClean="0"/>
              <a:t>foundation </a:t>
            </a:r>
            <a:r>
              <a:rPr lang="en-US" sz="1400" dirty="0"/>
              <a:t>of CUP (Center for Underground Physics IBS).</a:t>
            </a:r>
            <a:endParaRPr lang="ru-RU" sz="1400" dirty="0"/>
          </a:p>
        </p:txBody>
      </p:sp>
      <p:pic>
        <p:nvPicPr>
          <p:cNvPr id="3074" name="Picture 2" descr="Фла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7" y="3927239"/>
            <a:ext cx="468000" cy="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96" y="26396"/>
            <a:ext cx="720000" cy="6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0663" y="78981"/>
            <a:ext cx="8229600" cy="469699"/>
          </a:xfrm>
        </p:spPr>
        <p:txBody>
          <a:bodyPr>
            <a:normAutofit/>
          </a:bodyPr>
          <a:lstStyle/>
          <a:p>
            <a:r>
              <a:rPr lang="en-US" altLang="ko-KR" sz="2100" dirty="0" err="1">
                <a:solidFill>
                  <a:srgbClr val="1216BC"/>
                </a:solidFill>
              </a:rPr>
              <a:t>AMoRE</a:t>
            </a:r>
            <a:r>
              <a:rPr lang="en-US" altLang="ko-KR" sz="2100" dirty="0">
                <a:solidFill>
                  <a:srgbClr val="1216BC"/>
                </a:solidFill>
              </a:rPr>
              <a:t>-I detector performance (energy calibration &amp; resolution)</a:t>
            </a:r>
            <a:endParaRPr lang="ko-KR" altLang="en-US" sz="2100" dirty="0">
              <a:solidFill>
                <a:srgbClr val="1216BC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7E85-6171-47B3-9FB3-34F13B6F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309320"/>
            <a:ext cx="1234480" cy="365125"/>
          </a:xfrm>
        </p:spPr>
        <p:txBody>
          <a:bodyPr/>
          <a:lstStyle/>
          <a:p>
            <a:fld id="{13D6003B-F342-44E4-A4BC-9A2C0A886325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219A7-0DB9-42B9-9E42-572045D2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5688632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40D1-E7F6-4F6C-B674-751D4B75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00" y="6309320"/>
            <a:ext cx="6584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20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65B1E-8E9B-43E9-A372-C680989E073A}"/>
              </a:ext>
            </a:extLst>
          </p:cNvPr>
          <p:cNvSpPr txBox="1"/>
          <p:nvPr/>
        </p:nvSpPr>
        <p:spPr>
          <a:xfrm>
            <a:off x="4017730" y="3952684"/>
            <a:ext cx="5070940" cy="1603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70000"/>
              </a:lnSpc>
              <a:buFontTx/>
              <a:buChar char="-"/>
            </a:pPr>
            <a:r>
              <a:rPr lang="en-US" altLang="ko-KR" sz="1600" dirty="0"/>
              <a:t>External </a:t>
            </a:r>
            <a:r>
              <a:rPr lang="el-GR" altLang="ko-KR" sz="1600" dirty="0"/>
              <a:t>γ</a:t>
            </a:r>
            <a:r>
              <a:rPr lang="en-US" altLang="ko-KR" sz="1600" dirty="0"/>
              <a:t> source</a:t>
            </a:r>
            <a:r>
              <a:rPr lang="ru-RU" altLang="ko-KR" sz="1600" dirty="0"/>
              <a:t>: </a:t>
            </a:r>
            <a:r>
              <a:rPr lang="en-US" altLang="ko-KR" sz="1600" baseline="30000" dirty="0"/>
              <a:t>232</a:t>
            </a:r>
            <a:r>
              <a:rPr lang="en-US" altLang="ko-KR" sz="1600" dirty="0"/>
              <a:t>Th</a:t>
            </a:r>
            <a:r>
              <a:rPr lang="ru-RU" altLang="ko-KR" sz="1600" dirty="0"/>
              <a:t>-</a:t>
            </a:r>
            <a:r>
              <a:rPr lang="en-US" altLang="ko-KR" sz="1600" dirty="0"/>
              <a:t>doped welding rods</a:t>
            </a:r>
          </a:p>
          <a:p>
            <a:pPr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1600" dirty="0"/>
              <a:t>      outside of OVC</a:t>
            </a:r>
            <a:r>
              <a:rPr lang="ru-RU" altLang="ko-KR" sz="1600" dirty="0"/>
              <a:t> </a:t>
            </a:r>
            <a:r>
              <a:rPr lang="en-US" altLang="ko-KR" sz="1600" dirty="0"/>
              <a:t>(Outer Vacuum System)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/>
              <a:t>Slight second order non linearity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FWHM@2.6MeV ~ </a:t>
            </a:r>
            <a:r>
              <a:rPr lang="da-DK" sz="1600" dirty="0"/>
              <a:t>[8.9 ÷ 32.7] keV FWHM at 2615 keV,</a:t>
            </a:r>
          </a:p>
          <a:p>
            <a:pPr algn="ctr"/>
            <a:r>
              <a:rPr lang="da-DK" sz="1600" dirty="0"/>
              <a:t>~15 keV average</a:t>
            </a:r>
            <a:endParaRPr lang="en-US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55" y="3933056"/>
            <a:ext cx="3653081" cy="2160240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7668344" y="1844824"/>
            <a:ext cx="2160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FCB62-39C3-DB31-499E-59A52852C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77938"/>
            <a:ext cx="8835698" cy="24687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DC9185-9314-D6CA-D1AC-96CF786D5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645024"/>
            <a:ext cx="532476" cy="2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2078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548403"/>
          </a:xfrm>
        </p:spPr>
        <p:txBody>
          <a:bodyPr>
            <a:normAutofit/>
          </a:bodyPr>
          <a:lstStyle/>
          <a:p>
            <a:r>
              <a:rPr lang="en-US" sz="2100" dirty="0" err="1" smtClean="0">
                <a:solidFill>
                  <a:srgbClr val="FF0000"/>
                </a:solidFill>
              </a:rPr>
              <a:t>AMoRE</a:t>
            </a:r>
            <a:r>
              <a:rPr lang="en-US" sz="2100" dirty="0" smtClean="0">
                <a:solidFill>
                  <a:srgbClr val="FF0000"/>
                </a:solidFill>
              </a:rPr>
              <a:t>-II</a:t>
            </a:r>
            <a:r>
              <a:rPr lang="en-US" sz="2100" dirty="0">
                <a:solidFill>
                  <a:srgbClr val="FF0000"/>
                </a:solidFill>
              </a:rPr>
              <a:t>: Limits &amp; Sensitivities</a:t>
            </a:r>
            <a:endParaRPr lang="ru-RU" sz="21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456" y="6481563"/>
            <a:ext cx="1086160" cy="365125"/>
          </a:xfrm>
        </p:spPr>
        <p:txBody>
          <a:bodyPr/>
          <a:lstStyle/>
          <a:p>
            <a:fld id="{AC65D16F-2FB6-4948-A270-95A62E3F8228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15616" y="6453336"/>
            <a:ext cx="6552728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481564"/>
            <a:ext cx="8267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21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719390" cy="670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96752"/>
            <a:ext cx="7902004" cy="37444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64088" y="5733256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Current best upper limit: </a:t>
            </a:r>
            <a:r>
              <a:rPr lang="en-US" sz="1600" dirty="0" err="1" smtClean="0"/>
              <a:t>KamLAND</a:t>
            </a:r>
            <a:r>
              <a:rPr lang="en-US" sz="1600" dirty="0" smtClean="0"/>
              <a:t>-Zen</a:t>
            </a:r>
            <a:endParaRPr lang="en-US" sz="1600" dirty="0"/>
          </a:p>
          <a:p>
            <a:r>
              <a:rPr lang="en-US" sz="1600" dirty="0"/>
              <a:t>Phys. Rev. Lett. 130051801 (2023</a:t>
            </a:r>
            <a:r>
              <a:rPr lang="en-US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083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6F1838B-0BCF-B5FC-7502-EBEB19CB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0"/>
            <a:ext cx="7632848" cy="5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2000" dirty="0" err="1">
                <a:solidFill>
                  <a:srgbClr val="1216BC"/>
                </a:solidFill>
                <a:latin typeface="Calibri (Заголовки)"/>
              </a:rPr>
              <a:t>Neutrinoless</a:t>
            </a:r>
            <a:r>
              <a:rPr lang="en-US" altLang="ru-RU" sz="2000" dirty="0">
                <a:solidFill>
                  <a:srgbClr val="1216BC"/>
                </a:solidFill>
                <a:latin typeface="Calibri (Заголовки)"/>
              </a:rPr>
              <a:t> double beta decay in neutrino physics</a:t>
            </a:r>
            <a:endParaRPr lang="ru-RU" altLang="ru-RU" sz="2000" dirty="0">
              <a:solidFill>
                <a:srgbClr val="1216BC"/>
              </a:solidFill>
              <a:latin typeface="Calibri (Заголовки)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C56D87E-C1D4-B641-8F1A-C5C56681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10" y="635053"/>
            <a:ext cx="6637764" cy="5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ru-RU" sz="1800" i="1" dirty="0"/>
              <a:t>Question for neutrino physics: </a:t>
            </a:r>
            <a:r>
              <a:rPr lang="en-US" altLang="ru-RU" sz="1800" i="1" dirty="0">
                <a:solidFill>
                  <a:srgbClr val="FF0000"/>
                </a:solidFill>
              </a:rPr>
              <a:t>Dirac or Majorana nature of neutrino?</a:t>
            </a:r>
          </a:p>
          <a:p>
            <a:pPr marL="0" indent="0" eaLnBrk="1" hangingPunct="1">
              <a:buNone/>
            </a:pPr>
            <a:endParaRPr lang="en-US" altLang="ru-RU" sz="1800" i="1" dirty="0"/>
          </a:p>
          <a:p>
            <a:pPr marL="0" indent="0" eaLnBrk="1" hangingPunct="1">
              <a:buNone/>
            </a:pPr>
            <a:endParaRPr lang="en-US" altLang="ru-RU" sz="1800" i="1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2CCB63-F99A-0200-566D-AE7D6C5A8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504" y="6448251"/>
            <a:ext cx="1234480" cy="365125"/>
          </a:xfrm>
        </p:spPr>
        <p:txBody>
          <a:bodyPr/>
          <a:lstStyle/>
          <a:p>
            <a:fld id="{420FCCFD-A678-4D74-AA11-E9874D559D8B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F47BD0-B97A-4969-05EF-321067D5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448251"/>
            <a:ext cx="5832648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C33DE2-350B-947A-8B59-E0A732A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8080" y="6448251"/>
            <a:ext cx="658416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3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62681-DBDE-BCB5-E39F-D60B7D52D0DA}"/>
              </a:ext>
            </a:extLst>
          </p:cNvPr>
          <p:cNvSpPr txBox="1"/>
          <p:nvPr/>
        </p:nvSpPr>
        <p:spPr>
          <a:xfrm>
            <a:off x="325083" y="4890288"/>
            <a:ext cx="511470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Neutrinoless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double beta decay (0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νββ)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behaves as a Majorana particle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Lepton number conservation violated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mass could be defined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FA34EA-9EAC-3973-D66B-7E613FAEB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1" y="1285261"/>
            <a:ext cx="1537725" cy="1417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85239E-B4BE-0C8F-1E3F-BAE42D06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78" y="1273973"/>
            <a:ext cx="1521553" cy="13901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984F28-15B8-C48D-53AF-6CB3848BF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564" y="1039963"/>
            <a:ext cx="3401863" cy="33896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AD5277-E5AB-0B11-54C8-396A4A568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376" y="1293967"/>
            <a:ext cx="1408298" cy="2865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9619ED-FE4A-A55E-5430-0235FC3FC7E1}"/>
              </a:ext>
            </a:extLst>
          </p:cNvPr>
          <p:cNvSpPr txBox="1"/>
          <p:nvPr/>
        </p:nvSpPr>
        <p:spPr>
          <a:xfrm>
            <a:off x="3503642" y="173480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/>
              <a:t>To observe 2νββ decay, the single </a:t>
            </a:r>
          </a:p>
          <a:p>
            <a:r>
              <a:rPr lang="en-US" sz="1400" dirty="0"/>
              <a:t> β-decay must be energetically forbidden due to energy conservation constraint      </a:t>
            </a:r>
            <a:r>
              <a:rPr lang="en-US" sz="1400" b="1" dirty="0">
                <a:solidFill>
                  <a:srgbClr val="FF0000"/>
                </a:solidFill>
              </a:rPr>
              <a:t>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90DA3-C5FA-7E06-DD72-2F510C470558}"/>
                  </a:ext>
                </a:extLst>
              </p:cNvPr>
              <p:cNvSpPr txBox="1"/>
              <p:nvPr/>
            </p:nvSpPr>
            <p:spPr>
              <a:xfrm>
                <a:off x="107504" y="2800292"/>
                <a:ext cx="2228930" cy="93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(</a:t>
                </a:r>
                <a:r>
                  <a:rPr lang="en-US" sz="1400" b="1" dirty="0"/>
                  <a:t>Z,A) →(Z+2,A)+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b="1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acc>
                  </m:oMath>
                </a14:m>
                <a:endParaRPr lang="en-US" sz="1400" b="1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p>
                    </m:sSubSup>
                  </m:oMath>
                </a14:m>
                <a:r>
                  <a:rPr lang="en-US" sz="1400" dirty="0"/>
                  <a:t>  &gt; 10</a:t>
                </a:r>
                <a:r>
                  <a:rPr lang="en-US" sz="1400" baseline="30000" dirty="0"/>
                  <a:t>18</a:t>
                </a:r>
                <a:r>
                  <a:rPr lang="en-US" sz="1400" dirty="0"/>
                  <a:t> </a:t>
                </a:r>
                <a:r>
                  <a:rPr lang="en-US" sz="1400" dirty="0" err="1"/>
                  <a:t>yr</a:t>
                </a:r>
                <a:endParaRPr lang="en-US" sz="1400" dirty="0"/>
              </a:p>
              <a:p>
                <a:r>
                  <a:rPr lang="en-US" sz="1200" dirty="0"/>
                  <a:t>   (∆L=0, </a:t>
                </a:r>
                <a:r>
                  <a:rPr lang="en-US" sz="1200" dirty="0">
                    <a:solidFill>
                      <a:srgbClr val="FF0000"/>
                    </a:solidFill>
                  </a:rPr>
                  <a:t>allowed</a:t>
                </a:r>
                <a:r>
                  <a:rPr lang="en-US" sz="1200" dirty="0"/>
                  <a:t>, </a:t>
                </a:r>
              </a:p>
              <a:p>
                <a:r>
                  <a:rPr lang="en-US" sz="1200" dirty="0">
                    <a:solidFill>
                      <a:srgbClr val="FF0000"/>
                    </a:solidFill>
                  </a:rPr>
                  <a:t>even-even</a:t>
                </a:r>
                <a:r>
                  <a:rPr lang="en-US" sz="1200" dirty="0"/>
                  <a:t> </a:t>
                </a:r>
                <a:r>
                  <a:rPr lang="en-US" sz="1200" baseline="30000" dirty="0"/>
                  <a:t>76</a:t>
                </a:r>
                <a:r>
                  <a:rPr lang="en-US" sz="1200" dirty="0"/>
                  <a:t>Ge, </a:t>
                </a:r>
                <a:r>
                  <a:rPr lang="en-US" sz="1200" baseline="30000" dirty="0"/>
                  <a:t>130</a:t>
                </a:r>
                <a:r>
                  <a:rPr lang="en-US" sz="1200" dirty="0"/>
                  <a:t>Te, </a:t>
                </a:r>
                <a:r>
                  <a:rPr lang="en-US" sz="1200" baseline="30000" dirty="0"/>
                  <a:t>100</a:t>
                </a:r>
                <a:r>
                  <a:rPr lang="en-US" sz="1200" dirty="0"/>
                  <a:t>Mo,…)</a:t>
                </a:r>
                <a:endParaRPr lang="ru-RU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90DA3-C5FA-7E06-DD72-2F510C470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800292"/>
                <a:ext cx="2228930" cy="932115"/>
              </a:xfrm>
              <a:prstGeom prst="rect">
                <a:avLst/>
              </a:prstGeom>
              <a:blipFill>
                <a:blip r:embed="rId7"/>
                <a:stretch>
                  <a:fillRect l="-274" t="-654" r="-5753" b="-45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9ADC0E-3175-B9A4-AF00-57729A0C50E2}"/>
                  </a:ext>
                </a:extLst>
              </p:cNvPr>
              <p:cNvSpPr txBox="1"/>
              <p:nvPr/>
            </p:nvSpPr>
            <p:spPr>
              <a:xfrm>
                <a:off x="2195736" y="2723429"/>
                <a:ext cx="2160240" cy="932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(</a:t>
                </a:r>
                <a:r>
                  <a:rPr lang="en-US" sz="1400" b="1" dirty="0"/>
                  <a:t>Z,A) →(Z+2,A)+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400" b="1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p>
                    </m:sSubSup>
                  </m:oMath>
                </a14:m>
                <a:r>
                  <a:rPr lang="en-US" sz="1400" dirty="0"/>
                  <a:t>  &gt; 10</a:t>
                </a:r>
                <a:r>
                  <a:rPr lang="en-US" sz="1400" baseline="30000" dirty="0"/>
                  <a:t>25</a:t>
                </a:r>
                <a:r>
                  <a:rPr lang="en-US" sz="1400" dirty="0"/>
                  <a:t> </a:t>
                </a:r>
                <a:r>
                  <a:rPr lang="en-US" sz="1400" dirty="0" err="1"/>
                  <a:t>yr</a:t>
                </a:r>
                <a:endParaRPr lang="en-US" sz="1400" dirty="0"/>
              </a:p>
              <a:p>
                <a:r>
                  <a:rPr lang="en-US" sz="1200" dirty="0"/>
                  <a:t>   (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∆L=2,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rgbClr val="FF0000"/>
                    </a:solidFill>
                  </a:rPr>
                  <a:t>forbidden</a:t>
                </a:r>
                <a:r>
                  <a:rPr lang="en-US" sz="1200" dirty="0"/>
                  <a:t>, </a:t>
                </a:r>
              </a:p>
              <a:p>
                <a:r>
                  <a:rPr lang="en-US" sz="1200" dirty="0">
                    <a:solidFill>
                      <a:srgbClr val="FF0000"/>
                    </a:solidFill>
                  </a:rPr>
                  <a:t>even-even</a:t>
                </a:r>
                <a:r>
                  <a:rPr lang="en-US" sz="1200" dirty="0"/>
                  <a:t> </a:t>
                </a:r>
                <a:r>
                  <a:rPr lang="en-US" sz="1200" baseline="30000" dirty="0"/>
                  <a:t>76</a:t>
                </a:r>
                <a:r>
                  <a:rPr lang="en-US" sz="1200" dirty="0"/>
                  <a:t>Ge, </a:t>
                </a:r>
                <a:r>
                  <a:rPr lang="en-US" sz="1200" baseline="30000" dirty="0"/>
                  <a:t>130</a:t>
                </a:r>
                <a:r>
                  <a:rPr lang="en-US" sz="1200" dirty="0"/>
                  <a:t>Te, </a:t>
                </a:r>
                <a:r>
                  <a:rPr lang="en-US" sz="1200" baseline="30000" dirty="0"/>
                  <a:t>100</a:t>
                </a:r>
                <a:r>
                  <a:rPr lang="en-US" sz="1200" dirty="0"/>
                  <a:t>Mo,…)</a:t>
                </a:r>
                <a:endParaRPr lang="ru-RU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9ADC0E-3175-B9A4-AF00-57729A0C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723429"/>
                <a:ext cx="2160240" cy="932948"/>
              </a:xfrm>
              <a:prstGeom prst="rect">
                <a:avLst/>
              </a:prstGeom>
              <a:blipFill>
                <a:blip r:embed="rId8"/>
                <a:stretch>
                  <a:fillRect t="-1307" b="-45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7A6360B-9810-5A49-D4C6-B36C0428F5FB}"/>
              </a:ext>
            </a:extLst>
          </p:cNvPr>
          <p:cNvSpPr txBox="1"/>
          <p:nvPr/>
        </p:nvSpPr>
        <p:spPr>
          <a:xfrm>
            <a:off x="5589376" y="4582511"/>
            <a:ext cx="361840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In total 35 isotopes available and </a:t>
            </a:r>
          </a:p>
          <a:p>
            <a:pPr algn="ctr"/>
            <a:r>
              <a:rPr lang="en-US" sz="1600" dirty="0"/>
              <a:t>~ 11 of them can be used for 0νββ search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E1AE4-71CE-2D6B-AB80-4594E1FA2A00}"/>
              </a:ext>
            </a:extLst>
          </p:cNvPr>
          <p:cNvSpPr txBox="1"/>
          <p:nvPr/>
        </p:nvSpPr>
        <p:spPr>
          <a:xfrm>
            <a:off x="256061" y="3793765"/>
            <a:ext cx="5470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Double Beta Decay is the rarest nuclear weak process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It takes place between two even-even isobars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624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1D4D-F168-42B6-B247-CBF699B5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4624"/>
            <a:ext cx="7632848" cy="571723"/>
          </a:xfrm>
        </p:spPr>
        <p:txBody>
          <a:bodyPr>
            <a:noAutofit/>
          </a:bodyPr>
          <a:lstStyle/>
          <a:p>
            <a:r>
              <a:rPr lang="en-US" altLang="ko-KR" sz="2000" dirty="0">
                <a:solidFill>
                  <a:srgbClr val="1216BC"/>
                </a:solidFill>
                <a:latin typeface="Calibri (Заголовки)"/>
                <a:cs typeface="Calibri" panose="020F0502020204030204" pitchFamily="34" charset="0"/>
              </a:rPr>
              <a:t>Sensitivity of </a:t>
            </a:r>
            <a:r>
              <a:rPr lang="el-GR" altLang="ko-KR" sz="2000" dirty="0">
                <a:solidFill>
                  <a:srgbClr val="121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0ν2β</a:t>
            </a:r>
            <a:r>
              <a:rPr lang="el-GR" altLang="ko-KR" sz="2000" dirty="0">
                <a:solidFill>
                  <a:srgbClr val="1216BC"/>
                </a:solidFill>
                <a:latin typeface="Calibri (Заголовки)"/>
                <a:cs typeface="Calibri" panose="020F0502020204030204" pitchFamily="34" charset="0"/>
              </a:rPr>
              <a:t>-</a:t>
            </a:r>
            <a:r>
              <a:rPr lang="en-US" altLang="ko-KR" sz="2000" dirty="0">
                <a:solidFill>
                  <a:srgbClr val="1216BC"/>
                </a:solidFill>
                <a:latin typeface="Calibri (Заголовки)"/>
                <a:cs typeface="Calibri" panose="020F0502020204030204" pitchFamily="34" charset="0"/>
              </a:rPr>
              <a:t>decay experiments: </a:t>
            </a:r>
            <a:br>
              <a:rPr lang="en-US" altLang="ko-KR" sz="2000" dirty="0">
                <a:solidFill>
                  <a:srgbClr val="1216BC"/>
                </a:solidFill>
                <a:latin typeface="Calibri (Заголовки)"/>
                <a:cs typeface="Calibri" panose="020F0502020204030204" pitchFamily="34" charset="0"/>
              </a:rPr>
            </a:br>
            <a:r>
              <a:rPr lang="en-US" altLang="ko-KR" sz="2000" dirty="0">
                <a:solidFill>
                  <a:srgbClr val="1216BC"/>
                </a:solidFill>
                <a:latin typeface="Calibri (Заголовки)"/>
                <a:cs typeface="Calibri" panose="020F0502020204030204" pitchFamily="34" charset="0"/>
              </a:rPr>
              <a:t>enrichment, background and energy resolution</a:t>
            </a:r>
            <a:endParaRPr lang="ru-RU" sz="2000" dirty="0">
              <a:solidFill>
                <a:srgbClr val="1216BC"/>
              </a:solidFill>
              <a:latin typeface="Calibri (Заголовки)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B2C40-EFEA-46A6-9E40-5C66964C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217" y="6445170"/>
            <a:ext cx="1304423" cy="365125"/>
          </a:xfrm>
        </p:spPr>
        <p:txBody>
          <a:bodyPr/>
          <a:lstStyle/>
          <a:p>
            <a:fld id="{7F7146DE-1461-48D2-9261-DE35644928D3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2E884-898C-4593-A4AD-5675C651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5616" y="6453336"/>
            <a:ext cx="6552728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16E94-CCCA-4F1D-9206-36BEE3F2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6429206"/>
            <a:ext cx="1259632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4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634870" y="3640134"/>
            <a:ext cx="212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“Zero” background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7645" y="971436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“sizeable” background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33B47D-D4E0-E90E-2F5F-E9062030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62" y="1377016"/>
            <a:ext cx="3092956" cy="219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320428-B8F6-244A-C57E-01D71193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4042754"/>
            <a:ext cx="1602673" cy="646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438D4D-58FF-E90A-F0CD-DDA370D377F7}"/>
              </a:ext>
            </a:extLst>
          </p:cNvPr>
          <p:cNvSpPr txBox="1"/>
          <p:nvPr/>
        </p:nvSpPr>
        <p:spPr>
          <a:xfrm>
            <a:off x="4788024" y="9421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800" i="1" dirty="0">
                <a:latin typeface="Calibri" panose="020F0502020204030204"/>
              </a:rPr>
              <a:t>Experimental signature of </a:t>
            </a:r>
            <a:r>
              <a:rPr lang="en-US" sz="1800" dirty="0">
                <a:solidFill>
                  <a:srgbClr val="0066FF"/>
                </a:solidFill>
                <a:latin typeface="Calibri" panose="020F0502020204030204"/>
              </a:rPr>
              <a:t>2</a:t>
            </a:r>
            <a:r>
              <a:rPr lang="el-GR" sz="1800" i="1" dirty="0">
                <a:solidFill>
                  <a:srgbClr val="0066FF"/>
                </a:solidFill>
                <a:latin typeface="Calibri" panose="020F0502020204030204"/>
              </a:rPr>
              <a:t>ν</a:t>
            </a:r>
            <a:r>
              <a:rPr lang="el-GR" sz="1800" dirty="0">
                <a:solidFill>
                  <a:srgbClr val="0066FF"/>
                </a:solidFill>
                <a:latin typeface="Calibri" panose="020F0502020204030204"/>
              </a:rPr>
              <a:t>ββ</a:t>
            </a:r>
            <a:r>
              <a:rPr lang="ru-RU" sz="1800" dirty="0">
                <a:solidFill>
                  <a:srgbClr val="0066FF"/>
                </a:solidFill>
                <a:latin typeface="Calibri" panose="020F0502020204030204"/>
              </a:rPr>
              <a:t> </a:t>
            </a:r>
            <a:r>
              <a:rPr lang="en-US" sz="1800" dirty="0">
                <a:latin typeface="Calibri" panose="020F0502020204030204"/>
              </a:rPr>
              <a:t>and</a:t>
            </a:r>
            <a:r>
              <a:rPr lang="en-US" sz="1800" i="1" dirty="0">
                <a:solidFill>
                  <a:srgbClr val="0066FF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0</a:t>
            </a:r>
            <a:r>
              <a:rPr lang="el-GR" sz="1800" i="1" dirty="0">
                <a:solidFill>
                  <a:srgbClr val="FF0000"/>
                </a:solidFill>
              </a:rPr>
              <a:t>ν</a:t>
            </a:r>
            <a:r>
              <a:rPr lang="el-GR" sz="1800" dirty="0">
                <a:solidFill>
                  <a:srgbClr val="FF0000"/>
                </a:solidFill>
              </a:rPr>
              <a:t>ββ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697ADC-BA9E-FB73-6E5D-3455823BF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783" y="1302638"/>
            <a:ext cx="3500489" cy="28436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22ADFA-6D21-B228-C973-6138EB9CB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239" y="2598601"/>
            <a:ext cx="536494" cy="323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BA4538-EC2E-8517-3BDB-FC5E32DDC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037448"/>
            <a:ext cx="920576" cy="3048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510E4C-CDDC-21AF-DFCB-DF11F07F1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739" y="3242187"/>
            <a:ext cx="536494" cy="3292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035369-F7EB-7ACE-7818-ABF3E118E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294" y="3484214"/>
            <a:ext cx="951058" cy="3048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70FE13-88F9-3F70-A7B5-F530A12E2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4534" y="3004765"/>
            <a:ext cx="1556371" cy="396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E2975CD-2D85-F6A3-CC72-7B5A672E7E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1827" y="1547458"/>
            <a:ext cx="1755873" cy="28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2F159-E100-F7F0-E7D4-F56D690261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8557" y="4174719"/>
            <a:ext cx="3317345" cy="23437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909861-941D-2BAE-54AC-00DCF7112085}"/>
              </a:ext>
            </a:extLst>
          </p:cNvPr>
          <p:cNvSpPr/>
          <p:nvPr/>
        </p:nvSpPr>
        <p:spPr>
          <a:xfrm>
            <a:off x="1115616" y="1666562"/>
            <a:ext cx="792088" cy="430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7C45F8-1D10-64F6-C4B1-39A72F3CA5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1801" y="1628800"/>
            <a:ext cx="1008112" cy="216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5EF082-3A51-A9F8-4655-E1520C6BE871}"/>
                  </a:ext>
                </a:extLst>
              </p:cNvPr>
              <p:cNvSpPr txBox="1"/>
              <p:nvPr/>
            </p:nvSpPr>
            <p:spPr>
              <a:xfrm>
                <a:off x="523388" y="4866233"/>
                <a:ext cx="3412729" cy="6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“Golden isotopes”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</a:rPr>
                          <m:t>ββ</m:t>
                        </m:r>
                      </m:sub>
                    </m:sSub>
                  </m:oMath>
                </a14:m>
                <a:r>
                  <a:rPr lang="en-US" sz="1600" dirty="0"/>
                  <a:t> &gt; 2,615 MeV): </a:t>
                </a:r>
              </a:p>
              <a:p>
                <a:r>
                  <a:rPr lang="en-US" sz="1600" baseline="30000" dirty="0"/>
                  <a:t>48</a:t>
                </a:r>
                <a:r>
                  <a:rPr lang="en-US" sz="1600" dirty="0"/>
                  <a:t>Ca, </a:t>
                </a:r>
                <a:r>
                  <a:rPr lang="en-US" sz="1600" baseline="30000" dirty="0"/>
                  <a:t>150</a:t>
                </a:r>
                <a:r>
                  <a:rPr lang="en-US" sz="1600" dirty="0"/>
                  <a:t>Nd, </a:t>
                </a:r>
                <a:r>
                  <a:rPr lang="en-US" sz="1600" baseline="30000" dirty="0"/>
                  <a:t>96</a:t>
                </a:r>
                <a:r>
                  <a:rPr lang="en-US" sz="1600" dirty="0"/>
                  <a:t>Zr, </a:t>
                </a:r>
                <a:r>
                  <a:rPr lang="en-US" sz="1600" baseline="30000" dirty="0"/>
                  <a:t>100</a:t>
                </a:r>
                <a:r>
                  <a:rPr lang="en-US" sz="1600" dirty="0"/>
                  <a:t>Mo, </a:t>
                </a:r>
                <a:r>
                  <a:rPr lang="en-US" sz="1600" baseline="30000" dirty="0"/>
                  <a:t>82</a:t>
                </a:r>
                <a:r>
                  <a:rPr lang="en-US" sz="1600" dirty="0"/>
                  <a:t>Se, </a:t>
                </a:r>
                <a:r>
                  <a:rPr lang="en-US" sz="1600" baseline="30000" dirty="0"/>
                  <a:t>116</a:t>
                </a:r>
                <a:r>
                  <a:rPr lang="en-US" sz="1600" dirty="0"/>
                  <a:t>Cd</a:t>
                </a:r>
                <a:endParaRPr lang="ru-RU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5EF082-3A51-A9F8-4655-E1520C6BE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8" y="4866233"/>
                <a:ext cx="3412729" cy="606705"/>
              </a:xfrm>
              <a:prstGeom prst="rect">
                <a:avLst/>
              </a:prstGeom>
              <a:blipFill>
                <a:blip r:embed="rId14"/>
                <a:stretch>
                  <a:fillRect l="-1071" t="-2000" b="-1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F7FBE7C-FA9F-92D9-E842-43392F9976AE}"/>
              </a:ext>
            </a:extLst>
          </p:cNvPr>
          <p:cNvSpPr txBox="1"/>
          <p:nvPr/>
        </p:nvSpPr>
        <p:spPr>
          <a:xfrm>
            <a:off x="350302" y="5517871"/>
            <a:ext cx="4386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Cost effective = produced with centrifuge:</a:t>
            </a:r>
          </a:p>
          <a:p>
            <a:r>
              <a:rPr lang="en-US" sz="1600" b="1" baseline="30000" dirty="0">
                <a:solidFill>
                  <a:srgbClr val="FF0000"/>
                </a:solidFill>
              </a:rPr>
              <a:t>96</a:t>
            </a:r>
            <a:r>
              <a:rPr lang="en-US" sz="1600" b="1" dirty="0">
                <a:solidFill>
                  <a:srgbClr val="FF0000"/>
                </a:solidFill>
              </a:rPr>
              <a:t>Zr,</a:t>
            </a:r>
            <a:r>
              <a:rPr lang="en-US" sz="1600" dirty="0"/>
              <a:t> </a:t>
            </a:r>
            <a:r>
              <a:rPr lang="en-US" sz="1600" b="1" baseline="30000" dirty="0">
                <a:solidFill>
                  <a:srgbClr val="FF0000"/>
                </a:solidFill>
              </a:rPr>
              <a:t>100</a:t>
            </a:r>
            <a:r>
              <a:rPr lang="en-US" sz="1600" b="1" dirty="0">
                <a:solidFill>
                  <a:srgbClr val="FF0000"/>
                </a:solidFill>
              </a:rPr>
              <a:t>Mo</a:t>
            </a:r>
            <a:r>
              <a:rPr lang="en-US" sz="1600" dirty="0"/>
              <a:t>, </a:t>
            </a:r>
            <a:r>
              <a:rPr lang="en-US" sz="1600" b="1" baseline="30000" dirty="0">
                <a:solidFill>
                  <a:srgbClr val="FF0000"/>
                </a:solidFill>
              </a:rPr>
              <a:t>82</a:t>
            </a:r>
            <a:r>
              <a:rPr lang="en-US" sz="1600" b="1" dirty="0">
                <a:solidFill>
                  <a:srgbClr val="FF0000"/>
                </a:solidFill>
              </a:rPr>
              <a:t>Se</a:t>
            </a:r>
            <a:r>
              <a:rPr lang="en-US" sz="1600" dirty="0"/>
              <a:t>, </a:t>
            </a:r>
            <a:r>
              <a:rPr lang="en-US" sz="1600" baseline="30000" dirty="0"/>
              <a:t>116</a:t>
            </a:r>
            <a:r>
              <a:rPr lang="en-US" sz="1600" dirty="0"/>
              <a:t>Cd, </a:t>
            </a:r>
            <a:r>
              <a:rPr lang="en-US" sz="1600" b="1" baseline="30000" dirty="0">
                <a:solidFill>
                  <a:srgbClr val="FF0000"/>
                </a:solidFill>
              </a:rPr>
              <a:t>76</a:t>
            </a:r>
            <a:r>
              <a:rPr lang="en-US" sz="1600" b="1" dirty="0">
                <a:solidFill>
                  <a:srgbClr val="FF0000"/>
                </a:solidFill>
              </a:rPr>
              <a:t>Ge</a:t>
            </a:r>
            <a:r>
              <a:rPr lang="en-US" sz="1600" dirty="0"/>
              <a:t>, </a:t>
            </a:r>
            <a:r>
              <a:rPr lang="en-US" sz="1600" b="1" baseline="30000" dirty="0">
                <a:solidFill>
                  <a:srgbClr val="FF0000"/>
                </a:solidFill>
              </a:rPr>
              <a:t>136</a:t>
            </a:r>
            <a:r>
              <a:rPr lang="en-US" sz="1600" b="1" dirty="0">
                <a:solidFill>
                  <a:srgbClr val="FF0000"/>
                </a:solidFill>
              </a:rPr>
              <a:t>Xe, </a:t>
            </a:r>
            <a:r>
              <a:rPr lang="en-US" sz="1600" b="1" i="1" u="sng" baseline="30000" dirty="0">
                <a:solidFill>
                  <a:srgbClr val="FF0000"/>
                </a:solidFill>
              </a:rPr>
              <a:t>130</a:t>
            </a:r>
            <a:r>
              <a:rPr lang="en-US" sz="1600" b="1" i="1" u="sng" dirty="0">
                <a:solidFill>
                  <a:srgbClr val="FF0000"/>
                </a:solidFill>
              </a:rPr>
              <a:t>Te</a:t>
            </a:r>
            <a:r>
              <a:rPr lang="en-US" sz="1600" dirty="0"/>
              <a:t> and </a:t>
            </a:r>
            <a:r>
              <a:rPr lang="en-US" sz="1600" b="1" baseline="30000" dirty="0">
                <a:solidFill>
                  <a:srgbClr val="FF0000"/>
                </a:solidFill>
              </a:rPr>
              <a:t>76</a:t>
            </a:r>
            <a:r>
              <a:rPr lang="en-US" sz="1600" b="1" dirty="0">
                <a:solidFill>
                  <a:srgbClr val="FF0000"/>
                </a:solidFill>
              </a:rPr>
              <a:t>Ge</a:t>
            </a:r>
            <a:endParaRPr lang="ru-RU"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1DC99F-C80E-6F3D-E299-D95A72BC1D38}"/>
                  </a:ext>
                </a:extLst>
              </p:cNvPr>
              <p:cNvSpPr txBox="1"/>
              <p:nvPr/>
            </p:nvSpPr>
            <p:spPr>
              <a:xfrm>
                <a:off x="8114700" y="3824800"/>
                <a:ext cx="561756" cy="3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</a:rPr>
                            <m:t>ββ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1DC99F-C80E-6F3D-E299-D95A72BC1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00" y="3824800"/>
                <a:ext cx="561756" cy="360483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BC8D196-43E5-80AE-CE5C-C24C77BD6C4D}"/>
              </a:ext>
            </a:extLst>
          </p:cNvPr>
          <p:cNvCxnSpPr>
            <a:cxnSpLocks/>
          </p:cNvCxnSpPr>
          <p:nvPr/>
        </p:nvCxnSpPr>
        <p:spPr>
          <a:xfrm flipH="1">
            <a:off x="516631" y="1871206"/>
            <a:ext cx="592228" cy="30594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186" y="22078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553127" cy="778098"/>
          </a:xfrm>
        </p:spPr>
        <p:txBody>
          <a:bodyPr>
            <a:noAutofit/>
          </a:bodyPr>
          <a:lstStyle/>
          <a:p>
            <a:r>
              <a:rPr lang="en-US" altLang="ru-RU" sz="2000" dirty="0" err="1">
                <a:solidFill>
                  <a:srgbClr val="1216BC"/>
                </a:solidFill>
              </a:rPr>
              <a:t>AMoRE</a:t>
            </a:r>
            <a:r>
              <a:rPr lang="en-US" altLang="ru-RU" sz="2000" dirty="0">
                <a:solidFill>
                  <a:srgbClr val="1216BC"/>
                </a:solidFill>
              </a:rPr>
              <a:t> </a:t>
            </a:r>
            <a:r>
              <a:rPr lang="en-US" altLang="ru-RU" sz="2000" dirty="0">
                <a:solidFill>
                  <a:srgbClr val="1216BC"/>
                </a:solidFill>
              </a:rPr>
              <a:t>scintillation cryogenic detector </a:t>
            </a:r>
            <a:r>
              <a:rPr lang="en-US" altLang="ru-RU" sz="2000" dirty="0">
                <a:solidFill>
                  <a:srgbClr val="1216BC"/>
                </a:solidFill>
              </a:rPr>
              <a:t>module</a:t>
            </a:r>
            <a:r>
              <a:rPr lang="ru-RU" altLang="ru-RU" sz="2000" dirty="0">
                <a:solidFill>
                  <a:srgbClr val="1216BC"/>
                </a:solidFill>
              </a:rPr>
              <a:t/>
            </a:r>
            <a:br>
              <a:rPr lang="ru-RU" altLang="ru-RU" sz="2000" dirty="0">
                <a:solidFill>
                  <a:srgbClr val="1216BC"/>
                </a:solidFill>
              </a:rPr>
            </a:br>
            <a:r>
              <a:rPr lang="en-US" sz="2000" dirty="0">
                <a:solidFill>
                  <a:srgbClr val="1216BC"/>
                </a:solidFill>
              </a:rPr>
              <a:t>(</a:t>
            </a:r>
            <a:r>
              <a:rPr lang="en-US" sz="2000" b="1" dirty="0">
                <a:solidFill>
                  <a:srgbClr val="1216BC"/>
                </a:solidFill>
              </a:rPr>
              <a:t>X</a:t>
            </a:r>
            <a:r>
              <a:rPr lang="en-US" sz="2000" baseline="30000" dirty="0">
                <a:solidFill>
                  <a:srgbClr val="1216BC"/>
                </a:solidFill>
              </a:rPr>
              <a:t>100</a:t>
            </a:r>
            <a:r>
              <a:rPr lang="en-US" sz="2000" dirty="0">
                <a:solidFill>
                  <a:srgbClr val="1216BC"/>
                </a:solidFill>
              </a:rPr>
              <a:t>MoO</a:t>
            </a:r>
            <a:r>
              <a:rPr lang="en-US" sz="2000" baseline="-25000" dirty="0">
                <a:solidFill>
                  <a:srgbClr val="1216BC"/>
                </a:solidFill>
              </a:rPr>
              <a:t>4</a:t>
            </a:r>
            <a:r>
              <a:rPr lang="en-US" sz="2000" dirty="0">
                <a:solidFill>
                  <a:srgbClr val="1216BC"/>
                </a:solidFill>
              </a:rPr>
              <a:t>) + MMC</a:t>
            </a:r>
            <a:r>
              <a:rPr lang="ru-RU" sz="2000" dirty="0">
                <a:solidFill>
                  <a:srgbClr val="1216BC"/>
                </a:solidFill>
              </a:rPr>
              <a:t> </a:t>
            </a:r>
            <a:r>
              <a:rPr lang="en-US" sz="2000" dirty="0">
                <a:solidFill>
                  <a:srgbClr val="1216BC"/>
                </a:solidFill>
              </a:rPr>
              <a:t>sensor + SQUID magnetometer + Cu frame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E4090-A79E-4F28-8DAC-9B0863141407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0627" y="6356350"/>
            <a:ext cx="6147717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95EC-B324-4040-8F8B-8C2B1FD8D17C}" type="slidenum">
              <a:rPr lang="ru-RU" smtClean="0"/>
              <a:t>5</a:t>
            </a:fld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037707" y="4632278"/>
            <a:ext cx="49434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Advantages of metal magnetic calorimeter</a:t>
            </a:r>
            <a:endParaRPr lang="ru-RU" sz="1400" b="1" dirty="0" smtClean="0"/>
          </a:p>
          <a:p>
            <a:r>
              <a:rPr lang="en-US" sz="1400" dirty="0" smtClean="0"/>
              <a:t>- </a:t>
            </a:r>
            <a:r>
              <a:rPr lang="en-US" sz="1400" dirty="0"/>
              <a:t>High energy resolution ~ 10 keV FWHM at 2.6 MeV.</a:t>
            </a:r>
          </a:p>
          <a:p>
            <a:r>
              <a:rPr lang="en-US" sz="1400" dirty="0"/>
              <a:t>- Rejection of α-induced background</a:t>
            </a:r>
          </a:p>
          <a:p>
            <a:r>
              <a:rPr lang="ru-RU" sz="1400" dirty="0"/>
              <a:t>- </a:t>
            </a:r>
            <a:r>
              <a:rPr lang="en-US" sz="1400" dirty="0"/>
              <a:t>Fast signal timing: a few msec rise-time for phonon signals at </a:t>
            </a:r>
            <a:r>
              <a:rPr lang="en-US" sz="1400" dirty="0" err="1"/>
              <a:t>mK</a:t>
            </a:r>
            <a:endParaRPr lang="en-US" sz="1400" dirty="0"/>
          </a:p>
          <a:p>
            <a:r>
              <a:rPr lang="en-US" sz="1400" dirty="0"/>
              <a:t>- Low random coincidence background.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80728"/>
            <a:ext cx="3566555" cy="3144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E040F6-7FA3-8B07-5A05-65BFB4F60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570620"/>
            <a:ext cx="3148061" cy="1798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D6F30D-D0C1-0A1D-F2D2-4193033FDE87}"/>
              </a:ext>
            </a:extLst>
          </p:cNvPr>
          <p:cNvSpPr txBox="1"/>
          <p:nvPr/>
        </p:nvSpPr>
        <p:spPr>
          <a:xfrm>
            <a:off x="322015" y="4149080"/>
            <a:ext cx="27478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</a:t>
            </a:r>
            <a:r>
              <a:rPr lang="en-US" sz="1400" dirty="0">
                <a:solidFill>
                  <a:schemeClr val="accent1"/>
                </a:solidFill>
              </a:rPr>
              <a:t>ifferent light yield (LY) of α vs β/γ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to actively suppress background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2078"/>
            <a:ext cx="719390" cy="670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68760"/>
            <a:ext cx="3337902" cy="29523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84168" y="908720"/>
            <a:ext cx="2638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arXiv:2407.12227</a:t>
            </a:r>
            <a:r>
              <a:rPr lang="en-US" sz="1400" dirty="0"/>
              <a:t>, EPJC accepted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484784"/>
            <a:ext cx="1841958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1D4D-F168-42B6-B247-CBF699B5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1723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solidFill>
                  <a:srgbClr val="1216BC"/>
                </a:solidFill>
              </a:rPr>
              <a:t>Why is </a:t>
            </a:r>
            <a:r>
              <a:rPr lang="en-US" altLang="ko-KR" sz="2000" baseline="30000" dirty="0">
                <a:solidFill>
                  <a:srgbClr val="1216BC"/>
                </a:solidFill>
              </a:rPr>
              <a:t>100</a:t>
            </a:r>
            <a:r>
              <a:rPr lang="en-US" altLang="ko-KR" sz="2000" dirty="0">
                <a:solidFill>
                  <a:srgbClr val="1216BC"/>
                </a:solidFill>
              </a:rPr>
              <a:t>Mo isotope chosen for </a:t>
            </a:r>
            <a:r>
              <a:rPr lang="en-US" altLang="ko-KR" sz="2000" dirty="0" err="1">
                <a:solidFill>
                  <a:srgbClr val="1216BC"/>
                </a:solidFill>
              </a:rPr>
              <a:t>AMoRE</a:t>
            </a:r>
            <a:r>
              <a:rPr lang="en-US" altLang="ko-KR" sz="2000" dirty="0">
                <a:solidFill>
                  <a:srgbClr val="1216BC"/>
                </a:solidFill>
              </a:rPr>
              <a:t> detector?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3DAF-2DC9-4A33-9055-B580C1E3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82" y="844691"/>
            <a:ext cx="8815017" cy="5676828"/>
          </a:xfrm>
        </p:spPr>
        <p:txBody>
          <a:bodyPr>
            <a:noAutofit/>
          </a:bodyPr>
          <a:lstStyle/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High Q</a:t>
            </a:r>
            <a:r>
              <a:rPr kumimoji="1" lang="el-GR" altLang="ko-KR" sz="1600" baseline="-25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ββ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= 3034 keV  &gt;  </a:t>
            </a:r>
            <a:r>
              <a:rPr kumimoji="1" lang="en-US" altLang="ko-KR" sz="1600" baseline="30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208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Tl </a:t>
            </a:r>
            <a:r>
              <a:rPr kumimoji="1" lang="el-GR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γ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-line (2615 keV</a:t>
            </a:r>
            <a:r>
              <a:rPr kumimoji="1" lang="ru-RU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)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from rock and </a:t>
            </a:r>
            <a:r>
              <a:rPr kumimoji="1" lang="en-US" altLang="ko-KR" sz="16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materials.</a:t>
            </a: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Relatively short half life (0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  <a:sym typeface="Symbol"/>
              </a:rPr>
              <a:t>)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expected from  the theoretical calculation.</a:t>
            </a:r>
            <a:endParaRPr kumimoji="1" lang="ru-RU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28575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High natural abundance: 9.7%</a:t>
            </a:r>
          </a:p>
          <a:p>
            <a:pPr marL="285750" lvl="0" indent="-285750" fontAlgn="base" latinLnBrk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Production of </a:t>
            </a:r>
            <a:r>
              <a:rPr kumimoji="1" lang="en-US" altLang="ko-KR" sz="1600" baseline="30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 isotope at industrial scale: centrifuges (ECP, Russia).</a:t>
            </a: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endParaRPr kumimoji="1" lang="en-US" altLang="ko-KR" sz="1600" baseline="30000" dirty="0">
              <a:solidFill>
                <a:srgbClr val="FF0000"/>
              </a:solidFill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lvl="0" indent="0" fontAlgn="base" latinLnBrk="1">
              <a:spcBef>
                <a:spcPct val="0"/>
              </a:spcBef>
              <a:spcAft>
                <a:spcPts val="1200"/>
              </a:spcAft>
              <a:buNone/>
            </a:pPr>
            <a:r>
              <a:rPr kumimoji="1" lang="en-US" altLang="ko-KR" sz="1600" baseline="300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6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Mo-based scintillation crystals (XMoO4) operated under cryogenic temperature.</a:t>
            </a: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600" baseline="30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100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Mo-based scintillation crystals: XMoO</a:t>
            </a:r>
            <a:r>
              <a:rPr kumimoji="1" lang="en-US" altLang="ko-KR" sz="1600" baseline="-250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4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(</a:t>
            </a:r>
            <a:r>
              <a:rPr kumimoji="1" lang="en-US" altLang="ko-KR" sz="1600" dirty="0">
                <a:solidFill>
                  <a:srgbClr val="FF0000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X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MO, X =</a:t>
            </a:r>
            <a:r>
              <a:rPr kumimoji="1"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Ca, Li</a:t>
            </a:r>
            <a:r>
              <a:rPr kumimoji="1" lang="en-US" altLang="ko-KR" sz="16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2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, </a:t>
            </a:r>
            <a:r>
              <a:rPr kumimoji="1" lang="en-US" altLang="ko-KR" sz="1600" dirty="0" err="1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etc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, …) with simultaneous detection of light/heat signal → rejection of </a:t>
            </a:r>
            <a:r>
              <a:rPr kumimoji="1" lang="el-GR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α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-background </a:t>
            </a:r>
            <a:r>
              <a:rPr kumimoji="1" lang="ru-RU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endParaRPr kumimoji="1" lang="en-US" altLang="ko-KR" sz="1600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Detector = Source: high efficiency ~ 80÷85%.</a:t>
            </a:r>
          </a:p>
          <a:p>
            <a:pPr marL="285750" lvl="0" indent="-285750" fontAlgn="base" latinLnBrk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Technology of </a:t>
            </a:r>
            <a:r>
              <a:rPr kumimoji="1" lang="en-US" altLang="ko-KR" sz="1600" dirty="0" err="1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Czochralski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crystal growth</a:t>
            </a:r>
            <a:r>
              <a:rPr kumimoji="1" lang="ru-RU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:</a:t>
            </a:r>
            <a:r>
              <a:rPr kumimoji="1" lang="en-US" altLang="ko-KR" sz="1600" dirty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High purity → very low  intrinsic radioactive background.</a:t>
            </a:r>
            <a:endParaRPr kumimoji="1" lang="en-US" altLang="ko-KR" sz="1600" dirty="0">
              <a:solidFill>
                <a:srgbClr val="C00000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B2C40-EFEA-46A6-9E40-5C66964C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955"/>
            <a:ext cx="1304423" cy="365125"/>
          </a:xfrm>
        </p:spPr>
        <p:txBody>
          <a:bodyPr/>
          <a:lstStyle/>
          <a:p>
            <a:fld id="{CAA48802-C5B0-45DC-9EF0-15541E8EEE5A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2E884-898C-4593-A4AD-5675C651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7664" y="6486954"/>
            <a:ext cx="5688632" cy="365125"/>
          </a:xfrm>
        </p:spPr>
        <p:txBody>
          <a:bodyPr/>
          <a:lstStyle/>
          <a:p>
            <a:r>
              <a:rPr lang="en-US" dirty="0" smtClean="0"/>
              <a:t>Status and perspective of the </a:t>
            </a:r>
            <a:r>
              <a:rPr lang="en-US" dirty="0" err="1" smtClean="0"/>
              <a:t>AMoRE</a:t>
            </a:r>
            <a:r>
              <a:rPr lang="en-US" dirty="0" smtClean="0"/>
              <a:t> experiment                    V.N. Kornoukhov for </a:t>
            </a:r>
            <a:r>
              <a:rPr lang="en-US" dirty="0" err="1" smtClean="0"/>
              <a:t>AMoRE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16E94-CCCA-4F1D-9206-36BEE3F2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755574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6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0CAA6E-A0E3-3BF2-A182-00E59D07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028" y="2215065"/>
            <a:ext cx="2698979" cy="25449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4B55AC-6D39-FF4C-28A1-9260B825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419682"/>
            <a:ext cx="2809979" cy="21555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8E267F-7739-0DE5-AE2D-629E905B2B0E}"/>
              </a:ext>
            </a:extLst>
          </p:cNvPr>
          <p:cNvSpPr/>
          <p:nvPr/>
        </p:nvSpPr>
        <p:spPr>
          <a:xfrm>
            <a:off x="3275856" y="3199485"/>
            <a:ext cx="266400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E3FE01-73B8-ECE3-8388-81F6C7F49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669" y="2426160"/>
            <a:ext cx="2973498" cy="2122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AFDB5A-6E6B-7BAC-25B8-C04AD10D7623}"/>
              </a:ext>
            </a:extLst>
          </p:cNvPr>
          <p:cNvSpPr txBox="1"/>
          <p:nvPr/>
        </p:nvSpPr>
        <p:spPr>
          <a:xfrm>
            <a:off x="6660232" y="2082392"/>
            <a:ext cx="2126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ECP (</a:t>
            </a:r>
            <a:r>
              <a:rPr lang="en-US" sz="1400" b="1" dirty="0" err="1">
                <a:solidFill>
                  <a:srgbClr val="00B050"/>
                </a:solidFill>
              </a:rPr>
              <a:t>Zelenogorsk</a:t>
            </a:r>
            <a:r>
              <a:rPr lang="en-US" sz="1400" b="1" dirty="0">
                <a:solidFill>
                  <a:srgbClr val="00B050"/>
                </a:solidFill>
              </a:rPr>
              <a:t>, Russia)</a:t>
            </a:r>
            <a:endParaRPr lang="ru-RU" sz="1400" b="1" dirty="0">
              <a:solidFill>
                <a:srgbClr val="00B05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4748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00361"/>
            <a:ext cx="8208912" cy="520121"/>
          </a:xfrm>
        </p:spPr>
        <p:txBody>
          <a:bodyPr>
            <a:noAutofit/>
          </a:bodyPr>
          <a:lstStyle/>
          <a:p>
            <a:r>
              <a:rPr lang="en-US" altLang="ko-KR" sz="2000" dirty="0">
                <a:solidFill>
                  <a:srgbClr val="1216BC"/>
                </a:solidFill>
              </a:rPr>
              <a:t>Implementation of </a:t>
            </a:r>
            <a:r>
              <a:rPr lang="en-US" altLang="ko-KR" sz="2000" dirty="0" err="1">
                <a:solidFill>
                  <a:srgbClr val="1216BC"/>
                </a:solidFill>
              </a:rPr>
              <a:t>AMoRE</a:t>
            </a:r>
            <a:r>
              <a:rPr lang="en-US" altLang="ko-KR" sz="2000" dirty="0">
                <a:solidFill>
                  <a:srgbClr val="1216BC"/>
                </a:solidFill>
              </a:rPr>
              <a:t> experiment (Stages Plan)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504" y="6448251"/>
            <a:ext cx="2133600" cy="365125"/>
          </a:xfrm>
        </p:spPr>
        <p:txBody>
          <a:bodyPr/>
          <a:lstStyle/>
          <a:p>
            <a:fld id="{215C7DD0-F7DC-4743-8A19-8BA82C610B01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453336"/>
            <a:ext cx="5904656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7</a:t>
            </a:fld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7760680" cy="414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72200" y="5733256"/>
            <a:ext cx="201622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accent1"/>
                </a:solidFill>
              </a:rPr>
              <a:t>    </a:t>
            </a:r>
            <a:r>
              <a:rPr lang="en-US" sz="1600" dirty="0" smtClean="0">
                <a:solidFill>
                  <a:srgbClr val="FF0000"/>
                </a:solidFill>
              </a:rPr>
              <a:t>Li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MoO</a:t>
            </a:r>
            <a:r>
              <a:rPr lang="en-US" sz="160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crystals</a:t>
            </a:r>
          </a:p>
          <a:p>
            <a:pPr>
              <a:lnSpc>
                <a:spcPct val="75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D </a:t>
            </a:r>
            <a:r>
              <a:rPr lang="en-US" sz="1600" dirty="0">
                <a:solidFill>
                  <a:srgbClr val="FF0000"/>
                </a:solidFill>
              </a:rPr>
              <a:t>5 x 5 cm (~ 310 </a:t>
            </a:r>
            <a:r>
              <a:rPr lang="en-US" sz="1600" dirty="0" smtClean="0">
                <a:solidFill>
                  <a:srgbClr val="FF0000"/>
                </a:solidFill>
              </a:rPr>
              <a:t>g)</a:t>
            </a:r>
          </a:p>
          <a:p>
            <a:pPr>
              <a:lnSpc>
                <a:spcPct val="75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D </a:t>
            </a:r>
            <a:r>
              <a:rPr lang="en-US" sz="1600" dirty="0">
                <a:solidFill>
                  <a:srgbClr val="FF0000"/>
                </a:solidFill>
              </a:rPr>
              <a:t>6 x 6 cm (~ 5</a:t>
            </a:r>
            <a:r>
              <a:rPr lang="ru-RU" sz="16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0 g)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6508" y="792318"/>
            <a:ext cx="118013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Completed</a:t>
            </a:r>
          </a:p>
          <a:p>
            <a:pPr algn="ctr"/>
            <a:r>
              <a:rPr lang="en-US" sz="1200" b="1" dirty="0"/>
              <a:t>2015 ÷ 2018</a:t>
            </a:r>
          </a:p>
          <a:p>
            <a:pPr algn="ctr"/>
            <a:r>
              <a:rPr lang="en-US" sz="1200" b="1" dirty="0"/>
              <a:t>6 CMO &amp; 1.9 kg</a:t>
            </a:r>
          </a:p>
          <a:p>
            <a:pPr algn="ctr"/>
            <a:r>
              <a:rPr lang="en-US" sz="1200" b="1" baseline="30000" dirty="0"/>
              <a:t>48depl</a:t>
            </a:r>
            <a:r>
              <a:rPr lang="en-US" sz="1200" b="1" dirty="0"/>
              <a:t>Ca</a:t>
            </a:r>
            <a:r>
              <a:rPr lang="en-US" sz="1200" b="1" baseline="30000" dirty="0"/>
              <a:t>100</a:t>
            </a:r>
            <a:r>
              <a:rPr lang="en-US" sz="1200" b="1" dirty="0"/>
              <a:t>MoO</a:t>
            </a:r>
            <a:r>
              <a:rPr lang="en-US" sz="1200" b="1" baseline="-25000" dirty="0"/>
              <a:t>4</a:t>
            </a:r>
          </a:p>
          <a:p>
            <a:pPr algn="ctr"/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736222"/>
            <a:ext cx="131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Completed</a:t>
            </a:r>
          </a:p>
          <a:p>
            <a:pPr algn="ctr"/>
            <a:r>
              <a:rPr lang="en-US" sz="1200" b="1" dirty="0"/>
              <a:t>2020 – </a:t>
            </a:r>
            <a:r>
              <a:rPr lang="en-US" sz="1200" b="1" dirty="0" smtClean="0"/>
              <a:t>2023</a:t>
            </a:r>
            <a:endParaRPr lang="en-US" sz="1200" b="1" dirty="0"/>
          </a:p>
          <a:p>
            <a:pPr algn="ctr"/>
            <a:r>
              <a:rPr lang="en-US" sz="1200" b="1" dirty="0"/>
              <a:t>13 CMO + 5 LMO</a:t>
            </a:r>
          </a:p>
          <a:p>
            <a:r>
              <a:rPr lang="en-US" sz="1200" b="1" dirty="0"/>
              <a:t>Total mass: 6.2 kg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676219"/>
            <a:ext cx="3276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Planned since </a:t>
            </a:r>
            <a:r>
              <a:rPr lang="en-US" sz="1200" b="1" dirty="0" smtClean="0">
                <a:solidFill>
                  <a:srgbClr val="FF0000"/>
                </a:solidFill>
              </a:rPr>
              <a:t>2024 </a:t>
            </a:r>
            <a:r>
              <a:rPr lang="en-US" sz="1200" b="1" dirty="0">
                <a:solidFill>
                  <a:srgbClr val="FF0000"/>
                </a:solidFill>
              </a:rPr>
              <a:t>→ </a:t>
            </a:r>
          </a:p>
          <a:p>
            <a:r>
              <a:rPr lang="en-US" sz="1200" b="1" dirty="0"/>
              <a:t>1st stage of </a:t>
            </a:r>
            <a:r>
              <a:rPr lang="en-US" sz="1200" b="1" dirty="0" err="1"/>
              <a:t>AMoRE</a:t>
            </a:r>
            <a:r>
              <a:rPr lang="en-US" sz="1200" b="1" dirty="0"/>
              <a:t>-II</a:t>
            </a:r>
            <a:r>
              <a:rPr lang="ru-RU" sz="1200" b="1" dirty="0"/>
              <a:t> - </a:t>
            </a:r>
            <a:r>
              <a:rPr lang="en-US" sz="1200" b="1" dirty="0"/>
              <a:t>90 kg of LMO (10 towers)</a:t>
            </a:r>
          </a:p>
          <a:p>
            <a:r>
              <a:rPr lang="en-US" sz="1200" b="1" dirty="0"/>
              <a:t>Total mass of </a:t>
            </a:r>
            <a:r>
              <a:rPr lang="en-US" sz="1200" b="1" dirty="0" smtClean="0"/>
              <a:t>157 kg Li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MoO</a:t>
            </a:r>
            <a:r>
              <a:rPr lang="en-US" sz="1200" b="1" baseline="-25000" dirty="0" smtClean="0"/>
              <a:t>4</a:t>
            </a:r>
            <a:r>
              <a:rPr lang="en-US" sz="1200" b="1" dirty="0" smtClean="0"/>
              <a:t> (84,4 </a:t>
            </a:r>
            <a:r>
              <a:rPr lang="en-US" sz="1200" b="1" dirty="0"/>
              <a:t>kg of </a:t>
            </a:r>
            <a:r>
              <a:rPr lang="en-US" sz="1200" b="1" baseline="30000" dirty="0"/>
              <a:t>100</a:t>
            </a:r>
            <a:r>
              <a:rPr lang="en-US" sz="1200" b="1" dirty="0"/>
              <a:t>Mo)</a:t>
            </a:r>
          </a:p>
          <a:p>
            <a:r>
              <a:rPr lang="en-US" sz="1200" b="1" dirty="0"/>
              <a:t>40 towers ~ 360 XMoO</a:t>
            </a:r>
            <a:r>
              <a:rPr lang="en-US" sz="1200" b="1" baseline="-25000" dirty="0"/>
              <a:t>4 </a:t>
            </a:r>
            <a:r>
              <a:rPr lang="en-US" sz="1200" b="1" dirty="0"/>
              <a:t>crystals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23195" y="1583219"/>
            <a:ext cx="205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AMoRE</a:t>
            </a:r>
            <a:r>
              <a:rPr lang="en-US" sz="1200" b="1" dirty="0"/>
              <a:t>-Pilot to demonstrate </a:t>
            </a:r>
          </a:p>
          <a:p>
            <a:pPr algn="ctr"/>
            <a:r>
              <a:rPr lang="en-US" sz="1200" b="1" dirty="0"/>
              <a:t>the potential for 0νββ probe</a:t>
            </a:r>
            <a:endParaRPr lang="ru-RU" sz="1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719390" cy="6706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780928"/>
            <a:ext cx="1137516" cy="10065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8" y="5661248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16BC"/>
                </a:solidFill>
              </a:rPr>
              <a:t>Background at </a:t>
            </a:r>
            <a:r>
              <a:rPr lang="en-US" sz="1400" b="1" dirty="0" smtClean="0">
                <a:solidFill>
                  <a:srgbClr val="1216BC"/>
                </a:solidFill>
              </a:rPr>
              <a:t>ROI               A-Pilot             </a:t>
            </a:r>
            <a:r>
              <a:rPr lang="en-US" sz="1400" b="1" dirty="0" err="1" smtClean="0">
                <a:solidFill>
                  <a:srgbClr val="1216BC"/>
                </a:solidFill>
              </a:rPr>
              <a:t>AMoRE</a:t>
            </a:r>
            <a:r>
              <a:rPr lang="en-US" sz="1400" b="1" dirty="0" smtClean="0">
                <a:solidFill>
                  <a:srgbClr val="1216BC"/>
                </a:solidFill>
              </a:rPr>
              <a:t>-I             </a:t>
            </a:r>
            <a:r>
              <a:rPr lang="en-US" sz="1400" b="1" dirty="0" err="1" smtClean="0">
                <a:solidFill>
                  <a:srgbClr val="1216BC"/>
                </a:solidFill>
              </a:rPr>
              <a:t>AMoRE</a:t>
            </a:r>
            <a:r>
              <a:rPr lang="en-US" sz="1400" b="1" dirty="0" smtClean="0">
                <a:solidFill>
                  <a:srgbClr val="1216BC"/>
                </a:solidFill>
              </a:rPr>
              <a:t>-II</a:t>
            </a:r>
          </a:p>
          <a:p>
            <a:r>
              <a:rPr lang="en-US" sz="1400" b="1" dirty="0" smtClean="0">
                <a:solidFill>
                  <a:srgbClr val="1216BC"/>
                </a:solidFill>
              </a:rPr>
              <a:t>[counts/</a:t>
            </a:r>
            <a:r>
              <a:rPr lang="en-US" sz="1400" b="1" dirty="0" err="1" smtClean="0">
                <a:solidFill>
                  <a:srgbClr val="1216BC"/>
                </a:solidFill>
              </a:rPr>
              <a:t>keV</a:t>
            </a:r>
            <a:r>
              <a:rPr lang="en-US" sz="1400" b="1" dirty="0" smtClean="0">
                <a:solidFill>
                  <a:srgbClr val="1216BC"/>
                </a:solidFill>
              </a:rPr>
              <a:t>/kg/year</a:t>
            </a:r>
            <a:r>
              <a:rPr lang="en-US" sz="1400" b="1" dirty="0">
                <a:solidFill>
                  <a:srgbClr val="1216BC"/>
                </a:solidFill>
              </a:rPr>
              <a:t>]        </a:t>
            </a:r>
            <a:r>
              <a:rPr lang="en-US" sz="1400" b="1" dirty="0" smtClean="0">
                <a:solidFill>
                  <a:srgbClr val="1216BC"/>
                </a:solidFill>
              </a:rPr>
              <a:t>  ~ </a:t>
            </a:r>
            <a:r>
              <a:rPr lang="en-US" sz="1400" b="1" dirty="0">
                <a:solidFill>
                  <a:srgbClr val="1216BC"/>
                </a:solidFill>
              </a:rPr>
              <a:t>0.5                </a:t>
            </a:r>
            <a:r>
              <a:rPr lang="en-US" sz="1400" b="1" dirty="0" smtClean="0">
                <a:solidFill>
                  <a:srgbClr val="1216BC"/>
                </a:solidFill>
              </a:rPr>
              <a:t>~ 0.025</a:t>
            </a:r>
            <a:r>
              <a:rPr lang="en-US" sz="1400" b="1" dirty="0">
                <a:solidFill>
                  <a:srgbClr val="1216BC"/>
                </a:solidFill>
              </a:rPr>
              <a:t>	           ~ 10</a:t>
            </a:r>
            <a:r>
              <a:rPr lang="en-US" sz="1400" b="1" baseline="30000" dirty="0">
                <a:solidFill>
                  <a:srgbClr val="1216BC"/>
                </a:solidFill>
              </a:rPr>
              <a:t>-4</a:t>
            </a:r>
            <a:r>
              <a:rPr lang="en-US" sz="1400" b="1" dirty="0">
                <a:solidFill>
                  <a:srgbClr val="1216BC"/>
                </a:solidFill>
              </a:rPr>
              <a:t> </a:t>
            </a:r>
            <a:endParaRPr lang="ru-RU" sz="1400" b="1" dirty="0">
              <a:solidFill>
                <a:srgbClr val="1216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20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514" y="38459"/>
            <a:ext cx="8229600" cy="510221"/>
          </a:xfrm>
        </p:spPr>
        <p:txBody>
          <a:bodyPr>
            <a:noAutofit/>
          </a:bodyPr>
          <a:lstStyle/>
          <a:p>
            <a:r>
              <a:rPr lang="en-US" altLang="ko-KR" sz="2000" dirty="0">
                <a:solidFill>
                  <a:srgbClr val="1216BC"/>
                </a:solidFill>
              </a:rPr>
              <a:t>Cryostat with shielding/</a:t>
            </a:r>
            <a:r>
              <a:rPr lang="en-US" altLang="ko-KR" sz="2000" dirty="0" err="1">
                <a:solidFill>
                  <a:srgbClr val="1216BC"/>
                </a:solidFill>
              </a:rPr>
              <a:t>AMoRE</a:t>
            </a:r>
            <a:r>
              <a:rPr lang="en-US" altLang="ko-KR" sz="2000" dirty="0">
                <a:solidFill>
                  <a:srgbClr val="1216BC"/>
                </a:solidFill>
              </a:rPr>
              <a:t>-Pilot and </a:t>
            </a:r>
            <a:r>
              <a:rPr lang="en-US" altLang="ko-KR" sz="2000" dirty="0" err="1" smtClean="0">
                <a:solidFill>
                  <a:srgbClr val="1216BC"/>
                </a:solidFill>
              </a:rPr>
              <a:t>AMoRE</a:t>
            </a:r>
            <a:r>
              <a:rPr lang="en-US" altLang="ko-KR" sz="2000" dirty="0" smtClean="0">
                <a:solidFill>
                  <a:srgbClr val="1216BC"/>
                </a:solidFill>
              </a:rPr>
              <a:t>-I detector </a:t>
            </a:r>
            <a:r>
              <a:rPr lang="en-US" altLang="ko-KR" sz="2000" dirty="0">
                <a:solidFill>
                  <a:srgbClr val="1216BC"/>
                </a:solidFill>
              </a:rPr>
              <a:t>in </a:t>
            </a:r>
            <a:r>
              <a:rPr lang="en-US" altLang="ko-KR" sz="2000" dirty="0" err="1">
                <a:solidFill>
                  <a:srgbClr val="1216BC"/>
                </a:solidFill>
              </a:rPr>
              <a:t>YangYang</a:t>
            </a:r>
            <a:r>
              <a:rPr lang="en-US" altLang="ko-KR" sz="2000" dirty="0">
                <a:solidFill>
                  <a:srgbClr val="1216BC"/>
                </a:solidFill>
              </a:rPr>
              <a:t> lab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1080120" cy="365125"/>
          </a:xfrm>
        </p:spPr>
        <p:txBody>
          <a:bodyPr/>
          <a:lstStyle/>
          <a:p>
            <a:fld id="{83091DE2-107B-45B7-A743-F17E71D9EDE6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436456"/>
            <a:ext cx="5904656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8384" y="6453335"/>
            <a:ext cx="108012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8</a:t>
            </a:fld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60440" y="3483860"/>
            <a:ext cx="511160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Pulse-tube dilution refrigerator:</a:t>
            </a:r>
          </a:p>
          <a:p>
            <a:pPr marL="108000"/>
            <a:r>
              <a:rPr lang="en-US" sz="1600" dirty="0"/>
              <a:t>Operating at 10 </a:t>
            </a:r>
            <a:r>
              <a:rPr lang="en-US" sz="1600" dirty="0" err="1"/>
              <a:t>mK</a:t>
            </a:r>
            <a:r>
              <a:rPr lang="en-US" sz="1600" dirty="0"/>
              <a:t> with 1.2 </a:t>
            </a:r>
            <a:r>
              <a:rPr lang="el-GR" sz="1600" dirty="0"/>
              <a:t>μ</a:t>
            </a:r>
            <a:r>
              <a:rPr lang="en-US" sz="1600" dirty="0"/>
              <a:t>W cooling power.</a:t>
            </a:r>
            <a:endParaRPr lang="ru-RU" sz="1600" dirty="0"/>
          </a:p>
          <a:p>
            <a:pPr marL="108000">
              <a:spcAft>
                <a:spcPts val="600"/>
              </a:spcAft>
            </a:pPr>
            <a:r>
              <a:rPr lang="en-US" sz="1600" dirty="0"/>
              <a:t>Damping system to reduce vibration noise signals from the impulse tube of the CF-DR cryostat.</a:t>
            </a:r>
          </a:p>
          <a:p>
            <a:r>
              <a:rPr lang="en-US" sz="1600" dirty="0"/>
              <a:t>- 15-20 cm </a:t>
            </a:r>
            <a:r>
              <a:rPr lang="en-US" sz="1600" dirty="0" err="1"/>
              <a:t>Pb</a:t>
            </a:r>
            <a:r>
              <a:rPr lang="en-US" sz="1600" dirty="0"/>
              <a:t> (</a:t>
            </a:r>
            <a:r>
              <a:rPr lang="el-GR" sz="1600" dirty="0"/>
              <a:t>γ), </a:t>
            </a:r>
            <a:r>
              <a:rPr lang="en-US" sz="1600" dirty="0"/>
              <a:t>boron and polyethylene (neutrons),</a:t>
            </a:r>
          </a:p>
          <a:p>
            <a:r>
              <a:rPr lang="ru-RU" sz="1600" dirty="0"/>
              <a:t>- </a:t>
            </a:r>
            <a:r>
              <a:rPr lang="en-US" sz="1600" dirty="0"/>
              <a:t>Plastic scintillator muon counter (muons veto).</a:t>
            </a:r>
          </a:p>
          <a:p>
            <a:endParaRPr lang="ru-RU" sz="1600" dirty="0"/>
          </a:p>
          <a:p>
            <a:pPr marL="108000"/>
            <a:r>
              <a:rPr lang="en-US" sz="1600" b="1" dirty="0" err="1"/>
              <a:t>YangYang</a:t>
            </a:r>
            <a:r>
              <a:rPr lang="en-US" sz="1600" b="1" dirty="0"/>
              <a:t> underground laboratory</a:t>
            </a:r>
          </a:p>
          <a:p>
            <a:pPr marL="108000"/>
            <a:r>
              <a:rPr lang="ru-RU" sz="1600" dirty="0"/>
              <a:t>-</a:t>
            </a:r>
            <a:r>
              <a:rPr lang="en-US" sz="1600" dirty="0"/>
              <a:t>700 m minimum vertical depth (2000 </a:t>
            </a:r>
            <a:r>
              <a:rPr lang="en-US" sz="1600" dirty="0" err="1"/>
              <a:t>m.w.e</a:t>
            </a:r>
            <a:r>
              <a:rPr lang="en-US" sz="16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Radon free air supplied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03" y="687273"/>
            <a:ext cx="4918529" cy="2736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2" y="1052736"/>
            <a:ext cx="4068000" cy="51633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214" y="1628800"/>
            <a:ext cx="664522" cy="329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2" y="4149080"/>
            <a:ext cx="664522" cy="329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4624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514" y="44624"/>
            <a:ext cx="8229600" cy="688785"/>
          </a:xfrm>
        </p:spPr>
        <p:txBody>
          <a:bodyPr>
            <a:noAutofit/>
          </a:bodyPr>
          <a:lstStyle/>
          <a:p>
            <a:r>
              <a:rPr lang="en-US" altLang="ko-KR" sz="2000" dirty="0" err="1">
                <a:solidFill>
                  <a:srgbClr val="1216BC"/>
                </a:solidFill>
              </a:rPr>
              <a:t>AMoRE</a:t>
            </a:r>
            <a:r>
              <a:rPr lang="en-US" altLang="ko-KR" sz="2000" dirty="0">
                <a:solidFill>
                  <a:srgbClr val="1216BC"/>
                </a:solidFill>
              </a:rPr>
              <a:t>-I experiment </a:t>
            </a:r>
            <a:endParaRPr lang="ru-RU" sz="2000" dirty="0">
              <a:solidFill>
                <a:srgbClr val="1216B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79512" y="6448251"/>
            <a:ext cx="2133600" cy="365125"/>
          </a:xfrm>
        </p:spPr>
        <p:txBody>
          <a:bodyPr/>
          <a:lstStyle/>
          <a:p>
            <a:fld id="{00368586-425B-4D85-B960-482216A293F9}" type="datetime1">
              <a:rPr lang="ru-RU" smtClean="0"/>
              <a:t>25.10.2024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75656" y="6448251"/>
            <a:ext cx="5904656" cy="365125"/>
          </a:xfrm>
        </p:spPr>
        <p:txBody>
          <a:bodyPr/>
          <a:lstStyle/>
          <a:p>
            <a:r>
              <a:rPr lang="en-US" smtClean="0"/>
              <a:t>Status and perspective of the AMoRE experiment                    V.N. Kornoukhov for AMoRE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C31A95EC-B324-4040-8F8B-8C2B1FD8D17C}" type="slidenum">
              <a:rPr lang="ru-RU" smtClean="0"/>
              <a:t>9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85420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92133" y="844390"/>
            <a:ext cx="384683" cy="23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3860" y="752713"/>
            <a:ext cx="5064243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Period: Aug 2020 – April 2023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dirty="0"/>
              <a:t>18 crystals:</a:t>
            </a:r>
          </a:p>
          <a:p>
            <a:pPr>
              <a:spcAft>
                <a:spcPts val="600"/>
              </a:spcAft>
            </a:pPr>
            <a:r>
              <a:rPr lang="en-US" baseline="30000" dirty="0"/>
              <a:t>48free</a:t>
            </a:r>
            <a:r>
              <a:rPr lang="en-US" dirty="0"/>
              <a:t>Ca</a:t>
            </a:r>
            <a:r>
              <a:rPr lang="en-US" baseline="30000" dirty="0"/>
              <a:t>100</a:t>
            </a:r>
            <a:r>
              <a:rPr lang="en-US" dirty="0"/>
              <a:t>MoO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  <a:p>
            <a:pPr>
              <a:spcAft>
                <a:spcPts val="600"/>
              </a:spcAft>
            </a:pPr>
            <a:r>
              <a:rPr lang="en-US" dirty="0"/>
              <a:t>13 from </a:t>
            </a:r>
            <a:r>
              <a:rPr lang="en-US" dirty="0" err="1"/>
              <a:t>Fomos</a:t>
            </a:r>
            <a:r>
              <a:rPr lang="en-US" dirty="0"/>
              <a:t>-Materials (4.58 kg) </a:t>
            </a:r>
          </a:p>
          <a:p>
            <a:pPr>
              <a:spcAft>
                <a:spcPts val="600"/>
              </a:spcAft>
            </a:pPr>
            <a:r>
              <a:rPr lang="en-US" dirty="0"/>
              <a:t>Li</a:t>
            </a:r>
            <a:r>
              <a:rPr lang="en-US" baseline="-25000" dirty="0"/>
              <a:t>2</a:t>
            </a:r>
            <a:r>
              <a:rPr lang="en-US" baseline="30000" dirty="0"/>
              <a:t>100</a:t>
            </a:r>
            <a:r>
              <a:rPr lang="en-US" dirty="0"/>
              <a:t>MoO</a:t>
            </a:r>
            <a:r>
              <a:rPr lang="en-US" baseline="-25000" dirty="0"/>
              <a:t>4</a:t>
            </a:r>
            <a:r>
              <a:rPr lang="en-US" dirty="0"/>
              <a:t>:</a:t>
            </a:r>
          </a:p>
          <a:p>
            <a:pPr>
              <a:spcAft>
                <a:spcPts val="600"/>
              </a:spcAft>
            </a:pPr>
            <a:r>
              <a:rPr lang="en-US" dirty="0"/>
              <a:t>5 from NIIC +  1 from CUP (1.61 kg</a:t>
            </a:r>
            <a:r>
              <a:rPr lang="en-US" sz="16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-</a:t>
            </a:r>
            <a:r>
              <a:rPr lang="en-US" sz="1600" b="1" dirty="0"/>
              <a:t>Total crystal mass = 6.19 kg, </a:t>
            </a:r>
            <a:r>
              <a:rPr lang="en-US" sz="1600" b="1" baseline="30000" dirty="0"/>
              <a:t>100</a:t>
            </a:r>
            <a:r>
              <a:rPr lang="en-US" sz="1600" b="1" dirty="0"/>
              <a:t>Mo mass = 3.1 kg</a:t>
            </a:r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</a:rPr>
              <a:t>Upgrade from Pilot: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 Stabilization heater for all crystals.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•MMC sensor: </a:t>
            </a:r>
            <a:r>
              <a:rPr lang="en-US" sz="1600" dirty="0" err="1"/>
              <a:t>AuEr</a:t>
            </a:r>
            <a:r>
              <a:rPr lang="en-US" sz="1600" dirty="0"/>
              <a:t> ➔ </a:t>
            </a:r>
            <a:r>
              <a:rPr lang="en-US" sz="1600" dirty="0" err="1"/>
              <a:t>AgEr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•Using same cryostat + two stage temperature control: ⟨</a:t>
            </a:r>
            <a:r>
              <a:rPr lang="el-GR" sz="1600" dirty="0"/>
              <a:t>Δ</a:t>
            </a:r>
            <a:r>
              <a:rPr lang="en-US" sz="1600" dirty="0"/>
              <a:t>T⟩ &lt; 1 </a:t>
            </a:r>
            <a:r>
              <a:rPr lang="el-GR" sz="1600" dirty="0"/>
              <a:t>μ</a:t>
            </a:r>
            <a:r>
              <a:rPr lang="en-US" sz="1600" dirty="0"/>
              <a:t>K.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• Shielding enhancements:</a:t>
            </a:r>
          </a:p>
          <a:p>
            <a:r>
              <a:rPr lang="en-US" sz="1600" dirty="0"/>
              <a:t>-Outer Pb: 15 cm ➔ 20 cm; </a:t>
            </a:r>
          </a:p>
          <a:p>
            <a:r>
              <a:rPr lang="en-US" sz="1600" dirty="0"/>
              <a:t>- Neutron shields: boric acid silicon + more PE / Boron-PE.</a:t>
            </a:r>
          </a:p>
          <a:p>
            <a:r>
              <a:rPr lang="en-US" sz="1600" dirty="0"/>
              <a:t>- Better muon counter coverage (~ 4</a:t>
            </a:r>
            <a:r>
              <a:rPr lang="el-GR" sz="1600" dirty="0"/>
              <a:t>π</a:t>
            </a:r>
            <a:r>
              <a:rPr lang="en-US" sz="1600" dirty="0"/>
              <a:t>).</a:t>
            </a:r>
          </a:p>
          <a:p>
            <a:r>
              <a:rPr lang="en-US" sz="1600" dirty="0"/>
              <a:t>- More supply of Rn-free air.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010507"/>
            <a:ext cx="2520280" cy="5082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6" y="44624"/>
            <a:ext cx="71939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10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13540</TotalTime>
  <Words>1502</Words>
  <Application>Microsoft Office PowerPoint</Application>
  <PresentationFormat>Экран (4:3)</PresentationFormat>
  <Paragraphs>257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맑은 고딕</vt:lpstr>
      <vt:lpstr>AAAAAD+HelveticaNeue</vt:lpstr>
      <vt:lpstr>AAAAAE+HelveticaNeue</vt:lpstr>
      <vt:lpstr>AAAAAF+HelveticaNeue-Italic</vt:lpstr>
      <vt:lpstr>Arial</vt:lpstr>
      <vt:lpstr>Calibri</vt:lpstr>
      <vt:lpstr>Calibri (Заголовки)</vt:lpstr>
      <vt:lpstr>Cambria Math</vt:lpstr>
      <vt:lpstr>굴림</vt:lpstr>
      <vt:lpstr>Symbol</vt:lpstr>
      <vt:lpstr>Times New Roman</vt:lpstr>
      <vt:lpstr>Wingdings</vt:lpstr>
      <vt:lpstr>Тема Office</vt:lpstr>
      <vt:lpstr>Status and perspectives of the AMoRE experiment</vt:lpstr>
      <vt:lpstr>AMoRE (Advanced Mo-based Rare process Experiment): search for 0ν2β-decay of 100Mo isotope with scintillation cryogenic bolometer</vt:lpstr>
      <vt:lpstr>Презентация PowerPoint</vt:lpstr>
      <vt:lpstr>Sensitivity of 0ν2β-decay experiments:  enrichment, background and energy resolution</vt:lpstr>
      <vt:lpstr>AMoRE scintillation cryogenic detector module (X100MoO4) + MMC sensor + SQUID magnetometer + Cu frame</vt:lpstr>
      <vt:lpstr>Why is 100Mo isotope chosen for AMoRE detector?</vt:lpstr>
      <vt:lpstr>Implementation of AMoRE experiment (Stages Plan)</vt:lpstr>
      <vt:lpstr>Cryostat with shielding/AMoRE-Pilot and AMoRE-I detector in YangYang lab</vt:lpstr>
      <vt:lpstr>AMoRE-I experiment </vt:lpstr>
      <vt:lpstr>AMoRE-I physics spectrum</vt:lpstr>
      <vt:lpstr>AMoRE-I result for T_(1/2)^0νdecay of 100Mo</vt:lpstr>
      <vt:lpstr>AMoRE-II detector</vt:lpstr>
      <vt:lpstr>AMoRE-II shielding system</vt:lpstr>
      <vt:lpstr>AMoRE-II detector Stage 1</vt:lpstr>
      <vt:lpstr>New Underground Laboratory Yemilab to host AMoRE-II</vt:lpstr>
      <vt:lpstr>AMoRE-II construction at Yemilab (August 2024)</vt:lpstr>
      <vt:lpstr>AMoRE-II construction: clean room</vt:lpstr>
      <vt:lpstr>Conclusions</vt:lpstr>
      <vt:lpstr>Презентация PowerPoint</vt:lpstr>
      <vt:lpstr>AMoRE-I detector performance (energy calibration &amp; resolution)</vt:lpstr>
      <vt:lpstr>AMoRE-II: Limits &amp; Sensitivities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Cerium</dc:creator>
  <cp:lastModifiedBy>Пользователь</cp:lastModifiedBy>
  <cp:revision>1142</cp:revision>
  <dcterms:created xsi:type="dcterms:W3CDTF">2019-08-24T10:30:39Z</dcterms:created>
  <dcterms:modified xsi:type="dcterms:W3CDTF">2024-10-25T08:57:04Z</dcterms:modified>
</cp:coreProperties>
</file>