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98" r:id="rId3"/>
    <p:sldId id="301" r:id="rId4"/>
    <p:sldId id="300" r:id="rId5"/>
    <p:sldId id="305" r:id="rId6"/>
    <p:sldId id="299" r:id="rId7"/>
    <p:sldId id="309" r:id="rId8"/>
    <p:sldId id="311" r:id="rId9"/>
    <p:sldId id="306" r:id="rId10"/>
    <p:sldId id="308" r:id="rId11"/>
    <p:sldId id="302" r:id="rId12"/>
    <p:sldId id="304" r:id="rId13"/>
    <p:sldId id="310" r:id="rId14"/>
    <p:sldId id="307" r:id="rId15"/>
    <p:sldId id="260" r:id="rId1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CMU Bright" panose="02000603000000000000" pitchFamily="2" charset="0"/>
      <p:regular r:id="rId22"/>
      <p:bold r:id="rId23"/>
      <p:italic r:id="rId24"/>
      <p:boldItalic r:id="rId25"/>
    </p:embeddedFont>
    <p:embeddedFont>
      <p:font typeface="CMU Sans Serif" panose="02000603000000000000" pitchFamily="2" charset="0"/>
      <p:regular r:id="rId26"/>
      <p:bold r:id="rId27"/>
      <p:italic r:id="rId28"/>
      <p:boldItalic r:id="rId29"/>
    </p:embeddedFont>
    <p:embeddedFont>
      <p:font typeface="Manrope" panose="020B0604020202020204" charset="0"/>
      <p:regular r:id="rId30"/>
      <p:bold r:id="rId31"/>
    </p:embeddedFont>
    <p:embeddedFont>
      <p:font typeface="Raleway" pitchFamily="2" charset="-52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1BF56C-1501-4191-887C-6DA657BD2401}">
  <a:tblStyle styleId="{911BF56C-1501-4191-887C-6DA657BD24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98EAFDA-C1E3-42AF-92B6-356B7E75B54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7b865052ae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7b865052ae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76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825" y="-125"/>
            <a:ext cx="9141075" cy="5143625"/>
            <a:chOff x="2825" y="-125"/>
            <a:chExt cx="9141075" cy="5143625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4807100" y="-4097225"/>
              <a:ext cx="239700" cy="843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4012175" y="724950"/>
              <a:ext cx="409200" cy="8427900"/>
            </a:xfrm>
            <a:prstGeom prst="round2SameRect">
              <a:avLst>
                <a:gd name="adj1" fmla="val 4169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225" y="1753388"/>
            <a:ext cx="7717500" cy="10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250" y="3014400"/>
            <a:ext cx="7717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2"/>
          <p:cNvGrpSpPr/>
          <p:nvPr/>
        </p:nvGrpSpPr>
        <p:grpSpPr>
          <a:xfrm>
            <a:off x="2825" y="-125"/>
            <a:ext cx="9141075" cy="5143625"/>
            <a:chOff x="2825" y="-125"/>
            <a:chExt cx="9141075" cy="5143625"/>
          </a:xfrm>
        </p:grpSpPr>
        <p:sp>
          <p:nvSpPr>
            <p:cNvPr id="174" name="Google Shape;174;p22"/>
            <p:cNvSpPr/>
            <p:nvPr/>
          </p:nvSpPr>
          <p:spPr>
            <a:xfrm rot="-5400000">
              <a:off x="4807100" y="-4097225"/>
              <a:ext cx="239700" cy="843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 rot="5400000">
              <a:off x="4012175" y="724950"/>
              <a:ext cx="409200" cy="8427900"/>
            </a:xfrm>
            <a:prstGeom prst="round2SameRect">
              <a:avLst>
                <a:gd name="adj1" fmla="val 4169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2"/>
          <p:cNvSpPr/>
          <p:nvPr/>
        </p:nvSpPr>
        <p:spPr>
          <a:xfrm rot="-5400000">
            <a:off x="8847275" y="2158225"/>
            <a:ext cx="409200" cy="10581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3"/>
          <p:cNvGrpSpPr/>
          <p:nvPr/>
        </p:nvGrpSpPr>
        <p:grpSpPr>
          <a:xfrm>
            <a:off x="0" y="-125"/>
            <a:ext cx="9148200" cy="5143625"/>
            <a:chOff x="0" y="-125"/>
            <a:chExt cx="9148200" cy="5143625"/>
          </a:xfrm>
        </p:grpSpPr>
        <p:sp>
          <p:nvSpPr>
            <p:cNvPr id="179" name="Google Shape;179;p23"/>
            <p:cNvSpPr/>
            <p:nvPr/>
          </p:nvSpPr>
          <p:spPr>
            <a:xfrm rot="-5400000" flipH="1">
              <a:off x="4729500" y="724800"/>
              <a:ext cx="409200" cy="8428200"/>
            </a:xfrm>
            <a:prstGeom prst="round2SameRect">
              <a:avLst>
                <a:gd name="adj1" fmla="val 4169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 rot="5400000">
              <a:off x="4097100" y="-4097225"/>
              <a:ext cx="239700" cy="843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23"/>
          <p:cNvGrpSpPr/>
          <p:nvPr/>
        </p:nvGrpSpPr>
        <p:grpSpPr>
          <a:xfrm>
            <a:off x="167950" y="3491225"/>
            <a:ext cx="9331725" cy="992850"/>
            <a:chOff x="167950" y="3491225"/>
            <a:chExt cx="9331725" cy="992850"/>
          </a:xfrm>
        </p:grpSpPr>
        <p:sp>
          <p:nvSpPr>
            <p:cNvPr id="182" name="Google Shape;182;p23"/>
            <p:cNvSpPr/>
            <p:nvPr/>
          </p:nvSpPr>
          <p:spPr>
            <a:xfrm rot="-5400000">
              <a:off x="275500" y="3967325"/>
              <a:ext cx="409200" cy="6243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 rot="-5400000">
              <a:off x="8766025" y="3166775"/>
              <a:ext cx="409200" cy="10581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-5400000">
            <a:off x="8847275" y="2158225"/>
            <a:ext cx="409200" cy="10581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2825" y="-125"/>
            <a:ext cx="9141075" cy="5143625"/>
            <a:chOff x="2825" y="-125"/>
            <a:chExt cx="9141075" cy="5143625"/>
          </a:xfrm>
        </p:grpSpPr>
        <p:sp>
          <p:nvSpPr>
            <p:cNvPr id="17" name="Google Shape;17;p3"/>
            <p:cNvSpPr/>
            <p:nvPr/>
          </p:nvSpPr>
          <p:spPr>
            <a:xfrm rot="5400000">
              <a:off x="4012175" y="724950"/>
              <a:ext cx="409200" cy="8427900"/>
            </a:xfrm>
            <a:prstGeom prst="round2SameRect">
              <a:avLst>
                <a:gd name="adj1" fmla="val 4169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-5400000">
              <a:off x="4807100" y="-4097225"/>
              <a:ext cx="239700" cy="843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36575" y="2266375"/>
            <a:ext cx="6870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954150" y="1321975"/>
            <a:ext cx="1235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5"/>
          <p:cNvGrpSpPr/>
          <p:nvPr/>
        </p:nvGrpSpPr>
        <p:grpSpPr>
          <a:xfrm>
            <a:off x="0" y="-125"/>
            <a:ext cx="9148200" cy="5143625"/>
            <a:chOff x="0" y="-125"/>
            <a:chExt cx="9148200" cy="5143625"/>
          </a:xfrm>
        </p:grpSpPr>
        <p:sp>
          <p:nvSpPr>
            <p:cNvPr id="98" name="Google Shape;98;p15"/>
            <p:cNvSpPr/>
            <p:nvPr/>
          </p:nvSpPr>
          <p:spPr>
            <a:xfrm rot="-5400000" flipH="1">
              <a:off x="4729500" y="724800"/>
              <a:ext cx="409200" cy="8428200"/>
            </a:xfrm>
            <a:prstGeom prst="round2SameRect">
              <a:avLst>
                <a:gd name="adj1" fmla="val 4169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rot="5400000">
              <a:off x="4097100" y="-4097225"/>
              <a:ext cx="239700" cy="843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5"/>
          <p:cNvGrpSpPr/>
          <p:nvPr/>
        </p:nvGrpSpPr>
        <p:grpSpPr>
          <a:xfrm>
            <a:off x="167950" y="3491225"/>
            <a:ext cx="9331725" cy="992850"/>
            <a:chOff x="167950" y="3491225"/>
            <a:chExt cx="9331725" cy="992850"/>
          </a:xfrm>
        </p:grpSpPr>
        <p:sp>
          <p:nvSpPr>
            <p:cNvPr id="101" name="Google Shape;101;p15"/>
            <p:cNvSpPr/>
            <p:nvPr/>
          </p:nvSpPr>
          <p:spPr>
            <a:xfrm rot="-5400000">
              <a:off x="275500" y="3967325"/>
              <a:ext cx="409200" cy="6243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rot="-5400000">
              <a:off x="8766025" y="3166775"/>
              <a:ext cx="409200" cy="10581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1277242" y="1854050"/>
            <a:ext cx="32736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2"/>
          </p:nvPr>
        </p:nvSpPr>
        <p:spPr>
          <a:xfrm>
            <a:off x="5271431" y="1854050"/>
            <a:ext cx="31821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3"/>
          </p:nvPr>
        </p:nvSpPr>
        <p:spPr>
          <a:xfrm>
            <a:off x="1277242" y="3518050"/>
            <a:ext cx="32736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4"/>
          </p:nvPr>
        </p:nvSpPr>
        <p:spPr>
          <a:xfrm>
            <a:off x="5271431" y="3518050"/>
            <a:ext cx="31821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5"/>
          </p:nvPr>
        </p:nvSpPr>
        <p:spPr>
          <a:xfrm>
            <a:off x="1277242" y="1360250"/>
            <a:ext cx="32736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6"/>
          </p:nvPr>
        </p:nvSpPr>
        <p:spPr>
          <a:xfrm>
            <a:off x="1277242" y="3024275"/>
            <a:ext cx="32712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7"/>
          </p:nvPr>
        </p:nvSpPr>
        <p:spPr>
          <a:xfrm>
            <a:off x="5271431" y="1360250"/>
            <a:ext cx="31821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8"/>
          </p:nvPr>
        </p:nvSpPr>
        <p:spPr>
          <a:xfrm>
            <a:off x="5271431" y="3024275"/>
            <a:ext cx="31821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8" name="Google Shape;158;p20"/>
          <p:cNvGrpSpPr/>
          <p:nvPr/>
        </p:nvGrpSpPr>
        <p:grpSpPr>
          <a:xfrm>
            <a:off x="0" y="-125"/>
            <a:ext cx="9148200" cy="5143625"/>
            <a:chOff x="0" y="-125"/>
            <a:chExt cx="9148200" cy="5143625"/>
          </a:xfrm>
        </p:grpSpPr>
        <p:sp>
          <p:nvSpPr>
            <p:cNvPr id="159" name="Google Shape;159;p20"/>
            <p:cNvSpPr/>
            <p:nvPr/>
          </p:nvSpPr>
          <p:spPr>
            <a:xfrm rot="-5400000" flipH="1">
              <a:off x="4729500" y="724800"/>
              <a:ext cx="409200" cy="8428200"/>
            </a:xfrm>
            <a:prstGeom prst="round2SameRect">
              <a:avLst>
                <a:gd name="adj1" fmla="val 4169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 rot="5400000">
              <a:off x="4097100" y="-4097225"/>
              <a:ext cx="239700" cy="843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0"/>
          <p:cNvGrpSpPr/>
          <p:nvPr/>
        </p:nvGrpSpPr>
        <p:grpSpPr>
          <a:xfrm>
            <a:off x="8433900" y="760450"/>
            <a:ext cx="1703900" cy="917225"/>
            <a:chOff x="8433900" y="760450"/>
            <a:chExt cx="1703900" cy="917225"/>
          </a:xfrm>
        </p:grpSpPr>
        <p:sp>
          <p:nvSpPr>
            <p:cNvPr id="162" name="Google Shape;162;p20"/>
            <p:cNvSpPr/>
            <p:nvPr/>
          </p:nvSpPr>
          <p:spPr>
            <a:xfrm rot="-5400000">
              <a:off x="8541450" y="1160925"/>
              <a:ext cx="409200" cy="6243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 rot="-5400000">
              <a:off x="9203000" y="234850"/>
              <a:ext cx="409200" cy="14604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21"/>
          <p:cNvGrpSpPr/>
          <p:nvPr/>
        </p:nvGrpSpPr>
        <p:grpSpPr>
          <a:xfrm>
            <a:off x="2825" y="-125"/>
            <a:ext cx="9141075" cy="5143625"/>
            <a:chOff x="2825" y="-125"/>
            <a:chExt cx="9141075" cy="5143625"/>
          </a:xfrm>
        </p:grpSpPr>
        <p:sp>
          <p:nvSpPr>
            <p:cNvPr id="167" name="Google Shape;167;p21"/>
            <p:cNvSpPr/>
            <p:nvPr/>
          </p:nvSpPr>
          <p:spPr>
            <a:xfrm rot="5400000">
              <a:off x="4012175" y="724950"/>
              <a:ext cx="409200" cy="8427900"/>
            </a:xfrm>
            <a:prstGeom prst="round2SameRect">
              <a:avLst>
                <a:gd name="adj1" fmla="val 4169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 rot="-5400000">
              <a:off x="4807100" y="-4097225"/>
              <a:ext cx="239700" cy="843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1"/>
          <p:cNvGrpSpPr/>
          <p:nvPr/>
        </p:nvGrpSpPr>
        <p:grpSpPr>
          <a:xfrm>
            <a:off x="-204250" y="3675225"/>
            <a:ext cx="10180175" cy="642875"/>
            <a:chOff x="-204250" y="3675225"/>
            <a:chExt cx="10180175" cy="642875"/>
          </a:xfrm>
        </p:grpSpPr>
        <p:sp>
          <p:nvSpPr>
            <p:cNvPr id="170" name="Google Shape;170;p21"/>
            <p:cNvSpPr/>
            <p:nvPr/>
          </p:nvSpPr>
          <p:spPr>
            <a:xfrm rot="-5400000">
              <a:off x="9041125" y="3383300"/>
              <a:ext cx="409200" cy="14604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 rot="-5400000">
              <a:off x="-96700" y="3567675"/>
              <a:ext cx="409200" cy="6243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61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1.xml"/><Relationship Id="rId7" Type="http://schemas.openxmlformats.org/officeDocument/2006/relationships/image" Target="../media/image35.png"/><Relationship Id="rId12" Type="http://schemas.openxmlformats.org/officeDocument/2006/relationships/image" Target="../media/image3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tags" Target="../tags/tag24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4.png"/><Relationship Id="rId5" Type="http://schemas.openxmlformats.org/officeDocument/2006/relationships/tags" Target="../tags/tag26.xml"/><Relationship Id="rId10" Type="http://schemas.openxmlformats.org/officeDocument/2006/relationships/image" Target="../media/image43.png"/><Relationship Id="rId4" Type="http://schemas.openxmlformats.org/officeDocument/2006/relationships/tags" Target="../tags/tag25.xml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tags" Target="../tags/tag29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2.png"/><Relationship Id="rId4" Type="http://schemas.openxmlformats.org/officeDocument/2006/relationships/tags" Target="../tags/tag30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8.png"/><Relationship Id="rId5" Type="http://schemas.openxmlformats.org/officeDocument/2006/relationships/tags" Target="../tags/tag8.xml"/><Relationship Id="rId10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2.xml"/><Relationship Id="rId7" Type="http://schemas.openxmlformats.org/officeDocument/2006/relationships/image" Target="../media/image10.png"/><Relationship Id="rId12" Type="http://schemas.openxmlformats.org/officeDocument/2006/relationships/image" Target="../media/image15.gi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4.png"/><Relationship Id="rId5" Type="http://schemas.openxmlformats.org/officeDocument/2006/relationships/tags" Target="../tags/tag14.xml"/><Relationship Id="rId10" Type="http://schemas.openxmlformats.org/officeDocument/2006/relationships/image" Target="../media/image13.png"/><Relationship Id="rId4" Type="http://schemas.openxmlformats.org/officeDocument/2006/relationships/tags" Target="../tags/tag1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8.xml"/><Relationship Id="rId7" Type="http://schemas.openxmlformats.org/officeDocument/2006/relationships/image" Target="../media/image2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713225" y="1802155"/>
            <a:ext cx="7717500" cy="10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3600" b="1" i="0" dirty="0">
                <a:solidFill>
                  <a:schemeClr val="bg1">
                    <a:lumMod val="10000"/>
                  </a:schemeClr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Effective potentials in LLA for diverse models in the large N limit </a:t>
            </a:r>
            <a:endParaRPr lang="en-US" sz="3600" dirty="0">
              <a:solidFill>
                <a:schemeClr val="bg1">
                  <a:lumMod val="10000"/>
                </a:schemeClr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Manrope"/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713225" y="3014400"/>
            <a:ext cx="7717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Iakhibbaev R.M.</a:t>
            </a:r>
            <a:r>
              <a:rPr lang="en" dirty="0"/>
              <a:t>, Tolkachev D.M.</a:t>
            </a:r>
            <a:endParaRPr dirty="0"/>
          </a:p>
        </p:txBody>
      </p:sp>
      <p:sp>
        <p:nvSpPr>
          <p:cNvPr id="196" name="Google Shape;196;p27"/>
          <p:cNvSpPr/>
          <p:nvPr/>
        </p:nvSpPr>
        <p:spPr>
          <a:xfrm rot="-5400000">
            <a:off x="7941000" y="3549275"/>
            <a:ext cx="409200" cy="14604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7"/>
          <p:cNvSpPr/>
          <p:nvPr/>
        </p:nvSpPr>
        <p:spPr>
          <a:xfrm rot="-5400000">
            <a:off x="1432100" y="431950"/>
            <a:ext cx="409200" cy="6243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" name="Google Shape;198;p27"/>
          <p:cNvCxnSpPr/>
          <p:nvPr/>
        </p:nvCxnSpPr>
        <p:spPr>
          <a:xfrm>
            <a:off x="713250" y="1685775"/>
            <a:ext cx="771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99" name="Google Shape;199;p27"/>
          <p:cNvCxnSpPr/>
          <p:nvPr/>
        </p:nvCxnSpPr>
        <p:spPr>
          <a:xfrm>
            <a:off x="713250" y="2986875"/>
            <a:ext cx="771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65EECC-8744-AFAF-0A8A-DC80C0B45815}"/>
              </a:ext>
            </a:extLst>
          </p:cNvPr>
          <p:cNvSpPr txBox="1"/>
          <p:nvPr/>
        </p:nvSpPr>
        <p:spPr>
          <a:xfrm>
            <a:off x="2280305" y="366222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</a:rPr>
              <a:t>Based on </a:t>
            </a:r>
            <a:r>
              <a:rPr lang="ru-RU" sz="1400" dirty="0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</a:rPr>
              <a:t>2406.19005</a:t>
            </a:r>
            <a:r>
              <a:rPr lang="en-US" sz="1400" dirty="0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</a:rPr>
              <a:t> (</a:t>
            </a:r>
            <a:r>
              <a:rPr lang="en-US" dirty="0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</a:rPr>
              <a:t>accepted to </a:t>
            </a:r>
            <a:r>
              <a:rPr lang="en-US" dirty="0" err="1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</a:rPr>
              <a:t>Mod.Phys</a:t>
            </a:r>
            <a:r>
              <a:rPr lang="en-US" dirty="0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  <a:r>
              <a:rPr lang="en-US" sz="1400" dirty="0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</a:rPr>
              <a:t>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</a:rPr>
              <a:t>BLTP JINR</a:t>
            </a:r>
            <a:endParaRPr lang="en-US" sz="1400" b="1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EBA3D-6845-06B1-7996-A124C40CB77D}"/>
              </a:ext>
            </a:extLst>
          </p:cNvPr>
          <p:cNvSpPr txBox="1"/>
          <p:nvPr/>
        </p:nvSpPr>
        <p:spPr>
          <a:xfrm>
            <a:off x="1722880" y="223045"/>
            <a:ext cx="5698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rgbClr val="777777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The 7th International Conference on Particle Physics and Astrophysics </a:t>
            </a:r>
          </a:p>
          <a:p>
            <a:pPr algn="ctr"/>
            <a:r>
              <a:rPr lang="en-US" sz="1200" b="0" i="0" dirty="0">
                <a:solidFill>
                  <a:srgbClr val="777777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ICPPA-2024 </a:t>
            </a:r>
            <a:endParaRPr lang="ru-RU" sz="1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ADD8D-EE37-E451-F658-119D70C6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RG equation in the large N limit</a:t>
            </a:r>
            <a:endParaRPr lang="ru-RU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22" name="Рисунок 21" descr="\documentclass{article}&#10;\usepackage{amsmath}&#10;\pagestyle{empty}&#10;\begin{document}&#10;&#10;$$\Sigma=\sum_{k=0} (-z)^k \Delta V_k $$&#10;&#10;&#10;\end{document}" title="IguanaTex Bitmap Display">
            <a:extLst>
              <a:ext uri="{FF2B5EF4-FFF2-40B4-BE49-F238E27FC236}">
                <a16:creationId xmlns:a16="http://schemas.microsoft.com/office/drawing/2014/main" id="{76CD4DF7-0F62-95AF-5564-712F0DBB6D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92829" y="1657796"/>
            <a:ext cx="1979428" cy="548571"/>
          </a:xfrm>
          <a:prstGeom prst="rect">
            <a:avLst/>
          </a:prstGeom>
        </p:spPr>
      </p:pic>
      <p:pic>
        <p:nvPicPr>
          <p:cNvPr id="3" name="Picture 2 1">
            <a:extLst>
              <a:ext uri="{FF2B5EF4-FFF2-40B4-BE49-F238E27FC236}">
                <a16:creationId xmlns:a16="http://schemas.microsoft.com/office/drawing/2014/main" id="{C3308289-3141-D162-DFC7-15FA8153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0" y="2672092"/>
            <a:ext cx="2215567" cy="4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 2">
            <a:extLst>
              <a:ext uri="{FF2B5EF4-FFF2-40B4-BE49-F238E27FC236}">
                <a16:creationId xmlns:a16="http://schemas.microsoft.com/office/drawing/2014/main" id="{C8EB8AC5-6667-7D36-EC0E-11A101681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-823" r="62158" b="63715"/>
          <a:stretch/>
        </p:blipFill>
        <p:spPr bwMode="auto">
          <a:xfrm>
            <a:off x="7807621" y="1576301"/>
            <a:ext cx="842092" cy="4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0DAE0C3D-D526-1AAE-6DCE-D2A23891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29" y="2617679"/>
            <a:ext cx="2835838" cy="62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7A81284-87BE-B44C-5FD7-039354B81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71" y="4058027"/>
            <a:ext cx="1676754" cy="567933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IguanaTex Bitmap Display&#10;&#10;\documentclass{article}&#10;\usepackage{amsmath}&#10;\pagestyle{empty}&#10;\begin{document}&#10;&#10;$$n \Delta V_n= \sum_{k=0}^{n-1} \left(\hat{N} \frac{\partial}{\partial (\phi^2)} \Delta V_k \frac{\partial}{\partial (\phi^2)} \Delta V_{n-k-1}\right)$$&#10;&#10;&#10;\end{document}">
            <a:extLst>
              <a:ext uri="{FF2B5EF4-FFF2-40B4-BE49-F238E27FC236}">
                <a16:creationId xmlns:a16="http://schemas.microsoft.com/office/drawing/2014/main" id="{4C228946-5011-4124-5046-574A171F15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9243" y="1657796"/>
            <a:ext cx="3638148" cy="5607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E29DEF-A626-6326-9302-9C8B57A758E6}"/>
              </a:ext>
            </a:extLst>
          </p:cNvPr>
          <p:cNvSpPr txBox="1"/>
          <p:nvPr/>
        </p:nvSpPr>
        <p:spPr>
          <a:xfrm>
            <a:off x="720000" y="1343761"/>
            <a:ext cx="3558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Recurrence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relation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in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large N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limit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AD20D-A1B5-BA53-751C-A329E0229D76}"/>
              </a:ext>
            </a:extLst>
          </p:cNvPr>
          <p:cNvSpPr txBox="1"/>
          <p:nvPr/>
        </p:nvSpPr>
        <p:spPr>
          <a:xfrm>
            <a:off x="4670109" y="1317487"/>
            <a:ext cx="3558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Sum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of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leading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poles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139F5-AA6E-FB56-1DEA-112FF2F08DBF}"/>
              </a:ext>
            </a:extLst>
          </p:cNvPr>
          <p:cNvSpPr txBox="1"/>
          <p:nvPr/>
        </p:nvSpPr>
        <p:spPr>
          <a:xfrm>
            <a:off x="720000" y="2264798"/>
            <a:ext cx="3558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RG-PDE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670072-7A60-5AA6-0185-792BD0B25A50}"/>
              </a:ext>
            </a:extLst>
          </p:cNvPr>
          <p:cNvSpPr txBox="1"/>
          <p:nvPr/>
        </p:nvSpPr>
        <p:spPr>
          <a:xfrm>
            <a:off x="4603264" y="2305069"/>
            <a:ext cx="3558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Effective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potential in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large N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limit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81408A-D9CC-2714-65A6-B6B3C7EC8D9E}"/>
              </a:ext>
            </a:extLst>
          </p:cNvPr>
          <p:cNvSpPr txBox="1"/>
          <p:nvPr/>
        </p:nvSpPr>
        <p:spPr>
          <a:xfrm>
            <a:off x="720000" y="3380918"/>
            <a:ext cx="4020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equation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we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study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has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initial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condition</a:t>
            </a:r>
            <a:endParaRPr lang="ru-RU" dirty="0"/>
          </a:p>
        </p:txBody>
      </p:sp>
      <p:pic>
        <p:nvPicPr>
          <p:cNvPr id="20" name="Рисунок 19" descr="\documentclass{article}&#10;\usepackage{amsmath}&#10;\pagestyle{empty}&#10;\begin{document}&#10;&#10;$$\Sigma(0,\phi)=V_0$$&#10;&#10;&#10;\end{document}" title="IguanaTex Bitmap Display">
            <a:extLst>
              <a:ext uri="{FF2B5EF4-FFF2-40B4-BE49-F238E27FC236}">
                <a16:creationId xmlns:a16="http://schemas.microsoft.com/office/drawing/2014/main" id="{0BCA93AD-A453-D368-625B-4E6760FC6F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461" y="3869659"/>
            <a:ext cx="1333711" cy="254953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9FE7E67E-8B0D-3693-A9EC-BFECF6AC8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76" y="2664863"/>
            <a:ext cx="1118924" cy="4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6134F28-E3A5-852E-5F20-6BBAAAD31262}"/>
              </a:ext>
            </a:extLst>
          </p:cNvPr>
          <p:cNvSpPr txBox="1"/>
          <p:nvPr/>
        </p:nvSpPr>
        <p:spPr>
          <a:xfrm>
            <a:off x="4742986" y="3319363"/>
            <a:ext cx="41589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Conditions under which the limit of leading logarithms and the regime of smallness of the coupling constant are satisfied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76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ADD8D-EE37-E451-F658-119D70C6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Analytic solutions</a:t>
            </a:r>
            <a:endParaRPr lang="ru-RU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7" name="Picture 8 1">
            <a:extLst>
              <a:ext uri="{FF2B5EF4-FFF2-40B4-BE49-F238E27FC236}">
                <a16:creationId xmlns:a16="http://schemas.microsoft.com/office/drawing/2014/main" id="{8B8FB51C-C7BD-BEC8-CC59-B2669500C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37" y="1673045"/>
            <a:ext cx="2474315" cy="48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 2">
            <a:extLst>
              <a:ext uri="{FF2B5EF4-FFF2-40B4-BE49-F238E27FC236}">
                <a16:creationId xmlns:a16="http://schemas.microsoft.com/office/drawing/2014/main" id="{D84DE3BB-EAB2-CCF6-0F57-08A24435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6" y="2430915"/>
            <a:ext cx="3085084" cy="43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 1">
            <a:extLst>
              <a:ext uri="{FF2B5EF4-FFF2-40B4-BE49-F238E27FC236}">
                <a16:creationId xmlns:a16="http://schemas.microsoft.com/office/drawing/2014/main" id="{665D7523-7A6B-5040-7F31-59AF1A94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49" y="4221477"/>
            <a:ext cx="701924" cy="1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6A360E-B559-40D6-DD76-0F5D7AC648CC}"/>
              </a:ext>
            </a:extLst>
          </p:cNvPr>
          <p:cNvSpPr txBox="1"/>
          <p:nvPr/>
        </p:nvSpPr>
        <p:spPr>
          <a:xfrm>
            <a:off x="627600" y="1395339"/>
            <a:ext cx="3944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Introducing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ansatz</a:t>
            </a:r>
            <a:r>
              <a:rPr lang="ru-RU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US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for power-like potential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9911BA-3305-400B-4F68-5847B375123D}"/>
              </a:ext>
            </a:extLst>
          </p:cNvPr>
          <p:cNvSpPr txBox="1"/>
          <p:nvPr/>
        </p:nvSpPr>
        <p:spPr>
          <a:xfrm>
            <a:off x="820516" y="2153209"/>
            <a:ext cx="3558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PDE turn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to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ODE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48C524-0415-6A4A-5F1A-4A27262ACF37}"/>
              </a:ext>
            </a:extLst>
          </p:cNvPr>
          <p:cNvSpPr txBox="1"/>
          <p:nvPr/>
        </p:nvSpPr>
        <p:spPr>
          <a:xfrm>
            <a:off x="787972" y="3148193"/>
            <a:ext cx="3944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Introducing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ansatz</a:t>
            </a:r>
            <a:r>
              <a:rPr lang="ru-RU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US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for exp-potential</a:t>
            </a:r>
            <a:endParaRPr lang="ru-RU" dirty="0"/>
          </a:p>
        </p:txBody>
      </p:sp>
      <p:pic>
        <p:nvPicPr>
          <p:cNvPr id="14" name="Рисунок 13" descr="\documentclass{article}&#10;\usepackage{amsmath}&#10;\pagestyle{empty}&#10;\begin{document}&#10;&#10;$$\Sigma(z, \phi_a)=e^{|\phi|/m} f(z/m^4 e^{|\phi|/m})$$&#10;&#10;&#10;\end{document}" title="IguanaTex Bitmap Display">
            <a:extLst>
              <a:ext uri="{FF2B5EF4-FFF2-40B4-BE49-F238E27FC236}">
                <a16:creationId xmlns:a16="http://schemas.microsoft.com/office/drawing/2014/main" id="{07B3D378-655D-2E9A-2D34-8995578F8A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37023" y="3504040"/>
            <a:ext cx="2646295" cy="232049"/>
          </a:xfrm>
          <a:prstGeom prst="rect">
            <a:avLst/>
          </a:prstGeom>
        </p:spPr>
      </p:pic>
      <p:pic>
        <p:nvPicPr>
          <p:cNvPr id="16" name="Рисунок 15" descr="\documentclass{article}&#10;\usepackage{amsmath}&#10;\pagestyle{empty}&#10;\begin{document}&#10;&#10;$$\frac{N}{4} \left(x f'(x)+f(x)\right)^2=-f'(x)$$&#10;&#10;&#10;\end{document}" title="IguanaTex Bitmap Display">
            <a:extLst>
              <a:ext uri="{FF2B5EF4-FFF2-40B4-BE49-F238E27FC236}">
                <a16:creationId xmlns:a16="http://schemas.microsoft.com/office/drawing/2014/main" id="{5C14555D-09ED-173E-A88E-0E077978B9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52356" y="4129309"/>
            <a:ext cx="2354567" cy="3806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0B2C2B-3002-F8D4-F82D-DCFAC2896F8E}"/>
              </a:ext>
            </a:extLst>
          </p:cNvPr>
          <p:cNvSpPr txBox="1"/>
          <p:nvPr/>
        </p:nvSpPr>
        <p:spPr>
          <a:xfrm>
            <a:off x="886884" y="3785794"/>
            <a:ext cx="3558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PDE turn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to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ODE</a:t>
            </a:r>
            <a:endParaRPr lang="ru-RU" dirty="0"/>
          </a:p>
        </p:txBody>
      </p:sp>
      <p:pic>
        <p:nvPicPr>
          <p:cNvPr id="18" name="Picture 16 2">
            <a:extLst>
              <a:ext uri="{FF2B5EF4-FFF2-40B4-BE49-F238E27FC236}">
                <a16:creationId xmlns:a16="http://schemas.microsoft.com/office/drawing/2014/main" id="{B8186DAC-4C20-7E2B-4FE1-0AEDF79B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49" y="2544728"/>
            <a:ext cx="701924" cy="1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4D2B8D7-88F4-1624-06D1-59F89E85DFA8}"/>
              </a:ext>
            </a:extLst>
          </p:cNvPr>
          <p:cNvSpPr/>
          <p:nvPr/>
        </p:nvSpPr>
        <p:spPr>
          <a:xfrm>
            <a:off x="720000" y="1389966"/>
            <a:ext cx="4110097" cy="157445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8341CAB-6837-0CBA-F52F-FD2BA19C35FF}"/>
              </a:ext>
            </a:extLst>
          </p:cNvPr>
          <p:cNvSpPr/>
          <p:nvPr/>
        </p:nvSpPr>
        <p:spPr>
          <a:xfrm>
            <a:off x="705124" y="3064451"/>
            <a:ext cx="4110097" cy="157445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1CCD4E-58E1-0B6C-E9EA-A2D50001695B}"/>
              </a:ext>
            </a:extLst>
          </p:cNvPr>
          <p:cNvSpPr txBox="1"/>
          <p:nvPr/>
        </p:nvSpPr>
        <p:spPr>
          <a:xfrm>
            <a:off x="4815221" y="1402219"/>
            <a:ext cx="3944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Introducing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ansatz</a:t>
            </a:r>
            <a:r>
              <a:rPr lang="ru-RU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US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for log-potential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C456BE-4926-7275-B5B2-4D803CD07EA7}"/>
              </a:ext>
            </a:extLst>
          </p:cNvPr>
          <p:cNvSpPr txBox="1"/>
          <p:nvPr/>
        </p:nvSpPr>
        <p:spPr>
          <a:xfrm>
            <a:off x="5008137" y="2160089"/>
            <a:ext cx="3558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PDE turn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to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ODE</a:t>
            </a:r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49B50E2-86AF-BFE3-17FA-3743822C791D}"/>
              </a:ext>
            </a:extLst>
          </p:cNvPr>
          <p:cNvSpPr/>
          <p:nvPr/>
        </p:nvSpPr>
        <p:spPr>
          <a:xfrm>
            <a:off x="4907621" y="1389966"/>
            <a:ext cx="4110097" cy="157445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\documentclass{article}&#10;\usepackage{amsmath}&#10;\pagestyle{empty}&#10;\begin{document}&#10;&#10;$$\Sigma(z,\phi)=f\left(\frac{g}{(\phi \cdot \phi)^2}\right)-\log(|\phi|/m)$$&#10;&#10;&#10;\end{document}" title="IguanaTex Bitmap Display">
            <a:extLst>
              <a:ext uri="{FF2B5EF4-FFF2-40B4-BE49-F238E27FC236}">
                <a16:creationId xmlns:a16="http://schemas.microsoft.com/office/drawing/2014/main" id="{3887CEBE-8842-D70D-9972-A355292B95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375422" y="1709996"/>
            <a:ext cx="3048578" cy="467660"/>
          </a:xfrm>
          <a:prstGeom prst="rect">
            <a:avLst/>
          </a:prstGeom>
        </p:spPr>
      </p:pic>
      <p:pic>
        <p:nvPicPr>
          <p:cNvPr id="28" name="Рисунок 27" descr="\documentclass{article}&#10;\usepackage{amsmath}&#10;\pagestyle{empty}&#10;\begin{document}&#10;&#10;$$f(0)=0$$&#10;&#10;&#10;\end{document}" title="IguanaTex Bitmap Display">
            <a:extLst>
              <a:ext uri="{FF2B5EF4-FFF2-40B4-BE49-F238E27FC236}">
                <a16:creationId xmlns:a16="http://schemas.microsoft.com/office/drawing/2014/main" id="{C97EFEA0-4F6B-078B-EFB1-C0ECEACAF9C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221091" y="2571750"/>
            <a:ext cx="691208" cy="192066"/>
          </a:xfrm>
          <a:prstGeom prst="rect">
            <a:avLst/>
          </a:prstGeom>
        </p:spPr>
      </p:pic>
      <p:pic>
        <p:nvPicPr>
          <p:cNvPr id="30" name="Рисунок 29" descr="\documentclass{article}&#10;\usepackage{amsmath}&#10;\pagestyle{empty}&#10;\begin{document}&#10;&#10;$$\frac{N}{16}\left(1+4 x f'(x)\right)^2=-f'(x)$$&#10;&#10;&#10;\end{document}" title="IguanaTex Bitmap Display">
            <a:extLst>
              <a:ext uri="{FF2B5EF4-FFF2-40B4-BE49-F238E27FC236}">
                <a16:creationId xmlns:a16="http://schemas.microsoft.com/office/drawing/2014/main" id="{F53BFFE7-90AF-C31D-4388-CE8976E0F00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712547" y="2460986"/>
            <a:ext cx="2164622" cy="37977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59DC1DE-0D0F-B6BD-D904-87D9689425B6}"/>
              </a:ext>
            </a:extLst>
          </p:cNvPr>
          <p:cNvSpPr/>
          <p:nvPr/>
        </p:nvSpPr>
        <p:spPr>
          <a:xfrm>
            <a:off x="4914131" y="3048487"/>
            <a:ext cx="4110097" cy="157445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384189-380B-7A1E-8DDA-2017140A37C1}"/>
              </a:ext>
            </a:extLst>
          </p:cNvPr>
          <p:cNvSpPr txBox="1"/>
          <p:nvPr/>
        </p:nvSpPr>
        <p:spPr>
          <a:xfrm>
            <a:off x="4914131" y="3359440"/>
            <a:ext cx="41100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Since a</a:t>
            </a:r>
            <a:r>
              <a:rPr lang="en-US" sz="1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ll these ODE’s are the first order differential equations, so they can be solved analytically at least by </a:t>
            </a:r>
            <a:r>
              <a:rPr lang="en-US" sz="1400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quadratures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51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EEF0A55-7B73-30CC-ECBF-3016E91D9F72}"/>
              </a:ext>
            </a:extLst>
          </p:cNvPr>
          <p:cNvSpPr txBox="1">
            <a:spLocks/>
          </p:cNvSpPr>
          <p:nvPr/>
        </p:nvSpPr>
        <p:spPr>
          <a:xfrm>
            <a:off x="720000" y="467148"/>
            <a:ext cx="77040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Solutions</a:t>
            </a:r>
            <a:endParaRPr lang="ru-RU" sz="30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7" name="Рисунок 16" descr="\documentclass{article}&#10;\usepackage{amsmath}&#10;\pagestyle{empty}&#10;\begin{document}&#10;&#10;$$f(z)=-\frac{\sqrt{N z+1}}{2 N z}+\frac{1}{2 N z}+\frac{1}{4} \log \left(\frac{4 \left(1-\sqrt{N z+1}\right)}{ N z \left(\sqrt{N z+1}+1\right)}\right)+\frac{1}{4}$$&#10;&#10;&#10;\end{document}" title="IguanaTex Bitmap Display">
            <a:extLst>
              <a:ext uri="{FF2B5EF4-FFF2-40B4-BE49-F238E27FC236}">
                <a16:creationId xmlns:a16="http://schemas.microsoft.com/office/drawing/2014/main" id="{0B4182A9-C98C-9255-640E-F670B149F1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20000" y="3820796"/>
            <a:ext cx="5158771" cy="574791"/>
          </a:xfrm>
          <a:prstGeom prst="rect">
            <a:avLst/>
          </a:prstGeom>
        </p:spPr>
      </p:pic>
      <p:pic>
        <p:nvPicPr>
          <p:cNvPr id="14" name="Picture 4 1">
            <a:extLst>
              <a:ext uri="{FF2B5EF4-FFF2-40B4-BE49-F238E27FC236}">
                <a16:creationId xmlns:a16="http://schemas.microsoft.com/office/drawing/2014/main" id="{58CF71B7-20E8-1596-7807-205AE8A8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149201"/>
            <a:ext cx="2266548" cy="4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 2">
            <a:extLst>
              <a:ext uri="{FF2B5EF4-FFF2-40B4-BE49-F238E27FC236}">
                <a16:creationId xmlns:a16="http://schemas.microsoft.com/office/drawing/2014/main" id="{0E6EEBD3-BA4C-5B84-A9DD-63E7B658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310922"/>
            <a:ext cx="4969786" cy="5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4E7BF1A2-4F2A-CA9D-0981-530EE5E5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07408"/>
            <a:ext cx="1364457" cy="52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E03D61-D036-306D-3EA4-8CC68C6DC7B5}"/>
              </a:ext>
            </a:extLst>
          </p:cNvPr>
          <p:cNvSpPr txBox="1"/>
          <p:nvPr/>
        </p:nvSpPr>
        <p:spPr>
          <a:xfrm>
            <a:off x="720000" y="1220213"/>
            <a:ext cx="4793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Power-like p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=4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43CF3B-4DF3-A1E1-0525-B71B26DF3A0B}"/>
              </a:ext>
            </a:extLst>
          </p:cNvPr>
          <p:cNvSpPr txBox="1"/>
          <p:nvPr/>
        </p:nvSpPr>
        <p:spPr>
          <a:xfrm>
            <a:off x="720000" y="2055114"/>
            <a:ext cx="4793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Power-like p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=6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DB2435-6954-130C-58CD-972156420807}"/>
              </a:ext>
            </a:extLst>
          </p:cNvPr>
          <p:cNvSpPr txBox="1"/>
          <p:nvPr/>
        </p:nvSpPr>
        <p:spPr>
          <a:xfrm>
            <a:off x="720000" y="2832578"/>
            <a:ext cx="24214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Exponential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potential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AB3313-FF63-A7C7-4E06-81651792874C}"/>
              </a:ext>
            </a:extLst>
          </p:cNvPr>
          <p:cNvSpPr txBox="1"/>
          <p:nvPr/>
        </p:nvSpPr>
        <p:spPr>
          <a:xfrm>
            <a:off x="720000" y="3522436"/>
            <a:ext cx="4793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Logarithmic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potential</a:t>
            </a:r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158943-CB53-36CB-3262-E3692A81AA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5545" y="1197235"/>
            <a:ext cx="2340159" cy="2331311"/>
          </a:xfrm>
          <a:prstGeom prst="rect">
            <a:avLst/>
          </a:prstGeom>
        </p:spPr>
      </p:pic>
      <p:pic>
        <p:nvPicPr>
          <p:cNvPr id="32" name="Рисунок 31" descr="\documentclass{article}&#10;\usepackage{amsmath}&#10;\pagestyle{empty}&#10;\begin{document}&#10;&#10;$$p=4+\varepsilon$$&#10;&#10;&#10;\end{document}" title="IguanaTex Bitmap Display">
            <a:extLst>
              <a:ext uri="{FF2B5EF4-FFF2-40B4-BE49-F238E27FC236}">
                <a16:creationId xmlns:a16="http://schemas.microsoft.com/office/drawing/2014/main" id="{DC9EBCB8-9F19-22E3-111D-2FEC185C5F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150837" y="988917"/>
            <a:ext cx="874509" cy="190183"/>
          </a:xfrm>
          <a:prstGeom prst="rect">
            <a:avLst/>
          </a:prstGeom>
        </p:spPr>
      </p:pic>
      <p:pic>
        <p:nvPicPr>
          <p:cNvPr id="34" name="Рисунок 33" descr="\documentclass{article}&#10;\usepackage{amsmath}&#10;\pagestyle{empty}&#10;\begin{document}&#10;&#10;$$\varepsilon \rightarrow 1$$&#10;&#10;&#10;\end{document}" title="IguanaTex Bitmap Display">
            <a:extLst>
              <a:ext uri="{FF2B5EF4-FFF2-40B4-BE49-F238E27FC236}">
                <a16:creationId xmlns:a16="http://schemas.microsoft.com/office/drawing/2014/main" id="{69764293-D8E9-F626-B743-3E8676BAA29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588091" y="1322046"/>
            <a:ext cx="612571" cy="173714"/>
          </a:xfrm>
          <a:prstGeom prst="rect">
            <a:avLst/>
          </a:prstGeom>
        </p:spPr>
      </p:pic>
      <p:pic>
        <p:nvPicPr>
          <p:cNvPr id="39" name="Рисунок 38" descr="\documentclass{article}&#10;\usepackage{amsmath}&#10;\pagestyle{empty}&#10;\begin{document}&#10;&#10;$$\varepsilon \rightarrow 0$$&#10;&#10;&#10;\end{document}" title="IguanaTex Bitmap Display">
            <a:extLst>
              <a:ext uri="{FF2B5EF4-FFF2-40B4-BE49-F238E27FC236}">
                <a16:creationId xmlns:a16="http://schemas.microsoft.com/office/drawing/2014/main" id="{41100561-CE2A-BCAE-4562-17C31E5375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707390" y="3061844"/>
            <a:ext cx="624195" cy="17471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0A07140-72E6-A051-819E-525C6AA60585}"/>
              </a:ext>
            </a:extLst>
          </p:cNvPr>
          <p:cNvSpPr txBox="1"/>
          <p:nvPr/>
        </p:nvSpPr>
        <p:spPr>
          <a:xfrm>
            <a:off x="6432356" y="681140"/>
            <a:ext cx="2106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Numerical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solutions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for</a:t>
            </a:r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6D53B9-B274-AE52-CAC2-8E6366B94FF4}"/>
              </a:ext>
            </a:extLst>
          </p:cNvPr>
          <p:cNvSpPr txBox="1"/>
          <p:nvPr/>
        </p:nvSpPr>
        <p:spPr>
          <a:xfrm>
            <a:off x="6157454" y="3506801"/>
            <a:ext cx="2964425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All the above functions have no singularities in the positive region and tend to zero at infinity (zero-charge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behaviour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), but may have a non-zero imaginary part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38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3212E-DA2A-3D46-52E7-84B4E157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D45DF6-AC8A-5431-AFF1-5CE125A11DEC}"/>
              </a:ext>
            </a:extLst>
          </p:cNvPr>
          <p:cNvSpPr txBox="1">
            <a:spLocks/>
          </p:cNvSpPr>
          <p:nvPr/>
        </p:nvSpPr>
        <p:spPr>
          <a:xfrm>
            <a:off x="720000" y="467148"/>
            <a:ext cx="77040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Effective potentials</a:t>
            </a:r>
            <a:endParaRPr lang="ru-RU" sz="30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D7CC9F-04A1-E3CD-0AA2-72E68DBD42FE}"/>
              </a:ext>
            </a:extLst>
          </p:cNvPr>
          <p:cNvSpPr txBox="1"/>
          <p:nvPr/>
        </p:nvSpPr>
        <p:spPr>
          <a:xfrm>
            <a:off x="1108852" y="2657928"/>
            <a:ext cx="15586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Power-like p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=4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2B228A-0644-E58D-B46E-6CB8591BACEC}"/>
              </a:ext>
            </a:extLst>
          </p:cNvPr>
          <p:cNvSpPr txBox="1"/>
          <p:nvPr/>
        </p:nvSpPr>
        <p:spPr>
          <a:xfrm>
            <a:off x="3674518" y="2657928"/>
            <a:ext cx="15586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Power-like p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=6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32F5CC-0813-5236-9507-9FE0AB06A56C}"/>
              </a:ext>
            </a:extLst>
          </p:cNvPr>
          <p:cNvSpPr txBox="1"/>
          <p:nvPr/>
        </p:nvSpPr>
        <p:spPr>
          <a:xfrm>
            <a:off x="876565" y="4451722"/>
            <a:ext cx="202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Exponential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potential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6E534-43A9-98F7-F8CD-10E13B12387A}"/>
              </a:ext>
            </a:extLst>
          </p:cNvPr>
          <p:cNvSpPr txBox="1"/>
          <p:nvPr/>
        </p:nvSpPr>
        <p:spPr>
          <a:xfrm>
            <a:off x="3468041" y="4451721"/>
            <a:ext cx="19715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Logarithmic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potential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9073AB-53D0-AEAE-A75B-39FA3009F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8830" y="1039845"/>
            <a:ext cx="2470006" cy="16180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19EDE8-9092-61B5-EB98-6B440DD48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84" y="1098503"/>
            <a:ext cx="2323763" cy="15594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4992ED-2211-3C56-FFC3-551E9332A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6284" y="2965705"/>
            <a:ext cx="2323763" cy="15594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97A5EF-0DEC-B88B-4115-44E7369A8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82333" y="2965705"/>
            <a:ext cx="2374903" cy="15578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F38F70-FDFE-24B1-1704-012F2FA1D91A}"/>
              </a:ext>
            </a:extLst>
          </p:cNvPr>
          <p:cNvSpPr txBox="1"/>
          <p:nvPr/>
        </p:nvSpPr>
        <p:spPr>
          <a:xfrm>
            <a:off x="5799449" y="1293439"/>
            <a:ext cx="31522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All obtained potentials in the leading logarithmic approximation, except for the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renormalisable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one, are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characterised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by the metastability of the ground state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49C9E0-F3B4-FC1E-E713-90E9289164B6}"/>
              </a:ext>
            </a:extLst>
          </p:cNvPr>
          <p:cNvSpPr txBox="1"/>
          <p:nvPr/>
        </p:nvSpPr>
        <p:spPr>
          <a:xfrm>
            <a:off x="5799449" y="3426906"/>
            <a:ext cx="31522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Imaginary parts of functions can be identified as decaying rate of metastable state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30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>
            <a:spLocks noGrp="1"/>
          </p:cNvSpPr>
          <p:nvPr>
            <p:ph type="subTitle" idx="6"/>
          </p:nvPr>
        </p:nvSpPr>
        <p:spPr>
          <a:xfrm>
            <a:off x="1277242" y="3024275"/>
            <a:ext cx="32712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find</a:t>
            </a:r>
            <a:endParaRPr dirty="0"/>
          </a:p>
        </p:txBody>
      </p:sp>
      <p:sp>
        <p:nvSpPr>
          <p:cNvPr id="340" name="Google Shape;340;p34"/>
          <p:cNvSpPr txBox="1">
            <a:spLocks noGrp="1"/>
          </p:cNvSpPr>
          <p:nvPr>
            <p:ph type="subTitle" idx="1"/>
          </p:nvPr>
        </p:nvSpPr>
        <p:spPr>
          <a:xfrm>
            <a:off x="1277242" y="1854050"/>
            <a:ext cx="32736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Feynman rules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Loop Feynman diagrams up to third order for 4D </a:t>
            </a:r>
            <a:r>
              <a:rPr lang="en-US" dirty="0"/>
              <a:t>in </a:t>
            </a:r>
            <a:r>
              <a:rPr lang="en" dirty="0"/>
              <a:t>arbitrary general scalar models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34"/>
          <p:cNvSpPr txBox="1">
            <a:spLocks noGrp="1"/>
          </p:cNvSpPr>
          <p:nvPr>
            <p:ph type="subTitle" idx="2"/>
          </p:nvPr>
        </p:nvSpPr>
        <p:spPr>
          <a:xfrm>
            <a:off x="5271431" y="1854050"/>
            <a:ext cx="31821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Higher dimensions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Sigma-models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SUSY-models (Conifold-duals)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NJL-like models </a:t>
            </a:r>
            <a:r>
              <a:rPr lang="en-US" dirty="0" err="1"/>
              <a:t>etc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" name="Google Shape;342;p34"/>
          <p:cNvSpPr txBox="1">
            <a:spLocks noGrp="1"/>
          </p:cNvSpPr>
          <p:nvPr>
            <p:ph type="subTitle" idx="3"/>
          </p:nvPr>
        </p:nvSpPr>
        <p:spPr>
          <a:xfrm>
            <a:off x="1277242" y="3518050"/>
            <a:ext cx="32736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Iterative relation between leading poles of coefficients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Generalised</a:t>
            </a:r>
            <a:r>
              <a:rPr lang="en-US" dirty="0"/>
              <a:t> RG-equations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Exact solutions of </a:t>
            </a:r>
            <a:r>
              <a:rPr lang="en-US" dirty="0" err="1"/>
              <a:t>latters</a:t>
            </a:r>
            <a:endParaRPr dirty="0"/>
          </a:p>
        </p:txBody>
      </p:sp>
      <p:sp>
        <p:nvSpPr>
          <p:cNvPr id="343" name="Google Shape;343;p34"/>
          <p:cNvSpPr txBox="1">
            <a:spLocks noGrp="1"/>
          </p:cNvSpPr>
          <p:nvPr>
            <p:ph type="subTitle" idx="4"/>
          </p:nvPr>
        </p:nvSpPr>
        <p:spPr>
          <a:xfrm>
            <a:off x="5271431" y="3518050"/>
            <a:ext cx="31821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Expansion of analysis on </a:t>
            </a:r>
            <a:r>
              <a:rPr lang="en-US" dirty="0" err="1"/>
              <a:t>subleading</a:t>
            </a:r>
            <a:r>
              <a:rPr lang="en-US" dirty="0"/>
              <a:t> orders and exploring anomalous dimensions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Studying effective actions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Scheme-dependence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44" name="Google Shape;344;p34"/>
          <p:cNvSpPr txBox="1">
            <a:spLocks noGrp="1"/>
          </p:cNvSpPr>
          <p:nvPr>
            <p:ph type="subTitle" idx="5"/>
          </p:nvPr>
        </p:nvSpPr>
        <p:spPr>
          <a:xfrm>
            <a:off x="1277242" y="1360250"/>
            <a:ext cx="32736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calculated</a:t>
            </a:r>
            <a:endParaRPr dirty="0"/>
          </a:p>
        </p:txBody>
      </p:sp>
      <p:sp>
        <p:nvSpPr>
          <p:cNvPr id="345" name="Google Shape;345;p34"/>
          <p:cNvSpPr txBox="1">
            <a:spLocks noGrp="1"/>
          </p:cNvSpPr>
          <p:nvPr>
            <p:ph type="subTitle" idx="7"/>
          </p:nvPr>
        </p:nvSpPr>
        <p:spPr>
          <a:xfrm>
            <a:off x="5271431" y="1360250"/>
            <a:ext cx="31821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Possible applications</a:t>
            </a:r>
            <a:endParaRPr dirty="0"/>
          </a:p>
        </p:txBody>
      </p:sp>
      <p:sp>
        <p:nvSpPr>
          <p:cNvPr id="346" name="Google Shape;346;p34"/>
          <p:cNvSpPr txBox="1">
            <a:spLocks noGrp="1"/>
          </p:cNvSpPr>
          <p:nvPr>
            <p:ph type="subTitle" idx="8"/>
          </p:nvPr>
        </p:nvSpPr>
        <p:spPr>
          <a:xfrm>
            <a:off x="5271431" y="3024275"/>
            <a:ext cx="31821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Theoretical perspectives</a:t>
            </a:r>
            <a:endParaRPr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E3D5302-0BE3-2163-95C2-501ECA4E5B35}"/>
              </a:ext>
            </a:extLst>
          </p:cNvPr>
          <p:cNvSpPr txBox="1">
            <a:spLocks/>
          </p:cNvSpPr>
          <p:nvPr/>
        </p:nvSpPr>
        <p:spPr>
          <a:xfrm>
            <a:off x="720000" y="467148"/>
            <a:ext cx="77040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Conclusions</a:t>
            </a:r>
            <a:endParaRPr lang="ru-RU" sz="30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9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title"/>
          </p:nvPr>
        </p:nvSpPr>
        <p:spPr>
          <a:xfrm>
            <a:off x="1136575" y="2266375"/>
            <a:ext cx="6870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 dirty="0"/>
              <a:t>or attention!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31"/>
          <p:cNvSpPr txBox="1">
            <a:spLocks noGrp="1"/>
          </p:cNvSpPr>
          <p:nvPr>
            <p:ph type="title" idx="2"/>
          </p:nvPr>
        </p:nvSpPr>
        <p:spPr>
          <a:xfrm>
            <a:off x="2518800" y="1321975"/>
            <a:ext cx="4106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 </a:t>
            </a:r>
            <a:endParaRPr dirty="0"/>
          </a:p>
        </p:txBody>
      </p:sp>
      <p:cxnSp>
        <p:nvCxnSpPr>
          <p:cNvPr id="244" name="Google Shape;244;p31"/>
          <p:cNvCxnSpPr/>
          <p:nvPr/>
        </p:nvCxnSpPr>
        <p:spPr>
          <a:xfrm>
            <a:off x="1083450" y="2112675"/>
            <a:ext cx="69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45" name="Google Shape;245;p31"/>
          <p:cNvCxnSpPr/>
          <p:nvPr/>
        </p:nvCxnSpPr>
        <p:spPr>
          <a:xfrm>
            <a:off x="1083450" y="3413775"/>
            <a:ext cx="69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6" name="Google Shape;246;p31"/>
          <p:cNvSpPr/>
          <p:nvPr/>
        </p:nvSpPr>
        <p:spPr>
          <a:xfrm rot="-5400000">
            <a:off x="1314425" y="387175"/>
            <a:ext cx="409200" cy="14604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1"/>
          <p:cNvSpPr/>
          <p:nvPr/>
        </p:nvSpPr>
        <p:spPr>
          <a:xfrm rot="-5400000">
            <a:off x="6767250" y="3797850"/>
            <a:ext cx="409200" cy="6243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ADD8D-EE37-E451-F658-119D70C6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Non-</a:t>
            </a:r>
            <a:r>
              <a:rPr lang="en-US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renormalisable</a:t>
            </a:r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models in 4D</a:t>
            </a:r>
            <a:endParaRPr lang="ru-RU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8" name="Рисунок 17" descr="IguanaTex Bitmap Display&#10;&#10;\documentclass{article}&#10;\usepackage{amsmath}&#10;\pagestyle{empty}&#10;\begin{document}&#10;&#10;$$\mathcal{L}=\frac{1}{2}\partial_\mu \phi_i \partial^\mu \phi_i-gV_0(\phi_i)$$&#10;&#10;&#10;\end{document}">
            <a:extLst>
              <a:ext uri="{FF2B5EF4-FFF2-40B4-BE49-F238E27FC236}">
                <a16:creationId xmlns:a16="http://schemas.microsoft.com/office/drawing/2014/main" id="{297F992D-0D27-9BDB-0EE6-F6DC6965F0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86491" y="1812714"/>
            <a:ext cx="2824914" cy="516456"/>
          </a:xfrm>
          <a:prstGeom prst="rect">
            <a:avLst/>
          </a:prstGeom>
        </p:spPr>
      </p:pic>
      <p:sp>
        <p:nvSpPr>
          <p:cNvPr id="3" name="Google Shape;255;p32 1 1">
            <a:extLst>
              <a:ext uri="{FF2B5EF4-FFF2-40B4-BE49-F238E27FC236}">
                <a16:creationId xmlns:a16="http://schemas.microsoft.com/office/drawing/2014/main" id="{0A228EDA-E1DF-0A67-7D8D-7FBDC9B24699}"/>
              </a:ext>
            </a:extLst>
          </p:cNvPr>
          <p:cNvSpPr txBox="1">
            <a:spLocks/>
          </p:cNvSpPr>
          <p:nvPr/>
        </p:nvSpPr>
        <p:spPr>
          <a:xfrm>
            <a:off x="719999" y="1371627"/>
            <a:ext cx="7703999" cy="394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</a:t>
            </a:r>
            <a:r>
              <a:rPr lang="de-DE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Largangian</a:t>
            </a:r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of</a:t>
            </a:r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general</a:t>
            </a:r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scalar</a:t>
            </a:r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model</a:t>
            </a:r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in diverse </a:t>
            </a:r>
            <a:r>
              <a:rPr lang="de-DE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dimensions</a:t>
            </a:r>
            <a:r>
              <a:rPr lang="ru-RU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(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no higher derivatives</a:t>
            </a:r>
            <a:r>
              <a:rPr lang="ru-RU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</a:t>
            </a:r>
            <a:endParaRPr lang="de-DE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4" name="Google Shape;255;p32 2 1">
            <a:extLst>
              <a:ext uri="{FF2B5EF4-FFF2-40B4-BE49-F238E27FC236}">
                <a16:creationId xmlns:a16="http://schemas.microsoft.com/office/drawing/2014/main" id="{8454EC74-7321-A0A6-9FCF-82C0EF591D19}"/>
              </a:ext>
            </a:extLst>
          </p:cNvPr>
          <p:cNvSpPr txBox="1">
            <a:spLocks/>
          </p:cNvSpPr>
          <p:nvPr/>
        </p:nvSpPr>
        <p:spPr>
          <a:xfrm>
            <a:off x="719999" y="2374710"/>
            <a:ext cx="7703999" cy="394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Examples</a:t>
            </a:r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of</a:t>
            </a:r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potentials</a:t>
            </a:r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:</a:t>
            </a:r>
          </a:p>
          <a:p>
            <a:endParaRPr lang="de-DE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de-DE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de-DE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de-DE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pic>
        <p:nvPicPr>
          <p:cNvPr id="6" name="Рисунок 5" descr="\documentclass{article}&#10;\usepackage{amsmath}&#10;\pagestyle{empty}&#10;\begin{document}&#10;&#10;$$V(\phi)=\lambda \frac{\phi^p}{p!}, g \exp(\phi/m), g\log(\phi/m)\ldots$$&#10;&#10;&#10;\end{document}" title="IguanaTex Bitmap Display">
            <a:extLst>
              <a:ext uri="{FF2B5EF4-FFF2-40B4-BE49-F238E27FC236}">
                <a16:creationId xmlns:a16="http://schemas.microsoft.com/office/drawing/2014/main" id="{E2C5FEF9-DC43-64DB-57F9-E60B9B0026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00162" y="2651054"/>
            <a:ext cx="4343671" cy="571298"/>
          </a:xfrm>
          <a:prstGeom prst="rect">
            <a:avLst/>
          </a:prstGeom>
        </p:spPr>
      </p:pic>
      <p:sp>
        <p:nvSpPr>
          <p:cNvPr id="10" name="Google Shape;255;p32 2 2">
            <a:extLst>
              <a:ext uri="{FF2B5EF4-FFF2-40B4-BE49-F238E27FC236}">
                <a16:creationId xmlns:a16="http://schemas.microsoft.com/office/drawing/2014/main" id="{87B961B1-6CF4-4250-F07C-BCE353FFF830}"/>
              </a:ext>
            </a:extLst>
          </p:cNvPr>
          <p:cNvSpPr txBox="1">
            <a:spLocks/>
          </p:cNvSpPr>
          <p:nvPr/>
        </p:nvSpPr>
        <p:spPr>
          <a:xfrm>
            <a:off x="719999" y="3222352"/>
            <a:ext cx="7703999" cy="394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Renormalisable</a:t>
            </a:r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potential in 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4D</a:t>
            </a:r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				</a:t>
            </a:r>
            <a:endParaRPr lang="de-DE" b="1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pic>
        <p:nvPicPr>
          <p:cNvPr id="22" name="Рисунок 21" descr="IguanaTex Bitmap Display&#10;&#10;\documentclass{article}&#10;\usepackage{amsmath}&#10;\pagestyle{empty}&#10;\begin{document}&#10;&#10;$$V=\lambda\frac{ (\phi \cdot \phi)^2}{4!}$$&#10;&#10;&#10;\end{document}">
            <a:extLst>
              <a:ext uri="{FF2B5EF4-FFF2-40B4-BE49-F238E27FC236}">
                <a16:creationId xmlns:a16="http://schemas.microsoft.com/office/drawing/2014/main" id="{D36C2B2C-CC88-FF1F-CBB5-47674D6F5A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19766" y="3583127"/>
            <a:ext cx="1504464" cy="558096"/>
          </a:xfrm>
          <a:prstGeom prst="rect">
            <a:avLst/>
          </a:prstGeom>
        </p:spPr>
      </p:pic>
      <p:sp>
        <p:nvSpPr>
          <p:cNvPr id="15" name="Google Shape;255;p32 1 2">
            <a:extLst>
              <a:ext uri="{FF2B5EF4-FFF2-40B4-BE49-F238E27FC236}">
                <a16:creationId xmlns:a16="http://schemas.microsoft.com/office/drawing/2014/main" id="{FD76ED47-3E06-6B80-4C76-E02ABAEE284E}"/>
              </a:ext>
            </a:extLst>
          </p:cNvPr>
          <p:cNvSpPr txBox="1">
            <a:spLocks/>
          </p:cNvSpPr>
          <p:nvPr/>
        </p:nvSpPr>
        <p:spPr>
          <a:xfrm>
            <a:off x="3607101" y="4304395"/>
            <a:ext cx="1929794" cy="394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Moscow </a:t>
            </a:r>
            <a:r>
              <a:rPr lang="de-DE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zero</a:t>
            </a:r>
            <a:r>
              <a:rPr lang="de-DE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and pole</a:t>
            </a:r>
          </a:p>
        </p:txBody>
      </p:sp>
    </p:spTree>
    <p:extLst>
      <p:ext uri="{BB962C8B-B14F-4D97-AF65-F5344CB8AC3E}">
        <p14:creationId xmlns:p14="http://schemas.microsoft.com/office/powerpoint/2010/main" val="21695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EEF0A55-7B73-30CC-ECBF-3016E91D9F72}"/>
              </a:ext>
            </a:extLst>
          </p:cNvPr>
          <p:cNvSpPr txBox="1">
            <a:spLocks/>
          </p:cNvSpPr>
          <p:nvPr/>
        </p:nvSpPr>
        <p:spPr>
          <a:xfrm>
            <a:off x="720000" y="467148"/>
            <a:ext cx="77040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Effective potential</a:t>
            </a:r>
            <a:endParaRPr lang="ru-RU" sz="30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" name="Объект 7">
            <a:extLst>
              <a:ext uri="{FF2B5EF4-FFF2-40B4-BE49-F238E27FC236}">
                <a16:creationId xmlns:a16="http://schemas.microsoft.com/office/drawing/2014/main" id="{E073FB1F-FFE7-7784-CFF5-12E553631C79}"/>
              </a:ext>
            </a:extLst>
          </p:cNvPr>
          <p:cNvSpPr txBox="1">
            <a:spLocks/>
          </p:cNvSpPr>
          <p:nvPr/>
        </p:nvSpPr>
        <p:spPr>
          <a:xfrm>
            <a:off x="720000" y="1197205"/>
            <a:ext cx="7704000" cy="347914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Generating functional</a:t>
            </a:r>
          </a:p>
          <a:p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1PI generating functional and effective action</a:t>
            </a:r>
          </a:p>
          <a:p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Shifted action</a:t>
            </a:r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Expansion by quantum fields			Effective potential</a:t>
            </a:r>
          </a:p>
          <a:p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endParaRPr lang="ru-RU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7" name="Рисунок 6" descr="\documentclass{article}&#10;\usepackage{amsmath}&#10;\pagestyle{empty}&#10;\begin{document}&#10;&#10;$$Z(J)=\int \mathcal{D} \phi ~ \exp \left(i\int d^Dx ~ {\cal L}(\phi,d \phi)+J\phi \right)$$&#10;&#10;&#10;\end{document}" title="IguanaTex Bitmap Display">
            <a:extLst>
              <a:ext uri="{FF2B5EF4-FFF2-40B4-BE49-F238E27FC236}">
                <a16:creationId xmlns:a16="http://schemas.microsoft.com/office/drawing/2014/main" id="{E703DEB4-3344-EBE8-9CCE-B2BDDBC7E7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16419" y="1540759"/>
            <a:ext cx="4911162" cy="608432"/>
          </a:xfrm>
          <a:prstGeom prst="rect">
            <a:avLst/>
          </a:prstGeom>
        </p:spPr>
      </p:pic>
      <p:pic>
        <p:nvPicPr>
          <p:cNvPr id="11" name="Рисунок 10" descr="\documentclass{article}&#10;\usepackage{amsmath}&#10;\pagestyle{empty}&#10;\begin{document}&#10;&#10;$$W(J)=-i\log Z(J),~ \Gamma(\phi)= W(J)-\int d^Dx J(x)\phi(x)$$&#10;&#10;&#10;\end{document}" title="IguanaTex Bitmap Display">
            <a:extLst>
              <a:ext uri="{FF2B5EF4-FFF2-40B4-BE49-F238E27FC236}">
                <a16:creationId xmlns:a16="http://schemas.microsoft.com/office/drawing/2014/main" id="{051DB50C-DA43-AAB5-E4B9-72C8677BD82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11597" y="2485451"/>
            <a:ext cx="5920806" cy="563743"/>
          </a:xfrm>
          <a:prstGeom prst="rect">
            <a:avLst/>
          </a:prstGeom>
        </p:spPr>
      </p:pic>
      <p:pic>
        <p:nvPicPr>
          <p:cNvPr id="15" name="Рисунок 14" descr="IguanaTex Bitmap Display&#10;&#10;\documentclass{article}&#10;\usepackage{amsmath}&#10;\pagestyle{empty}&#10;\begin{document}&#10;&#10;$$e^{i \Gamma[\hat{\phi}]}=\int D \phi e^{iS[\phi+\hat{\phi}]-i\hat{\phi}S'[\phi]}$$&#10;&#10;&#10;\end{document}">
            <a:extLst>
              <a:ext uri="{FF2B5EF4-FFF2-40B4-BE49-F238E27FC236}">
                <a16:creationId xmlns:a16="http://schemas.microsoft.com/office/drawing/2014/main" id="{50C632F6-0FC1-0B35-2A10-376A335E2B7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994020" y="3155565"/>
            <a:ext cx="3155960" cy="563743"/>
          </a:xfrm>
          <a:prstGeom prst="rect">
            <a:avLst/>
          </a:prstGeom>
        </p:spPr>
      </p:pic>
      <p:pic>
        <p:nvPicPr>
          <p:cNvPr id="17" name="Рисунок 16" descr="IguanaTex Bitmap Display&#10;&#10;\documentclass{article}&#10;\usepackage{amsmath}&#10;\pagestyle{empty}&#10;\begin{document}&#10;&#10;$$S[\phi+\hat{\phi}]=S[\phi]+\hat{\phi}^2 S''[\phi]+\ldots$$&#10;&#10;&#10;\end{document}">
            <a:extLst>
              <a:ext uri="{FF2B5EF4-FFF2-40B4-BE49-F238E27FC236}">
                <a16:creationId xmlns:a16="http://schemas.microsoft.com/office/drawing/2014/main" id="{B7489058-46F2-3B1E-E353-AFE9BCBB41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11597" y="4184297"/>
            <a:ext cx="3452952" cy="3062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C3FEC9-E720-9ED2-7EC2-96E27381233B}"/>
              </a:ext>
            </a:extLst>
          </p:cNvPr>
          <p:cNvSpPr txBox="1"/>
          <p:nvPr/>
        </p:nvSpPr>
        <p:spPr>
          <a:xfrm>
            <a:off x="6080288" y="249970"/>
            <a:ext cx="3063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dk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sym typeface="Barlow"/>
              </a:rPr>
              <a:t>Jackiw‘74, </a:t>
            </a:r>
            <a:r>
              <a:rPr lang="de-DE" sz="1200" dirty="0" err="1">
                <a:solidFill>
                  <a:schemeClr val="dk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sym typeface="Barlow"/>
              </a:rPr>
              <a:t>Itsykson</a:t>
            </a:r>
            <a:r>
              <a:rPr lang="de-DE" sz="1200" dirty="0">
                <a:solidFill>
                  <a:schemeClr val="dk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sym typeface="Barlow"/>
              </a:rPr>
              <a:t>, Martin, Iliopoulos‘75</a:t>
            </a:r>
          </a:p>
        </p:txBody>
      </p:sp>
      <p:pic>
        <p:nvPicPr>
          <p:cNvPr id="21" name="Рисунок 20" descr="IguanaTex Bitmap Display&#10;&#10;\documentclass{article}&#10;\usepackage{amsmath}&#10;\pagestyle{empty}&#10;\begin{document}&#10;&#10;$$V_{eff}=\sum_{k=0}^\infty (-g)^k V_k$$&#10;&#10;&#10;\end{document}">
            <a:extLst>
              <a:ext uri="{FF2B5EF4-FFF2-40B4-BE49-F238E27FC236}">
                <a16:creationId xmlns:a16="http://schemas.microsoft.com/office/drawing/2014/main" id="{43CB1A12-1F96-3D3A-03E2-43004C95FB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68585" y="3986202"/>
            <a:ext cx="2080000" cy="7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3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EEF0A55-7B73-30CC-ECBF-3016E91D9F72}"/>
              </a:ext>
            </a:extLst>
          </p:cNvPr>
          <p:cNvSpPr txBox="1">
            <a:spLocks/>
          </p:cNvSpPr>
          <p:nvPr/>
        </p:nvSpPr>
        <p:spPr>
          <a:xfrm>
            <a:off x="720000" y="467148"/>
            <a:ext cx="77040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Effective potential in LLA limit</a:t>
            </a:r>
            <a:endParaRPr lang="ru-RU" sz="30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8" name="Рисунок 7" descr="IguanaTex Bitmap Display&#10;&#10;\documentclass{article}&#10;\usepackage{amsmath}&#10;\pagestyle{empty}&#10;\begin{document}&#10;&#10;$$V_{eff}=\begin{pmatrix}&#10;V_0&amp; 0 &amp; ... \\ &#10;a_1 \lambda^2 L&amp; \lambda^2 b_1 &amp; ... \\&#10; a_2  \lambda^4 L^2 &amp; \lambda^4 b_2 L &amp; .. \\&#10; ...&amp;...  &amp;...  \\&#10; a_n \lambda^{2n}L^{n} &amp; b_n \lambda^{2n}L^{n-1} &amp; ... \\&#10;\end{pmatrix}$$&#10;&#10;&#10;\end{document}">
            <a:extLst>
              <a:ext uri="{FF2B5EF4-FFF2-40B4-BE49-F238E27FC236}">
                <a16:creationId xmlns:a16="http://schemas.microsoft.com/office/drawing/2014/main" id="{BF93B8F5-BE90-D6FD-D7FE-745C6785B5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1727" y="1386925"/>
            <a:ext cx="6115345" cy="22843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4AA5DD-3686-5918-B7DD-69B66CD0ED11}"/>
              </a:ext>
            </a:extLst>
          </p:cNvPr>
          <p:cNvSpPr/>
          <p:nvPr/>
        </p:nvSpPr>
        <p:spPr>
          <a:xfrm>
            <a:off x="2505234" y="1386926"/>
            <a:ext cx="1649730" cy="2284305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A4E82-F879-F9A1-CC0B-E0D30A10D479}"/>
              </a:ext>
            </a:extLst>
          </p:cNvPr>
          <p:cNvSpPr txBox="1"/>
          <p:nvPr/>
        </p:nvSpPr>
        <p:spPr>
          <a:xfrm>
            <a:off x="2575874" y="3710531"/>
            <a:ext cx="479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   LLA		    NNLA 	   …</a:t>
            </a:r>
            <a:endParaRPr lang="ru-RU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7EDBF-B8E2-75EB-9AC9-9FEE6246639D}"/>
              </a:ext>
            </a:extLst>
          </p:cNvPr>
          <p:cNvSpPr txBox="1"/>
          <p:nvPr/>
        </p:nvSpPr>
        <p:spPr>
          <a:xfrm>
            <a:off x="7077072" y="1432969"/>
            <a:ext cx="159077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Tree-level</a:t>
            </a:r>
          </a:p>
          <a:p>
            <a:endParaRPr lang="en-US" sz="1600" b="1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sz="16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One-loop level</a:t>
            </a:r>
          </a:p>
          <a:p>
            <a:endParaRPr lang="en-US" sz="1600" b="1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sz="16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Two-loop level</a:t>
            </a:r>
          </a:p>
          <a:p>
            <a:r>
              <a:rPr lang="en-US" sz="16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…</a:t>
            </a:r>
          </a:p>
          <a:p>
            <a:r>
              <a:rPr lang="en-US" sz="16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…</a:t>
            </a:r>
          </a:p>
          <a:p>
            <a:r>
              <a:rPr lang="en-US" sz="16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…</a:t>
            </a:r>
          </a:p>
          <a:p>
            <a:r>
              <a:rPr lang="en-US" sz="16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n-loop level</a:t>
            </a: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7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EEF0A55-7B73-30CC-ECBF-3016E91D9F72}"/>
              </a:ext>
            </a:extLst>
          </p:cNvPr>
          <p:cNvSpPr txBox="1">
            <a:spLocks/>
          </p:cNvSpPr>
          <p:nvPr/>
        </p:nvSpPr>
        <p:spPr>
          <a:xfrm>
            <a:off x="720000" y="467148"/>
            <a:ext cx="77040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Feynman rules in SO(N)-models</a:t>
            </a:r>
            <a:endParaRPr lang="ru-RU" sz="30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" name="Объект 7">
            <a:extLst>
              <a:ext uri="{FF2B5EF4-FFF2-40B4-BE49-F238E27FC236}">
                <a16:creationId xmlns:a16="http://schemas.microsoft.com/office/drawing/2014/main" id="{E073FB1F-FFE7-7784-CFF5-12E553631C79}"/>
              </a:ext>
            </a:extLst>
          </p:cNvPr>
          <p:cNvSpPr txBox="1">
            <a:spLocks/>
          </p:cNvSpPr>
          <p:nvPr/>
        </p:nvSpPr>
        <p:spPr>
          <a:xfrm>
            <a:off x="720000" y="1197205"/>
            <a:ext cx="7704000" cy="347914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Effective mass</a:t>
            </a:r>
          </a:p>
          <a:p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Propagators in effective potential method</a:t>
            </a:r>
          </a:p>
          <a:p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Effective vertices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C3FEC9-E720-9ED2-7EC2-96E27381233B}"/>
              </a:ext>
            </a:extLst>
          </p:cNvPr>
          <p:cNvSpPr txBox="1"/>
          <p:nvPr/>
        </p:nvSpPr>
        <p:spPr>
          <a:xfrm>
            <a:off x="6080288" y="249970"/>
            <a:ext cx="3063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chemeClr val="dk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sym typeface="Barlow"/>
              </a:rPr>
              <a:t>Jackiw‘74, </a:t>
            </a:r>
            <a:r>
              <a:rPr lang="de-DE" sz="1200" dirty="0" err="1">
                <a:solidFill>
                  <a:schemeClr val="dk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sym typeface="Barlow"/>
              </a:rPr>
              <a:t>Itsykson</a:t>
            </a:r>
            <a:r>
              <a:rPr lang="de-DE" sz="1200" dirty="0">
                <a:solidFill>
                  <a:schemeClr val="dk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sym typeface="Barlow"/>
              </a:rPr>
              <a:t>, Martin, Iliopoulos‘75</a:t>
            </a:r>
          </a:p>
        </p:txBody>
      </p:sp>
      <p:pic>
        <p:nvPicPr>
          <p:cNvPr id="5" name="Рисунок 4" descr="IguanaTex Bitmap Display&#10;&#10;\documentclass{article}&#10;\usepackage{amsmath}&#10;\pagestyle{empty}&#10;\begin{document}&#10;&#10;$$m_{ab}^2=\hat{v}_2 \left(\delta_{ab}-\frac{\phi_a\phi_b}{\phi^2}\right)+v_2 \frac{\phi_a \phi_b}{\phi^2}$$&#10;&#10;&#10;\end{document}">
            <a:extLst>
              <a:ext uri="{FF2B5EF4-FFF2-40B4-BE49-F238E27FC236}">
                <a16:creationId xmlns:a16="http://schemas.microsoft.com/office/drawing/2014/main" id="{5B5A1B95-CACA-1938-2BED-DA5C10A7EB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5618" y="1560451"/>
            <a:ext cx="3367670" cy="548002"/>
          </a:xfrm>
          <a:prstGeom prst="rect">
            <a:avLst/>
          </a:prstGeom>
        </p:spPr>
      </p:pic>
      <p:pic>
        <p:nvPicPr>
          <p:cNvPr id="8" name="Рисунок 7" descr="IguanaTex Bitmap Display&#10;&#10;\documentclass{article}&#10;\usepackage{amsmath}&#10;\pagestyle{empty}&#10;\begin{document}&#10;&#10;$$ G_{1,ab}=\frac{1}{p^2-m_1^2} \frac{\phi_a \phi_b}{\phi^2}$$&#10;&#10;&#10;\end{document}">
            <a:extLst>
              <a:ext uri="{FF2B5EF4-FFF2-40B4-BE49-F238E27FC236}">
                <a16:creationId xmlns:a16="http://schemas.microsoft.com/office/drawing/2014/main" id="{7BCBAC8B-D2E9-DD35-BBD8-F32B2C4F895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46762" y="2571750"/>
            <a:ext cx="2398476" cy="586667"/>
          </a:xfrm>
          <a:prstGeom prst="rect">
            <a:avLst/>
          </a:prstGeom>
        </p:spPr>
      </p:pic>
      <p:pic>
        <p:nvPicPr>
          <p:cNvPr id="10" name="Рисунок 9" descr="IguanaTex Bitmap Display&#10;&#10;\documentclass{article}&#10;\usepackage{amsmath}&#10;\pagestyle{empty}&#10;\begin{document}&#10;&#10;$$G_{2,ab}=\frac{1}{p^2-m_2^2} \left(\delta_{ab}- \frac{\phi_a \phi_b}{\phi^2}\right)$$&#10;&#10;&#10;\end{document}">
            <a:extLst>
              <a:ext uri="{FF2B5EF4-FFF2-40B4-BE49-F238E27FC236}">
                <a16:creationId xmlns:a16="http://schemas.microsoft.com/office/drawing/2014/main" id="{E7A77A4C-ED86-0422-2E6C-A8C07F12DD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71999" y="2557144"/>
            <a:ext cx="3424000" cy="608000"/>
          </a:xfrm>
          <a:prstGeom prst="rect">
            <a:avLst/>
          </a:prstGeom>
        </p:spPr>
      </p:pic>
      <p:pic>
        <p:nvPicPr>
          <p:cNvPr id="13" name="Рисунок 12" descr="IguanaTex Bitmap Display&#10;&#10;\documentclass{article}&#10;\usepackage{amsmath}&#10;\pagestyle{empty}&#10;\begin{document}&#10;&#10;$$m_1^2=gv_2=g\frac{\partial^2 V}{\partial \phi^2},\\~&#10;m_2^2=g\hat{v}_2=2g \frac{\partial V}{\partial (\phi^2)}$$&#10;&#10;&#10;\end{document}">
            <a:extLst>
              <a:ext uri="{FF2B5EF4-FFF2-40B4-BE49-F238E27FC236}">
                <a16:creationId xmlns:a16="http://schemas.microsoft.com/office/drawing/2014/main" id="{42942301-0784-BB8A-5427-296CAA6076D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71999" y="1560451"/>
            <a:ext cx="4220712" cy="580885"/>
          </a:xfrm>
          <a:prstGeom prst="rect">
            <a:avLst/>
          </a:prstGeom>
        </p:spPr>
      </p:pic>
      <p:pic>
        <p:nvPicPr>
          <p:cNvPr id="20" name="Рисунок 19" descr="IguanaTex Bitmap Display&#10;&#10;\documentclass{article}&#10;\usepackage{amsmath}&#10;\pagestyle{empty}&#10;\begin{document}&#10;&#10;$$v_n=\frac{\partial^n V}{\partial \phi^n}, ~v_n=\frac{\partial^2 V}{\partial \phi^2}, ~\hat{v}_2=2 \frac{\partial V}{\partial (\phi^2)}$$&#10;&#10;&#10;\end{document}">
            <a:extLst>
              <a:ext uri="{FF2B5EF4-FFF2-40B4-BE49-F238E27FC236}">
                <a16:creationId xmlns:a16="http://schemas.microsoft.com/office/drawing/2014/main" id="{8BFD6FAB-5F59-3DB4-9CF2-D64232E93C9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30003" y="3878225"/>
            <a:ext cx="4001631" cy="619134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7B65E1CF-0900-A84B-810B-B1501477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41" y="4079888"/>
            <a:ext cx="3051075" cy="2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6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3075F-1A9D-EBD6-24C3-2B2A7E82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Vacuum diagrams: one-loop</a:t>
            </a:r>
            <a:endParaRPr lang="ru-RU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D1B49-417B-C322-B34E-92043B57CEBB}"/>
              </a:ext>
            </a:extLst>
          </p:cNvPr>
          <p:cNvSpPr txBox="1"/>
          <p:nvPr/>
        </p:nvSpPr>
        <p:spPr>
          <a:xfrm>
            <a:off x="1199069" y="1286759"/>
            <a:ext cx="2657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Vacuum </a:t>
            </a:r>
            <a:r>
              <a:rPr lang="de-DE" sz="1400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one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-loop 4D-graphs</a:t>
            </a:r>
            <a:endParaRPr lang="ru-RU" dirty="0"/>
          </a:p>
        </p:txBody>
      </p:sp>
      <p:pic>
        <p:nvPicPr>
          <p:cNvPr id="12" name="Рисунок 11" descr="\documentclass{article}&#10;\usepackage{amsmath}&#10;\pagestyle{empty}&#10;\begin{document}&#10;&#10;$$=\frac{1}{4}v_2^2 \frac{1}{\epsilon}+\frac{1}{4}(N-1)\hat{v}_2^2 \frac{1}{\epsilon}$$&#10;&#10;&#10;\end{document}" title="IguanaTex Bitmap Display">
            <a:extLst>
              <a:ext uri="{FF2B5EF4-FFF2-40B4-BE49-F238E27FC236}">
                <a16:creationId xmlns:a16="http://schemas.microsoft.com/office/drawing/2014/main" id="{1FA5D550-6F34-68BE-2EDE-AE832964DD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71144" y="1953242"/>
            <a:ext cx="3905044" cy="765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EF946-3FCF-2A85-5DAE-C90D037ADB9C}"/>
              </a:ext>
            </a:extLst>
          </p:cNvPr>
          <p:cNvSpPr txBox="1"/>
          <p:nvPr/>
        </p:nvSpPr>
        <p:spPr>
          <a:xfrm>
            <a:off x="7529052" y="233325"/>
            <a:ext cx="16149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CC’98, Kastening’96</a:t>
            </a:r>
            <a:endParaRPr lang="ru-RU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CC225-460D-555C-9D08-E9547329C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2" y="3248828"/>
            <a:ext cx="2381864" cy="3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EDCD963-FF24-477C-DC01-4A5F8BCF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69" y="3213137"/>
            <a:ext cx="3969269" cy="4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4999A5E-DC50-0085-34EB-9804C1C8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05" y="3928751"/>
            <a:ext cx="4323230" cy="4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011A428-E944-C28E-F344-62D0D1FE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2" y="3878743"/>
            <a:ext cx="3337785" cy="4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00C0FE-75C0-4795-8F42-5D241ADC8D73}"/>
              </a:ext>
            </a:extLst>
          </p:cNvPr>
          <p:cNvSpPr txBox="1"/>
          <p:nvPr/>
        </p:nvSpPr>
        <p:spPr>
          <a:xfrm>
            <a:off x="453513" y="2975980"/>
            <a:ext cx="5095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Ф</a:t>
            </a:r>
            <a:r>
              <a:rPr lang="ru-RU" sz="1400" baseline="3000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4</a:t>
            </a:r>
            <a:r>
              <a:rPr lang="en-US" sz="140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-model:</a:t>
            </a:r>
            <a:endParaRPr lang="en-US" sz="1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C131C9-B748-E3FD-DE25-97E7701DEC51}"/>
              </a:ext>
            </a:extLst>
          </p:cNvPr>
          <p:cNvSpPr txBox="1"/>
          <p:nvPr/>
        </p:nvSpPr>
        <p:spPr>
          <a:xfrm>
            <a:off x="453513" y="3671664"/>
            <a:ext cx="5095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Ф</a:t>
            </a:r>
            <a:r>
              <a:rPr lang="en-US" baseline="30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6</a:t>
            </a:r>
            <a:r>
              <a:rPr lang="en-US" sz="1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-model: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36B73998-2D9E-D5E3-716B-B64E75DCE1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3" b="71334"/>
          <a:stretch/>
        </p:blipFill>
        <p:spPr>
          <a:xfrm>
            <a:off x="966749" y="2059465"/>
            <a:ext cx="4382922" cy="9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0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9B905-EAD2-757F-DBFC-A519638B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EF592F0-D17C-F584-EEDC-05A2120F5EAD}"/>
              </a:ext>
            </a:extLst>
          </p:cNvPr>
          <p:cNvSpPr txBox="1">
            <a:spLocks/>
          </p:cNvSpPr>
          <p:nvPr/>
        </p:nvSpPr>
        <p:spPr>
          <a:xfrm>
            <a:off x="627234" y="1481177"/>
            <a:ext cx="8025560" cy="321729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Ф</a:t>
            </a:r>
            <a:r>
              <a:rPr lang="en-US" sz="1600" baseline="30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4</a:t>
            </a:r>
            <a:r>
              <a:rPr lang="en-US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model:</a:t>
            </a:r>
          </a:p>
          <a:p>
            <a:endParaRPr lang="en-US" sz="18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sz="18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sz="1600" u="sng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Coincidence</a:t>
            </a:r>
            <a:r>
              <a:rPr lang="en-US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with the results of [CC’98, Kastening’96] </a:t>
            </a:r>
            <a:r>
              <a:rPr lang="ru-RU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(</a:t>
            </a:r>
            <a:r>
              <a:rPr lang="en-US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even on </a:t>
            </a:r>
            <a:r>
              <a:rPr lang="ru-RU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3</a:t>
            </a:r>
            <a:r>
              <a:rPr lang="en-US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-loop level</a:t>
            </a:r>
            <a:r>
              <a:rPr lang="ru-RU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</a:t>
            </a:r>
            <a:endParaRPr lang="en-US" sz="16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ru-RU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Ф</a:t>
            </a:r>
            <a:r>
              <a:rPr lang="en-US" sz="1600" baseline="30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6</a:t>
            </a:r>
            <a:r>
              <a:rPr lang="en-US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model:</a:t>
            </a:r>
            <a:endParaRPr lang="ru-RU" sz="16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ru-RU" sz="18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endParaRPr lang="en-US" sz="18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endParaRPr lang="ru-RU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272C9-CDF6-2B40-F224-4AC9731D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Vacuum diagrams: two-loop</a:t>
            </a:r>
            <a:endParaRPr lang="ru-RU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C9A2FF-D3A4-0F09-3CB9-E073FD6A5D59}"/>
              </a:ext>
            </a:extLst>
          </p:cNvPr>
          <p:cNvSpPr txBox="1"/>
          <p:nvPr/>
        </p:nvSpPr>
        <p:spPr>
          <a:xfrm>
            <a:off x="720000" y="3741123"/>
            <a:ext cx="2657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Vacuum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two</a:t>
            </a:r>
            <a:r>
              <a:rPr lang="de-DE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-loop 4D-graphs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35601-3CD1-2DE8-0268-C142EBF751AD}"/>
              </a:ext>
            </a:extLst>
          </p:cNvPr>
          <p:cNvSpPr txBox="1"/>
          <p:nvPr/>
        </p:nvSpPr>
        <p:spPr>
          <a:xfrm>
            <a:off x="7529052" y="233325"/>
            <a:ext cx="16149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CC’98, Kastening’96</a:t>
            </a:r>
            <a:endParaRPr lang="ru-RU" sz="12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8599E25-395E-F570-1B10-8DA91C20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99" y="1707960"/>
            <a:ext cx="4936321" cy="5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2FDC2181-57FB-C6F5-99DC-9841D8D24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08" y="2807300"/>
            <a:ext cx="6329983" cy="6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5">
            <a:extLst>
              <a:ext uri="{FF2B5EF4-FFF2-40B4-BE49-F238E27FC236}">
                <a16:creationId xmlns:a16="http://schemas.microsoft.com/office/drawing/2014/main" id="{CDF019E2-7B06-DC8A-30EB-3B9091CE3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7"/>
          <a:stretch/>
        </p:blipFill>
        <p:spPr>
          <a:xfrm>
            <a:off x="3704902" y="3616152"/>
            <a:ext cx="3945270" cy="11130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828155-E415-E8A8-5CE9-BA3AAE53DCC8}"/>
              </a:ext>
            </a:extLst>
          </p:cNvPr>
          <p:cNvSpPr txBox="1"/>
          <p:nvPr/>
        </p:nvSpPr>
        <p:spPr>
          <a:xfrm>
            <a:off x="6105011" y="4234281"/>
            <a:ext cx="25477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large N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limit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sunset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-like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diagrams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are</a:t>
            </a:r>
            <a:r>
              <a:rPr lang="de-DE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b="1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supressed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58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alloon Animals PNG Transparent Images Free Download | Vector Files |  Pngtree">
            <a:extLst>
              <a:ext uri="{FF2B5EF4-FFF2-40B4-BE49-F238E27FC236}">
                <a16:creationId xmlns:a16="http://schemas.microsoft.com/office/drawing/2014/main" id="{004A117C-416C-4A81-3849-43F88299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77" y="2113476"/>
            <a:ext cx="3701846" cy="277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39DCE07-48EC-D162-3DA5-79495413CD66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Higher loop diagrams in the large N limit</a:t>
            </a:r>
            <a:endParaRPr lang="ru-RU" sz="28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FD86D330-CFA8-A26B-434C-80AA11DE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75" y="1214493"/>
            <a:ext cx="4265049" cy="86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6C869A-DF11-2C0A-F085-E64A2CFED14E}"/>
              </a:ext>
            </a:extLst>
          </p:cNvPr>
          <p:cNvSpPr txBox="1"/>
          <p:nvPr/>
        </p:nvSpPr>
        <p:spPr>
          <a:xfrm>
            <a:off x="1084007" y="1492795"/>
            <a:ext cx="4793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Ф</a:t>
            </a:r>
            <a:r>
              <a:rPr lang="en-US" sz="1400" baseline="30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4</a:t>
            </a:r>
            <a:r>
              <a:rPr lang="en-US" sz="1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model: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20725F-E06F-33CF-1C54-8C080F5F02C3}"/>
              </a:ext>
            </a:extLst>
          </p:cNvPr>
          <p:cNvSpPr txBox="1"/>
          <p:nvPr/>
        </p:nvSpPr>
        <p:spPr>
          <a:xfrm>
            <a:off x="1084007" y="2417861"/>
            <a:ext cx="4793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Other </a:t>
            </a:r>
            <a:r>
              <a:rPr lang="en-US" sz="1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models:</a:t>
            </a:r>
          </a:p>
        </p:txBody>
      </p:sp>
    </p:spTree>
    <p:extLst>
      <p:ext uri="{BB962C8B-B14F-4D97-AF65-F5344CB8AC3E}">
        <p14:creationId xmlns:p14="http://schemas.microsoft.com/office/powerpoint/2010/main" val="409580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3075F-1A9D-EBD6-24C3-2B2A7E82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BPHZ and recurrence relation</a:t>
            </a:r>
            <a:endParaRPr lang="ru-RU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0" name="Рисунок 9" descr="\documentclass{article}&#10;\usepackage{amsmath}&#10;\pagestyle{empty}&#10;\begin{document}&#10;&#10;$$n \Delta V_n=\frac{1}{4} \sum_{k=0}^{n-1} D_{ab} \Delta V_{k} D_{ba}V_{ n- k-1}$$&#10;&#10;&#10;\end{document}" title="IguanaTex Bitmap Display">
            <a:extLst>
              <a:ext uri="{FF2B5EF4-FFF2-40B4-BE49-F238E27FC236}">
                <a16:creationId xmlns:a16="http://schemas.microsoft.com/office/drawing/2014/main" id="{1720ED30-16B5-CDDE-CCE9-E10DE6287F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88972" y="4117159"/>
            <a:ext cx="2705415" cy="535799"/>
          </a:xfrm>
          <a:prstGeom prst="rect">
            <a:avLst/>
          </a:prstGeom>
        </p:spPr>
      </p:pic>
      <p:pic>
        <p:nvPicPr>
          <p:cNvPr id="13" name="Рисунок 12" descr="IguanaTex Bitmap Display&#10;&#10;\documentclass{article}&#10;\usepackage{amsmath}&#10;\pagestyle{empty}&#10;\begin{document}&#10;&#10;$$D_{ab} \to \frac{\partial^2}{\partial \phi_a \partial \phi_b}$$&#10;&#10;&#10;\end{document}">
            <a:extLst>
              <a:ext uri="{FF2B5EF4-FFF2-40B4-BE49-F238E27FC236}">
                <a16:creationId xmlns:a16="http://schemas.microsoft.com/office/drawing/2014/main" id="{8AF4362E-A43A-BBC0-986A-9C6D889C044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39089" y="4106164"/>
            <a:ext cx="1412873" cy="516841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C5866D6E-B930-25CA-6928-1B69D7EA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17" y="2517513"/>
            <a:ext cx="1803764" cy="52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15AE67-6FDF-7096-9A0F-74CFDD066D5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237" y="1207539"/>
            <a:ext cx="7164910" cy="888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EC6623-B684-24A9-18C9-B95DB2E20064}"/>
              </a:ext>
            </a:extLst>
          </p:cNvPr>
          <p:cNvSpPr txBox="1"/>
          <p:nvPr/>
        </p:nvSpPr>
        <p:spPr>
          <a:xfrm>
            <a:off x="1045237" y="2070450"/>
            <a:ext cx="7768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n-loop divergence </a:t>
            </a:r>
            <a:r>
              <a:rPr lang="en-US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always</a:t>
            </a:r>
            <a:r>
              <a:rPr lang="en-US" sz="1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is </a:t>
            </a:r>
            <a:r>
              <a:rPr lang="en-US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local</a:t>
            </a:r>
            <a:r>
              <a:rPr lang="en-US" sz="1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due to </a:t>
            </a:r>
            <a:r>
              <a:rPr lang="en-US" sz="1400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Bogoliubov-Parasiuk</a:t>
            </a:r>
            <a:r>
              <a:rPr lang="en-US" sz="1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theorem [BP’57, Hepp’66,Zimmerman’69], result of R’(G) must not contain terms like </a:t>
            </a:r>
          </a:p>
        </p:txBody>
      </p:sp>
      <p:pic>
        <p:nvPicPr>
          <p:cNvPr id="9" name="Рисунок 8" descr="\documentclass{article}&#10;\usepackage{amsmath}&#10;\pagestyle{empty}&#10;\begin{document}&#10;&#10;$$\log(\mu^2)/\epsilon$$&#10;&#10;&#10;\end{document}" title="IguanaTex Bitmap Display">
            <a:extLst>
              <a:ext uri="{FF2B5EF4-FFF2-40B4-BE49-F238E27FC236}">
                <a16:creationId xmlns:a16="http://schemas.microsoft.com/office/drawing/2014/main" id="{12BDC38A-8EC6-A53E-DDD1-75CA08B17A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91073" y="2358805"/>
            <a:ext cx="643908" cy="1834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F1C8EF-7C53-3C7E-C335-93DD49CB3C80}"/>
              </a:ext>
            </a:extLst>
          </p:cNvPr>
          <p:cNvSpPr txBox="1"/>
          <p:nvPr/>
        </p:nvSpPr>
        <p:spPr>
          <a:xfrm>
            <a:off x="1045237" y="3078118"/>
            <a:ext cx="7378763" cy="3385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Higher order leading divergences are governed by one-loop divergence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7857E0-3D30-C5CE-3EB3-5035CCE6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72" y="3541825"/>
            <a:ext cx="5009789" cy="54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2D6DB9-83C9-0C71-07B6-67A2A13D8541}"/>
              </a:ext>
            </a:extLst>
          </p:cNvPr>
          <p:cNvSpPr txBox="1"/>
          <p:nvPr/>
        </p:nvSpPr>
        <p:spPr>
          <a:xfrm>
            <a:off x="399152" y="3646395"/>
            <a:ext cx="26057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Recurrence relation can be expressed in the next equivalent forms: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695D6CC9-D4F6-541A-DD81-28B4A9873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20" y="3622275"/>
            <a:ext cx="889334" cy="3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79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1388,826"/>
  <p:tag name="LATEXADDIN" val="\documentclass{article}&#10;\usepackage{amsmath}&#10;\pagestyle{empty}&#10;\begin{document}&#10;&#10;$$\mathcal{L}=\frac{1}{2}\partial_\mu \phi_i \partial^\mu \phi_i-gV_0(\phi_i)$$&#10;&#10;&#10;\end{document}"/>
  <p:tag name="IGUANATEXSIZE" val="20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838,77"/>
  <p:tag name="LATEXADDIN" val="\documentclass{article}&#10;\usepackage{amsmath}&#10;\pagestyle{empty}&#10;\begin{document}&#10;&#10;$$m_{ab}^2=\hat{v}_2 \left(\delta_{ab}-\frac{\phi_a\phi_b}{\phi^2}\right)+v_2 \frac{\phi_a \phi_b}{\phi^2}$$&#10;&#10;&#10;\end{document}"/>
  <p:tag name="IGUANATEXSIZE" val="20"/>
  <p:tag name="IGUANATEXCURSOR" val="1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,7139"/>
  <p:tag name="ORIGINALWIDTH" val="1180,352"/>
  <p:tag name="LATEXADDIN" val="\documentclass{article}&#10;\usepackage{amsmath}&#10;\pagestyle{empty}&#10;\begin{document}&#10;&#10;$$ G_{1,ab}=\frac{1}{p^2-m_1^2} \frac{\phi_a \phi_b}{\phi^2}$$&#10;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685,039"/>
  <p:tag name="LATEXADDIN" val="\documentclass{article}&#10;\usepackage{amsmath}&#10;\pagestyle{empty}&#10;\begin{document}&#10;&#10;$$G_{2,ab}=\frac{1}{p^2-m_2^2} \left(\delta_{ab}- \frac{\phi_a \phi_b}{\phi^2}\right)$$&#10;&#10;&#10;\end{document}"/>
  <p:tag name="IGUANATEXSIZE" val="20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,462"/>
  <p:tag name="ORIGINALWIDTH" val="2212,223"/>
  <p:tag name="LATEXADDIN" val="\documentclass{article}&#10;\usepackage{amsmath}&#10;\pagestyle{empty}&#10;\begin{document}&#10;&#10;$$m_1^2=gv_2=g\frac{\partial^2 V}{\partial \phi^2},\\~&#10;m_2^2=g\hat{v}_2=2g \frac{\partial V}{\partial (\phi^2)}$$&#10;&#10;&#10;\end{document}"/>
  <p:tag name="IGUANATEXSIZE" val="20"/>
  <p:tag name="IGUANATEXCURSOR" val="1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,462"/>
  <p:tag name="ORIGINALWIDTH" val="1967,754"/>
  <p:tag name="LATEXADDIN" val="\documentclass{article}&#10;\usepackage{amsmath}&#10;\pagestyle{empty}&#10;\begin{document}&#10;&#10;$$v_n=\frac{\partial^n V}{\partial \phi^n}, ~v_n=\frac{\partial^2 V}{\partial \phi^2}, ~\hat{v}_2=2 \frac{\partial V}{\partial (\phi^2)}$$&#10;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1296,588"/>
  <p:tag name="LATEXADDIN" val="\documentclass{article}&#10;\usepackage{amsmath}&#10;\pagestyle{empty}&#10;\begin{document}&#10;&#10;$$=\frac{1}{4}v_2^2 \frac{1}{\epsilon}+\frac{1}{4}(N-1)\hat{v}_2^2 \frac{1}{\epsilon}$$&#10;&#10;&#10;\end{document}"/>
  <p:tag name="IGUANATEXSIZE" val="40"/>
  <p:tag name="IGUANATEXCURSOR" val="1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4,4544"/>
  <p:tag name="ORIGINALWIDTH" val="1841,77"/>
  <p:tag name="LATEXADDIN" val="\documentclass{article}&#10;\usepackage{amsmath}&#10;\pagestyle{empty}&#10;\begin{document}&#10;&#10;$$n \Delta V_n=\frac{1}{4} \sum_{k=0}^{n-1} D_{ab} \Delta V_{k} D_{ba}V_{ n- k-1}$$&#10;&#10;&#10;\end{document}"/>
  <p:tag name="IGUANATEXSIZE" val="20"/>
  <p:tag name="IGUANATEXCURSOR" val="1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8,4627"/>
  <p:tag name="ORIGINALWIDTH" val="815,898"/>
  <p:tag name="LATEXADDIN" val="\documentclass{article}&#10;\usepackage{amsmath}&#10;\pagestyle{empty}&#10;\begin{document}&#10;&#10;$$D_{ab} \to \frac{\partial^2}{\partial \phi_a \partial \phi_b}$$&#10;&#10;&#10;\end{document}"/>
  <p:tag name="IGUANATEXSIZE" val="20"/>
  <p:tag name="IGUANATEXCURSOR" val="1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494,9381"/>
  <p:tag name="LATEXADDIN" val="\documentclass{article}&#10;\usepackage{amsmath}&#10;\pagestyle{empty}&#10;\begin{document}&#10;&#10;$$\log(\mu^2)/\epsilon$$&#10;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9662"/>
  <p:tag name="ORIGINALWIDTH" val="974,1282"/>
  <p:tag name="LATEXADDIN" val="\documentclass{article}&#10;\usepackage{amsmath}&#10;\pagestyle{empty}&#10;\begin{document}&#10;&#10;$$\Sigma=\sum_{k=0} (-z)^k \Delta V_k $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,715"/>
  <p:tag name="ORIGINALWIDTH" val="2135,733"/>
  <p:tag name="LATEXADDIN" val="\documentclass{article}&#10;\usepackage{amsmath}&#10;\pagestyle{empty}&#10;\begin{document}&#10;&#10;$$V(\phi)=\lambda \frac{\phi^p}{p!}, g \exp(\phi/m), g\log(\phi/m)\ldots$$&#10;&#10;&#10;\end{document}"/>
  <p:tag name="IGUANATEXSIZE" val="20"/>
  <p:tag name="IGUANATEXCURSOR" val="1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4,4544"/>
  <p:tag name="ORIGINALWIDTH" val="2364,455"/>
  <p:tag name="LATEXADDIN" val="\documentclass{article}&#10;\usepackage{amsmath}&#10;\pagestyle{empty}&#10;\begin{document}&#10;&#10;$$n \Delta V_n= \sum_{k=0}^{n-1} \left(\hat{N} \frac{\partial}{\partial (\phi^2)} \Delta V_k \frac{\partial}{\partial (\phi^2)} \Delta V_{n-k-1}\right)$$&#10;&#10;&#10;\end{document}"/>
  <p:tag name="IGUANATEXSIZE" val="20"/>
  <p:tag name="IGUANATEXCURSOR" val="2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55,418"/>
  <p:tag name="LATEXADDIN" val="\documentclass{article}&#10;\usepackage{amsmath}&#10;\pagestyle{empty}&#10;\begin{document}&#10;&#10;$$\Sigma(0,\phi)=V_0$$&#10;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1693,288"/>
  <p:tag name="LATEXADDIN" val="\documentclass{article}&#10;\usepackage{amsmath}&#10;\pagestyle{empty}&#10;\begin{document}&#10;&#10;$$\Sigma(z, \phi_a)=e^{|\phi|/m} f(z/m^4 e^{|\phi|/m})$$&#10;&#10;&#10;\end{document}"/>
  <p:tag name="IGUANATEXSIZE" val="20"/>
  <p:tag name="IGUANATEXCURSOR" val="1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1572,553"/>
  <p:tag name="LATEXADDIN" val="\documentclass{article}&#10;\usepackage{amsmath}&#10;\pagestyle{empty}&#10;\begin{document}&#10;&#10;$$\frac{N}{4} \left(x f'(x)+f(x)\right)^2=-f'(x)$$&#10;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950,506"/>
  <p:tag name="LATEXADDIN" val="\documentclass{article}&#10;\usepackage{amsmath}&#10;\pagestyle{empty}&#10;\begin{document}&#10;&#10;$$\Sigma(z,\phi)=f\left(\frac{g}{(\phi \cdot \phi)^2}\right)-\log(|\phi|/m)$$&#10;&#10;&#10;\end{document}"/>
  <p:tag name="IGUANATEXSIZE" val="20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50,6936"/>
  <p:tag name="LATEXADDIN" val="\documentclass{article}&#10;\usepackage{amsmath}&#10;\pagestyle{empty}&#10;\begin{document}&#10;&#10;$$f(0)=0$$&#10;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,2179"/>
  <p:tag name="ORIGINALWIDTH" val="1466,067"/>
  <p:tag name="LATEXADDIN" val="\documentclass{article}&#10;\usepackage{amsmath}&#10;\pagestyle{empty}&#10;\begin{document}&#10;&#10;$$\frac{N}{16}\left(1+4 x f'(x)\right)^2=-f'(x)$$&#10;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3361,83"/>
  <p:tag name="LATEXADDIN" val="\documentclass{article}&#10;\usepackage{amsmath}&#10;\pagestyle{empty}&#10;\begin{document}&#10;&#10;$$f(z)=-\frac{\sqrt{N z+1}}{2 N z}+\frac{1}{2 N z}+\frac{1}{4} \log \left(\frac{4 \left(1-\sqrt{N z+1}\right)}{ N z \left(\sqrt{N z+1}+1\right)}\right)+\frac{1}{4}$$&#10;&#10;&#10;\end{document}"/>
  <p:tag name="IGUANATEXSIZE" val="20"/>
  <p:tag name="IGUANATEXCURSOR" val="1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9865"/>
  <p:tag name="ORIGINALWIDTH" val="500,9374"/>
  <p:tag name="LATEXADDIN" val="\documentclass{article}&#10;\usepackage{amsmath}&#10;\pagestyle{empty}&#10;\begin{document}&#10;&#10;$$p=4+\varepsilon$$&#10;&#10;&#10;\end{document}"/>
  <p:tag name="IGUANATEXSIZE" val="20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301,4623"/>
  <p:tag name="LATEXADDIN" val="\documentclass{article}&#10;\usepackage{amsmath}&#10;\pagestyle{empty}&#10;\begin{document}&#10;&#10;$$\varepsilon \rightarrow 1$$&#10;&#10;&#10;\end{document}"/>
  <p:tag name="IGUANATEXSIZE" val="20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,9659"/>
  <p:tag name="ORIGINALWIDTH" val="738,6577"/>
  <p:tag name="LATEXADDIN" val="\documentclass{article}&#10;\usepackage{amsmath}&#10;\pagestyle{empty}&#10;\begin{document}&#10;&#10;$$V=\lambda\frac{ (\phi \cdot \phi)^2}{4!}$$&#10;&#10;&#10;\end{document}"/>
  <p:tag name="IGUANATEXSIZE" val="20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306,7116"/>
  <p:tag name="LATEXADDIN" val="\documentclass{article}&#10;\usepackage{amsmath}&#10;\pagestyle{empty}&#10;\begin{document}&#10;&#10;$$\varepsilon \rightarrow 0$$&#10;&#10;&#10;\end{document}"/>
  <p:tag name="IGUANATEXSIZE" val="20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2416,198"/>
  <p:tag name="LATEXADDIN" val="\documentclass{article}&#10;\usepackage{amsmath}&#10;\pagestyle{empty}&#10;\begin{document}&#10;&#10;$$Z(J)=\int \mathcal{D} \phi ~ \exp \left(i\int d^Dx ~ {\cal L}(\phi,d \phi)+J\phi \right)$$&#10;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2913,386"/>
  <p:tag name="LATEXADDIN" val="\documentclass{article}&#10;\usepackage{amsmath}&#10;\pagestyle{empty}&#10;\begin{document}&#10;&#10;$$W(J)=-i\log Z(J),~ \Gamma(\phi)= W(J)-\int d^Dx J(x)\phi(x)$$&#10;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1553,056"/>
  <p:tag name="LATEXADDIN" val="\documentclass{article}&#10;\usepackage{amsmath}&#10;\pagestyle{empty}&#10;\begin{document}&#10;&#10;$$e^{i \Gamma[\hat{\phi}]}=\int D \phi e^{iS[\phi+\hat{\phi}]-i\hat{\phi}S'[\phi]}$$&#10;&#10;&#10;\end{document}"/>
  <p:tag name="IGUANATEXSIZE" val="20"/>
  <p:tag name="IGUANATEXCURSOR" val="1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1699,288"/>
  <p:tag name="LATEXADDIN" val="\documentclass{article}&#10;\usepackage{amsmath}&#10;\pagestyle{empty}&#10;\begin{document}&#10;&#10;$$S[\phi+\hat{\phi}]=S[\phi]+\hat{\phi}^2 S''[\phi]+\ldots$$&#10;&#10;&#10;\end{document}"/>
  <p:tag name="IGUANATEXSIZE" val="20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5,7068"/>
  <p:tag name="ORIGINALWIDTH" val="1023,622"/>
  <p:tag name="LATEXADDIN" val="\documentclass{article}&#10;\usepackage{amsmath}&#10;\pagestyle{empty}&#10;\begin{document}&#10;&#10;$$V_{eff}=\sum_{k=0}^\infty (-g)^k V_k$$&#10;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6,9066"/>
  <p:tag name="ORIGINALWIDTH" val="2003,75"/>
  <p:tag name="LATEXADDIN" val="\documentclass{article}&#10;\usepackage{amsmath}&#10;\pagestyle{empty}&#10;\begin{document}&#10;&#10;$$V_{eff}=\begin{pmatrix}&#10;V_0&amp; 0 &amp; ... \\ &#10;a_1 \lambda^2 L&amp; \lambda^2 b_1 &amp; ... \\&#10; a_2  \lambda^4 L^2 &amp; \lambda^4 b_2 L &amp; .. \\&#10; ...&amp;...  &amp;...  \\&#10; a_n \lambda^{2n}L^{n} &amp; b_n \lambda^{2n}L^{n-1} &amp; ... \\&#10;\end{pmatrix}$$&#10;&#10;&#10;\end{document}"/>
  <p:tag name="IGUANATEXSIZE" val="30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Plain Pitch Deck by Slidesgo">
  <a:themeElements>
    <a:clrScheme name="Simple Light">
      <a:dk1>
        <a:srgbClr val="252525"/>
      </a:dk1>
      <a:lt1>
        <a:srgbClr val="E7E7E0"/>
      </a:lt1>
      <a:dk2>
        <a:srgbClr val="A6B590"/>
      </a:dk2>
      <a:lt2>
        <a:srgbClr val="788B5C"/>
      </a:lt2>
      <a:accent1>
        <a:srgbClr val="CBDAB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5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10398</TotalTime>
  <Words>550</Words>
  <Application>Microsoft Office PowerPoint</Application>
  <PresentationFormat>Экран (16:9)</PresentationFormat>
  <Paragraphs>121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Barlow</vt:lpstr>
      <vt:lpstr>Raleway</vt:lpstr>
      <vt:lpstr>CMU Bright</vt:lpstr>
      <vt:lpstr>Manrope</vt:lpstr>
      <vt:lpstr>CMU Sans Serif</vt:lpstr>
      <vt:lpstr>Arial</vt:lpstr>
      <vt:lpstr>Plain Pitch Deck by Slidesgo</vt:lpstr>
      <vt:lpstr>Effective potentials in LLA for diverse models in the large N limit </vt:lpstr>
      <vt:lpstr>Non-renormalisable models in 4D</vt:lpstr>
      <vt:lpstr>Презентация PowerPoint</vt:lpstr>
      <vt:lpstr>Презентация PowerPoint</vt:lpstr>
      <vt:lpstr>Презентация PowerPoint</vt:lpstr>
      <vt:lpstr>Vacuum diagrams: one-loop</vt:lpstr>
      <vt:lpstr>Vacuum diagrams: two-loop</vt:lpstr>
      <vt:lpstr>Презентация PowerPoint</vt:lpstr>
      <vt:lpstr>BPHZ and recurrence relation</vt:lpstr>
      <vt:lpstr>RG equation in the large N limit</vt:lpstr>
      <vt:lpstr>Analytic solutions</vt:lpstr>
      <vt:lpstr>Презентация PowerPoint</vt:lpstr>
      <vt:lpstr>Презентация PowerPoint</vt:lpstr>
      <vt:lpstr>Презентация PowerPoint</vt:lpstr>
      <vt:lpstr>for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Ravil Yahibbaev</cp:lastModifiedBy>
  <cp:revision>53</cp:revision>
  <dcterms:modified xsi:type="dcterms:W3CDTF">2024-10-24T08:01:47Z</dcterms:modified>
</cp:coreProperties>
</file>