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16" r:id="rId2"/>
    <p:sldId id="765" r:id="rId3"/>
    <p:sldId id="696" r:id="rId4"/>
    <p:sldId id="544" r:id="rId5"/>
    <p:sldId id="370" r:id="rId6"/>
    <p:sldId id="601" r:id="rId7"/>
    <p:sldId id="704" r:id="rId8"/>
    <p:sldId id="715" r:id="rId9"/>
    <p:sldId id="707" r:id="rId10"/>
    <p:sldId id="708" r:id="rId11"/>
    <p:sldId id="713" r:id="rId12"/>
    <p:sldId id="716" r:id="rId13"/>
    <p:sldId id="569" r:id="rId14"/>
    <p:sldId id="717" r:id="rId15"/>
    <p:sldId id="712" r:id="rId16"/>
    <p:sldId id="705" r:id="rId17"/>
    <p:sldId id="714" r:id="rId18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rkin Ivan" initials="ZI" lastIdx="1" clrIdx="0">
    <p:extLst>
      <p:ext uri="{19B8F6BF-5375-455C-9EA6-DF929625EA0E}">
        <p15:presenceInfo xmlns:p15="http://schemas.microsoft.com/office/powerpoint/2012/main" userId="de99fa3b62ae4c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0D32D"/>
    <a:srgbClr val="660066"/>
    <a:srgbClr val="B88348"/>
    <a:srgbClr val="E3A61D"/>
    <a:srgbClr val="857B7B"/>
    <a:srgbClr val="A50021"/>
    <a:srgbClr val="FFFF00"/>
    <a:srgbClr val="FF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6" autoAdjust="0"/>
    <p:restoredTop sz="99857" autoAdjust="0"/>
  </p:normalViewPr>
  <p:slideViewPr>
    <p:cSldViewPr>
      <p:cViewPr varScale="1">
        <p:scale>
          <a:sx n="159" d="100"/>
          <a:sy n="15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2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ru-RU"/>
              <a:t>Yuri Riabov         QM2006 Shanghai                  Nov. 19, 2006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AB6E9F1-63B8-4395-862C-4144237314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ru-RU"/>
              <a:t>Yuri Riabov         QM2006 Shanghai                  Nov. 19, 2006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0481795-BEC2-4D02-AF40-DF7C3D85021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2B97E-13CD-ADBD-8CD3-9C52381D2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0B786-7D0D-A93B-D45E-C54ACBE95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52876-40BC-B489-79FB-72B8F2B52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9DC7A-AAA7-71CF-15E6-892D1C152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01EE-35FE-41C2-9C2A-A1D2796814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5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E1B4A-1D44-4CA4-A46B-1527CCB03E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868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345951-D715-4F6C-845B-FDB952CD73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215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5C3E19-8AD1-4204-BAE4-FCE2135C0F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257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07950" y="6597650"/>
            <a:ext cx="8567738" cy="2079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666163" y="6524625"/>
            <a:ext cx="442912" cy="207963"/>
          </a:xfrm>
        </p:spPr>
        <p:txBody>
          <a:bodyPr/>
          <a:lstStyle>
            <a:lvl1pPr>
              <a:defRPr/>
            </a:lvl1pPr>
          </a:lstStyle>
          <a:p>
            <a:fld id="{82639E04-2AD2-4BD6-88A9-8FAE370973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548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651503-CDFC-49D8-9D7A-966927550E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591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4F8AFE-7A31-4E48-B187-23373253B1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453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074889-6CD6-419A-AD1C-C730CFB4F1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460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F4B2F-61D0-4DA8-BDC8-4CB59B6E5E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370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A49C41-EAD9-4881-B2DE-9C3C012EB1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904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F4F5ED-7DA9-45DB-9F76-BD4CE138C7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915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46AEF9-0300-445C-A001-2A8D54CA50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072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D3A38E-4130-4757-BF1F-0A4657A547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139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97650"/>
            <a:ext cx="85677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524625"/>
            <a:ext cx="44291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7EEED0-4870-4F46-8D9C-BB14B409F9E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doi.org/10.1103/PhysRevC.107.0349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3838" y="2225953"/>
            <a:ext cx="913123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ru-RU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Study of φ(1020), ρ(770) and </a:t>
            </a:r>
            <a:r>
              <a:rPr lang="en-US" altLang="ru-RU" sz="3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K</a:t>
            </a:r>
            <a:r>
              <a:rPr lang="en-US" altLang="ru-RU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*(892) resonance production in </a:t>
            </a:r>
            <a:r>
              <a:rPr lang="en-US" altLang="ru-RU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Bi+Bi</a:t>
            </a:r>
            <a:r>
              <a:rPr lang="en-US" altLang="ru-RU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collisions at √</a:t>
            </a:r>
            <a:r>
              <a:rPr lang="en-US" altLang="ru-RU" sz="3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</a:t>
            </a:r>
            <a:r>
              <a:rPr lang="en-US" altLang="ru-RU" sz="3400" b="1" i="1" baseline="-25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NN</a:t>
            </a:r>
            <a:r>
              <a:rPr lang="en-US" altLang="ru-RU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= 9.2 GeV in the MPD detector at NICA collider</a:t>
            </a:r>
            <a:endParaRPr lang="ru-RU" altLang="ru-RU" sz="3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95536" y="3789040"/>
            <a:ext cx="8207375" cy="0"/>
          </a:xfrm>
          <a:prstGeom prst="line">
            <a:avLst/>
          </a:pr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541089" y="3789040"/>
            <a:ext cx="81037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Berdnikov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ru-RU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Ivanishchev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Kotov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Malaev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Riabov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SPbPU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NRC «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Kurchatov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Institute» - PNPI) for the MPD collaboration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0F9612-837D-4D8A-B711-A95507AAAEB5}"/>
              </a:ext>
            </a:extLst>
          </p:cNvPr>
          <p:cNvSpPr txBox="1"/>
          <p:nvPr/>
        </p:nvSpPr>
        <p:spPr>
          <a:xfrm>
            <a:off x="3660806" y="6499974"/>
            <a:ext cx="1781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October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D90261-DF8B-4280-A3DF-9B354701B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867"/>
            <a:ext cx="9144000" cy="9013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201851-E154-438B-B982-5A60AE78E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1022226"/>
            <a:ext cx="4104456" cy="8366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F76146-30B5-43A7-A121-FB388E8C6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898871"/>
            <a:ext cx="4847267" cy="960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C303C5-7CC3-44CD-B257-5DA686C2E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0" y="595634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acknowledge support from Russian Ministry of Education and Science, state assignment for fundamental research (code FSEG-2024-0033)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26B3DF-63C9-491B-B0BB-6AAA73E61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09120"/>
            <a:ext cx="9144000" cy="12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0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C3F0ADF4-0BB8-4A92-A16A-C98C4871F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26" y="3051364"/>
            <a:ext cx="2880000" cy="207157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CA15C1C6-11C2-4AE7-A4D5-BFF65AE9C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5" y="3056302"/>
            <a:ext cx="2880000" cy="2071578"/>
          </a:xfrm>
          <a:prstGeom prst="rect">
            <a:avLst/>
          </a:prstGeom>
        </p:spPr>
      </p:pic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3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n-US" altLang="ru-RU" sz="3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reconstructed peaks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6C8BF54-9610-41E7-871E-256A3AFA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7" y="5076669"/>
            <a:ext cx="9156575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Mixed-event combinatorial background is scaled to foreground at high mass and subtracted</a:t>
            </a: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 are fit to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Voigtian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+ polynomial (mass resolution fixed to estimated value, Γ – free parameter)</a:t>
            </a: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can be reconstructed at 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0, high-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reach is limited by available statistics</a:t>
            </a: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S/B ratios deteriorates with increasing centrality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B10333B-C574-453F-8C66-73848F901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8" y="628706"/>
            <a:ext cx="9156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chain simulation and reconstruction, 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 – 0.2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∓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0.5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E069F2C7-564C-41EB-931F-A746B3EF7F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7" y="1118291"/>
            <a:ext cx="2880000" cy="2071579"/>
          </a:xfrm>
          <a:prstGeom prst="rect">
            <a:avLst/>
          </a:prstGeom>
        </p:spPr>
      </p:pic>
      <p:sp>
        <p:nvSpPr>
          <p:cNvPr id="27" name="Прямоугольник 9">
            <a:extLst>
              <a:ext uri="{FF2B5EF4-FFF2-40B4-BE49-F238E27FC236}">
                <a16:creationId xmlns:a16="http://schemas.microsoft.com/office/drawing/2014/main" id="{FD52114C-1C34-4883-8510-09B2ABEA4CFE}"/>
              </a:ext>
            </a:extLst>
          </p:cNvPr>
          <p:cNvSpPr/>
          <p:nvPr/>
        </p:nvSpPr>
        <p:spPr>
          <a:xfrm>
            <a:off x="2036918" y="1308472"/>
            <a:ext cx="1139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event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7EABDA33-3ECA-4A35-9E8C-8B3595830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26" y="1109482"/>
            <a:ext cx="2880000" cy="207157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екст, диаграмма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49812D87-87BB-4C43-90E9-D639C8C55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00" y="1181463"/>
            <a:ext cx="2880000" cy="20715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2A1FA69-C2FA-48A1-A0CC-BFFFFADA07ED}"/>
              </a:ext>
            </a:extLst>
          </p:cNvPr>
          <p:cNvSpPr txBox="1"/>
          <p:nvPr/>
        </p:nvSpPr>
        <p:spPr>
          <a:xfrm>
            <a:off x="6490329" y="139137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– 0.2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i="1" dirty="0"/>
          </a:p>
        </p:txBody>
      </p:sp>
      <p:pic>
        <p:nvPicPr>
          <p:cNvPr id="35" name="Рисунок 34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012B1504-7095-473C-841B-2FCB35041E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45" y="3100524"/>
            <a:ext cx="2880000" cy="20715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10D5C3F-7A9B-4E36-86DA-E37F4ED5DE25}"/>
              </a:ext>
            </a:extLst>
          </p:cNvPr>
          <p:cNvSpPr txBox="1"/>
          <p:nvPr/>
        </p:nvSpPr>
        <p:spPr>
          <a:xfrm>
            <a:off x="6493434" y="338191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 – 1.8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A8914C-BFB4-4A7D-8AD4-D5BB22D88BAD}"/>
              </a:ext>
            </a:extLst>
          </p:cNvPr>
          <p:cNvSpPr txBox="1"/>
          <p:nvPr/>
        </p:nvSpPr>
        <p:spPr>
          <a:xfrm>
            <a:off x="1476682" y="94972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– 10%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08379-9E0D-4512-AFA2-EEED62C42D9A}"/>
              </a:ext>
            </a:extLst>
          </p:cNvPr>
          <p:cNvSpPr txBox="1"/>
          <p:nvPr/>
        </p:nvSpPr>
        <p:spPr>
          <a:xfrm>
            <a:off x="4225177" y="942626"/>
            <a:ext cx="121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– 90%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9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ru-RU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ρ(770)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reconstructed peaks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6C8BF54-9610-41E7-871E-256A3AFA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8" y="5173691"/>
            <a:ext cx="9156575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Mixed-event combinatorial background is scaled to foreground at high mass and subtracted</a:t>
            </a: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 are fit to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Voigtian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+ polynomial (mass resolution fixed to estimated value, Γ – free parameter)</a:t>
            </a: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can be reconstructed at 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0, high-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reach is limited by available statistics</a:t>
            </a: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S/B ratios deteriorates with increasing centrality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B10333B-C574-453F-8C66-73848F901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8" y="628706"/>
            <a:ext cx="9156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chain simulation and reconstruction, centrality 0-10%,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ρ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(770)→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0.5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0B2D9F50-D81D-408F-8896-A247138ED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7" y="3043760"/>
            <a:ext cx="2880000" cy="207157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иния, диаграмма, График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571F8DF-0824-4F49-8C28-6F7BD4862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27" y="3043760"/>
            <a:ext cx="2880000" cy="207157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8AC5E792-7FA3-4704-A1BB-906B03014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18" y="3166786"/>
            <a:ext cx="2880000" cy="207157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ABE23015-9FA3-4DD0-B6B6-2EB33DF057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18" y="1171998"/>
            <a:ext cx="2880000" cy="20715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97A45E6-8F15-403F-A7A8-6790975D0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27" y="1099300"/>
            <a:ext cx="2880000" cy="207157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F66D9258-6124-432D-AE57-8EDEA793FC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7" y="1099300"/>
            <a:ext cx="2880000" cy="20715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A8914C-BFB4-4A7D-8AD4-D5BB22D88BAD}"/>
              </a:ext>
            </a:extLst>
          </p:cNvPr>
          <p:cNvSpPr txBox="1"/>
          <p:nvPr/>
        </p:nvSpPr>
        <p:spPr>
          <a:xfrm>
            <a:off x="1153954" y="94262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0.4 – 0.6 GeV/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E77AFB-AB9C-40EA-93A9-17BD944AFDDF}"/>
              </a:ext>
            </a:extLst>
          </p:cNvPr>
          <p:cNvSpPr txBox="1"/>
          <p:nvPr/>
        </p:nvSpPr>
        <p:spPr>
          <a:xfrm>
            <a:off x="3840318" y="927191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1.4 – 1.6 GeV/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9">
            <a:extLst>
              <a:ext uri="{FF2B5EF4-FFF2-40B4-BE49-F238E27FC236}">
                <a16:creationId xmlns:a16="http://schemas.microsoft.com/office/drawing/2014/main" id="{4234AC0E-F65B-401E-AEE8-C79DF50A3557}"/>
              </a:ext>
            </a:extLst>
          </p:cNvPr>
          <p:cNvSpPr/>
          <p:nvPr/>
        </p:nvSpPr>
        <p:spPr>
          <a:xfrm>
            <a:off x="1876972" y="1590331"/>
            <a:ext cx="1139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event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A647E6-B072-4376-89F6-EC059FA28EC1}"/>
              </a:ext>
            </a:extLst>
          </p:cNvPr>
          <p:cNvSpPr txBox="1"/>
          <p:nvPr/>
        </p:nvSpPr>
        <p:spPr>
          <a:xfrm>
            <a:off x="6682409" y="1340033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 – 0.6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6D2507-3B02-4C0F-AE62-CD7889C7D676}"/>
              </a:ext>
            </a:extLst>
          </p:cNvPr>
          <p:cNvSpPr txBox="1"/>
          <p:nvPr/>
        </p:nvSpPr>
        <p:spPr>
          <a:xfrm>
            <a:off x="6624701" y="3336195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– 1.6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0640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Production spectra and MC closure test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0FC88B38-E447-43F1-B77B-4735D5D7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0" y="3462912"/>
            <a:ext cx="914399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Reconstructed spectra match the generated ones within uncertainties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First measurements for resonances in centrality dependent analysis will be possible with accumulation of ~ 10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8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Bi+Bi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@9.2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GeV events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Measurements are possible starting from ~ zero momentum  sample most of the yield, sensitive to possible modifications</a:t>
            </a:r>
          </a:p>
        </p:txBody>
      </p:sp>
      <p:pic>
        <p:nvPicPr>
          <p:cNvPr id="21" name="Рисунок 20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AD54AB21-BB2F-4711-811A-75673E0BF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62" y="945768"/>
            <a:ext cx="2880000" cy="24493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967E548-5392-464B-B360-6F78E45379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27" y="908886"/>
            <a:ext cx="2880000" cy="250752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EAA94AD-F9E0-41FA-98E7-170E8ADCF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5" y="955390"/>
            <a:ext cx="2880000" cy="250752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FE98F2A-B26C-4292-A19A-E72760A04986}"/>
              </a:ext>
            </a:extLst>
          </p:cNvPr>
          <p:cNvSpPr txBox="1"/>
          <p:nvPr/>
        </p:nvSpPr>
        <p:spPr>
          <a:xfrm>
            <a:off x="7380312" y="2516082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ϕ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(1020)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16C0B7-A804-4DAD-A890-CAC0BF9427FE}"/>
              </a:ext>
            </a:extLst>
          </p:cNvPr>
          <p:cNvSpPr txBox="1"/>
          <p:nvPr/>
        </p:nvSpPr>
        <p:spPr>
          <a:xfrm>
            <a:off x="4242025" y="2447653"/>
            <a:ext cx="107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66F3E4-B33D-45D5-9FEA-5223D79C5127}"/>
              </a:ext>
            </a:extLst>
          </p:cNvPr>
          <p:cNvSpPr txBox="1"/>
          <p:nvPr/>
        </p:nvSpPr>
        <p:spPr>
          <a:xfrm>
            <a:off x="1259632" y="2516082"/>
            <a:ext cx="807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ρ(770)</a:t>
            </a:r>
            <a:endParaRPr lang="ru-RU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CAE462F-ED3C-4EC8-AFA3-683F24CE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8" y="644095"/>
            <a:ext cx="9156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chain simulation and reconstruction, ranges are limited by the possibility to extract signals, |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0.5</a:t>
            </a:r>
          </a:p>
        </p:txBody>
      </p:sp>
    </p:spTree>
    <p:extLst>
      <p:ext uri="{BB962C8B-B14F-4D97-AF65-F5344CB8AC3E}">
        <p14:creationId xmlns:p14="http://schemas.microsoft.com/office/powerpoint/2010/main" val="23702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CasellaDiTesto 2"/>
          <p:cNvSpPr txBox="1">
            <a:spLocks noChangeArrowheads="1"/>
          </p:cNvSpPr>
          <p:nvPr/>
        </p:nvSpPr>
        <p:spPr bwMode="auto">
          <a:xfrm>
            <a:off x="0" y="639847"/>
            <a:ext cx="9144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5725" indent="-85725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Measurement of resonances contribute to the MPD physical program</a:t>
            </a:r>
          </a:p>
          <a:p>
            <a:pPr marL="176213" indent="-87313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hadronic phase properties, strangeness production, hadronization mechanisms and collectivity,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hadrochemistry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spin alignment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</a:t>
            </a:r>
          </a:p>
          <a:p>
            <a:pPr marL="85725" indent="-85725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First measurements for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ρ(770)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(1020)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resonances in centrality dependent analysis will be possible with ~10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sampled Bi + Bi collisions at √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9.2 GeV</a:t>
            </a:r>
          </a:p>
          <a:p>
            <a:pPr marL="85725" indent="-85725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Measurements are possible starting from very low momenta (for most of the cases from zero momenta) with decent mass resolution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high sensitivity to different physics phenomena most prominent at low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en-US" sz="1800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5725" indent="-85725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Feasibility study of the reconstruction of other resonances such as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l-GR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l-GR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Σ(1385)</a:t>
            </a:r>
            <a:r>
              <a:rPr lang="el-GR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→π</a:t>
            </a:r>
            <a:r>
              <a:rPr lang="el-GR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Λ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Λ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(1520)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n-US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pK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Bi + Bi collisions at √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9.2 GeV is required for systematic study of resonance production and is in progress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outlook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A0B36-ECAA-4D97-8D28-6850FEBE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5" y="621815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acknowledge support from Russian Ministry of Education and Science, state assignment for fundamental research (code FSEG-2024-0033)</a:t>
            </a:r>
          </a:p>
        </p:txBody>
      </p:sp>
    </p:spTree>
    <p:extLst>
      <p:ext uri="{BB962C8B-B14F-4D97-AF65-F5344CB8AC3E}">
        <p14:creationId xmlns:p14="http://schemas.microsoft.com/office/powerpoint/2010/main" val="400039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6AE93-990D-4F46-84D9-6B9AC12B1A06}"/>
              </a:ext>
            </a:extLst>
          </p:cNvPr>
          <p:cNvSpPr txBox="1"/>
          <p:nvPr/>
        </p:nvSpPr>
        <p:spPr>
          <a:xfrm>
            <a:off x="0" y="2852936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78103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2083CC4-4E8E-4FFF-BB19-E239F016C050}"/>
              </a:ext>
            </a:extLst>
          </p:cNvPr>
          <p:cNvGrpSpPr/>
          <p:nvPr/>
        </p:nvGrpSpPr>
        <p:grpSpPr>
          <a:xfrm>
            <a:off x="5162440" y="792916"/>
            <a:ext cx="3960000" cy="2848421"/>
            <a:chOff x="1223996" y="3210977"/>
            <a:chExt cx="3960000" cy="2848421"/>
          </a:xfrm>
        </p:grpSpPr>
        <p:pic>
          <p:nvPicPr>
            <p:cNvPr id="26" name="Рисунок 25" descr="Изображение выглядит как текст, диаграмма, График, ли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22CE38-6172-40AC-87AB-77E1FC4A4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996" y="3210977"/>
              <a:ext cx="3960000" cy="284842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21A82C-0B97-4182-91BA-F4D64FC8DFF6}"/>
                </a:ext>
              </a:extLst>
            </p:cNvPr>
            <p:cNvSpPr txBox="1"/>
            <p:nvPr/>
          </p:nvSpPr>
          <p:spPr>
            <a:xfrm>
              <a:off x="3862577" y="3542141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</a:t>
              </a:r>
              <a:r>
                <a:rPr lang="en-US" altLang="ru-RU" sz="1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r>
                <a:rPr lang="en-US" altLang="ru-RU" sz="18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0</a:t>
              </a:r>
              <a:endParaRPr lang="ru-RU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1FC898D-1133-4356-A2D0-EFD187F2C1BA}"/>
                </a:ext>
              </a:extLst>
            </p:cNvPr>
            <p:cNvSpPr txBox="1"/>
            <p:nvPr/>
          </p:nvSpPr>
          <p:spPr>
            <a:xfrm>
              <a:off x="3862577" y="3857037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sz="1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ω</a:t>
              </a:r>
              <a:endParaRPr lang="ru-RU" baseline="30000" dirty="0">
                <a:solidFill>
                  <a:srgbClr val="00B05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5C2B9E-70E8-4B4B-B993-72E313C9811F}"/>
                </a:ext>
              </a:extLst>
            </p:cNvPr>
            <p:cNvSpPr txBox="1"/>
            <p:nvPr/>
          </p:nvSpPr>
          <p:spPr>
            <a:xfrm>
              <a:off x="3853921" y="4207441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sz="18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</a:t>
              </a:r>
              <a:r>
                <a:rPr lang="en-US" altLang="ru-RU" sz="1800" b="1" baseline="300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*</a:t>
              </a:r>
              <a:r>
                <a:rPr lang="en-US" altLang="ru-RU" sz="18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(892)</a:t>
              </a:r>
              <a:r>
                <a:rPr lang="en-US" altLang="ru-RU" sz="1800" b="1" baseline="300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0</a:t>
              </a:r>
              <a:endParaRPr lang="ru-RU" baseline="30000" dirty="0">
                <a:solidFill>
                  <a:srgbClr val="FF00FF"/>
                </a:solidFill>
              </a:endParaRPr>
            </a:p>
          </p:txBody>
        </p:sp>
      </p:grpSp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ru-RU" sz="3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ρ(770)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peak shape and correlated background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B10333B-C574-453F-8C66-73848F901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8" y="628706"/>
            <a:ext cx="9156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chain simulation and reconstruction, centrality 0-10%,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ρ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(770)→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0.5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5C661E0B-9F63-4A10-99F0-508D4CC0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95" y="3765242"/>
            <a:ext cx="3960000" cy="284842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3458E04-BCB3-4F04-9261-90BF3910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3" y="986980"/>
            <a:ext cx="5112567" cy="19082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Peak-like contribution from:</a:t>
            </a:r>
          </a:p>
          <a:p>
            <a:pPr marL="176213" lvl="1" indent="-87313"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</a:p>
          <a:p>
            <a:pPr marL="176213" lvl="1" indent="-87313"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ω→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</a:p>
          <a:p>
            <a:pPr marL="176213" lvl="1" indent="-87313"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ω→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(with missing 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ru-RU" sz="16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176213" lvl="1" indent="-87313"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l-GR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l-GR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(with misidentified kaon)</a:t>
            </a:r>
            <a:endParaRPr lang="en-US" altLang="ru-RU" sz="16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Contributions must be measured in advance and subtracted (or accounted for)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6340C29-7FAB-4DC2-AE43-7D5FCC4FCB36}"/>
                  </a:ext>
                </a:extLst>
              </p:cNvPr>
              <p:cNvSpPr txBox="1"/>
              <p:nvPr/>
            </p:nvSpPr>
            <p:spPr>
              <a:xfrm>
                <a:off x="62489" y="5489316"/>
                <a:ext cx="4546970" cy="122007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−4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6340C29-7FAB-4DC2-AE43-7D5FCC4FC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9" y="5489316"/>
                <a:ext cx="4546970" cy="1220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57B1225-A4FA-4E0C-9F09-A0D0BBB3F8E4}"/>
              </a:ext>
            </a:extLst>
          </p:cNvPr>
          <p:cNvSpPr txBox="1"/>
          <p:nvPr/>
        </p:nvSpPr>
        <p:spPr>
          <a:xfrm>
            <a:off x="-12578" y="3019100"/>
            <a:ext cx="52716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Resonances peak shape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-Wigner (BW) with peak shape modifications: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mass resolution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resonance width on mass (for wide resonances)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space correction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Bose-Einstein correlations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dependence of reconstruction efficiency (for wide resonances)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(Partial) restoration of chiral symmetry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Hadronic phase modifications 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rescatteringof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daughter particles, regeneration)</a:t>
            </a:r>
          </a:p>
        </p:txBody>
      </p:sp>
    </p:spTree>
    <p:extLst>
      <p:ext uri="{BB962C8B-B14F-4D97-AF65-F5344CB8AC3E}">
        <p14:creationId xmlns:p14="http://schemas.microsoft.com/office/powerpoint/2010/main" val="252599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Feasibility studies, framework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A5405A7-9A07-42C0-8FBE-FF0DEC1C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" y="1057955"/>
            <a:ext cx="914165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50M simulated minimum bias </a:t>
            </a:r>
            <a:r>
              <a:rPr lang="en-US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Bi+Bi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collisions at √</a:t>
            </a:r>
            <a:r>
              <a:rPr lang="en-US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9.2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 using UrQMD 3.4 with default settings</a:t>
            </a:r>
          </a:p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Tracked simulated particles through the MPD detector using </a:t>
            </a:r>
            <a:r>
              <a:rPr lang="en-US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mpdroot</a:t>
            </a:r>
            <a:endParaRPr lang="en-US" altLang="ru-RU" sz="18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Decays of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ρ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(770)→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τ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~ 1.3 </a:t>
            </a:r>
            <a:r>
              <a:rPr lang="en-US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fm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);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∓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(~4);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ϕ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(1020)→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(~46) were reconstructed by combining all daughter particles within an event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cuts were optimized for higher signal significance (no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variation)</a:t>
            </a:r>
          </a:p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selection:</a:t>
            </a: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ru-RU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vrtx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130 cm, realistic distribution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50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Basic track selections:</a:t>
            </a: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number of TPC hits &gt; 10</a:t>
            </a: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η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1.0</a:t>
            </a: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ru-RU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&gt; 100 MeV/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</a:p>
          <a:p>
            <a:pPr marL="176213" lvl="1" indent="-8731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TPC-TOF combined PID within 2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TPC-refit for kaons and protons based on track PID hypothesis</a:t>
            </a:r>
          </a:p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Primary tracks:</a:t>
            </a: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|DCA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x,y,z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 2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Pairs:</a:t>
            </a:r>
          </a:p>
          <a:p>
            <a:pPr marL="176213" lvl="1" indent="-8731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0.5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Combinatorial background:</a:t>
            </a: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mixing ( |∆</a:t>
            </a:r>
            <a:r>
              <a:rPr lang="en-US" altLang="ru-RU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Zvrtx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2 cm, |∆</a:t>
            </a:r>
            <a:r>
              <a:rPr lang="en-US" altLang="ru-RU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Mult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20,  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10)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3257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Reconstruction efficiencies 2D</a:t>
            </a:r>
          </a:p>
        </p:txBody>
      </p:sp>
      <p:pic>
        <p:nvPicPr>
          <p:cNvPr id="17" name="Рисунок 16" descr="Изображение выглядит как диаграмма, Красочность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0AFE0D-D94A-4FA3-A96C-52E197D6E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7" y="798852"/>
            <a:ext cx="2880000" cy="270758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асочность, диаграмма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B294C7B8-D56E-4448-B34C-780C15BF6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10" y="796830"/>
            <a:ext cx="2880000" cy="263216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, снимок экрана, Красочность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9FBFEBF-6204-4F2C-B91F-8F7C62A4E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763318"/>
            <a:ext cx="2880000" cy="2632169"/>
          </a:xfrm>
          <a:prstGeom prst="rect">
            <a:avLst/>
          </a:prstGeom>
        </p:spPr>
      </p:pic>
      <p:sp>
        <p:nvSpPr>
          <p:cNvPr id="32" name="TextBox 6">
            <a:extLst>
              <a:ext uri="{FF2B5EF4-FFF2-40B4-BE49-F238E27FC236}">
                <a16:creationId xmlns:a16="http://schemas.microsoft.com/office/drawing/2014/main" id="{0FC88B38-E447-43F1-B77B-4735D5D7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29201"/>
            <a:ext cx="914399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Reasonable efficiencies in the wide 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range, |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0.5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Measurements are possible from 0 momentum for 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ρ(770) and from 0.2 – 0.4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for </a:t>
            </a:r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ϕ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(1020)</a:t>
            </a:r>
            <a:endParaRPr lang="en-US" altLang="ru-RU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6B9639-1BB3-4CB6-9694-9AEC4307D1C9}"/>
              </a:ext>
            </a:extLst>
          </p:cNvPr>
          <p:cNvSpPr txBox="1"/>
          <p:nvPr/>
        </p:nvSpPr>
        <p:spPr>
          <a:xfrm>
            <a:off x="1331640" y="3506434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ϕ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(1020)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A4896B-95E1-441C-8622-91C57F228095}"/>
              </a:ext>
            </a:extLst>
          </p:cNvPr>
          <p:cNvSpPr txBox="1"/>
          <p:nvPr/>
        </p:nvSpPr>
        <p:spPr>
          <a:xfrm>
            <a:off x="4211640" y="3437673"/>
            <a:ext cx="107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6E03DC-4ECF-4864-A3D5-54A4C4FCEAF7}"/>
              </a:ext>
            </a:extLst>
          </p:cNvPr>
          <p:cNvSpPr txBox="1"/>
          <p:nvPr/>
        </p:nvSpPr>
        <p:spPr>
          <a:xfrm>
            <a:off x="7141974" y="3395487"/>
            <a:ext cx="807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ρ(770)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33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6"/>
          <p:cNvSpPr txBox="1">
            <a:spLocks noChangeArrowheads="1"/>
          </p:cNvSpPr>
          <p:nvPr/>
        </p:nvSpPr>
        <p:spPr bwMode="auto">
          <a:xfrm>
            <a:off x="-4341" y="651825"/>
            <a:ext cx="9148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8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two experiments at NICA collider to study heavy-ion collisions at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 – 11 GeV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651503-CDFC-49D8-9D7A-966927550EBC}" type="slidenum">
              <a:rPr lang="en-US" altLang="ru-RU" smtClean="0"/>
              <a:pPr/>
              <a:t>2</a:t>
            </a:fld>
            <a:endParaRPr lang="en-US" alt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16099" y="1001817"/>
            <a:ext cx="8895829" cy="2434847"/>
            <a:chOff x="179512" y="1316301"/>
            <a:chExt cx="8895829" cy="2434847"/>
          </a:xfrm>
        </p:grpSpPr>
        <p:pic>
          <p:nvPicPr>
            <p:cNvPr id="18436" name="Picture 1_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316301"/>
              <a:ext cx="4082716" cy="243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CustomShape 2"/>
            <p:cNvSpPr/>
            <p:nvPr/>
          </p:nvSpPr>
          <p:spPr>
            <a:xfrm flipV="1">
              <a:off x="782507" y="2718142"/>
              <a:ext cx="383948" cy="226518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noFill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8462" name="Picture 22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123" y="3191500"/>
              <a:ext cx="921106" cy="553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7" name="Group 9"/>
            <p:cNvGrpSpPr>
              <a:grpSpLocks/>
            </p:cNvGrpSpPr>
            <p:nvPr/>
          </p:nvGrpSpPr>
          <p:grpSpPr bwMode="auto">
            <a:xfrm>
              <a:off x="179512" y="1336188"/>
              <a:ext cx="892673" cy="590579"/>
              <a:chOff x="-2160" y="733680"/>
              <a:chExt cx="2539080" cy="1583280"/>
            </a:xfrm>
          </p:grpSpPr>
          <p:pic>
            <p:nvPicPr>
              <p:cNvPr id="18460" name="Picture 12_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60" y="733680"/>
                <a:ext cx="2539080" cy="1583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5" name="CustomShape 11"/>
              <p:cNvSpPr/>
              <p:nvPr/>
            </p:nvSpPr>
            <p:spPr>
              <a:xfrm>
                <a:off x="235858" y="836933"/>
                <a:ext cx="1130588" cy="369263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65223" y="1387985"/>
              <a:ext cx="1882975" cy="1816798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7164288" y="1400038"/>
              <a:ext cx="864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Stage- I</a:t>
              </a:r>
              <a:endParaRPr lang="ru-RU" sz="1600" b="1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868786" y="1785046"/>
              <a:ext cx="22065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TPC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|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| &lt; 2</a:t>
              </a:r>
              <a:r>
                <a:rPr lang="el-GR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π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||  1.6</a:t>
              </a:r>
            </a:p>
            <a:p>
              <a:pPr>
                <a:spcBef>
                  <a:spcPts val="0"/>
                </a:spcBef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TOF, EMC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|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| &lt; 2</a:t>
              </a:r>
              <a:r>
                <a:rPr lang="el-GR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π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||  1.4</a:t>
              </a:r>
            </a:p>
            <a:p>
              <a:pPr>
                <a:spcBef>
                  <a:spcPts val="0"/>
                </a:spcBef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FFD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: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| &lt; 2</a:t>
              </a:r>
              <a:r>
                <a:rPr lang="el-GR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π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2.9 &lt; || &lt; 3.3</a:t>
              </a:r>
            </a:p>
            <a:p>
              <a:pPr>
                <a:spcBef>
                  <a:spcPts val="0"/>
                </a:spcBef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FHCAL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: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| &lt; 2</a:t>
              </a:r>
              <a:r>
                <a:rPr lang="el-GR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π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2 &lt; || &lt; 5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 стрелкой 4"/>
            <p:cNvCxnSpPr>
              <a:stCxn id="25" idx="1"/>
            </p:cNvCxnSpPr>
            <p:nvPr/>
          </p:nvCxnSpPr>
          <p:spPr>
            <a:xfrm flipH="1">
              <a:off x="3491883" y="2296384"/>
              <a:ext cx="1373340" cy="489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16099" y="5840612"/>
            <a:ext cx="9132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NICA will study QCD medium at extreme net baryon densities →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order phase transition + QCD CEP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ongoing (NA61/Shine, STAR-BES) and future experiments (CBM)  in ~ same energy range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57352" y="3497993"/>
            <a:ext cx="8540071" cy="2314919"/>
            <a:chOff x="0" y="3981105"/>
            <a:chExt cx="8540071" cy="231491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3981105"/>
              <a:ext cx="3186050" cy="223010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906" y="4029541"/>
              <a:ext cx="3122165" cy="226648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0147350-55A4-0750-7933-B183A54378D1}"/>
                </a:ext>
              </a:extLst>
            </p:cNvPr>
            <p:cNvSpPr/>
            <p:nvPr/>
          </p:nvSpPr>
          <p:spPr>
            <a:xfrm>
              <a:off x="6403257" y="4138974"/>
              <a:ext cx="454809" cy="18124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54" eaLnBrk="0" hangingPunct="0">
                <a:defRPr/>
              </a:pPr>
              <a:endParaRPr lang="ru-RU" sz="135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3186050" y="4050974"/>
              <a:ext cx="2037101" cy="1825413"/>
              <a:chOff x="3365562" y="2852936"/>
              <a:chExt cx="2037101" cy="1825413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65562" y="3480352"/>
                <a:ext cx="2037101" cy="1197997"/>
              </a:xfrm>
              <a:prstGeom prst="rect">
                <a:avLst/>
              </a:prstGeom>
            </p:spPr>
          </p:pic>
          <p:sp>
            <p:nvSpPr>
              <p:cNvPr id="36" name="Прямоугольник 35"/>
              <p:cNvSpPr/>
              <p:nvPr/>
            </p:nvSpPr>
            <p:spPr>
              <a:xfrm>
                <a:off x="3544263" y="2852936"/>
                <a:ext cx="173464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high baryon densities </a:t>
                </a:r>
                <a:br>
                  <a:rPr lang="en-US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US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inner structure of compact stars</a:t>
                </a:r>
                <a:endParaRPr lang="ru-RU" sz="1200" dirty="0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7F2FD90-F0D7-4087-8059-7609A933867C}"/>
              </a:ext>
            </a:extLst>
          </p:cNvPr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MPD at NICA</a:t>
            </a: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5" y="109478"/>
            <a:ext cx="953566" cy="4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01383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6AE93-990D-4F46-84D9-6B9AC12B1A06}"/>
              </a:ext>
            </a:extLst>
          </p:cNvPr>
          <p:cNvSpPr txBox="1"/>
          <p:nvPr/>
        </p:nvSpPr>
        <p:spPr>
          <a:xfrm>
            <a:off x="0" y="2852936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Resonances as a probe of heavy-ion collisions</a:t>
            </a:r>
          </a:p>
        </p:txBody>
      </p:sp>
    </p:spTree>
    <p:extLst>
      <p:ext uri="{BB962C8B-B14F-4D97-AF65-F5344CB8AC3E}">
        <p14:creationId xmlns:p14="http://schemas.microsoft.com/office/powerpoint/2010/main" val="13314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" y="3429000"/>
            <a:ext cx="914399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properties of the resonances are well defined (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 etc.)</a:t>
            </a:r>
          </a:p>
          <a:p>
            <a:pPr marL="88900" indent="-88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Copiously produced in heavy-ion collisions at ~ GeV energies, large branching ratios in hadronic decay channels →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possible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measure</a:t>
            </a:r>
          </a:p>
          <a:p>
            <a:pPr marL="88900" indent="-88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Probe reaction dynamics and particle production mechanisms vs system size and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US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ru-RU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NN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1463" lvl="1" indent="-952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 chemistry and strangeness production,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with hidden strangeness is one of the key probes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1" indent="-952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dynamics and shape of particle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spectra,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vs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endParaRPr 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1" indent="-952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 and properties of the hadronic phase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1" indent="-952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alignment of vector mesons in rotating QGP (polarization of quarks from spin-orbital interactions)</a:t>
            </a:r>
          </a:p>
          <a:p>
            <a:pPr marL="271463" lvl="1" indent="-952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flow, comparison with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measurements, jet quenching, background for other probes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80752" y="1117241"/>
            <a:ext cx="5349126" cy="2247471"/>
            <a:chOff x="1547664" y="702409"/>
            <a:chExt cx="5349126" cy="2247471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702409"/>
              <a:ext cx="5349126" cy="67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564" y="1435689"/>
              <a:ext cx="4968676" cy="151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0" y="69269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8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Wide variety of resonances in the PDG, most often/easily measured are: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Resonances in heavy-ion collisions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3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576E3-3621-C62D-20E5-401F9929B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1D5EB-5A97-C751-0446-C06FCBD5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FE877-0149-42D4-A8F1-E0EBB8FCB28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CF7DD63-EBA7-1228-58DC-AA987675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5" y="1797042"/>
            <a:ext cx="9123905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resonance yields in heavy ion collisions are defined by:</a:t>
            </a:r>
          </a:p>
          <a:p>
            <a:pPr marL="71438" lvl="1" indent="-71438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yields at chemical freeze-out</a:t>
            </a:r>
          </a:p>
          <a:p>
            <a:pPr marL="71438" lvl="1" indent="-71438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hadronic processes between chemical and kinetic freeze-outs:</a:t>
            </a:r>
          </a:p>
          <a:p>
            <a:pPr marL="108000" lvl="1"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rescattering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daughter particles undergo elastic scattering or pseudo-elastic scattering through a different resonance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parent particle is not reconstructed  loss of signal </a:t>
            </a:r>
          </a:p>
          <a:p>
            <a:pPr marL="108000" lvl="1"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regeneration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pseudo-elastic scattering of decay products (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*0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KK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 etc.)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increased yields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64679-F00F-414D-9C93-550B20629769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Hadronic phase and medium modifications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681514-B96A-4B52-A655-25C98EE9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5" y="3454072"/>
            <a:ext cx="7055768" cy="22155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66F131-D80D-47A4-A1E1-16DB3D87C2FF}"/>
              </a:ext>
            </a:extLst>
          </p:cNvPr>
          <p:cNvSpPr txBox="1"/>
          <p:nvPr/>
        </p:nvSpPr>
        <p:spPr>
          <a:xfrm>
            <a:off x="-2" y="5762777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suppressed production of short-lived resonances (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20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central A+A collisions →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rescattering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takes over the regeneration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modification for longer-lived resonances,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-meson (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 modification depends on event multiplicity, not on collision system/energy</a:t>
            </a:r>
          </a:p>
        </p:txBody>
      </p:sp>
      <p:sp>
        <p:nvSpPr>
          <p:cNvPr id="4" name="Прямоугольник 13">
            <a:extLst>
              <a:ext uri="{FF2B5EF4-FFF2-40B4-BE49-F238E27FC236}">
                <a16:creationId xmlns:a16="http://schemas.microsoft.com/office/drawing/2014/main" id="{8B33535B-344E-25A3-8EF3-9670EE1556EA}"/>
              </a:ext>
            </a:extLst>
          </p:cNvPr>
          <p:cNvSpPr/>
          <p:nvPr/>
        </p:nvSpPr>
        <p:spPr>
          <a:xfrm>
            <a:off x="107504" y="3418442"/>
            <a:ext cx="2947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DOI: </a:t>
            </a:r>
            <a:r>
              <a:rPr lang="en-US" sz="1400" b="1" i="0" u="none" strike="noStrike" dirty="0">
                <a:solidFill>
                  <a:srgbClr val="40A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10.1103/PhysRevC.107.034907</a:t>
            </a:r>
            <a:endParaRPr lang="en-US" sz="1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3AE06-6965-4296-9620-C6AD9CF3D9E4}"/>
              </a:ext>
            </a:extLst>
          </p:cNvPr>
          <p:cNvSpPr txBox="1"/>
          <p:nvPr/>
        </p:nvSpPr>
        <p:spPr>
          <a:xfrm>
            <a:off x="7002245" y="3757864"/>
            <a:ext cx="21046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Precise measurements at NICA are needed to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 description of the hadronic phase  in models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C9F812-B5FC-4307-9290-FFF482714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704" y="932278"/>
            <a:ext cx="6283396" cy="8429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4554AA-EDDF-49A1-BE19-DB2E39C97A8B}"/>
              </a:ext>
            </a:extLst>
          </p:cNvPr>
          <p:cNvSpPr txBox="1"/>
          <p:nvPr/>
        </p:nvSpPr>
        <p:spPr>
          <a:xfrm>
            <a:off x="-1" y="638006"/>
            <a:ext cx="9143999" cy="374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indent="-90488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Resonances have small lifetime of  ~ 1 – 45 </a:t>
            </a:r>
            <a:r>
              <a:rPr lang="en-US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fm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part of them decays in the fireball</a:t>
            </a:r>
          </a:p>
        </p:txBody>
      </p:sp>
    </p:spTree>
    <p:extLst>
      <p:ext uri="{BB962C8B-B14F-4D97-AF65-F5344CB8AC3E}">
        <p14:creationId xmlns:p14="http://schemas.microsoft.com/office/powerpoint/2010/main" val="268867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-4673" y="692403"/>
            <a:ext cx="9143999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7313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Hadronic decays of resonances are studied with the invariant mass method in the experiments</a:t>
            </a:r>
          </a:p>
          <a:p>
            <a:pPr marL="88900" indent="-87313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After subtraction of uncorrelated combinatorial background estimated with mixed-event pairs, like-sigh pairs, rotation pairs etc., the resonance peaks are approximated with a given peak-model (</a:t>
            </a:r>
            <a:r>
              <a:rPr lang="en-US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rBW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mass resolution + mass-dependent width + phase space correction + …) + background function</a:t>
            </a:r>
          </a:p>
          <a:p>
            <a:pPr marL="88900" indent="-87313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Examples of invariant mass distributions and fits from ALICE for , (1520) and (770)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altLang="ru-RU" sz="18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250" indent="0" eaLnBrk="1" hangingPunct="1">
              <a:spcBef>
                <a:spcPts val="600"/>
              </a:spcBef>
              <a:buNone/>
            </a:pP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2" r="34065"/>
          <a:stretch/>
        </p:blipFill>
        <p:spPr>
          <a:xfrm>
            <a:off x="2761569" y="2641321"/>
            <a:ext cx="2400980" cy="23254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" y="2641321"/>
            <a:ext cx="2711615" cy="2191889"/>
          </a:xfrm>
          <a:prstGeom prst="rect">
            <a:avLst/>
          </a:prstGeom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0" y="5373659"/>
            <a:ext cx="91440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7313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most of the cases, the peak models are inspired by theory and measurement in elementary </a:t>
            </a:r>
            <a:b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ru-RU" sz="18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and/or pp collisions where medium effects are not as important</a:t>
            </a:r>
          </a:p>
          <a:p>
            <a:pPr marL="88900" indent="-87313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Line shape modifications will result in the change of the measured yield and masses/widths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002" y="2709195"/>
            <a:ext cx="3755137" cy="2292334"/>
          </a:xfrm>
          <a:prstGeom prst="rect">
            <a:avLst/>
          </a:prstGeom>
        </p:spPr>
      </p:pic>
      <p:sp>
        <p:nvSpPr>
          <p:cNvPr id="22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reconstruction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4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6AE93-990D-4F46-84D9-6B9AC12B1A06}"/>
              </a:ext>
            </a:extLst>
          </p:cNvPr>
          <p:cNvSpPr txBox="1"/>
          <p:nvPr/>
        </p:nvSpPr>
        <p:spPr>
          <a:xfrm>
            <a:off x="0" y="2551837"/>
            <a:ext cx="91440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for resonances reconstruction possibility at NICA-MPD 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Bi+Bi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collisions at √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9.2 GeV</a:t>
            </a:r>
          </a:p>
        </p:txBody>
      </p:sp>
    </p:spTree>
    <p:extLst>
      <p:ext uri="{BB962C8B-B14F-4D97-AF65-F5344CB8AC3E}">
        <p14:creationId xmlns:p14="http://schemas.microsoft.com/office/powerpoint/2010/main" val="359471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текст, линия, снимок экран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C4BB5657-E3F7-4147-A2A6-0A53282BC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599"/>
            <a:ext cx="2880000" cy="1740895"/>
          </a:xfrm>
          <a:prstGeom prst="rect">
            <a:avLst/>
          </a:prstGeom>
        </p:spPr>
      </p:pic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Reconstruction efficiencies and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resolutions</a:t>
            </a:r>
            <a:endParaRPr lang="en-US" alt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9" name="Рисунок 18" descr="Изображение выглядит как текст, линия, Графи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E33F80E-372D-4471-8C3B-1AF95E339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899599"/>
            <a:ext cx="2880000" cy="17535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линия, снимок экран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49A55100-57B1-49AC-ADC2-1F23CAFEF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56" y="1854871"/>
            <a:ext cx="2880000" cy="18133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40F441-2FD8-4534-B9D5-9012AA4D04CE}"/>
              </a:ext>
            </a:extLst>
          </p:cNvPr>
          <p:cNvSpPr txBox="1"/>
          <p:nvPr/>
        </p:nvSpPr>
        <p:spPr>
          <a:xfrm>
            <a:off x="0" y="589298"/>
            <a:ext cx="91440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chain simulation and reconstruction with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v.3.4 (BiBi@9.2 GeV, 50M events)</a:t>
            </a:r>
          </a:p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propagation through the MPD with ‘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mpdroot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(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Geant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v.4):</a:t>
            </a:r>
          </a:p>
          <a:p>
            <a:pPr marL="176213" indent="-8731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 simulation of subsystem response (raw signals)</a:t>
            </a:r>
          </a:p>
          <a:p>
            <a:pPr marL="176213" indent="-8731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track/signal reconstruction and pattern recognition</a:t>
            </a:r>
          </a:p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Typical reconstruction efficiencies (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x ) at different centralities, |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0.5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6B9639-1BB3-4CB6-9694-9AEC4307D1C9}"/>
              </a:ext>
            </a:extLst>
          </p:cNvPr>
          <p:cNvSpPr txBox="1"/>
          <p:nvPr/>
        </p:nvSpPr>
        <p:spPr>
          <a:xfrm>
            <a:off x="6995790" y="2105867"/>
            <a:ext cx="1741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(1020)→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455398-F013-4C39-8126-18269D52CFAE}"/>
              </a:ext>
            </a:extLst>
          </p:cNvPr>
          <p:cNvSpPr txBox="1"/>
          <p:nvPr/>
        </p:nvSpPr>
        <p:spPr>
          <a:xfrm>
            <a:off x="4052461" y="2143018"/>
            <a:ext cx="1841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∓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ADCC52-FA17-463C-8F4D-DB47B002C96B}"/>
              </a:ext>
            </a:extLst>
          </p:cNvPr>
          <p:cNvSpPr txBox="1"/>
          <p:nvPr/>
        </p:nvSpPr>
        <p:spPr>
          <a:xfrm>
            <a:off x="1156497" y="2129041"/>
            <a:ext cx="154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ρ(770)→</a:t>
            </a:r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endParaRPr lang="ru-RU" baseline="30000" dirty="0"/>
          </a:p>
        </p:txBody>
      </p:sp>
      <p:pic>
        <p:nvPicPr>
          <p:cNvPr id="12" name="Рисунок 11" descr="Изображение выглядит как текст, число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A9D27270-A410-495A-B191-8970C9C49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1416"/>
            <a:ext cx="3042022" cy="20316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число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C927D449-3B52-4C68-AD94-76D887C2E5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65" y="4525495"/>
            <a:ext cx="3060000" cy="215410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число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FCF08FC-0E18-4F56-B06F-FD2FAA0846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53" y="4490183"/>
            <a:ext cx="3009804" cy="21541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E117FA-6E19-4EE7-AE7F-EB95A505FBF4}"/>
              </a:ext>
            </a:extLst>
          </p:cNvPr>
          <p:cNvSpPr txBox="1"/>
          <p:nvPr/>
        </p:nvSpPr>
        <p:spPr>
          <a:xfrm>
            <a:off x="5724" y="6487895"/>
            <a:ext cx="9143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Mass resolution is good enough to preserve the capability for the line shape analysis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0FC88B38-E447-43F1-B77B-4735D5D7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34" y="3511206"/>
            <a:ext cx="91439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Reasonable efficiencies in the wide 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range, |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0.5</a:t>
            </a:r>
          </a:p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Measurements are possible from 0 momentum for 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ρ(770) and from 0.2 – 0.4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for </a:t>
            </a:r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ϕ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(1020)</a:t>
            </a:r>
          </a:p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Modest centrality dependence</a:t>
            </a:r>
          </a:p>
        </p:txBody>
      </p:sp>
    </p:spTree>
    <p:extLst>
      <p:ext uri="{BB962C8B-B14F-4D97-AF65-F5344CB8AC3E}">
        <p14:creationId xmlns:p14="http://schemas.microsoft.com/office/powerpoint/2010/main" val="323328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(1020), reconstructed peaks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6C8BF54-9610-41E7-871E-256A3AFA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7" y="5076669"/>
            <a:ext cx="9156575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Mixed-event combinatorial background is scaled to foreground at high mass and subtracted</a:t>
            </a: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 are fit to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Voigtian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+ polynomial (mass resolution fixed to estimated value, Γ – free parameter)</a:t>
            </a: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can be reconstructed at 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0.2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high-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reach is limited by available statistics</a:t>
            </a: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S/B ratios deteriorates with increasing centrality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B10333B-C574-453F-8C66-73848F901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8" y="628706"/>
            <a:ext cx="9156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chain simulation and reconstruction, 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0.4 – 0.6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(1020)→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0.5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E5303E04-0B60-46F8-9F3C-9BF2984B4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3" y="3027179"/>
            <a:ext cx="2880000" cy="207157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865A389C-8FEF-4D8A-968E-B28C6A10E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15" y="3012788"/>
            <a:ext cx="2880000" cy="207157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линия, Графи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6428B10-9DC0-4DFB-8292-C09C7A365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2" y="1127291"/>
            <a:ext cx="2880000" cy="207157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37E10E40-EB6B-4BC3-AB66-7E73B4A7E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62" y="1133921"/>
            <a:ext cx="2880000" cy="20715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A8914C-BFB4-4A7D-8AD4-D5BB22D88BAD}"/>
              </a:ext>
            </a:extLst>
          </p:cNvPr>
          <p:cNvSpPr txBox="1"/>
          <p:nvPr/>
        </p:nvSpPr>
        <p:spPr>
          <a:xfrm>
            <a:off x="1476682" y="94972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– 10%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08379-9E0D-4512-AFA2-EEED62C42D9A}"/>
              </a:ext>
            </a:extLst>
          </p:cNvPr>
          <p:cNvSpPr txBox="1"/>
          <p:nvPr/>
        </p:nvSpPr>
        <p:spPr>
          <a:xfrm>
            <a:off x="4225177" y="942626"/>
            <a:ext cx="121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– 90%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Изображение выглядит как текст, диаграмма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57CAEB0-E0CB-49F5-9A74-D36E1D284F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57" y="3090642"/>
            <a:ext cx="2880000" cy="207157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диаграмма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6D9A9B5-6C45-45F7-AB64-A507D63AD9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84" y="1112558"/>
            <a:ext cx="2880000" cy="20715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10D5C3F-7A9B-4E36-86DA-E37F4ED5DE25}"/>
              </a:ext>
            </a:extLst>
          </p:cNvPr>
          <p:cNvSpPr txBox="1"/>
          <p:nvPr/>
        </p:nvSpPr>
        <p:spPr>
          <a:xfrm>
            <a:off x="6493434" y="338191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 – 1.8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DFCB73-4C76-49C0-8FFA-7FD225C9326A}"/>
              </a:ext>
            </a:extLst>
          </p:cNvPr>
          <p:cNvSpPr txBox="1"/>
          <p:nvPr/>
        </p:nvSpPr>
        <p:spPr>
          <a:xfrm>
            <a:off x="6490329" y="139137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 – 0.6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i="1" dirty="0"/>
          </a:p>
        </p:txBody>
      </p:sp>
      <p:sp>
        <p:nvSpPr>
          <p:cNvPr id="27" name="Прямоугольник 9">
            <a:extLst>
              <a:ext uri="{FF2B5EF4-FFF2-40B4-BE49-F238E27FC236}">
                <a16:creationId xmlns:a16="http://schemas.microsoft.com/office/drawing/2014/main" id="{082DC66C-F45E-4936-8A74-5C7EBA397A89}"/>
              </a:ext>
            </a:extLst>
          </p:cNvPr>
          <p:cNvSpPr/>
          <p:nvPr/>
        </p:nvSpPr>
        <p:spPr>
          <a:xfrm>
            <a:off x="1972968" y="1590488"/>
            <a:ext cx="1139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event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672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35850</TotalTime>
  <Words>1922</Words>
  <Application>Microsoft Office PowerPoint</Application>
  <PresentationFormat>Экран (4:3)</PresentationFormat>
  <Paragraphs>173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Times New Roman</vt:lpstr>
      <vt:lpstr>Wingdings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leptonic and hadronic decays of  and  mesons at RHIC by PHENIX.</dc:title>
  <dc:creator>Admindefault</dc:creator>
  <cp:lastModifiedBy>Zorkin Ivan</cp:lastModifiedBy>
  <cp:revision>2282</cp:revision>
  <cp:lastPrinted>2021-08-24T09:51:16Z</cp:lastPrinted>
  <dcterms:created xsi:type="dcterms:W3CDTF">2006-11-10T13:00:45Z</dcterms:created>
  <dcterms:modified xsi:type="dcterms:W3CDTF">2024-10-22T09:08:59Z</dcterms:modified>
</cp:coreProperties>
</file>