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3" r:id="rId4"/>
    <p:sldId id="258" r:id="rId5"/>
    <p:sldId id="259" r:id="rId6"/>
    <p:sldId id="261" r:id="rId7"/>
    <p:sldId id="262" r:id="rId8"/>
    <p:sldId id="264" r:id="rId9"/>
    <p:sldId id="267" r:id="rId10"/>
    <p:sldId id="269" r:id="rId11"/>
    <p:sldId id="268" r:id="rId12"/>
    <p:sldId id="266" r:id="rId13"/>
    <p:sldId id="26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144" y="1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ECB674-168C-4671-BB2E-CD302F7FAFFD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04D17-A1F4-4244-8BB0-8F9AE04C0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39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504D17-A1F4-4244-8BB0-8F9AE04C09D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561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504D17-A1F4-4244-8BB0-8F9AE04C09D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860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C3DE53-6D41-4234-B874-3BB9A8F6E2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6E72808-6901-46C5-B446-8CFBAB4DF5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6C17D6-D5B3-4CB2-83F0-8E66E2EAE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87379-6A99-4FB1-9B4E-649C362703B7}" type="datetime1">
              <a:rPr lang="ru-RU" smtClean="0"/>
              <a:t>21.10.2024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63B3DF-D121-4D94-9666-C1DC8C53A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ADAAF7-A341-4D82-9EC0-2EE60F645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E761B-7B25-468A-AFC8-73FBA557A9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797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C0DED9-F24A-4CE1-B3DA-5FCA4886D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B59CAC3-AD52-49BB-AFC7-EE3472D8FC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6026AF-A436-45AD-91D0-CBE07B935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398DE-86FA-4A4B-8B40-029B94932FAC}" type="datetime1">
              <a:rPr lang="ru-RU" smtClean="0"/>
              <a:t>21.10.2024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E961D2-F2C9-4475-A786-6B3BD0647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FC400D-AFCC-44D6-9CBD-1B33ADA3D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E761B-7B25-468A-AFC8-73FBA557A9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960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00BB415-C96C-4E4B-8978-CAE5131FE9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440DCD3-1918-4640-9964-D1CD288B5A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2EB0D3-AE81-4633-B6D4-65FA3E28C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0B6B7-F423-4A30-8326-3B25D550C3E1}" type="datetime1">
              <a:rPr lang="ru-RU" smtClean="0"/>
              <a:t>21.10.2024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292974-8194-41E6-97DE-2F9F518F9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24FBDB-93AD-48AC-9F7C-DFA780E12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E761B-7B25-468A-AFC8-73FBA557A9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803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EAC615-62A5-45CF-A07C-348803961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A69AC1-5055-45CA-8248-257E79A661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CC0296-5402-405B-AF26-E2B70BB52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3C95A-B778-460A-988C-8BDCD935D43C}" type="datetime1">
              <a:rPr lang="ru-RU" smtClean="0"/>
              <a:t>21.10.2024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12AD5D-9B2E-4488-8EE2-B485C1F25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7773D2-7CE3-4B33-A00F-E7CA755E5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E761B-7B25-468A-AFC8-73FBA557A9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423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17494D-11E3-4F27-BF56-3631663DC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1EAD9F-C1CB-4133-AD04-68F1A472DD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7E5F25-9438-4291-803E-24CAD0907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7A47A-2883-41AF-B448-31C9BBBC62FF}" type="datetime1">
              <a:rPr lang="ru-RU" smtClean="0"/>
              <a:t>21.10.2024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3591FE-0B43-4724-B388-76E1E1425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D60BC1-4E2D-4C04-A2D3-B0A7E3BE4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E761B-7B25-468A-AFC8-73FBA557A9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985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5549EA-3F68-43A4-8162-9E354AD5F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3B7A3A-9116-4330-A04D-E2E4665788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49BE4EC-64BF-4F66-AB47-644AD8FBEA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CCC64E-9C03-4C30-8A69-77E4A13B7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C2B86-A883-48FC-9663-025A053226AE}" type="datetime1">
              <a:rPr lang="ru-RU" smtClean="0"/>
              <a:t>21.10.2024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24157A-98F9-451E-977E-4DA973EE2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A15D97-E6CD-499C-8E3F-FFEDFD6C0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E761B-7B25-468A-AFC8-73FBA557A9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014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DD27D0-75AE-45F3-A826-2E69678D2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3B2573F-C0CE-47B2-8092-3982DF055B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4076953-184A-4546-8815-6EDBEFBB31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AA0E1D8-DABC-4513-99BF-BF7612A3AA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3326390-D640-4FC6-BD35-C13A288EBC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3AFFFA4-FA2B-4210-8966-043BD83CB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64728-27CD-4B5B-A5F6-325488404D4A}" type="datetime1">
              <a:rPr lang="ru-RU" smtClean="0"/>
              <a:t>21.10.2024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701F777-ADFD-4376-B733-626665DD9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66576AC-F589-417A-8948-16CDF7B42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E761B-7B25-468A-AFC8-73FBA557A9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593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2AE05D-E592-4AC6-ABAA-B31046B1F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B972ECB-8839-4AFD-9A38-343730822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1757-06A2-49C0-8C9E-E42AB8F00E4D}" type="datetime1">
              <a:rPr lang="ru-RU" smtClean="0"/>
              <a:t>21.10.2024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7113E40-4056-4D31-A158-073D2E517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2D95545-B7E5-407B-AA06-022024FAA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E761B-7B25-468A-AFC8-73FBA557A9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204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8B02586-A1DB-407E-9CAF-97FBFAD55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7CA53-D4E2-4CC3-B592-BACAE4E606F8}" type="datetime1">
              <a:rPr lang="ru-RU" smtClean="0"/>
              <a:t>21.10.2024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057285F-2AEC-434C-9681-A420F920A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78DBB86-00A9-48F8-B9D3-A039E666E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E761B-7B25-468A-AFC8-73FBA557A9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651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3A3B61-675B-487F-875A-4BFF6BDDA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95D1FA-B803-4099-8E9A-DDD991785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5B07569-9E1D-4812-A962-EF55CE83B1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AB98EA2-FDB2-4047-B423-7CA2CFB6E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A63CE-58B3-4D7C-9DB7-4C596E7F2B5A}" type="datetime1">
              <a:rPr lang="ru-RU" smtClean="0"/>
              <a:t>21.10.2024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BD71D8B-A11F-4DB6-A2F3-C113E5926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7269B26-B493-4C43-B221-1CB792153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E761B-7B25-468A-AFC8-73FBA557A9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74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FF9D10-6389-43B0-A25C-C71A60934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655143B-7B42-4EB5-88C9-0D42AF398B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5CF2661-9F03-4483-973B-5AF96E465F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494FAF-50F1-4BAD-A0B5-C59B749AE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A2BAE-9FE9-4DC2-A1E3-96910A244E92}" type="datetime1">
              <a:rPr lang="ru-RU" smtClean="0"/>
              <a:t>21.10.2024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4595858-9503-4EE8-8031-24B86B384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3113137-889E-4A3A-A43B-F0D60D7F7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E761B-7B25-468A-AFC8-73FBA557A9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852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2DD358-7A48-4993-8072-28E0F6EAD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223CFF2-6D1C-44C5-BD42-C9718CD9FF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B6B4F4-A2B2-4F82-922D-5D50F21E3F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18288-60C4-4D2F-BF76-6F010646431D}" type="datetime1">
              <a:rPr lang="ru-RU" smtClean="0"/>
              <a:t>21.10.2024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D8EA5C-5D43-4907-93B8-BDF75B38E3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400B3F-37F1-41A8-A8A2-D768956799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E761B-7B25-468A-AFC8-73FBA557A9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055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DB795214-7B1E-4296-A566-D5F817952B55}"/>
              </a:ext>
            </a:extLst>
          </p:cNvPr>
          <p:cNvSpPr/>
          <p:nvPr/>
        </p:nvSpPr>
        <p:spPr>
          <a:xfrm>
            <a:off x="110837" y="82695"/>
            <a:ext cx="1517070" cy="123348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  <a:highlight>
                <a:srgbClr val="FFFF00"/>
              </a:highlight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B9BD915-8AAE-4BD0-8103-6C39129C0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69" y="199811"/>
            <a:ext cx="1333500" cy="97155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9CA9313-0D7D-414E-94DE-5A43AAA089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4241" y="40206"/>
            <a:ext cx="1943517" cy="1318466"/>
          </a:xfrm>
          <a:prstGeom prst="rect">
            <a:avLst/>
          </a:prstGeom>
        </p:spPr>
      </p:pic>
      <p:pic>
        <p:nvPicPr>
          <p:cNvPr id="8" name="Picture 8" descr="D:\Papers\ICPPA-2015\logo_2_site_big_eng.jpg">
            <a:extLst>
              <a:ext uri="{FF2B5EF4-FFF2-40B4-BE49-F238E27FC236}">
                <a16:creationId xmlns:a16="http://schemas.microsoft.com/office/drawing/2014/main" id="{7FE8CB69-B7CD-4469-8AD5-1DDD9BDD8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6" r="8888"/>
          <a:stretch>
            <a:fillRect/>
          </a:stretch>
        </p:blipFill>
        <p:spPr bwMode="auto">
          <a:xfrm>
            <a:off x="9898873" y="60987"/>
            <a:ext cx="2182290" cy="1318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59C707D7-8371-4B09-94BE-7719567540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3070" y="3324259"/>
            <a:ext cx="11549494" cy="1306259"/>
          </a:xfrm>
        </p:spPr>
        <p:txBody>
          <a:bodyPr>
            <a:noAutofit/>
          </a:bodyPr>
          <a:lstStyle/>
          <a:p>
            <a:r>
              <a:rPr lang="en-US" sz="3600" b="1" dirty="0"/>
              <a:t>On the study of the muon energy spectrum in the Baikal-GVD neutrino telescope</a:t>
            </a:r>
            <a:endParaRPr lang="ru-RU" sz="2400" dirty="0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E3B2FC69-601C-4108-AA89-9D96E5D0ACEA}"/>
              </a:ext>
            </a:extLst>
          </p:cNvPr>
          <p:cNvSpPr txBox="1">
            <a:spLocks/>
          </p:cNvSpPr>
          <p:nvPr/>
        </p:nvSpPr>
        <p:spPr>
          <a:xfrm>
            <a:off x="1347354" y="2588727"/>
            <a:ext cx="9497290" cy="9228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 i="0" dirty="0">
                <a:solidFill>
                  <a:srgbClr val="DC362E"/>
                </a:solidFill>
                <a:effectLst/>
                <a:latin typeface="Courier New" panose="02070309020205020404" pitchFamily="49" charset="0"/>
              </a:rPr>
              <a:t>The 7th International </a:t>
            </a:r>
            <a:r>
              <a:rPr lang="en-US" sz="2400" dirty="0">
                <a:solidFill>
                  <a:srgbClr val="DC362E"/>
                </a:solidFill>
                <a:latin typeface="Courier New" panose="02070309020205020404" pitchFamily="49" charset="0"/>
              </a:rPr>
              <a:t>C</a:t>
            </a:r>
            <a:r>
              <a:rPr lang="en-US" sz="2400" b="0" i="0" dirty="0">
                <a:solidFill>
                  <a:srgbClr val="DC362E"/>
                </a:solidFill>
                <a:effectLst/>
                <a:latin typeface="Courier New" panose="02070309020205020404" pitchFamily="49" charset="0"/>
              </a:rPr>
              <a:t>onference on Particle </a:t>
            </a:r>
            <a:r>
              <a:rPr lang="en-US" sz="2400" dirty="0">
                <a:solidFill>
                  <a:srgbClr val="DC362E"/>
                </a:solidFill>
                <a:latin typeface="Courier New" panose="02070309020205020404" pitchFamily="49" charset="0"/>
              </a:rPr>
              <a:t>P</a:t>
            </a:r>
            <a:r>
              <a:rPr lang="en-US" sz="2400" b="0" i="0" dirty="0">
                <a:solidFill>
                  <a:srgbClr val="DC362E"/>
                </a:solidFill>
                <a:effectLst/>
                <a:latin typeface="Courier New" panose="02070309020205020404" pitchFamily="49" charset="0"/>
              </a:rPr>
              <a:t>hysics and Astrophysics</a:t>
            </a:r>
            <a:endParaRPr lang="ru-RU" sz="240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336E7E4-CF44-4FD2-9EC0-8CA626DAE711}"/>
              </a:ext>
            </a:extLst>
          </p:cNvPr>
          <p:cNvSpPr/>
          <p:nvPr/>
        </p:nvSpPr>
        <p:spPr>
          <a:xfrm>
            <a:off x="0" y="6192981"/>
            <a:ext cx="12192000" cy="6256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id="{6144AA0A-992D-4B56-A6D7-9A37C76E5B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8120" y="6318504"/>
            <a:ext cx="9144000" cy="457200"/>
          </a:xfrm>
        </p:spPr>
        <p:txBody>
          <a:bodyPr/>
          <a:lstStyle/>
          <a:p>
            <a:pPr algn="just"/>
            <a:r>
              <a:rPr lang="en-US" dirty="0">
                <a:solidFill>
                  <a:schemeClr val="bg1"/>
                </a:solidFill>
              </a:rPr>
              <a:t>Lisitsin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M</a:t>
            </a:r>
            <a:r>
              <a:rPr lang="ru-RU" dirty="0">
                <a:solidFill>
                  <a:schemeClr val="bg1"/>
                </a:solidFill>
              </a:rPr>
              <a:t>.</a:t>
            </a:r>
            <a:r>
              <a:rPr lang="en-US" dirty="0">
                <a:solidFill>
                  <a:schemeClr val="bg1"/>
                </a:solidFill>
              </a:rPr>
              <a:t>V</a:t>
            </a:r>
            <a:r>
              <a:rPr lang="ru-RU" dirty="0">
                <a:solidFill>
                  <a:schemeClr val="bg1"/>
                </a:solidFill>
              </a:rPr>
              <a:t>.,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Khokhlov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S</a:t>
            </a:r>
            <a:r>
              <a:rPr lang="ru-RU" dirty="0">
                <a:solidFill>
                  <a:schemeClr val="bg1"/>
                </a:solidFill>
              </a:rPr>
              <a:t>.</a:t>
            </a:r>
            <a:r>
              <a:rPr lang="en-US" dirty="0">
                <a:solidFill>
                  <a:schemeClr val="bg1"/>
                </a:solidFill>
              </a:rPr>
              <a:t>S.,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Petrukhin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A</a:t>
            </a:r>
            <a:r>
              <a:rPr lang="ru-RU" dirty="0">
                <a:solidFill>
                  <a:schemeClr val="bg1"/>
                </a:solidFill>
              </a:rPr>
              <a:t>.</a:t>
            </a:r>
            <a:r>
              <a:rPr lang="en-US" dirty="0">
                <a:solidFill>
                  <a:schemeClr val="bg1"/>
                </a:solidFill>
              </a:rPr>
              <a:t>A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9FD31121-D9A4-4B3E-BB2C-82014AC49DD6}"/>
              </a:ext>
            </a:extLst>
          </p:cNvPr>
          <p:cNvSpPr txBox="1">
            <a:spLocks/>
          </p:cNvSpPr>
          <p:nvPr/>
        </p:nvSpPr>
        <p:spPr>
          <a:xfrm>
            <a:off x="7549118" y="6339769"/>
            <a:ext cx="4482474" cy="3200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000" dirty="0"/>
              <a:t>MVLisitsin@mephi.ru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87356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A3F2715-9478-41FB-8797-F152B43ACA8C}"/>
              </a:ext>
            </a:extLst>
          </p:cNvPr>
          <p:cNvSpPr/>
          <p:nvPr/>
        </p:nvSpPr>
        <p:spPr>
          <a:xfrm>
            <a:off x="0" y="2"/>
            <a:ext cx="12192000" cy="8104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Номер слайда 6">
            <a:extLst>
              <a:ext uri="{FF2B5EF4-FFF2-40B4-BE49-F238E27FC236}">
                <a16:creationId xmlns:a16="http://schemas.microsoft.com/office/drawing/2014/main" id="{F46F170D-F0AE-42DD-A918-551BD6C8E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43109" y="6356350"/>
            <a:ext cx="2743200" cy="365125"/>
          </a:xfrm>
        </p:spPr>
        <p:txBody>
          <a:bodyPr/>
          <a:lstStyle/>
          <a:p>
            <a:fld id="{1ACE761B-7B25-468A-AFC8-73FBA557A9D7}" type="slidenum">
              <a:rPr lang="ru-RU" sz="2400" smtClean="0">
                <a:solidFill>
                  <a:schemeClr val="accent2"/>
                </a:solidFill>
              </a:rPr>
              <a:t>10</a:t>
            </a:fld>
            <a:endParaRPr lang="ru-RU" sz="2400" dirty="0">
              <a:solidFill>
                <a:schemeClr val="accent2"/>
              </a:solidFill>
            </a:endParaRP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00195E80-AC71-476C-A381-1BB04F960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280" y="-33881"/>
            <a:ext cx="10965873" cy="86931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Conclusion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C2ED5AEB-6813-4999-A7C4-2E58B38AE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496" y="1572768"/>
            <a:ext cx="11064240" cy="4604195"/>
          </a:xfrm>
        </p:spPr>
        <p:txBody>
          <a:bodyPr>
            <a:normAutofit/>
          </a:bodyPr>
          <a:lstStyle/>
          <a:p>
            <a:r>
              <a:rPr lang="en-US" sz="2400" dirty="0"/>
              <a:t>Preliminary calculations show that calorimetric method for analyzing muon events in Baikal-GVD allows measuring the muon energy spectrum up to </a:t>
            </a:r>
            <a:r>
              <a:rPr lang="en-US" sz="2400" dirty="0" err="1"/>
              <a:t>PeV</a:t>
            </a:r>
            <a:r>
              <a:rPr lang="en-US" sz="2400" dirty="0"/>
              <a:t>.</a:t>
            </a:r>
          </a:p>
          <a:p>
            <a:r>
              <a:rPr lang="en-US" sz="2400" dirty="0"/>
              <a:t>A preliminary technique for the longitudinal energy loss profile reconstruction allows measuring high energy losses.</a:t>
            </a:r>
          </a:p>
        </p:txBody>
      </p:sp>
    </p:spTree>
    <p:extLst>
      <p:ext uri="{BB962C8B-B14F-4D97-AF65-F5344CB8AC3E}">
        <p14:creationId xmlns:p14="http://schemas.microsoft.com/office/powerpoint/2010/main" val="4289654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E6D2C33F-A9D0-4CA2-A871-AEF834BB4DB6}"/>
              </a:ext>
            </a:extLst>
          </p:cNvPr>
          <p:cNvSpPr/>
          <p:nvPr/>
        </p:nvSpPr>
        <p:spPr>
          <a:xfrm>
            <a:off x="128152" y="457199"/>
            <a:ext cx="11935696" cy="86591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571DBE9-445B-4018-BD3B-CCF32687C2F0}"/>
              </a:ext>
            </a:extLst>
          </p:cNvPr>
          <p:cNvSpPr/>
          <p:nvPr/>
        </p:nvSpPr>
        <p:spPr>
          <a:xfrm>
            <a:off x="3250734" y="566988"/>
            <a:ext cx="56905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Thank you for your attention</a:t>
            </a:r>
            <a:r>
              <a:rPr lang="ru-RU" sz="3600" dirty="0">
                <a:solidFill>
                  <a:schemeClr val="bg1"/>
                </a:solidFill>
              </a:rPr>
              <a:t>!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210559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DB795214-7B1E-4296-A566-D5F817952B55}"/>
              </a:ext>
            </a:extLst>
          </p:cNvPr>
          <p:cNvSpPr/>
          <p:nvPr/>
        </p:nvSpPr>
        <p:spPr>
          <a:xfrm>
            <a:off x="110837" y="82695"/>
            <a:ext cx="1517070" cy="123348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  <a:highlight>
                <a:srgbClr val="FFFF00"/>
              </a:highlight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B9BD915-8AAE-4BD0-8103-6C39129C0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69" y="199811"/>
            <a:ext cx="1333500" cy="97155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9CA9313-0D7D-414E-94DE-5A43AAA089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4241" y="40206"/>
            <a:ext cx="1943517" cy="1318466"/>
          </a:xfrm>
          <a:prstGeom prst="rect">
            <a:avLst/>
          </a:prstGeom>
        </p:spPr>
      </p:pic>
      <p:pic>
        <p:nvPicPr>
          <p:cNvPr id="8" name="Picture 8" descr="D:\Papers\ICPPA-2015\logo_2_site_big_eng.jpg">
            <a:extLst>
              <a:ext uri="{FF2B5EF4-FFF2-40B4-BE49-F238E27FC236}">
                <a16:creationId xmlns:a16="http://schemas.microsoft.com/office/drawing/2014/main" id="{7FE8CB69-B7CD-4469-8AD5-1DDD9BDD8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6" r="8888"/>
          <a:stretch>
            <a:fillRect/>
          </a:stretch>
        </p:blipFill>
        <p:spPr bwMode="auto">
          <a:xfrm>
            <a:off x="9898873" y="60987"/>
            <a:ext cx="2182290" cy="1318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59C707D7-8371-4B09-94BE-7719567540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3070" y="3324259"/>
            <a:ext cx="11549494" cy="1306259"/>
          </a:xfrm>
        </p:spPr>
        <p:txBody>
          <a:bodyPr>
            <a:noAutofit/>
          </a:bodyPr>
          <a:lstStyle/>
          <a:p>
            <a:r>
              <a:rPr lang="en-US" sz="3600" b="1" dirty="0"/>
              <a:t>On the study of the muon energy spectrum in the Baikal-GVD neutrino telescope</a:t>
            </a:r>
            <a:endParaRPr lang="ru-RU" sz="2400" dirty="0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E3B2FC69-601C-4108-AA89-9D96E5D0ACEA}"/>
              </a:ext>
            </a:extLst>
          </p:cNvPr>
          <p:cNvSpPr txBox="1">
            <a:spLocks/>
          </p:cNvSpPr>
          <p:nvPr/>
        </p:nvSpPr>
        <p:spPr>
          <a:xfrm>
            <a:off x="1347354" y="2588727"/>
            <a:ext cx="9497290" cy="9228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 i="0" dirty="0">
                <a:solidFill>
                  <a:srgbClr val="DC362E"/>
                </a:solidFill>
                <a:effectLst/>
                <a:latin typeface="Courier New" panose="02070309020205020404" pitchFamily="49" charset="0"/>
              </a:rPr>
              <a:t>The 7th international conference on particle physics and astrophysics</a:t>
            </a:r>
            <a:endParaRPr lang="ru-RU" sz="240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336E7E4-CF44-4FD2-9EC0-8CA626DAE711}"/>
              </a:ext>
            </a:extLst>
          </p:cNvPr>
          <p:cNvSpPr/>
          <p:nvPr/>
        </p:nvSpPr>
        <p:spPr>
          <a:xfrm>
            <a:off x="0" y="6192981"/>
            <a:ext cx="12192000" cy="6256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id="{6144AA0A-992D-4B56-A6D7-9A37C76E5B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8120" y="6318504"/>
            <a:ext cx="9144000" cy="457200"/>
          </a:xfrm>
        </p:spPr>
        <p:txBody>
          <a:bodyPr/>
          <a:lstStyle/>
          <a:p>
            <a:pPr algn="just"/>
            <a:r>
              <a:rPr lang="en-US" dirty="0">
                <a:solidFill>
                  <a:schemeClr val="bg1"/>
                </a:solidFill>
              </a:rPr>
              <a:t>Lisitsin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M</a:t>
            </a:r>
            <a:r>
              <a:rPr lang="ru-RU" dirty="0">
                <a:solidFill>
                  <a:schemeClr val="bg1"/>
                </a:solidFill>
              </a:rPr>
              <a:t>.</a:t>
            </a:r>
            <a:r>
              <a:rPr lang="en-US" dirty="0">
                <a:solidFill>
                  <a:schemeClr val="bg1"/>
                </a:solidFill>
              </a:rPr>
              <a:t>V</a:t>
            </a:r>
            <a:r>
              <a:rPr lang="ru-RU" dirty="0">
                <a:solidFill>
                  <a:schemeClr val="bg1"/>
                </a:solidFill>
              </a:rPr>
              <a:t>.,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Khokhlov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S</a:t>
            </a:r>
            <a:r>
              <a:rPr lang="ru-RU" dirty="0">
                <a:solidFill>
                  <a:schemeClr val="bg1"/>
                </a:solidFill>
              </a:rPr>
              <a:t>.</a:t>
            </a:r>
            <a:r>
              <a:rPr lang="en-US" dirty="0">
                <a:solidFill>
                  <a:schemeClr val="bg1"/>
                </a:solidFill>
              </a:rPr>
              <a:t>S.,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Petrukhin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A</a:t>
            </a:r>
            <a:r>
              <a:rPr lang="ru-RU" dirty="0">
                <a:solidFill>
                  <a:schemeClr val="bg1"/>
                </a:solidFill>
              </a:rPr>
              <a:t>.</a:t>
            </a:r>
            <a:r>
              <a:rPr lang="en-US" dirty="0">
                <a:solidFill>
                  <a:schemeClr val="bg1"/>
                </a:solidFill>
              </a:rPr>
              <a:t>A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522C0487-829D-472D-9DE8-08E04FE221A3}"/>
              </a:ext>
            </a:extLst>
          </p:cNvPr>
          <p:cNvSpPr txBox="1">
            <a:spLocks/>
          </p:cNvSpPr>
          <p:nvPr/>
        </p:nvSpPr>
        <p:spPr>
          <a:xfrm>
            <a:off x="7549118" y="6339769"/>
            <a:ext cx="4482474" cy="3200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000" dirty="0"/>
              <a:t>MVLisitsin@mephi.ru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10325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A1A1B20-BF0C-4022-BC23-579D1610922E}"/>
              </a:ext>
            </a:extLst>
          </p:cNvPr>
          <p:cNvSpPr/>
          <p:nvPr/>
        </p:nvSpPr>
        <p:spPr>
          <a:xfrm>
            <a:off x="0" y="2"/>
            <a:ext cx="12192000" cy="8104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376176FC-D228-4E22-94D8-3D18A52D7E70}"/>
              </a:ext>
            </a:extLst>
          </p:cNvPr>
          <p:cNvSpPr txBox="1">
            <a:spLocks/>
          </p:cNvSpPr>
          <p:nvPr/>
        </p:nvSpPr>
        <p:spPr>
          <a:xfrm>
            <a:off x="1368552" y="5837058"/>
            <a:ext cx="5449824" cy="6702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/>
              <a:t>Candidate event for a very-high energy muon </a:t>
            </a:r>
            <a:br>
              <a:rPr lang="en-US" sz="1800" dirty="0"/>
            </a:br>
            <a:r>
              <a:rPr lang="en-US" sz="1800" dirty="0"/>
              <a:t>(ε = 560 </a:t>
            </a:r>
            <a:r>
              <a:rPr lang="en-US" sz="1800" dirty="0" err="1"/>
              <a:t>TeV</a:t>
            </a:r>
            <a:r>
              <a:rPr lang="en-US" sz="1800" dirty="0"/>
              <a:t>, </a:t>
            </a:r>
            <a:r>
              <a:rPr lang="en-US" sz="1800" dirty="0" err="1"/>
              <a:t>Eμ</a:t>
            </a:r>
            <a:r>
              <a:rPr lang="en-US" sz="1800" dirty="0"/>
              <a:t> &gt; 1.1 </a:t>
            </a:r>
            <a:r>
              <a:rPr lang="en-US" sz="1800" dirty="0" err="1"/>
              <a:t>PeV</a:t>
            </a:r>
            <a:r>
              <a:rPr lang="en-US" sz="1800" dirty="0"/>
              <a:t>).</a:t>
            </a:r>
            <a:endParaRPr lang="ru-RU" sz="1800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CF052207-10E3-419B-BBDA-FE4CC333E1D1}"/>
              </a:ext>
            </a:extLst>
          </p:cNvPr>
          <p:cNvSpPr txBox="1">
            <a:spLocks/>
          </p:cNvSpPr>
          <p:nvPr/>
        </p:nvSpPr>
        <p:spPr>
          <a:xfrm>
            <a:off x="838200" y="-33887"/>
            <a:ext cx="11079480" cy="869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</a:rPr>
              <a:t>Example of VHE event cascade in </a:t>
            </a:r>
            <a:r>
              <a:rPr lang="en-US" sz="3600" dirty="0" err="1">
                <a:solidFill>
                  <a:schemeClr val="bg1"/>
                </a:solidFill>
              </a:rPr>
              <a:t>IceCube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EFBEDFAB-7EB0-4620-9511-189D31B9E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1145" y="2958804"/>
            <a:ext cx="402653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88900" indent="-88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2400" dirty="0" err="1">
                <a:latin typeface="+mn-lt"/>
              </a:rPr>
              <a:t>E</a:t>
            </a:r>
            <a:r>
              <a:rPr lang="en-US" altLang="ru-RU" sz="2400" baseline="-25000" dirty="0" err="1">
                <a:latin typeface="+mn-lt"/>
              </a:rPr>
              <a:t>μ</a:t>
            </a:r>
            <a:r>
              <a:rPr lang="en-US" altLang="ru-RU" sz="2400" baseline="30000" dirty="0">
                <a:latin typeface="+mn-lt"/>
              </a:rPr>
              <a:t> </a:t>
            </a:r>
            <a:r>
              <a:rPr lang="en-US" altLang="ru-RU" sz="2400" dirty="0">
                <a:latin typeface="+mn-lt"/>
              </a:rPr>
              <a:t>&gt; </a:t>
            </a:r>
            <a:r>
              <a:rPr lang="el-GR" altLang="ru-RU" sz="2400" dirty="0">
                <a:latin typeface="+mn-lt"/>
              </a:rPr>
              <a:t>ε</a:t>
            </a:r>
            <a:r>
              <a:rPr lang="en-US" altLang="ru-RU" sz="2400" baseline="-25000" dirty="0" err="1">
                <a:latin typeface="+mn-lt"/>
              </a:rPr>
              <a:t>cascade</a:t>
            </a:r>
            <a:r>
              <a:rPr lang="en-US" altLang="ru-RU" sz="2400" dirty="0" err="1">
                <a:latin typeface="+mn-lt"/>
              </a:rPr>
              <a:t>exp</a:t>
            </a:r>
            <a:r>
              <a:rPr lang="en-US" altLang="ru-RU" sz="2400" dirty="0">
                <a:latin typeface="+mn-lt"/>
              </a:rPr>
              <a:t>(</a:t>
            </a:r>
            <a:r>
              <a:rPr lang="en-US" altLang="ru-RU" sz="2400" dirty="0" err="1">
                <a:latin typeface="+mn-lt"/>
              </a:rPr>
              <a:t>depth∙b</a:t>
            </a:r>
            <a:r>
              <a:rPr lang="en-US" altLang="ru-RU" sz="2400" dirty="0">
                <a:latin typeface="+mn-lt"/>
              </a:rPr>
              <a:t>)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ru-RU" sz="2400" dirty="0">
              <a:latin typeface="+mn-lt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2400" dirty="0" err="1">
                <a:latin typeface="+mn-lt"/>
              </a:rPr>
              <a:t>E</a:t>
            </a:r>
            <a:r>
              <a:rPr lang="en-US" altLang="ru-RU" sz="2400" baseline="-25000" dirty="0" err="1">
                <a:latin typeface="+mn-lt"/>
              </a:rPr>
              <a:t>μ</a:t>
            </a:r>
            <a:r>
              <a:rPr lang="en-US" altLang="ru-RU" sz="2400" dirty="0">
                <a:latin typeface="+mn-lt"/>
              </a:rPr>
              <a:t>= </a:t>
            </a:r>
            <a:r>
              <a:rPr lang="ru-RU" altLang="ru-RU" sz="2400" dirty="0">
                <a:latin typeface="+mn-lt"/>
              </a:rPr>
              <a:t>560</a:t>
            </a:r>
            <a:r>
              <a:rPr lang="en-US" altLang="ru-RU" sz="2400" dirty="0">
                <a:latin typeface="+mn-lt"/>
              </a:rPr>
              <a:t> </a:t>
            </a:r>
            <a:r>
              <a:rPr lang="en-US" altLang="ru-RU" sz="2400" dirty="0" err="1">
                <a:latin typeface="+mn-lt"/>
              </a:rPr>
              <a:t>exp</a:t>
            </a:r>
            <a:r>
              <a:rPr lang="en-US" altLang="ru-RU" sz="2400" dirty="0">
                <a:latin typeface="+mn-lt"/>
              </a:rPr>
              <a:t>(2.</a:t>
            </a:r>
            <a:r>
              <a:rPr lang="ru-RU" altLang="ru-RU" sz="2400" dirty="0">
                <a:latin typeface="+mn-lt"/>
              </a:rPr>
              <a:t>2</a:t>
            </a:r>
            <a:r>
              <a:rPr lang="en-US" altLang="ru-RU" sz="2400" dirty="0">
                <a:latin typeface="+mn-lt"/>
              </a:rPr>
              <a:t>∙10</a:t>
            </a:r>
            <a:r>
              <a:rPr lang="en-US" altLang="ru-RU" sz="2400" baseline="30000" dirty="0">
                <a:latin typeface="+mn-lt"/>
              </a:rPr>
              <a:t>5</a:t>
            </a:r>
            <a:r>
              <a:rPr lang="en-US" altLang="ru-RU" sz="2400" dirty="0">
                <a:latin typeface="+mn-lt"/>
              </a:rPr>
              <a:t>∙2.9∙10</a:t>
            </a:r>
            <a:r>
              <a:rPr lang="en-US" altLang="ru-RU" sz="2400" baseline="30000" dirty="0">
                <a:latin typeface="+mn-lt"/>
              </a:rPr>
              <a:t>-6</a:t>
            </a:r>
            <a:r>
              <a:rPr lang="en-US" altLang="ru-RU" sz="2400" dirty="0">
                <a:latin typeface="+mn-lt"/>
              </a:rPr>
              <a:t>)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ru-RU" sz="2400" dirty="0">
              <a:latin typeface="+mn-lt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2400" dirty="0" err="1">
                <a:latin typeface="+mn-lt"/>
              </a:rPr>
              <a:t>E</a:t>
            </a:r>
            <a:r>
              <a:rPr lang="en-US" altLang="ru-RU" sz="2400" baseline="-25000" dirty="0" err="1">
                <a:latin typeface="+mn-lt"/>
              </a:rPr>
              <a:t>μ</a:t>
            </a:r>
            <a:r>
              <a:rPr lang="en-US" altLang="ru-RU" sz="2400" baseline="-25000" dirty="0">
                <a:latin typeface="+mn-lt"/>
              </a:rPr>
              <a:t> </a:t>
            </a:r>
            <a:r>
              <a:rPr lang="en-US" altLang="ru-RU" sz="2400" dirty="0">
                <a:latin typeface="+mn-lt"/>
              </a:rPr>
              <a:t>= 1.</a:t>
            </a:r>
            <a:r>
              <a:rPr lang="ru-RU" altLang="ru-RU" sz="2400" dirty="0">
                <a:latin typeface="+mn-lt"/>
              </a:rPr>
              <a:t>1</a:t>
            </a:r>
            <a:r>
              <a:rPr lang="en-US" altLang="ru-RU" sz="2400" dirty="0">
                <a:latin typeface="+mn-lt"/>
              </a:rPr>
              <a:t> </a:t>
            </a:r>
            <a:r>
              <a:rPr lang="en-US" altLang="ru-RU" sz="2400" dirty="0" err="1">
                <a:latin typeface="+mn-lt"/>
              </a:rPr>
              <a:t>PeV</a:t>
            </a:r>
            <a:endParaRPr lang="ru-RU" altLang="ru-RU" sz="2400" dirty="0">
              <a:latin typeface="+mn-lt"/>
            </a:endParaRPr>
          </a:p>
        </p:txBody>
      </p:sp>
      <p:pic>
        <p:nvPicPr>
          <p:cNvPr id="8" name="Picture 3" descr="Event_7_118926_6925938_profiles">
            <a:extLst>
              <a:ext uri="{FF2B5EF4-FFF2-40B4-BE49-F238E27FC236}">
                <a16:creationId xmlns:a16="http://schemas.microsoft.com/office/drawing/2014/main" id="{D7BE1336-1152-4FB6-A07E-93F5201C4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892" y="1627188"/>
            <a:ext cx="5448300" cy="408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Screen_7">
            <a:extLst>
              <a:ext uri="{FF2B5EF4-FFF2-40B4-BE49-F238E27FC236}">
                <a16:creationId xmlns:a16="http://schemas.microsoft.com/office/drawing/2014/main" id="{EB3A9A7A-F771-4CAC-9F7A-CCAF450E2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0" r="25819"/>
          <a:stretch>
            <a:fillRect/>
          </a:stretch>
        </p:blipFill>
        <p:spPr bwMode="auto">
          <a:xfrm>
            <a:off x="109601" y="1923256"/>
            <a:ext cx="2444750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FD2C764-2BA6-49A3-A667-C379E2E8E764}"/>
              </a:ext>
            </a:extLst>
          </p:cNvPr>
          <p:cNvSpPr/>
          <p:nvPr/>
        </p:nvSpPr>
        <p:spPr>
          <a:xfrm>
            <a:off x="7755785" y="2020546"/>
            <a:ext cx="42411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Estimation of VHE muon energy at the surface</a:t>
            </a:r>
            <a:endParaRPr lang="ru-RU" sz="2400" dirty="0"/>
          </a:p>
        </p:txBody>
      </p:sp>
      <p:sp>
        <p:nvSpPr>
          <p:cNvPr id="12" name="Номер слайда 6">
            <a:extLst>
              <a:ext uri="{FF2B5EF4-FFF2-40B4-BE49-F238E27FC236}">
                <a16:creationId xmlns:a16="http://schemas.microsoft.com/office/drawing/2014/main" id="{D5C2ABD7-BBEE-403B-9FEE-225EAE810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43109" y="6356350"/>
            <a:ext cx="2743200" cy="365125"/>
          </a:xfrm>
        </p:spPr>
        <p:txBody>
          <a:bodyPr/>
          <a:lstStyle/>
          <a:p>
            <a:fld id="{1ACE761B-7B25-468A-AFC8-73FBA557A9D7}" type="slidenum">
              <a:rPr lang="ru-RU" sz="2400" smtClean="0">
                <a:solidFill>
                  <a:schemeClr val="accent2"/>
                </a:solidFill>
              </a:rPr>
              <a:t>13</a:t>
            </a:fld>
            <a:endParaRPr lang="ru-RU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269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B884DEA-A764-4DA9-BC64-147D666C926D}"/>
              </a:ext>
            </a:extLst>
          </p:cNvPr>
          <p:cNvSpPr/>
          <p:nvPr/>
        </p:nvSpPr>
        <p:spPr>
          <a:xfrm>
            <a:off x="0" y="2"/>
            <a:ext cx="12192000" cy="8104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CD12EAA-E19B-48B6-8901-ADCD65E45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381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Actuality of the study of </a:t>
            </a:r>
            <a:r>
              <a:rPr lang="en-US" sz="4000" dirty="0" err="1">
                <a:solidFill>
                  <a:schemeClr val="bg1"/>
                </a:solidFill>
              </a:rPr>
              <a:t>TeV</a:t>
            </a:r>
            <a:r>
              <a:rPr lang="en-US" sz="4000" dirty="0">
                <a:solidFill>
                  <a:schemeClr val="bg1"/>
                </a:solidFill>
              </a:rPr>
              <a:t> muons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2EB9A6FD-5DA0-4670-B433-048A6D68F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496" y="1281546"/>
            <a:ext cx="11064240" cy="489541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2400" dirty="0"/>
              <a:t>Muon energy spectrum is important for estimating processes of muon generation including charmed particles and other fast processes.</a:t>
            </a:r>
          </a:p>
          <a:p>
            <a:pPr marL="0" indent="0" algn="just">
              <a:buNone/>
            </a:pPr>
            <a:endParaRPr lang="ru-RU" sz="800" dirty="0"/>
          </a:p>
          <a:p>
            <a:pPr algn="just"/>
            <a:r>
              <a:rPr lang="en-US" sz="2400" dirty="0"/>
              <a:t>Muon energy spectrum allows to evaluate the atmospheric neutrino background at searches of astrophysical neutrinos.</a:t>
            </a:r>
          </a:p>
          <a:p>
            <a:pPr marL="0" indent="0" algn="just">
              <a:buNone/>
            </a:pPr>
            <a:endParaRPr lang="en-US" sz="800" dirty="0"/>
          </a:p>
          <a:p>
            <a:pPr algn="just"/>
            <a:r>
              <a:rPr lang="en-US" sz="2400" dirty="0"/>
              <a:t>Currently,</a:t>
            </a:r>
            <a:r>
              <a:rPr lang="ru-RU" sz="2400" dirty="0"/>
              <a:t> </a:t>
            </a:r>
            <a:r>
              <a:rPr lang="en-US" sz="2400" dirty="0"/>
              <a:t>statistically reliable data on the energy spectrum of muons is available up to energies of ~20 </a:t>
            </a:r>
            <a:r>
              <a:rPr lang="en-US" sz="2400" dirty="0" err="1"/>
              <a:t>TeV</a:t>
            </a:r>
            <a:r>
              <a:rPr lang="en-US" sz="2400" dirty="0"/>
              <a:t> only.</a:t>
            </a:r>
          </a:p>
          <a:p>
            <a:pPr marL="0" indent="0" algn="just">
              <a:buNone/>
            </a:pPr>
            <a:endParaRPr lang="en-US" sz="800" dirty="0"/>
          </a:p>
          <a:p>
            <a:pPr algn="just"/>
            <a:r>
              <a:rPr lang="en-US" sz="2400" dirty="0"/>
              <a:t>So far, only giga volume water detectors, such as </a:t>
            </a:r>
            <a:r>
              <a:rPr lang="en-US" sz="2400" dirty="0" err="1"/>
              <a:t>IceCube</a:t>
            </a:r>
            <a:r>
              <a:rPr lang="en-US" sz="2400" dirty="0"/>
              <a:t>, Baikal-GVD, ANTARES, </a:t>
            </a:r>
            <a:r>
              <a:rPr lang="en-US" sz="2400" dirty="0" err="1"/>
              <a:t>etc</a:t>
            </a:r>
            <a:r>
              <a:rPr lang="en-US" sz="2400" dirty="0"/>
              <a:t> capable of detecting high energy muons</a:t>
            </a:r>
          </a:p>
          <a:p>
            <a:pPr marL="0" indent="0" algn="just">
              <a:buNone/>
            </a:pPr>
            <a:endParaRPr lang="ru-RU" sz="2400" dirty="0"/>
          </a:p>
          <a:p>
            <a:pPr marL="0" indent="0" algn="ctr">
              <a:buNone/>
            </a:pPr>
            <a:endParaRPr lang="en-US" sz="600" dirty="0"/>
          </a:p>
          <a:p>
            <a:pPr marL="0" indent="0" algn="ctr">
              <a:buNone/>
            </a:pPr>
            <a:r>
              <a:rPr lang="en-US" sz="2400" dirty="0"/>
              <a:t>Goal of the work</a:t>
            </a:r>
          </a:p>
          <a:p>
            <a:pPr marL="0" indent="0" algn="ctr">
              <a:buNone/>
            </a:pPr>
            <a:endParaRPr lang="ru-RU" sz="600" dirty="0"/>
          </a:p>
          <a:p>
            <a:pPr algn="just"/>
            <a:r>
              <a:rPr lang="en-US" sz="2400" dirty="0"/>
              <a:t>Evaluation of statistics for the muon energy spectrum above 10 </a:t>
            </a:r>
            <a:r>
              <a:rPr lang="en-US" sz="2400" dirty="0" err="1"/>
              <a:t>TeV</a:t>
            </a:r>
            <a:r>
              <a:rPr lang="en-US" sz="2400" dirty="0"/>
              <a:t> in Baikal-GVD.</a:t>
            </a:r>
            <a:endParaRPr lang="ru-RU" sz="240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BDD8657-16E5-431D-95AA-4F993216F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43109" y="6356350"/>
            <a:ext cx="2743200" cy="365125"/>
          </a:xfrm>
        </p:spPr>
        <p:txBody>
          <a:bodyPr/>
          <a:lstStyle/>
          <a:p>
            <a:fld id="{1ACE761B-7B25-468A-AFC8-73FBA557A9D7}" type="slidenum">
              <a:rPr lang="ru-RU" sz="2400" smtClean="0">
                <a:solidFill>
                  <a:schemeClr val="accent2"/>
                </a:solidFill>
              </a:rPr>
              <a:t>2</a:t>
            </a:fld>
            <a:endParaRPr lang="ru-RU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360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6">
            <a:extLst>
              <a:ext uri="{FF2B5EF4-FFF2-40B4-BE49-F238E27FC236}">
                <a16:creationId xmlns:a16="http://schemas.microsoft.com/office/drawing/2014/main" id="{341C42DF-926E-4A81-95C3-5760E9D2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43109" y="6356350"/>
            <a:ext cx="2743200" cy="365125"/>
          </a:xfrm>
        </p:spPr>
        <p:txBody>
          <a:bodyPr/>
          <a:lstStyle/>
          <a:p>
            <a:fld id="{1ACE761B-7B25-468A-AFC8-73FBA557A9D7}" type="slidenum">
              <a:rPr lang="ru-RU" sz="2400" smtClean="0">
                <a:solidFill>
                  <a:schemeClr val="accent2"/>
                </a:solidFill>
              </a:rPr>
              <a:t>3</a:t>
            </a:fld>
            <a:endParaRPr lang="ru-RU" sz="2400" dirty="0">
              <a:solidFill>
                <a:schemeClr val="accent2"/>
              </a:solidFill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DB1199E8-4D7D-4CFF-B734-579A688DD20B}"/>
              </a:ext>
            </a:extLst>
          </p:cNvPr>
          <p:cNvSpPr txBox="1">
            <a:spLocks/>
          </p:cNvSpPr>
          <p:nvPr/>
        </p:nvSpPr>
        <p:spPr>
          <a:xfrm>
            <a:off x="110836" y="6147262"/>
            <a:ext cx="5449824" cy="6702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Schematic view of the Baikal-GVD detector</a:t>
            </a:r>
            <a:endParaRPr lang="ru-RU" sz="20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5BACF17-ED9D-404D-B185-38424CD35BE5}"/>
              </a:ext>
            </a:extLst>
          </p:cNvPr>
          <p:cNvSpPr/>
          <p:nvPr/>
        </p:nvSpPr>
        <p:spPr>
          <a:xfrm>
            <a:off x="0" y="2"/>
            <a:ext cx="12192000" cy="8104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6B259D4E-8460-4CC6-9C9C-A1713863B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43" y="-20031"/>
            <a:ext cx="10965873" cy="86931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Cubic kilometer Baikal-GVD neutrino telescope</a:t>
            </a:r>
            <a:endParaRPr lang="ru-RU" sz="31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109B03A-9EDD-447C-9A45-F9AA130430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92"/>
          <a:stretch/>
        </p:blipFill>
        <p:spPr>
          <a:xfrm>
            <a:off x="223949" y="1005898"/>
            <a:ext cx="5933230" cy="4984750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D508EA3-BF08-4319-BD52-93D1BB9F8B00}"/>
              </a:ext>
            </a:extLst>
          </p:cNvPr>
          <p:cNvSpPr/>
          <p:nvPr/>
        </p:nvSpPr>
        <p:spPr>
          <a:xfrm>
            <a:off x="6754089" y="1607128"/>
            <a:ext cx="477982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ea typeface="Calibri" panose="020F0502020204030204" pitchFamily="34" charset="0"/>
              </a:rPr>
              <a:t>Under construction in the southern part of Lake Baikal since 2016</a:t>
            </a:r>
          </a:p>
          <a:p>
            <a:endParaRPr lang="en-US" sz="2000" dirty="0"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ea typeface="Calibri" panose="020F0502020204030204" pitchFamily="34" charset="0"/>
              </a:rPr>
              <a:t>Total PMTs:		&gt;4100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ea typeface="Calibri" panose="020F0502020204030204" pitchFamily="34" charset="0"/>
              </a:rPr>
              <a:t>Total clusters:		13</a:t>
            </a:r>
            <a:endParaRPr lang="ru-RU" sz="2000" dirty="0"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ea typeface="Calibri" panose="020F0502020204030204" pitchFamily="34" charset="0"/>
              </a:rPr>
              <a:t>Instrumented depth:	</a:t>
            </a:r>
            <a:r>
              <a:rPr lang="ru-RU" sz="2000" dirty="0">
                <a:ea typeface="Calibri" panose="020F0502020204030204" pitchFamily="34" charset="0"/>
              </a:rPr>
              <a:t>750 </a:t>
            </a:r>
            <a:r>
              <a:rPr lang="en-US" sz="2000" dirty="0">
                <a:ea typeface="Calibri" panose="020F0502020204030204" pitchFamily="34" charset="0"/>
              </a:rPr>
              <a:t>m -</a:t>
            </a:r>
            <a:r>
              <a:rPr lang="ru-RU" sz="2000" dirty="0">
                <a:ea typeface="Calibri" panose="020F0502020204030204" pitchFamily="34" charset="0"/>
              </a:rPr>
              <a:t> 1275 </a:t>
            </a:r>
            <a:r>
              <a:rPr lang="en-US" sz="2000" dirty="0">
                <a:ea typeface="Calibri" panose="020F0502020204030204" pitchFamily="34" charset="0"/>
              </a:rPr>
              <a:t>m</a:t>
            </a:r>
            <a:endParaRPr lang="ru-RU" sz="2000" dirty="0"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ea typeface="Calibri" panose="020F0502020204030204" pitchFamily="34" charset="0"/>
              </a:rPr>
              <a:t>Cluster radius:		</a:t>
            </a:r>
            <a:r>
              <a:rPr lang="ru-RU" sz="2000" dirty="0">
                <a:ea typeface="Calibri" panose="020F0502020204030204" pitchFamily="34" charset="0"/>
              </a:rPr>
              <a:t>~60 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ea typeface="Calibri" panose="020F0502020204030204" pitchFamily="34" charset="0"/>
              </a:rPr>
              <a:t>Distance between two clusters:	</a:t>
            </a:r>
            <a:r>
              <a:rPr lang="ru-RU" sz="2000" dirty="0">
                <a:ea typeface="Calibri" panose="020F0502020204030204" pitchFamily="34" charset="0"/>
              </a:rPr>
              <a:t>~300 м.</a:t>
            </a:r>
            <a:endParaRPr lang="en-US" sz="2000" dirty="0">
              <a:ea typeface="Calibri" panose="020F0502020204030204" pitchFamily="34" charset="0"/>
            </a:endParaRPr>
          </a:p>
          <a:p>
            <a:endParaRPr lang="en-US" sz="2000" dirty="0">
              <a:ea typeface="Calibri" panose="020F0502020204030204" pitchFamily="34" charset="0"/>
            </a:endParaRPr>
          </a:p>
          <a:p>
            <a:r>
              <a:rPr lang="en-US" sz="2000" dirty="0">
                <a:ea typeface="Calibri" panose="020F0502020204030204" pitchFamily="34" charset="0"/>
              </a:rPr>
              <a:t>1 km</a:t>
            </a:r>
            <a:r>
              <a:rPr lang="en-US" sz="2000" baseline="30000" dirty="0">
                <a:ea typeface="Calibri" panose="020F0502020204030204" pitchFamily="34" charset="0"/>
              </a:rPr>
              <a:t>3</a:t>
            </a:r>
            <a:r>
              <a:rPr lang="en-US" sz="2000" dirty="0">
                <a:ea typeface="Calibri" panose="020F0502020204030204" pitchFamily="34" charset="0"/>
              </a:rPr>
              <a:t> by 2027/2028</a:t>
            </a:r>
            <a:endParaRPr lang="ru-RU" sz="2000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256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794E0BC-8E64-45CB-ABBC-9ED452682134}"/>
              </a:ext>
            </a:extLst>
          </p:cNvPr>
          <p:cNvSpPr/>
          <p:nvPr/>
        </p:nvSpPr>
        <p:spPr>
          <a:xfrm>
            <a:off x="0" y="2"/>
            <a:ext cx="12192000" cy="8104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CA7C1EA-992F-4613-ACBD-D676D1FE4660}"/>
              </a:ext>
            </a:extLst>
          </p:cNvPr>
          <p:cNvSpPr/>
          <p:nvPr/>
        </p:nvSpPr>
        <p:spPr>
          <a:xfrm>
            <a:off x="4141957" y="5976870"/>
            <a:ext cx="4161838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i="1" dirty="0">
                <a:ea typeface="Calibri" panose="020F0502020204030204" pitchFamily="34" charset="0"/>
                <a:cs typeface="Times New Roman" panose="02020603050405020304" pitchFamily="18" charset="0"/>
              </a:rPr>
              <a:t>Dependence of muon </a:t>
            </a:r>
            <a:r>
              <a:rPr lang="en-US" b="1" i="1" dirty="0">
                <a:ea typeface="Calibri" panose="020F0502020204030204" pitchFamily="34" charset="0"/>
                <a:cs typeface="Times New Roman" panose="02020603050405020304" pitchFamily="18" charset="0"/>
              </a:rPr>
              <a:t>energy loss</a:t>
            </a:r>
            <a:r>
              <a:rPr lang="en-US" i="1" dirty="0">
                <a:ea typeface="Calibri" panose="020F0502020204030204" pitchFamily="34" charset="0"/>
                <a:cs typeface="Times New Roman" panose="02020603050405020304" pitchFamily="18" charset="0"/>
              </a:rPr>
              <a:t> on depth</a:t>
            </a:r>
            <a:endParaRPr lang="ru-RU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D464DBC-9BE1-4440-B9ED-149EEB3089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8" y="2774293"/>
            <a:ext cx="4320000" cy="3240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8E104A1-6725-4451-A605-E7F97B5128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165" y="2754493"/>
            <a:ext cx="4320000" cy="3240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9D1F7A2-E922-4218-AA67-887955D24ED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23"/>
          <a:stretch/>
        </p:blipFill>
        <p:spPr>
          <a:xfrm>
            <a:off x="7963783" y="2754493"/>
            <a:ext cx="4167812" cy="3240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4C136A1-8DEA-4A74-8BDB-9135729E2B5B}"/>
              </a:ext>
            </a:extLst>
          </p:cNvPr>
          <p:cNvSpPr/>
          <p:nvPr/>
        </p:nvSpPr>
        <p:spPr>
          <a:xfrm>
            <a:off x="207055" y="5975631"/>
            <a:ext cx="3856651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i="1" dirty="0">
                <a:ea typeface="Calibri" panose="020F0502020204030204" pitchFamily="34" charset="0"/>
                <a:cs typeface="Times New Roman" panose="02020603050405020304" pitchFamily="18" charset="0"/>
              </a:rPr>
              <a:t>Dependence of muon </a:t>
            </a:r>
            <a:r>
              <a:rPr lang="en-US" b="1" i="1" dirty="0">
                <a:ea typeface="Calibri" panose="020F0502020204030204" pitchFamily="34" charset="0"/>
                <a:cs typeface="Times New Roman" panose="02020603050405020304" pitchFamily="18" charset="0"/>
              </a:rPr>
              <a:t>energy</a:t>
            </a:r>
            <a:r>
              <a:rPr lang="en-US" i="1" dirty="0">
                <a:ea typeface="Calibri" panose="020F0502020204030204" pitchFamily="34" charset="0"/>
                <a:cs typeface="Times New Roman" panose="02020603050405020304" pitchFamily="18" charset="0"/>
              </a:rPr>
              <a:t> on depth</a:t>
            </a:r>
            <a:endParaRPr lang="ru-RU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3552502-BD05-4641-BD55-393751C1C7B6}"/>
              </a:ext>
            </a:extLst>
          </p:cNvPr>
          <p:cNvSpPr/>
          <p:nvPr/>
        </p:nvSpPr>
        <p:spPr>
          <a:xfrm>
            <a:off x="8310721" y="5946625"/>
            <a:ext cx="3606010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i="1" dirty="0">
                <a:ea typeface="Calibri" panose="020F0502020204030204" pitchFamily="34" charset="0"/>
                <a:cs typeface="Times New Roman" panose="02020603050405020304" pitchFamily="18" charset="0"/>
              </a:rPr>
              <a:t>Dependence of muon </a:t>
            </a:r>
            <a:r>
              <a:rPr lang="en-US" b="1" i="1" dirty="0">
                <a:ea typeface="Calibri" panose="020F0502020204030204" pitchFamily="34" charset="0"/>
                <a:cs typeface="Times New Roman" panose="02020603050405020304" pitchFamily="18" charset="0"/>
              </a:rPr>
              <a:t>energy loss</a:t>
            </a:r>
            <a:r>
              <a:rPr lang="en-US" i="1" dirty="0">
                <a:ea typeface="Calibri" panose="020F0502020204030204" pitchFamily="34" charset="0"/>
                <a:cs typeface="Times New Roman" panose="02020603050405020304" pitchFamily="18" charset="0"/>
              </a:rPr>
              <a:t> on depth</a:t>
            </a: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ea typeface="Calibri" panose="020F0502020204030204" pitchFamily="34" charset="0"/>
                <a:cs typeface="Times New Roman" panose="02020603050405020304" pitchFamily="18" charset="0"/>
              </a:rPr>
              <a:t>with a step of 50 m</a:t>
            </a:r>
            <a:endParaRPr 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7D7CBF7C-F5C9-4AB6-B586-1DD82FAC43BA}"/>
              </a:ext>
            </a:extLst>
          </p:cNvPr>
          <p:cNvSpPr txBox="1">
            <a:spLocks/>
          </p:cNvSpPr>
          <p:nvPr/>
        </p:nvSpPr>
        <p:spPr>
          <a:xfrm>
            <a:off x="301752" y="1225297"/>
            <a:ext cx="11704320" cy="13374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/>
              <a:t>It is impossible to experimentally obtain the dependence of the muon energy on depth.</a:t>
            </a:r>
          </a:p>
          <a:p>
            <a:pPr algn="just"/>
            <a:r>
              <a:rPr lang="en-US" sz="2400" dirty="0"/>
              <a:t>Longitudinal energy loss profiles can be measured in water detectors.</a:t>
            </a:r>
            <a:endParaRPr lang="ru-RU" sz="2400" dirty="0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EF8F4C2A-3423-4DB3-8B44-555344DA0B87}"/>
              </a:ext>
            </a:extLst>
          </p:cNvPr>
          <p:cNvSpPr txBox="1">
            <a:spLocks/>
          </p:cNvSpPr>
          <p:nvPr/>
        </p:nvSpPr>
        <p:spPr>
          <a:xfrm>
            <a:off x="838200" y="-26959"/>
            <a:ext cx="10515600" cy="869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</a:rPr>
              <a:t>Muon energy and its loss in water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0CF4104-501D-42D2-8F44-B8C503338004}"/>
              </a:ext>
            </a:extLst>
          </p:cNvPr>
          <p:cNvSpPr/>
          <p:nvPr/>
        </p:nvSpPr>
        <p:spPr>
          <a:xfrm>
            <a:off x="2394398" y="2454041"/>
            <a:ext cx="75823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>
                <a:ea typeface="Calibri" panose="020F0502020204030204" pitchFamily="34" charset="0"/>
                <a:cs typeface="Times New Roman" panose="02020603050405020304" pitchFamily="18" charset="0"/>
              </a:rPr>
              <a:t>Example of simulated muon with energy of 100 </a:t>
            </a:r>
            <a:r>
              <a:rPr lang="en-US" sz="20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TeV</a:t>
            </a:r>
            <a:r>
              <a:rPr lang="en-US" sz="2000" i="1" dirty="0">
                <a:ea typeface="Calibri" panose="020F0502020204030204" pitchFamily="34" charset="0"/>
                <a:cs typeface="Times New Roman" panose="02020603050405020304" pitchFamily="18" charset="0"/>
              </a:rPr>
              <a:t> in the 1 km of water</a:t>
            </a:r>
            <a:endParaRPr lang="ru-RU" sz="2000" dirty="0"/>
          </a:p>
        </p:txBody>
      </p:sp>
      <p:sp>
        <p:nvSpPr>
          <p:cNvPr id="16" name="Номер слайда 6">
            <a:extLst>
              <a:ext uri="{FF2B5EF4-FFF2-40B4-BE49-F238E27FC236}">
                <a16:creationId xmlns:a16="http://schemas.microsoft.com/office/drawing/2014/main" id="{A52035C8-0FC6-49A7-9D74-4D102230C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6291" y="6404840"/>
            <a:ext cx="2743200" cy="365125"/>
          </a:xfrm>
        </p:spPr>
        <p:txBody>
          <a:bodyPr/>
          <a:lstStyle/>
          <a:p>
            <a:fld id="{1ACE761B-7B25-468A-AFC8-73FBA557A9D7}" type="slidenum">
              <a:rPr lang="ru-RU" sz="2400" smtClean="0">
                <a:solidFill>
                  <a:schemeClr val="accent2"/>
                </a:solidFill>
              </a:rPr>
              <a:t>4</a:t>
            </a:fld>
            <a:endParaRPr lang="ru-RU" sz="2400" dirty="0">
              <a:solidFill>
                <a:schemeClr val="accent2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B1A3995-B73E-4D30-8DC0-807F34162770}"/>
              </a:ext>
            </a:extLst>
          </p:cNvPr>
          <p:cNvSpPr/>
          <p:nvPr/>
        </p:nvSpPr>
        <p:spPr>
          <a:xfrm>
            <a:off x="2265563" y="3269926"/>
            <a:ext cx="1544023" cy="1913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E0BB735-C35D-4F4C-9A80-89482367C58D}"/>
              </a:ext>
            </a:extLst>
          </p:cNvPr>
          <p:cNvSpPr/>
          <p:nvPr/>
        </p:nvSpPr>
        <p:spPr>
          <a:xfrm>
            <a:off x="2203062" y="3194296"/>
            <a:ext cx="150951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dirty="0">
                <a:ln w="0"/>
              </a:rPr>
              <a:t>VHE-muon energy</a:t>
            </a:r>
            <a:endParaRPr lang="ru-RU" sz="14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506E1F1C-D53A-4790-85B9-D7C41474B706}"/>
              </a:ext>
            </a:extLst>
          </p:cNvPr>
          <p:cNvSpPr/>
          <p:nvPr/>
        </p:nvSpPr>
        <p:spPr>
          <a:xfrm>
            <a:off x="5780330" y="3237665"/>
            <a:ext cx="1957216" cy="1913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174A10A0-E4C0-43DD-8CA7-3993934F5842}"/>
              </a:ext>
            </a:extLst>
          </p:cNvPr>
          <p:cNvSpPr/>
          <p:nvPr/>
        </p:nvSpPr>
        <p:spPr>
          <a:xfrm>
            <a:off x="9589582" y="3229465"/>
            <a:ext cx="2207408" cy="138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27DF131-26A6-475A-9A35-AE998F4F5749}"/>
              </a:ext>
            </a:extLst>
          </p:cNvPr>
          <p:cNvSpPr/>
          <p:nvPr/>
        </p:nvSpPr>
        <p:spPr>
          <a:xfrm>
            <a:off x="9413545" y="3149046"/>
            <a:ext cx="241645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" dirty="0">
                <a:ln w="0"/>
              </a:rPr>
              <a:t>VHE-muon longitudinal energy loss profile with step h=50</a:t>
            </a:r>
            <a:endParaRPr lang="ru-RU" sz="10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6E49311-485B-4081-9C5E-064E9B29356E}"/>
              </a:ext>
            </a:extLst>
          </p:cNvPr>
          <p:cNvSpPr/>
          <p:nvPr/>
        </p:nvSpPr>
        <p:spPr>
          <a:xfrm>
            <a:off x="5704468" y="3176232"/>
            <a:ext cx="1987211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dirty="0">
                <a:ln w="0"/>
              </a:rPr>
              <a:t>VHE-muon energy losses</a:t>
            </a:r>
            <a:endParaRPr lang="ru-RU" sz="14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7DC93A26-3FCB-49EA-A2CC-BCAB7F5DF0A2}"/>
              </a:ext>
            </a:extLst>
          </p:cNvPr>
          <p:cNvSpPr/>
          <p:nvPr/>
        </p:nvSpPr>
        <p:spPr>
          <a:xfrm rot="16200000">
            <a:off x="-407373" y="4120320"/>
            <a:ext cx="994322" cy="1687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6C008ABD-8C44-4765-BE07-9AE916E96A07}"/>
              </a:ext>
            </a:extLst>
          </p:cNvPr>
          <p:cNvSpPr/>
          <p:nvPr/>
        </p:nvSpPr>
        <p:spPr>
          <a:xfrm rot="16200000">
            <a:off x="3667814" y="4311253"/>
            <a:ext cx="910795" cy="1687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1B5D32A9-5702-43FE-9856-506F8C44B526}"/>
              </a:ext>
            </a:extLst>
          </p:cNvPr>
          <p:cNvSpPr/>
          <p:nvPr/>
        </p:nvSpPr>
        <p:spPr>
          <a:xfrm rot="16200000">
            <a:off x="3575887" y="4260383"/>
            <a:ext cx="120289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0" cap="none" spc="0" dirty="0" err="1">
                <a:ln w="0"/>
                <a:solidFill>
                  <a:schemeClr val="tx1"/>
                </a:solidFill>
              </a:rPr>
              <a:t>dE</a:t>
            </a:r>
            <a:r>
              <a:rPr lang="en-US" sz="1400" b="0" cap="none" spc="0" dirty="0">
                <a:ln w="0"/>
                <a:solidFill>
                  <a:schemeClr val="tx1"/>
                </a:solidFill>
              </a:rPr>
              <a:t>/dx, GeV/m</a:t>
            </a:r>
            <a:endParaRPr lang="ru-RU" sz="14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752A52C6-8BC1-4A4D-908B-6CE061DAE455}"/>
              </a:ext>
            </a:extLst>
          </p:cNvPr>
          <p:cNvSpPr/>
          <p:nvPr/>
        </p:nvSpPr>
        <p:spPr>
          <a:xfrm rot="16200000">
            <a:off x="-247647" y="4290792"/>
            <a:ext cx="6639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cap="none" spc="0" dirty="0">
                <a:ln w="0"/>
                <a:solidFill>
                  <a:schemeClr val="tx1"/>
                </a:solidFill>
              </a:rPr>
              <a:t>E, GeV</a:t>
            </a:r>
            <a:endParaRPr lang="ru-RU" sz="140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02766433-2444-4910-9A88-69B069287F6F}"/>
              </a:ext>
            </a:extLst>
          </p:cNvPr>
          <p:cNvSpPr/>
          <p:nvPr/>
        </p:nvSpPr>
        <p:spPr>
          <a:xfrm rot="16200000">
            <a:off x="7613224" y="4182094"/>
            <a:ext cx="1056766" cy="2709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B2F87A83-8E5F-481A-84D4-86942130B552}"/>
              </a:ext>
            </a:extLst>
          </p:cNvPr>
          <p:cNvSpPr/>
          <p:nvPr/>
        </p:nvSpPr>
        <p:spPr>
          <a:xfrm rot="16200000">
            <a:off x="7511972" y="4220604"/>
            <a:ext cx="120289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0" cap="none" spc="0" dirty="0" err="1">
                <a:ln w="0"/>
                <a:solidFill>
                  <a:schemeClr val="tx1"/>
                </a:solidFill>
              </a:rPr>
              <a:t>dE</a:t>
            </a:r>
            <a:r>
              <a:rPr lang="en-US" sz="1400" b="0" cap="none" spc="0" dirty="0">
                <a:ln w="0"/>
                <a:solidFill>
                  <a:schemeClr val="tx1"/>
                </a:solidFill>
              </a:rPr>
              <a:t>/dx, GeV/m</a:t>
            </a:r>
            <a:endParaRPr lang="ru-RU" sz="14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034ABC4E-7BF0-4B23-B7B2-74DCDD59CE74}"/>
              </a:ext>
            </a:extLst>
          </p:cNvPr>
          <p:cNvSpPr/>
          <p:nvPr/>
        </p:nvSpPr>
        <p:spPr>
          <a:xfrm>
            <a:off x="1807942" y="5819016"/>
            <a:ext cx="1056766" cy="2709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50A1A564-F596-46FA-9F5B-6620B249A209}"/>
              </a:ext>
            </a:extLst>
          </p:cNvPr>
          <p:cNvSpPr/>
          <p:nvPr/>
        </p:nvSpPr>
        <p:spPr>
          <a:xfrm>
            <a:off x="2020790" y="5751369"/>
            <a:ext cx="494046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dirty="0">
                <a:ln w="0"/>
              </a:rPr>
              <a:t>S</a:t>
            </a:r>
            <a:r>
              <a:rPr lang="en-US" sz="1400" b="0" cap="none" spc="0" dirty="0">
                <a:ln w="0"/>
                <a:solidFill>
                  <a:schemeClr val="tx1"/>
                </a:solidFill>
              </a:rPr>
              <a:t>, m</a:t>
            </a:r>
            <a:endParaRPr lang="ru-RU" sz="14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0364C842-8E70-48F6-8F16-8F6A41339409}"/>
              </a:ext>
            </a:extLst>
          </p:cNvPr>
          <p:cNvSpPr/>
          <p:nvPr/>
        </p:nvSpPr>
        <p:spPr>
          <a:xfrm>
            <a:off x="5732944" y="5819016"/>
            <a:ext cx="1056766" cy="2709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BA75561A-7E51-41F7-90FC-B98B8161C6A9}"/>
              </a:ext>
            </a:extLst>
          </p:cNvPr>
          <p:cNvSpPr/>
          <p:nvPr/>
        </p:nvSpPr>
        <p:spPr>
          <a:xfrm>
            <a:off x="5945792" y="5751369"/>
            <a:ext cx="494046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dirty="0">
                <a:ln w="0"/>
              </a:rPr>
              <a:t>S</a:t>
            </a:r>
            <a:r>
              <a:rPr lang="en-US" sz="1400" b="0" cap="none" spc="0" dirty="0">
                <a:ln w="0"/>
                <a:solidFill>
                  <a:schemeClr val="tx1"/>
                </a:solidFill>
              </a:rPr>
              <a:t>, m</a:t>
            </a:r>
            <a:endParaRPr lang="ru-RU" sz="14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E773E9BE-9190-4874-BA0E-058C7E3D04AC}"/>
              </a:ext>
            </a:extLst>
          </p:cNvPr>
          <p:cNvSpPr/>
          <p:nvPr/>
        </p:nvSpPr>
        <p:spPr>
          <a:xfrm>
            <a:off x="9684221" y="5811171"/>
            <a:ext cx="1056766" cy="2709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A0155A9C-7165-4BE4-8B11-174C476A3FA7}"/>
              </a:ext>
            </a:extLst>
          </p:cNvPr>
          <p:cNvSpPr/>
          <p:nvPr/>
        </p:nvSpPr>
        <p:spPr>
          <a:xfrm>
            <a:off x="9897069" y="5743524"/>
            <a:ext cx="494046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dirty="0">
                <a:ln w="0"/>
              </a:rPr>
              <a:t>S</a:t>
            </a:r>
            <a:r>
              <a:rPr lang="en-US" sz="1400" b="0" cap="none" spc="0" dirty="0">
                <a:ln w="0"/>
                <a:solidFill>
                  <a:schemeClr val="tx1"/>
                </a:solidFill>
              </a:rPr>
              <a:t>, m</a:t>
            </a:r>
            <a:endParaRPr lang="ru-RU" sz="1400" b="0" cap="none" spc="0" dirty="0">
              <a:ln w="0"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163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6">
            <a:extLst>
              <a:ext uri="{FF2B5EF4-FFF2-40B4-BE49-F238E27FC236}">
                <a16:creationId xmlns:a16="http://schemas.microsoft.com/office/drawing/2014/main" id="{341C42DF-926E-4A81-95C3-5760E9D2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43109" y="6356350"/>
            <a:ext cx="2743200" cy="365125"/>
          </a:xfrm>
        </p:spPr>
        <p:txBody>
          <a:bodyPr/>
          <a:lstStyle/>
          <a:p>
            <a:fld id="{1ACE761B-7B25-468A-AFC8-73FBA557A9D7}" type="slidenum">
              <a:rPr lang="ru-RU" sz="2400" smtClean="0">
                <a:solidFill>
                  <a:schemeClr val="accent2"/>
                </a:solidFill>
              </a:rPr>
              <a:t>5</a:t>
            </a:fld>
            <a:endParaRPr lang="ru-RU" sz="2400" dirty="0">
              <a:solidFill>
                <a:schemeClr val="accent2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F0B71DC-3665-4943-99A3-E764AB94B9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" t="3070" r="2226"/>
          <a:stretch/>
        </p:blipFill>
        <p:spPr>
          <a:xfrm>
            <a:off x="6456535" y="2175164"/>
            <a:ext cx="5436157" cy="3497444"/>
          </a:xfrm>
          <a:prstGeom prst="rect">
            <a:avLst/>
          </a:prstGeom>
        </p:spPr>
      </p:pic>
      <p:sp>
        <p:nvSpPr>
          <p:cNvPr id="8" name="Объект 2">
            <a:extLst>
              <a:ext uri="{FF2B5EF4-FFF2-40B4-BE49-F238E27FC236}">
                <a16:creationId xmlns:a16="http://schemas.microsoft.com/office/drawing/2014/main" id="{DB1199E8-4D7D-4CFF-B734-579A688DD20B}"/>
              </a:ext>
            </a:extLst>
          </p:cNvPr>
          <p:cNvSpPr txBox="1">
            <a:spLocks/>
          </p:cNvSpPr>
          <p:nvPr/>
        </p:nvSpPr>
        <p:spPr>
          <a:xfrm>
            <a:off x="6620764" y="5812619"/>
            <a:ext cx="5449824" cy="6702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Example on peak/med value estimation.</a:t>
            </a:r>
            <a:endParaRPr lang="ru-RU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2D6A990B-DE1B-4839-98FB-5A29A8425E84}"/>
                  </a:ext>
                </a:extLst>
              </p:cNvPr>
              <p:cNvSpPr/>
              <p:nvPr/>
            </p:nvSpPr>
            <p:spPr>
              <a:xfrm>
                <a:off x="7426036" y="1152205"/>
                <a:ext cx="3962400" cy="9628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𝑝𝑒𝑎𝑘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𝑚𝑒𝑑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𝑑𝐸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𝑑𝑆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𝑚𝑒𝑑𝑖𝑎𝑛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𝑑𝐸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𝑑𝑆</m:t>
                                </m:r>
                              </m:den>
                            </m:f>
                          </m:e>
                        </m:d>
                      </m:den>
                    </m:f>
                  </m:oMath>
                </a14:m>
                <a:r>
                  <a:rPr lang="en-US" sz="2400" dirty="0"/>
                  <a:t> </a:t>
                </a:r>
                <a:endParaRPr lang="ru-RU" sz="2400" dirty="0"/>
              </a:p>
            </p:txBody>
          </p:sp>
        </mc:Choice>
        <mc:Fallback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2D6A990B-DE1B-4839-98FB-5A29A8425E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6036" y="1152205"/>
                <a:ext cx="3962400" cy="9628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5BACF17-ED9D-404D-B185-38424CD35BE5}"/>
              </a:ext>
            </a:extLst>
          </p:cNvPr>
          <p:cNvSpPr/>
          <p:nvPr/>
        </p:nvSpPr>
        <p:spPr>
          <a:xfrm>
            <a:off x="0" y="2"/>
            <a:ext cx="12192000" cy="8104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6B259D4E-8460-4CC6-9C9C-A1713863B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43" y="-20031"/>
            <a:ext cx="10965873" cy="86931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Peak-median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3600" dirty="0">
                <a:solidFill>
                  <a:schemeClr val="bg1"/>
                </a:solidFill>
              </a:rPr>
              <a:t>parameter for searching VHE muon cascades</a:t>
            </a:r>
            <a:endParaRPr lang="ru-RU" sz="31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FA9CDF53-E11A-4809-9EBA-8E8648E7B697}"/>
                  </a:ext>
                </a:extLst>
              </p:cNvPr>
              <p:cNvSpPr/>
              <p:nvPr/>
            </p:nvSpPr>
            <p:spPr>
              <a:xfrm>
                <a:off x="190603" y="1114914"/>
                <a:ext cx="6096000" cy="517994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en-US" sz="2400" dirty="0"/>
                  <a:t>Energy loss of muons</a:t>
                </a:r>
                <a:r>
                  <a:rPr lang="ru-RU" sz="2400" dirty="0"/>
                  <a:t>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ru-RU" sz="24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𝑏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</m:oMath>
                  </m:oMathPara>
                </a14:m>
                <a:endParaRPr lang="ru-RU" sz="2400" i="1" dirty="0"/>
              </a:p>
              <a:p>
                <a:pPr algn="ctr"/>
                <a:endParaRPr lang="en-US" sz="2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0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𝑚𝑢𝑜𝑛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𝑐𝑟𝑖𝑡𝑖𝑐𝑎𝑙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𝑒𝑛𝑒𝑟𝑔𝑦</m:t>
                      </m:r>
                    </m:oMath>
                  </m:oMathPara>
                </a14:m>
                <a:endParaRPr lang="en-US" sz="2400" b="0" i="1" dirty="0"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(1029 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𝐺𝑒𝑉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𝑤𝑎𝑡𝑒𝑟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pPr algn="ctr"/>
                <a:endParaRPr lang="en-US" sz="2400" dirty="0"/>
              </a:p>
              <a:p>
                <a:pPr algn="ctr"/>
                <a:r>
                  <a:rPr lang="en-US" sz="2400" dirty="0"/>
                  <a:t>The contribution of various processes to the muon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𝟏𝟎𝟎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𝑇𝑒𝑉</m:t>
                    </m:r>
                  </m:oMath>
                </a14:m>
                <a:r>
                  <a:rPr lang="en-US" sz="2400" dirty="0"/>
                  <a:t>) energy loss</a:t>
                </a:r>
                <a:r>
                  <a:rPr lang="ru-RU" sz="2400" dirty="0"/>
                  <a:t>:</a:t>
                </a:r>
              </a:p>
              <a:p>
                <a:pPr algn="ctr"/>
                <a:endParaRPr lang="en-US" sz="200" dirty="0"/>
              </a:p>
              <a:p>
                <a:pPr algn="ctr"/>
                <a:r>
                  <a:rPr lang="ru-RU" sz="2400" dirty="0"/>
                  <a:t>δ</a:t>
                </a:r>
                <a:r>
                  <a:rPr lang="en-US" sz="2400" dirty="0"/>
                  <a:t>-electrons</a:t>
                </a:r>
                <a:r>
                  <a:rPr lang="ru-RU" sz="2400" dirty="0"/>
                  <a:t>: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≈ </a:t>
                </a:r>
                <a:r>
                  <a:rPr lang="ru-RU" sz="2400" dirty="0"/>
                  <a:t>0.3 %;</a:t>
                </a:r>
              </a:p>
              <a:p>
                <a:pPr algn="ctr"/>
                <a:r>
                  <a:rPr lang="en-US" sz="2400" dirty="0"/>
                  <a:t>pair production</a:t>
                </a:r>
                <a:r>
                  <a:rPr lang="ru-RU" sz="2400" dirty="0"/>
                  <a:t>: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≈ </a:t>
                </a:r>
                <a:r>
                  <a:rPr lang="ru-RU" sz="2400" dirty="0"/>
                  <a:t>49 %;</a:t>
                </a:r>
              </a:p>
              <a:p>
                <a:pPr algn="ctr"/>
                <a:r>
                  <a:rPr lang="en-US" sz="2400" dirty="0"/>
                  <a:t>bremsstrahlung</a:t>
                </a:r>
                <a:r>
                  <a:rPr lang="ru-RU" sz="2400" dirty="0"/>
                  <a:t>: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≈ </a:t>
                </a:r>
                <a:r>
                  <a:rPr lang="ru-RU" sz="2400" dirty="0"/>
                  <a:t>35 %;</a:t>
                </a:r>
              </a:p>
              <a:p>
                <a:pPr algn="ctr"/>
                <a:r>
                  <a:rPr lang="en-US" sz="2400" dirty="0" err="1"/>
                  <a:t>photonucl</a:t>
                </a:r>
                <a:r>
                  <a:rPr lang="en-US" sz="2400" dirty="0"/>
                  <a:t>. interaction</a:t>
                </a:r>
                <a:r>
                  <a:rPr lang="ru-RU" sz="2400" dirty="0"/>
                  <a:t>: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≈ </a:t>
                </a:r>
                <a:r>
                  <a:rPr lang="ru-RU" sz="2400" dirty="0"/>
                  <a:t>15 %. </a:t>
                </a:r>
              </a:p>
            </p:txBody>
          </p:sp>
        </mc:Choice>
        <mc:Fallback xmlns="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FA9CDF53-E11A-4809-9EBA-8E8648E7B6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603" y="1114914"/>
                <a:ext cx="6096000" cy="5179944"/>
              </a:xfrm>
              <a:prstGeom prst="rect">
                <a:avLst/>
              </a:prstGeom>
              <a:blipFill>
                <a:blip r:embed="rId4"/>
                <a:stretch>
                  <a:fillRect t="-941" b="-1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DFEB11D-B6A9-4D5A-8D48-113A42172827}"/>
              </a:ext>
            </a:extLst>
          </p:cNvPr>
          <p:cNvSpPr/>
          <p:nvPr/>
        </p:nvSpPr>
        <p:spPr>
          <a:xfrm>
            <a:off x="7426036" y="2378495"/>
            <a:ext cx="1843092" cy="6149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765C328-F405-43CF-83EF-64EE47282AA8}"/>
              </a:ext>
            </a:extLst>
          </p:cNvPr>
          <p:cNvSpPr/>
          <p:nvPr/>
        </p:nvSpPr>
        <p:spPr>
          <a:xfrm>
            <a:off x="7315184" y="2296648"/>
            <a:ext cx="2030492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0" cap="none" spc="0" dirty="0">
                <a:ln w="0"/>
                <a:solidFill>
                  <a:schemeClr val="tx1"/>
                </a:solidFill>
              </a:rPr>
              <a:t>Muon bundle energy loss</a:t>
            </a:r>
            <a:endParaRPr lang="ru-RU" sz="14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3CFB4F1-8DAB-486A-A1FE-02D56C7F5758}"/>
              </a:ext>
            </a:extLst>
          </p:cNvPr>
          <p:cNvSpPr/>
          <p:nvPr/>
        </p:nvSpPr>
        <p:spPr>
          <a:xfrm>
            <a:off x="7319997" y="2509850"/>
            <a:ext cx="1390510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0" cap="none" spc="0" dirty="0">
                <a:ln w="0"/>
                <a:solidFill>
                  <a:schemeClr val="tx1"/>
                </a:solidFill>
              </a:rPr>
              <a:t>Peak energy loss</a:t>
            </a:r>
            <a:endParaRPr lang="ru-RU" sz="14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71B637B-1122-481F-AB64-F36E221F0B84}"/>
              </a:ext>
            </a:extLst>
          </p:cNvPr>
          <p:cNvSpPr/>
          <p:nvPr/>
        </p:nvSpPr>
        <p:spPr>
          <a:xfrm>
            <a:off x="7315184" y="2706850"/>
            <a:ext cx="1604093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dirty="0">
                <a:ln w="0"/>
              </a:rPr>
              <a:t>Median</a:t>
            </a:r>
            <a:r>
              <a:rPr lang="en-US" sz="1400" b="0" cap="none" spc="0" dirty="0">
                <a:ln w="0"/>
                <a:solidFill>
                  <a:schemeClr val="tx1"/>
                </a:solidFill>
              </a:rPr>
              <a:t> energy loss</a:t>
            </a:r>
            <a:endParaRPr lang="ru-RU" sz="14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28B6D9A4-F928-4217-B901-E12299F5BB7A}"/>
              </a:ext>
            </a:extLst>
          </p:cNvPr>
          <p:cNvSpPr/>
          <p:nvPr/>
        </p:nvSpPr>
        <p:spPr>
          <a:xfrm rot="16200000">
            <a:off x="5956928" y="3604578"/>
            <a:ext cx="1056766" cy="2709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202C96B0-A311-4E84-A7AB-32BC31C0051A}"/>
              </a:ext>
            </a:extLst>
          </p:cNvPr>
          <p:cNvSpPr/>
          <p:nvPr/>
        </p:nvSpPr>
        <p:spPr>
          <a:xfrm rot="16200000">
            <a:off x="5784214" y="3627700"/>
            <a:ext cx="134581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0" cap="none" spc="0" dirty="0" err="1">
                <a:ln w="0"/>
                <a:solidFill>
                  <a:schemeClr val="tx1"/>
                </a:solidFill>
              </a:rPr>
              <a:t>dE</a:t>
            </a:r>
            <a:r>
              <a:rPr lang="en-US" sz="1600" b="0" cap="none" spc="0" dirty="0">
                <a:ln w="0"/>
                <a:solidFill>
                  <a:schemeClr val="tx1"/>
                </a:solidFill>
              </a:rPr>
              <a:t>/dx, GeV/m</a:t>
            </a:r>
            <a:endParaRPr lang="ru-RU" sz="16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981686ED-EBE0-4A5B-9B69-1D66E0ECD3CE}"/>
              </a:ext>
            </a:extLst>
          </p:cNvPr>
          <p:cNvSpPr/>
          <p:nvPr/>
        </p:nvSpPr>
        <p:spPr>
          <a:xfrm>
            <a:off x="9011443" y="5534115"/>
            <a:ext cx="1056766" cy="2709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F1DEA865-7BD6-4159-86B3-2A2D7BF0C591}"/>
              </a:ext>
            </a:extLst>
          </p:cNvPr>
          <p:cNvSpPr/>
          <p:nvPr/>
        </p:nvSpPr>
        <p:spPr>
          <a:xfrm>
            <a:off x="9201048" y="5466468"/>
            <a:ext cx="540533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dirty="0">
                <a:ln w="0"/>
              </a:rPr>
              <a:t>S</a:t>
            </a:r>
            <a:r>
              <a:rPr lang="en-US" sz="1600" b="0" cap="none" spc="0" dirty="0">
                <a:ln w="0"/>
                <a:solidFill>
                  <a:schemeClr val="tx1"/>
                </a:solidFill>
              </a:rPr>
              <a:t>, m</a:t>
            </a:r>
            <a:endParaRPr lang="ru-RU" sz="1600" b="0" cap="none" spc="0" dirty="0">
              <a:ln w="0"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955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7A89A0B-03D4-4941-A13E-8D8DD9CCA665}"/>
              </a:ext>
            </a:extLst>
          </p:cNvPr>
          <p:cNvSpPr/>
          <p:nvPr/>
        </p:nvSpPr>
        <p:spPr>
          <a:xfrm>
            <a:off x="0" y="1"/>
            <a:ext cx="12192000" cy="10083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3E3C768D-99E1-43F9-AA37-04CDD23F7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805"/>
            <a:ext cx="10515600" cy="869315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Calculation of the cascade spectrum for the Baikal-GVD</a:t>
            </a:r>
            <a:br>
              <a:rPr lang="ru-RU" sz="4000" dirty="0">
                <a:solidFill>
                  <a:schemeClr val="bg1"/>
                </a:solidFill>
              </a:rPr>
            </a:br>
            <a:r>
              <a:rPr lang="en-US" sz="2700" b="1" dirty="0">
                <a:solidFill>
                  <a:schemeClr val="bg1"/>
                </a:solidFill>
              </a:rPr>
              <a:t>Range of cascades for Baikal-GVD and </a:t>
            </a:r>
            <a:r>
              <a:rPr lang="en-US" sz="2700" b="1" dirty="0" err="1">
                <a:solidFill>
                  <a:schemeClr val="bg1"/>
                </a:solidFill>
              </a:rPr>
              <a:t>IceCube</a:t>
            </a:r>
            <a:r>
              <a:rPr lang="en-US" sz="2700" b="1" dirty="0">
                <a:solidFill>
                  <a:schemeClr val="bg1"/>
                </a:solidFill>
              </a:rPr>
              <a:t> detectors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24C6F8BA-AFEB-47ED-823D-D83147592C54}"/>
              </a:ext>
            </a:extLst>
          </p:cNvPr>
          <p:cNvSpPr txBox="1">
            <a:spLocks/>
          </p:cNvSpPr>
          <p:nvPr/>
        </p:nvSpPr>
        <p:spPr>
          <a:xfrm>
            <a:off x="1427868" y="5826186"/>
            <a:ext cx="5705562" cy="4905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/>
              <a:t>Comparison of cascade spectra for Baikal-GVD installations (for the case with 1 and 12 clusters) and </a:t>
            </a:r>
            <a:r>
              <a:rPr lang="en-US" sz="1800" dirty="0" err="1"/>
              <a:t>IceCube</a:t>
            </a:r>
            <a:r>
              <a:rPr lang="en-US" sz="1800" dirty="0"/>
              <a:t>.</a:t>
            </a:r>
            <a:endParaRPr lang="ru-RU" sz="1800" dirty="0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23B34159-3C20-40ED-97E2-C13C1F819F27}"/>
              </a:ext>
            </a:extLst>
          </p:cNvPr>
          <p:cNvSpPr txBox="1">
            <a:spLocks/>
          </p:cNvSpPr>
          <p:nvPr/>
        </p:nvSpPr>
        <p:spPr>
          <a:xfrm>
            <a:off x="8255407" y="1170432"/>
            <a:ext cx="3778097" cy="52927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Estimated number of registered cascades per year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&gt; 10 </a:t>
            </a:r>
            <a:r>
              <a:rPr lang="en-US" sz="2000" dirty="0" err="1"/>
              <a:t>TeV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Baikal-GVD (12 clusters)</a:t>
            </a:r>
            <a:r>
              <a:rPr lang="ru-RU" sz="2000" dirty="0"/>
              <a:t>:</a:t>
            </a:r>
            <a:r>
              <a:rPr lang="en-US" sz="2000" dirty="0"/>
              <a:t> ~ 10</a:t>
            </a:r>
            <a:r>
              <a:rPr lang="en-US" sz="2000" baseline="30000" dirty="0"/>
              <a:t>5</a:t>
            </a:r>
            <a:endParaRPr lang="ru-RU" sz="2000" baseline="30000" dirty="0"/>
          </a:p>
          <a:p>
            <a:pPr marL="0" indent="0">
              <a:buNone/>
            </a:pPr>
            <a:r>
              <a:rPr lang="en-US" sz="2000" dirty="0" err="1"/>
              <a:t>IceCube</a:t>
            </a:r>
            <a:r>
              <a:rPr lang="ru-RU" sz="2000" dirty="0"/>
              <a:t>: </a:t>
            </a:r>
            <a:r>
              <a:rPr lang="en-US" sz="2000" dirty="0"/>
              <a:t>~ 3*10</a:t>
            </a:r>
            <a:r>
              <a:rPr lang="en-US" sz="2000" baseline="30000" dirty="0"/>
              <a:t>5</a:t>
            </a:r>
          </a:p>
          <a:p>
            <a:pPr marL="0" indent="0">
              <a:buNone/>
            </a:pPr>
            <a:endParaRPr lang="ru-RU" sz="10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&gt; </a:t>
            </a:r>
            <a:r>
              <a:rPr lang="ru-RU" sz="2000" dirty="0"/>
              <a:t>100 </a:t>
            </a:r>
            <a:r>
              <a:rPr lang="en-US" sz="2000" dirty="0" err="1"/>
              <a:t>TeV</a:t>
            </a:r>
            <a:endParaRPr lang="ru-RU" sz="2000" dirty="0"/>
          </a:p>
          <a:p>
            <a:pPr marL="0" indent="0">
              <a:buNone/>
            </a:pPr>
            <a:r>
              <a:rPr lang="en-US" sz="2000" dirty="0"/>
              <a:t>Baikal-GVD (12 clusters)</a:t>
            </a:r>
            <a:r>
              <a:rPr lang="ru-RU" sz="2000" dirty="0"/>
              <a:t>:</a:t>
            </a:r>
            <a:r>
              <a:rPr lang="en-US" sz="2000" dirty="0"/>
              <a:t> ~ </a:t>
            </a:r>
            <a:r>
              <a:rPr lang="ru-RU" sz="2000" dirty="0"/>
              <a:t>570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 err="1"/>
              <a:t>IceCube</a:t>
            </a:r>
            <a:r>
              <a:rPr lang="ru-RU" sz="2000" dirty="0"/>
              <a:t>: </a:t>
            </a:r>
            <a:r>
              <a:rPr lang="en-US" sz="2000" dirty="0"/>
              <a:t>~ </a:t>
            </a:r>
            <a:r>
              <a:rPr lang="ru-RU" sz="2000" dirty="0"/>
              <a:t>1922</a:t>
            </a:r>
            <a:endParaRPr lang="en-US" sz="2000" dirty="0"/>
          </a:p>
          <a:p>
            <a:pPr marL="0" indent="0">
              <a:buFont typeface="Arial" panose="020B0604020202020204" pitchFamily="34" charset="0"/>
              <a:buNone/>
            </a:pPr>
            <a:endParaRPr lang="ru-RU" sz="1000" dirty="0"/>
          </a:p>
          <a:p>
            <a:pPr marL="0" indent="0">
              <a:buNone/>
            </a:pPr>
            <a:r>
              <a:rPr lang="en-US" sz="2000" dirty="0"/>
              <a:t>&gt; </a:t>
            </a:r>
            <a:r>
              <a:rPr lang="ru-RU" sz="2000" dirty="0"/>
              <a:t>1 </a:t>
            </a:r>
            <a:r>
              <a:rPr lang="en-US" sz="2000" dirty="0" err="1"/>
              <a:t>PeV</a:t>
            </a:r>
            <a:endParaRPr lang="ru-RU" sz="2000" dirty="0"/>
          </a:p>
          <a:p>
            <a:pPr marL="0" indent="0">
              <a:buNone/>
            </a:pPr>
            <a:r>
              <a:rPr lang="en-US" sz="2000" dirty="0"/>
              <a:t>Baikal-GVD (12 clusters)</a:t>
            </a:r>
            <a:r>
              <a:rPr lang="ru-RU" sz="2000" dirty="0"/>
              <a:t>:</a:t>
            </a:r>
            <a:r>
              <a:rPr lang="en-US" sz="2000" dirty="0"/>
              <a:t> ~ </a:t>
            </a:r>
            <a:r>
              <a:rPr lang="ru-RU" sz="2000" dirty="0"/>
              <a:t>2</a:t>
            </a:r>
          </a:p>
          <a:p>
            <a:pPr marL="0" indent="0">
              <a:buNone/>
            </a:pPr>
            <a:r>
              <a:rPr lang="en-US" sz="2000" dirty="0" err="1"/>
              <a:t>IceCube</a:t>
            </a:r>
            <a:r>
              <a:rPr lang="ru-RU" sz="2000" dirty="0"/>
              <a:t>: </a:t>
            </a:r>
            <a:r>
              <a:rPr lang="en-US" sz="2000" dirty="0"/>
              <a:t>~ </a:t>
            </a:r>
            <a:r>
              <a:rPr lang="ru-RU" sz="2000" dirty="0"/>
              <a:t>4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20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435CD27-79D1-4D26-8D40-D881A71F6C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" t="9478" r="8199"/>
          <a:stretch/>
        </p:blipFill>
        <p:spPr>
          <a:xfrm>
            <a:off x="91440" y="1299834"/>
            <a:ext cx="8001000" cy="4364233"/>
          </a:xfrm>
          <a:prstGeom prst="rect">
            <a:avLst/>
          </a:prstGeom>
        </p:spPr>
      </p:pic>
      <p:sp>
        <p:nvSpPr>
          <p:cNvPr id="10" name="Номер слайда 6">
            <a:extLst>
              <a:ext uri="{FF2B5EF4-FFF2-40B4-BE49-F238E27FC236}">
                <a16:creationId xmlns:a16="http://schemas.microsoft.com/office/drawing/2014/main" id="{92B1210C-C837-45AF-8A1B-099F025FF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43109" y="6356350"/>
            <a:ext cx="2743200" cy="365125"/>
          </a:xfrm>
        </p:spPr>
        <p:txBody>
          <a:bodyPr/>
          <a:lstStyle/>
          <a:p>
            <a:fld id="{1ACE761B-7B25-468A-AFC8-73FBA557A9D7}" type="slidenum">
              <a:rPr lang="ru-RU" sz="2400" smtClean="0">
                <a:solidFill>
                  <a:schemeClr val="accent2"/>
                </a:solidFill>
              </a:rPr>
              <a:t>6</a:t>
            </a:fld>
            <a:endParaRPr lang="ru-RU" sz="2400" dirty="0">
              <a:solidFill>
                <a:schemeClr val="accent2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48324B9-94AD-4A33-8786-0E902D319485}"/>
              </a:ext>
            </a:extLst>
          </p:cNvPr>
          <p:cNvSpPr/>
          <p:nvPr/>
        </p:nvSpPr>
        <p:spPr>
          <a:xfrm>
            <a:off x="6479345" y="1563675"/>
            <a:ext cx="996589" cy="1913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92BF762-6D7D-43B9-835D-0FDB1F1F497E}"/>
              </a:ext>
            </a:extLst>
          </p:cNvPr>
          <p:cNvSpPr/>
          <p:nvPr/>
        </p:nvSpPr>
        <p:spPr>
          <a:xfrm>
            <a:off x="6381966" y="1488045"/>
            <a:ext cx="1047531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0" cap="none" spc="0" dirty="0">
                <a:ln w="0"/>
                <a:solidFill>
                  <a:schemeClr val="tx1"/>
                </a:solidFill>
              </a:rPr>
              <a:t>1 cluster )</a:t>
            </a:r>
            <a:endParaRPr lang="ru-RU" sz="16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7D53FA4-9A90-4F1E-9285-95D05EA8A35E}"/>
              </a:ext>
            </a:extLst>
          </p:cNvPr>
          <p:cNvSpPr/>
          <p:nvPr/>
        </p:nvSpPr>
        <p:spPr>
          <a:xfrm>
            <a:off x="6498198" y="1816014"/>
            <a:ext cx="1274202" cy="1913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174752A-C544-4449-95B3-31D222F8AFBB}"/>
              </a:ext>
            </a:extLst>
          </p:cNvPr>
          <p:cNvSpPr/>
          <p:nvPr/>
        </p:nvSpPr>
        <p:spPr>
          <a:xfrm>
            <a:off x="6403165" y="1740673"/>
            <a:ext cx="11849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dirty="0">
                <a:ln w="0"/>
              </a:rPr>
              <a:t>12 clusters )</a:t>
            </a:r>
            <a:endParaRPr lang="ru-RU" sz="16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C164D2B-95AA-4B47-8C53-D11BAB254281}"/>
              </a:ext>
            </a:extLst>
          </p:cNvPr>
          <p:cNvSpPr/>
          <p:nvPr/>
        </p:nvSpPr>
        <p:spPr>
          <a:xfrm rot="16200000">
            <a:off x="-341237" y="3192831"/>
            <a:ext cx="1056766" cy="2709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95D20A8-A4C9-4E3A-9635-367285E66406}"/>
              </a:ext>
            </a:extLst>
          </p:cNvPr>
          <p:cNvSpPr/>
          <p:nvPr/>
        </p:nvSpPr>
        <p:spPr>
          <a:xfrm rot="16200000">
            <a:off x="-367859" y="3215953"/>
            <a:ext cx="110709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dirty="0">
                <a:ln w="0"/>
              </a:rPr>
              <a:t>N, per year</a:t>
            </a:r>
            <a:endParaRPr lang="ru-RU" sz="16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5997C90-F3CA-4FA4-A501-E62A03C435C5}"/>
              </a:ext>
            </a:extLst>
          </p:cNvPr>
          <p:cNvSpPr/>
          <p:nvPr/>
        </p:nvSpPr>
        <p:spPr>
          <a:xfrm>
            <a:off x="3877970" y="5440396"/>
            <a:ext cx="1056766" cy="2709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585753B9-31E6-4C77-94A4-1FD7F2255EE1}"/>
              </a:ext>
            </a:extLst>
          </p:cNvPr>
          <p:cNvSpPr/>
          <p:nvPr/>
        </p:nvSpPr>
        <p:spPr>
          <a:xfrm>
            <a:off x="3917695" y="5372749"/>
            <a:ext cx="84029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0" cap="none" spc="0" dirty="0">
                <a:ln w="0"/>
                <a:solidFill>
                  <a:schemeClr val="tx1"/>
                </a:solidFill>
              </a:rPr>
              <a:t>Ep, GeV</a:t>
            </a:r>
            <a:endParaRPr lang="ru-RU" sz="1600" b="0" cap="none" spc="0" dirty="0">
              <a:ln w="0"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584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A3F2715-9478-41FB-8797-F152B43ACA8C}"/>
              </a:ext>
            </a:extLst>
          </p:cNvPr>
          <p:cNvSpPr/>
          <p:nvPr/>
        </p:nvSpPr>
        <p:spPr>
          <a:xfrm>
            <a:off x="0" y="2"/>
            <a:ext cx="12192000" cy="8104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470DD1AC-7A40-43B6-975E-9FA91720BD93}"/>
              </a:ext>
            </a:extLst>
          </p:cNvPr>
          <p:cNvSpPr txBox="1">
            <a:spLocks/>
          </p:cNvSpPr>
          <p:nvPr/>
        </p:nvSpPr>
        <p:spPr>
          <a:xfrm>
            <a:off x="838200" y="-33887"/>
            <a:ext cx="11079480" cy="869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</a:rPr>
              <a:t>Simulated muon bundle at Baikal-GVD cluster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3819E4F-6DC1-4D91-A0A9-832E9FAC6F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2" y="1037827"/>
            <a:ext cx="4064779" cy="5548746"/>
          </a:xfrm>
          <a:prstGeom prst="rect">
            <a:avLst/>
          </a:prstGeom>
        </p:spPr>
      </p:pic>
      <p:sp>
        <p:nvSpPr>
          <p:cNvPr id="13" name="Номер слайда 6">
            <a:extLst>
              <a:ext uri="{FF2B5EF4-FFF2-40B4-BE49-F238E27FC236}">
                <a16:creationId xmlns:a16="http://schemas.microsoft.com/office/drawing/2014/main" id="{F46F170D-F0AE-42DD-A918-551BD6C8E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43109" y="6356350"/>
            <a:ext cx="2743200" cy="365125"/>
          </a:xfrm>
        </p:spPr>
        <p:txBody>
          <a:bodyPr/>
          <a:lstStyle/>
          <a:p>
            <a:fld id="{1ACE761B-7B25-468A-AFC8-73FBA557A9D7}" type="slidenum">
              <a:rPr lang="ru-RU" sz="2400" smtClean="0">
                <a:solidFill>
                  <a:schemeClr val="accent2"/>
                </a:solidFill>
              </a:rPr>
              <a:t>7</a:t>
            </a:fld>
            <a:endParaRPr lang="ru-RU" sz="2400" dirty="0">
              <a:solidFill>
                <a:schemeClr val="accent2"/>
              </a:solidFill>
            </a:endParaRP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9E0C8694-C63A-45DF-B466-96F113179ABA}"/>
              </a:ext>
            </a:extLst>
          </p:cNvPr>
          <p:cNvSpPr txBox="1">
            <a:spLocks/>
          </p:cNvSpPr>
          <p:nvPr/>
        </p:nvSpPr>
        <p:spPr>
          <a:xfrm>
            <a:off x="7329055" y="1905000"/>
            <a:ext cx="4704449" cy="4558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Muon bundle parameters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Primary particle:		</a:t>
            </a:r>
            <a:r>
              <a:rPr lang="en-US" sz="2000" i="1" dirty="0"/>
              <a:t>proton</a:t>
            </a:r>
          </a:p>
          <a:p>
            <a:pPr marL="0" indent="0">
              <a:buNone/>
            </a:pPr>
            <a:r>
              <a:rPr lang="en-US" sz="2000" dirty="0"/>
              <a:t>Primary E</a:t>
            </a:r>
            <a:r>
              <a:rPr lang="en-US" sz="2000" baseline="-25000" dirty="0"/>
              <a:t>p</a:t>
            </a:r>
            <a:r>
              <a:rPr lang="en-US" sz="2000" dirty="0"/>
              <a:t>:		~1241 </a:t>
            </a:r>
            <a:r>
              <a:rPr lang="en-US" sz="2000" dirty="0" err="1"/>
              <a:t>TeV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Multiplicity:		288</a:t>
            </a:r>
          </a:p>
          <a:p>
            <a:pPr marL="0" indent="0">
              <a:buNone/>
            </a:pPr>
            <a:r>
              <a:rPr lang="en-US" sz="2000" dirty="0" err="1"/>
              <a:t>maxE</a:t>
            </a:r>
            <a:r>
              <a:rPr lang="en-US" sz="2000" dirty="0"/>
              <a:t>µ:			~4 </a:t>
            </a:r>
            <a:r>
              <a:rPr lang="en-US" sz="2000" dirty="0" err="1"/>
              <a:t>TeV</a:t>
            </a:r>
            <a:endParaRPr lang="en-US" sz="2000" dirty="0"/>
          </a:p>
          <a:p>
            <a:pPr marL="0" indent="0">
              <a:buNone/>
            </a:pPr>
            <a:r>
              <a:rPr lang="en-US" sz="2000" dirty="0" err="1"/>
              <a:t>maxL</a:t>
            </a:r>
            <a:r>
              <a:rPr lang="en-US" sz="2000" dirty="0"/>
              <a:t>µ:			~1.5 km</a:t>
            </a:r>
            <a:endParaRPr lang="ru-RU" sz="2000" dirty="0"/>
          </a:p>
          <a:p>
            <a:pPr marL="0" indent="0">
              <a:buFont typeface="Arial" panose="020B0604020202020204" pitchFamily="34" charset="0"/>
              <a:buNone/>
            </a:pPr>
            <a:endParaRPr lang="ru-RU" sz="2000" dirty="0"/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2D1F8787-63B6-4133-AF2C-468BBFA0B7F8}"/>
              </a:ext>
            </a:extLst>
          </p:cNvPr>
          <p:cNvSpPr txBox="1">
            <a:spLocks/>
          </p:cNvSpPr>
          <p:nvPr/>
        </p:nvSpPr>
        <p:spPr>
          <a:xfrm>
            <a:off x="4189131" y="1170432"/>
            <a:ext cx="2578814" cy="28127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Muon bundle</a:t>
            </a:r>
            <a:r>
              <a:rPr lang="ru-RU" sz="2000" dirty="0"/>
              <a:t> </a:t>
            </a:r>
            <a:r>
              <a:rPr lang="en-US" sz="2000" dirty="0"/>
              <a:t>example, simulated with </a:t>
            </a:r>
            <a:r>
              <a:rPr lang="en-US" sz="2000" dirty="0" err="1"/>
              <a:t>NtSim</a:t>
            </a:r>
            <a:r>
              <a:rPr lang="en-US" sz="2000" dirty="0"/>
              <a:t> package.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err="1"/>
              <a:t>Coloured</a:t>
            </a:r>
            <a:r>
              <a:rPr lang="en-US" sz="2000" dirty="0"/>
              <a:t> dots – muons losses</a:t>
            </a:r>
          </a:p>
          <a:p>
            <a:pPr marL="0" indent="0">
              <a:buNone/>
            </a:pPr>
            <a:r>
              <a:rPr lang="en-US" sz="2000" dirty="0"/>
              <a:t>Black dots – cluster PMTs</a:t>
            </a:r>
          </a:p>
        </p:txBody>
      </p:sp>
    </p:spTree>
    <p:extLst>
      <p:ext uri="{BB962C8B-B14F-4D97-AF65-F5344CB8AC3E}">
        <p14:creationId xmlns:p14="http://schemas.microsoft.com/office/powerpoint/2010/main" val="898580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A3F2715-9478-41FB-8797-F152B43ACA8C}"/>
              </a:ext>
            </a:extLst>
          </p:cNvPr>
          <p:cNvSpPr/>
          <p:nvPr/>
        </p:nvSpPr>
        <p:spPr>
          <a:xfrm>
            <a:off x="0" y="2"/>
            <a:ext cx="12192000" cy="8104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Номер слайда 6">
            <a:extLst>
              <a:ext uri="{FF2B5EF4-FFF2-40B4-BE49-F238E27FC236}">
                <a16:creationId xmlns:a16="http://schemas.microsoft.com/office/drawing/2014/main" id="{F46F170D-F0AE-42DD-A918-551BD6C8E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43109" y="6356350"/>
            <a:ext cx="2743200" cy="365125"/>
          </a:xfrm>
        </p:spPr>
        <p:txBody>
          <a:bodyPr/>
          <a:lstStyle/>
          <a:p>
            <a:fld id="{1ACE761B-7B25-468A-AFC8-73FBA557A9D7}" type="slidenum">
              <a:rPr lang="ru-RU" sz="2400" smtClean="0">
                <a:solidFill>
                  <a:schemeClr val="accent2"/>
                </a:solidFill>
              </a:rPr>
              <a:t>8</a:t>
            </a:fld>
            <a:endParaRPr lang="ru-RU" sz="2400" dirty="0">
              <a:solidFill>
                <a:schemeClr val="accent2"/>
              </a:solidFill>
            </a:endParaRP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00195E80-AC71-476C-A381-1BB04F960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280" y="-33881"/>
            <a:ext cx="10965873" cy="86931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Single muon energy profile reconstruction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8" name="Объект 2">
            <a:extLst>
              <a:ext uri="{FF2B5EF4-FFF2-40B4-BE49-F238E27FC236}">
                <a16:creationId xmlns:a16="http://schemas.microsoft.com/office/drawing/2014/main" id="{96AD069F-6547-4D1D-B930-F96F0AFCE03C}"/>
              </a:ext>
            </a:extLst>
          </p:cNvPr>
          <p:cNvSpPr txBox="1">
            <a:spLocks/>
          </p:cNvSpPr>
          <p:nvPr/>
        </p:nvSpPr>
        <p:spPr>
          <a:xfrm>
            <a:off x="-11505" y="5686069"/>
            <a:ext cx="5449824" cy="6702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250 </a:t>
            </a:r>
            <a:r>
              <a:rPr lang="en-US" sz="2000" dirty="0" err="1"/>
              <a:t>TeV</a:t>
            </a:r>
            <a:r>
              <a:rPr lang="en-US" sz="2000" dirty="0"/>
              <a:t> muon simulation in </a:t>
            </a:r>
            <a:r>
              <a:rPr lang="en-US" sz="2000" dirty="0" err="1"/>
              <a:t>NtSim</a:t>
            </a:r>
            <a:r>
              <a:rPr lang="en-US" sz="2000" dirty="0"/>
              <a:t> package.</a:t>
            </a:r>
            <a:endParaRPr lang="ru-RU" sz="2000" dirty="0"/>
          </a:p>
        </p:txBody>
      </p:sp>
      <p:sp>
        <p:nvSpPr>
          <p:cNvPr id="19" name="Объект 2">
            <a:extLst>
              <a:ext uri="{FF2B5EF4-FFF2-40B4-BE49-F238E27FC236}">
                <a16:creationId xmlns:a16="http://schemas.microsoft.com/office/drawing/2014/main" id="{EE87A14D-69D5-4346-812F-9D1FC5DEEF06}"/>
              </a:ext>
            </a:extLst>
          </p:cNvPr>
          <p:cNvSpPr txBox="1">
            <a:spLocks/>
          </p:cNvSpPr>
          <p:nvPr/>
        </p:nvSpPr>
        <p:spPr>
          <a:xfrm>
            <a:off x="5903976" y="5686068"/>
            <a:ext cx="5449824" cy="6702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250 </a:t>
            </a:r>
            <a:r>
              <a:rPr lang="en-US" sz="2000" dirty="0" err="1"/>
              <a:t>TeV</a:t>
            </a:r>
            <a:r>
              <a:rPr lang="en-US" sz="2000" dirty="0"/>
              <a:t> simulated muon energy losses.</a:t>
            </a:r>
            <a:endParaRPr lang="ru-RU" sz="2000" dirty="0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7648046-EC99-479A-88F4-DEB4C5E09E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34" y="1937044"/>
            <a:ext cx="4762002" cy="362842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AFD79FE-7F67-4DDC-A684-7A70EC680E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8" t="10078" r="7429"/>
          <a:stretch/>
        </p:blipFill>
        <p:spPr>
          <a:xfrm>
            <a:off x="4988475" y="1856300"/>
            <a:ext cx="7280825" cy="3925772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5597D65-2DDE-4F26-BE01-56A272A735E5}"/>
              </a:ext>
            </a:extLst>
          </p:cNvPr>
          <p:cNvSpPr/>
          <p:nvPr/>
        </p:nvSpPr>
        <p:spPr>
          <a:xfrm>
            <a:off x="6188230" y="2071234"/>
            <a:ext cx="2796911" cy="1913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C39EAEE-978A-494F-ABE5-61156A20B416}"/>
              </a:ext>
            </a:extLst>
          </p:cNvPr>
          <p:cNvSpPr/>
          <p:nvPr/>
        </p:nvSpPr>
        <p:spPr>
          <a:xfrm>
            <a:off x="6051316" y="1981917"/>
            <a:ext cx="177362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dirty="0">
                <a:ln w="0"/>
              </a:rPr>
              <a:t>Simulated energy loss</a:t>
            </a:r>
            <a:endParaRPr lang="ru-RU" sz="1400" b="0" cap="none" spc="0" dirty="0">
              <a:ln w="0"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138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A3F2715-9478-41FB-8797-F152B43ACA8C}"/>
              </a:ext>
            </a:extLst>
          </p:cNvPr>
          <p:cNvSpPr/>
          <p:nvPr/>
        </p:nvSpPr>
        <p:spPr>
          <a:xfrm>
            <a:off x="0" y="2"/>
            <a:ext cx="12192000" cy="8104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Номер слайда 6">
            <a:extLst>
              <a:ext uri="{FF2B5EF4-FFF2-40B4-BE49-F238E27FC236}">
                <a16:creationId xmlns:a16="http://schemas.microsoft.com/office/drawing/2014/main" id="{F46F170D-F0AE-42DD-A918-551BD6C8E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43109" y="6356350"/>
            <a:ext cx="2743200" cy="365125"/>
          </a:xfrm>
        </p:spPr>
        <p:txBody>
          <a:bodyPr/>
          <a:lstStyle/>
          <a:p>
            <a:fld id="{1ACE761B-7B25-468A-AFC8-73FBA557A9D7}" type="slidenum">
              <a:rPr lang="ru-RU" sz="2400" smtClean="0">
                <a:solidFill>
                  <a:schemeClr val="accent2"/>
                </a:solidFill>
              </a:rPr>
              <a:t>9</a:t>
            </a:fld>
            <a:endParaRPr lang="ru-RU" sz="2400" dirty="0">
              <a:solidFill>
                <a:schemeClr val="accent2"/>
              </a:solidFill>
            </a:endParaRP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55ED133A-706F-4C75-ACDC-2FABB7EC1EB4}"/>
              </a:ext>
            </a:extLst>
          </p:cNvPr>
          <p:cNvSpPr txBox="1">
            <a:spLocks/>
          </p:cNvSpPr>
          <p:nvPr/>
        </p:nvSpPr>
        <p:spPr>
          <a:xfrm>
            <a:off x="898833" y="6053328"/>
            <a:ext cx="5449824" cy="6702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Simulated and reconstructed energy loss profiles.</a:t>
            </a:r>
            <a:endParaRPr lang="ru-RU" sz="20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AEFE23B-671C-422C-9380-1198D0A8D4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" t="1642" r="2255" b="3347"/>
          <a:stretch/>
        </p:blipFill>
        <p:spPr>
          <a:xfrm>
            <a:off x="9982" y="2068945"/>
            <a:ext cx="7532173" cy="3921761"/>
          </a:xfrm>
          <a:prstGeom prst="rect">
            <a:avLst/>
          </a:prstGeom>
        </p:spPr>
      </p:pic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AFF16283-6642-4957-959A-9F1C8FD86C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7242804"/>
              </p:ext>
            </p:extLst>
          </p:nvPr>
        </p:nvGraphicFramePr>
        <p:xfrm>
          <a:off x="7667413" y="2253165"/>
          <a:ext cx="4440099" cy="36314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7577">
                  <a:extLst>
                    <a:ext uri="{9D8B030D-6E8A-4147-A177-3AD203B41FA5}">
                      <a16:colId xmlns:a16="http://schemas.microsoft.com/office/drawing/2014/main" val="1736683289"/>
                    </a:ext>
                  </a:extLst>
                </a:gridCol>
                <a:gridCol w="1478488">
                  <a:extLst>
                    <a:ext uri="{9D8B030D-6E8A-4147-A177-3AD203B41FA5}">
                      <a16:colId xmlns:a16="http://schemas.microsoft.com/office/drawing/2014/main" val="1318566319"/>
                    </a:ext>
                  </a:extLst>
                </a:gridCol>
                <a:gridCol w="1444034">
                  <a:extLst>
                    <a:ext uri="{9D8B030D-6E8A-4147-A177-3AD203B41FA5}">
                      <a16:colId xmlns:a16="http://schemas.microsoft.com/office/drawing/2014/main" val="562332686"/>
                    </a:ext>
                  </a:extLst>
                </a:gridCol>
              </a:tblGrid>
              <a:tr h="6573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Simulated parameters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Reconstructed parameters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02224546"/>
                  </a:ext>
                </a:extLst>
              </a:tr>
              <a:tr h="4283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mean </a:t>
                      </a:r>
                      <a:r>
                        <a:rPr lang="en-US" sz="1600" dirty="0" err="1">
                          <a:effectLst/>
                        </a:rPr>
                        <a:t>dE</a:t>
                      </a:r>
                      <a:r>
                        <a:rPr lang="en-US" sz="1600" dirty="0">
                          <a:effectLst/>
                        </a:rPr>
                        <a:t>/</a:t>
                      </a:r>
                      <a:r>
                        <a:rPr lang="en-US" sz="1600" dirty="0" err="1">
                          <a:effectLst/>
                        </a:rPr>
                        <a:t>dS</a:t>
                      </a:r>
                      <a:r>
                        <a:rPr lang="en-US" sz="1600" dirty="0">
                          <a:effectLst/>
                        </a:rPr>
                        <a:t>, GeV/m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119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128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64144702"/>
                  </a:ext>
                </a:extLst>
              </a:tr>
              <a:tr h="4283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median </a:t>
                      </a:r>
                      <a:r>
                        <a:rPr lang="en-US" sz="1600" dirty="0" err="1">
                          <a:effectLst/>
                        </a:rPr>
                        <a:t>dE</a:t>
                      </a:r>
                      <a:r>
                        <a:rPr lang="en-US" sz="1600" dirty="0">
                          <a:effectLst/>
                        </a:rPr>
                        <a:t>/</a:t>
                      </a:r>
                      <a:r>
                        <a:rPr lang="en-US" sz="1600" dirty="0" err="1">
                          <a:effectLst/>
                        </a:rPr>
                        <a:t>dS</a:t>
                      </a:r>
                      <a:r>
                        <a:rPr lang="en-US" sz="1600" dirty="0">
                          <a:effectLst/>
                        </a:rPr>
                        <a:t>, GeV/m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5711860"/>
                  </a:ext>
                </a:extLst>
              </a:tr>
              <a:tr h="6573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max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dE</a:t>
                      </a:r>
                      <a:r>
                        <a:rPr lang="ru-RU" sz="1600" dirty="0">
                          <a:effectLst/>
                        </a:rPr>
                        <a:t>/</a:t>
                      </a:r>
                      <a:r>
                        <a:rPr lang="en-US" sz="1600" dirty="0" err="1">
                          <a:effectLst/>
                        </a:rPr>
                        <a:t>dS</a:t>
                      </a:r>
                      <a:r>
                        <a:rPr lang="ru-RU" sz="1600" dirty="0">
                          <a:effectLst/>
                        </a:rPr>
                        <a:t>, </a:t>
                      </a:r>
                      <a:r>
                        <a:rPr lang="en-US" sz="1600" dirty="0">
                          <a:effectLst/>
                        </a:rPr>
                        <a:t>GeV</a:t>
                      </a:r>
                      <a:r>
                        <a:rPr lang="ru-RU" sz="1600" dirty="0">
                          <a:effectLst/>
                        </a:rPr>
                        <a:t>/</a:t>
                      </a:r>
                      <a:r>
                        <a:rPr lang="en-US" sz="1600" dirty="0">
                          <a:effectLst/>
                        </a:rPr>
                        <a:t>m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3465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2556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33955189"/>
                  </a:ext>
                </a:extLst>
              </a:tr>
              <a:tr h="4283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peak/med value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235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63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5333"/>
                  </a:ext>
                </a:extLst>
              </a:tr>
              <a:tr h="4283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max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TeV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7327472"/>
                  </a:ext>
                </a:extLst>
              </a:tr>
            </a:tbl>
          </a:graphicData>
        </a:graphic>
      </p:graphicFrame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00195E80-AC71-476C-A381-1BB04F960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280" y="-33881"/>
            <a:ext cx="10965873" cy="86931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Singular muon energy profile reconstruction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id="{FB972F94-7264-434D-A6BA-C30D7A370FFB}"/>
              </a:ext>
            </a:extLst>
          </p:cNvPr>
          <p:cNvSpPr txBox="1">
            <a:spLocks/>
          </p:cNvSpPr>
          <p:nvPr/>
        </p:nvSpPr>
        <p:spPr>
          <a:xfrm>
            <a:off x="7667412" y="1239521"/>
            <a:ext cx="4514605" cy="10092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Longitudinal energy loss profile characteristics comparison between simulated and reconstructed muon.</a:t>
            </a:r>
            <a:endParaRPr lang="ru-RU" sz="20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C4F8958-684F-4184-A1E5-AE7034B1AD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9261" y="1153010"/>
            <a:ext cx="3788967" cy="853313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9008AB3-59C5-4D03-982A-03D881BE4C2F}"/>
              </a:ext>
            </a:extLst>
          </p:cNvPr>
          <p:cNvSpPr/>
          <p:nvPr/>
        </p:nvSpPr>
        <p:spPr>
          <a:xfrm>
            <a:off x="1112273" y="2282335"/>
            <a:ext cx="2748528" cy="3564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30D3C6E-68DE-49C2-9AC5-FC477F31D71F}"/>
              </a:ext>
            </a:extLst>
          </p:cNvPr>
          <p:cNvSpPr/>
          <p:nvPr/>
        </p:nvSpPr>
        <p:spPr>
          <a:xfrm>
            <a:off x="981167" y="2215370"/>
            <a:ext cx="3037242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b="0" cap="none" spc="0" dirty="0">
                <a:ln w="0"/>
                <a:solidFill>
                  <a:schemeClr val="tx1"/>
                </a:solidFill>
              </a:rPr>
              <a:t>Reconstructed longitudinal energy loss profile</a:t>
            </a:r>
            <a:endParaRPr lang="ru-RU" sz="12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DBD32C5-0562-4DB1-917F-88669A329D78}"/>
              </a:ext>
            </a:extLst>
          </p:cNvPr>
          <p:cNvSpPr/>
          <p:nvPr/>
        </p:nvSpPr>
        <p:spPr>
          <a:xfrm>
            <a:off x="989179" y="2425325"/>
            <a:ext cx="2761012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b="0" cap="none" spc="0" dirty="0">
                <a:ln w="0"/>
                <a:solidFill>
                  <a:schemeClr val="tx1"/>
                </a:solidFill>
              </a:rPr>
              <a:t>Simulated longitudinal energy loss profile</a:t>
            </a:r>
            <a:endParaRPr lang="ru-RU" sz="12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477EABB-462E-407C-AA0A-4A648C0DEE94}"/>
              </a:ext>
            </a:extLst>
          </p:cNvPr>
          <p:cNvSpPr/>
          <p:nvPr/>
        </p:nvSpPr>
        <p:spPr>
          <a:xfrm rot="16200000">
            <a:off x="-345517" y="3716873"/>
            <a:ext cx="1056766" cy="2709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A26864E9-0C67-4A49-A36A-1D6A0F1A88DB}"/>
              </a:ext>
            </a:extLst>
          </p:cNvPr>
          <p:cNvSpPr/>
          <p:nvPr/>
        </p:nvSpPr>
        <p:spPr>
          <a:xfrm rot="16200000">
            <a:off x="-502190" y="3739995"/>
            <a:ext cx="134581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0" cap="none" spc="0" dirty="0" err="1">
                <a:ln w="0"/>
                <a:solidFill>
                  <a:schemeClr val="tx1"/>
                </a:solidFill>
              </a:rPr>
              <a:t>dE</a:t>
            </a:r>
            <a:r>
              <a:rPr lang="en-US" sz="1600" b="0" cap="none" spc="0" dirty="0">
                <a:ln w="0"/>
                <a:solidFill>
                  <a:schemeClr val="tx1"/>
                </a:solidFill>
              </a:rPr>
              <a:t>/dx, GeV/m</a:t>
            </a:r>
            <a:endParaRPr lang="ru-RU" sz="16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40C9CE2B-C925-4636-907C-118DFDA7FD56}"/>
              </a:ext>
            </a:extLst>
          </p:cNvPr>
          <p:cNvSpPr/>
          <p:nvPr/>
        </p:nvSpPr>
        <p:spPr>
          <a:xfrm>
            <a:off x="3503654" y="5813290"/>
            <a:ext cx="1056766" cy="2709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EB5E7BD8-532D-4FCD-8200-830E4651B0BD}"/>
              </a:ext>
            </a:extLst>
          </p:cNvPr>
          <p:cNvSpPr/>
          <p:nvPr/>
        </p:nvSpPr>
        <p:spPr>
          <a:xfrm>
            <a:off x="3693259" y="5745643"/>
            <a:ext cx="540533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dirty="0">
                <a:ln w="0"/>
              </a:rPr>
              <a:t>S</a:t>
            </a:r>
            <a:r>
              <a:rPr lang="en-US" sz="1600" b="0" cap="none" spc="0" dirty="0">
                <a:ln w="0"/>
                <a:solidFill>
                  <a:schemeClr val="tx1"/>
                </a:solidFill>
              </a:rPr>
              <a:t>, m</a:t>
            </a:r>
            <a:endParaRPr lang="ru-RU" sz="1600" b="0" cap="none" spc="0" dirty="0">
              <a:ln w="0"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2905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10334</TotalTime>
  <Words>881</Words>
  <Application>Microsoft Office PowerPoint</Application>
  <PresentationFormat>Широкоэкранный</PresentationFormat>
  <Paragraphs>153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Courier New</vt:lpstr>
      <vt:lpstr>Times New Roman</vt:lpstr>
      <vt:lpstr>Тема Office</vt:lpstr>
      <vt:lpstr>On the study of the muon energy spectrum in the Baikal-GVD neutrino telescope</vt:lpstr>
      <vt:lpstr>Actuality of the study of TeV muons</vt:lpstr>
      <vt:lpstr>Cubic kilometer Baikal-GVD neutrino telescope</vt:lpstr>
      <vt:lpstr>Презентация PowerPoint</vt:lpstr>
      <vt:lpstr>Peak-median parameter for searching VHE muon cascades</vt:lpstr>
      <vt:lpstr>Calculation of the cascade spectrum for the Baikal-GVD Range of cascades for Baikal-GVD and IceCube detectors</vt:lpstr>
      <vt:lpstr>Презентация PowerPoint</vt:lpstr>
      <vt:lpstr>Single muon energy profile reconstruction</vt:lpstr>
      <vt:lpstr>Singular muon energy profile reconstruction</vt:lpstr>
      <vt:lpstr>Conclusion</vt:lpstr>
      <vt:lpstr>Презентация PowerPoint</vt:lpstr>
      <vt:lpstr>On the study of the muon energy spectrum in the Baikal-GVD neutrino telescope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109</cp:revision>
  <dcterms:created xsi:type="dcterms:W3CDTF">2024-10-17T10:30:23Z</dcterms:created>
  <dcterms:modified xsi:type="dcterms:W3CDTF">2024-10-24T14:54:26Z</dcterms:modified>
</cp:coreProperties>
</file>