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7"/>
  </p:notesMasterIdLst>
  <p:sldIdLst>
    <p:sldId id="257" r:id="rId4"/>
    <p:sldId id="258" r:id="rId5"/>
    <p:sldId id="273" r:id="rId6"/>
    <p:sldId id="260" r:id="rId7"/>
    <p:sldId id="274" r:id="rId8"/>
    <p:sldId id="278" r:id="rId9"/>
    <p:sldId id="265" r:id="rId10"/>
    <p:sldId id="268" r:id="rId11"/>
    <p:sldId id="277" r:id="rId12"/>
    <p:sldId id="275" r:id="rId13"/>
    <p:sldId id="276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 autoAdjust="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A1DAC-24C3-48AF-8B93-FA5C921E227E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22871-8361-4804-AAA3-904118F67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52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2871-8361-4804-AAA3-904118F67DF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4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22871-8361-4804-AAA3-904118F67DF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41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E9C39-330D-1E35-4325-CAEC69F75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268A10-5D65-E399-1A1A-7F0E22A56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1B5BFD-4928-9871-C2D2-F84F94C9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BABD32-29FD-355A-BD28-E96F242CB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B5F986-A80A-767C-D32F-88CD951C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6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19AE2-D1A2-6496-1B08-4A9836CD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A36963-7C9D-B3B0-78F7-9BFECF19C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C9A59D-9CF5-64CD-37E1-D6B76109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D3526A-7B68-1FA9-D93C-2364899D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83D25-08EC-5AAE-176D-466F5B45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6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1B5F24-E4B7-F9C3-3AB9-63C3493D7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AB338F-E019-8440-B41C-BF9BBF5D3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E85D2A-0C06-3BB8-7C1A-8B0088C9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5E36C5-53BB-5B49-3DE6-029C7A00D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45BCED-732C-1E4D-B6F3-165787D1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667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1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8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39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802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1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70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552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03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89CAF-B4CE-71DE-F30B-A9212416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1986F5-87AF-A77C-634D-C9666561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BE99A-CEF1-11B6-E463-542FFDD5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F6FB69-808C-B393-7F7F-4A6805BD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BFE1E6-D7B0-6575-531D-0EB1D1E6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15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7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638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18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sp>
        <p:nvSpPr>
          <p:cNvPr id="7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56347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атом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55B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54" b="46857"/>
          <a:stretch/>
        </p:blipFill>
        <p:spPr>
          <a:xfrm>
            <a:off x="8040340" y="-1"/>
            <a:ext cx="4151660" cy="1223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1108156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7814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38" y="170399"/>
            <a:ext cx="1656000" cy="883200"/>
          </a:xfrm>
          <a:prstGeom prst="rect">
            <a:avLst/>
          </a:prstGeom>
        </p:spPr>
      </p:pic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73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62" y="170399"/>
            <a:ext cx="1656000" cy="88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73513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3DE57E-711D-404D-B188-192C4B659303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235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8900951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E46C2A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956" y="-135287"/>
            <a:ext cx="2376074" cy="1512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114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03283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0055BB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9525956" y="-144001"/>
            <a:ext cx="2376074" cy="1512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077ADA-551A-4656-A047-B811D4148796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38384-7A71-42FD-A8FA-E9EF1AAD0FA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8F9092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F9092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90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4" y="558606"/>
            <a:ext cx="2484000" cy="1656000"/>
          </a:xfrm>
          <a:prstGeom prst="rect">
            <a:avLst/>
          </a:prstGeom>
        </p:spPr>
      </p:pic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43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DB875-6440-C1EB-8098-9108BF6C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566656-3DCB-EE47-20A0-75478A9E5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D2D6D6-98A6-2133-3514-F1F8C24E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352121-AAF3-DB3F-7B17-253DF315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803BC-89ED-55D1-65A0-FB61335FF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749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6418217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6418217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6418217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250"/>
            <a:ext cx="5886994" cy="40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7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sp>
        <p:nvSpPr>
          <p:cNvPr id="7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1685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8B055-D57F-6EBC-0E16-0BDAF286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A796E-D249-98E4-0801-DBC0E2CC9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92D4C6-84D7-24C7-7B57-BD33CD715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1E8A7F-FD84-DD3F-8EE5-18B51C3C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654AF2-46F7-D6FB-F548-5BDDFFB91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08F4F7-DB25-F850-B23D-D0523951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26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3961A-AB10-0AA3-2A37-E93E1BBA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3B45E8-B270-41FE-5360-B8EF9E96B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D9EA28-F714-AC6D-78FA-19B5ED48D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DD34BD-9880-1D40-FA91-A67BAECBA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6C7241-3B40-3209-C669-51ED93ACB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33095A-EFC8-0C17-EEE0-478CC649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22FA96-929C-D206-9F70-3B75F64D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72874A-F04F-9A05-D637-32E20EE6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1C5F2-50E8-D98F-51C1-50673747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42DCF7-7555-9D36-D71E-0A1D0BA5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D142F0-A4F1-E28C-9A27-1C09CE100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D74AE9-1FDE-D823-54C7-2E2F2910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26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E1FBAD-BC79-E8B6-2A04-5C5613BE7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0DA4E6-961F-1DEB-F662-C7B2B70B7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1FFDC-215D-2621-5DC3-4F7986B5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39058-12C0-EC09-1C9D-8F062F265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BC5346-4452-BB4D-89C7-14C417FFF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AEDEB6-3D16-5FF8-6A7F-41488FA45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11512B-9BE7-9688-FED4-F90583111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FCDB2A-B2B2-E0F6-F7EA-14E62184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2AD38D-4E3E-3148-C5BA-113AD971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84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820B0-400A-7E69-25E7-A183E91A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3F8BF7-9878-1E49-C75B-C337F172B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349829-4994-1DFD-352D-6B89D1992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4194F-BF32-359C-4F1A-02648D15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133AEF-0E8B-11D2-59AC-EC23CD0F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5BFE32-9C49-118F-71D7-31CEC0BF6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90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166C4-3AC6-FB20-3D03-A7F6393E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E805D6-542B-0CF1-A5CB-93485F935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8FA5C7-A616-EC27-393C-B6A637C64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9637E-DABC-254C-9C20-F00FC3951DF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9F10F5-EE62-D99F-1DF3-CF0AA1631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EC194-36D5-4A65-2C52-E89A3E681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5E889-A5B8-704D-B56C-BC5E8C9D29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63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C73C-7B79-4AAC-8ECC-41FA4D6D3A3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16C11-F9BC-4F4F-99B0-3D5E9FD464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0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0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1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347">
          <p15:clr>
            <a:srgbClr val="F26B43"/>
          </p15:clr>
        </p15:guide>
        <p15:guide id="6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162826" y="1933529"/>
            <a:ext cx="99947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ru-RU" sz="48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Characteristics of EAS electron-photon and hadron components detected by the facilities of the Experimental Complex NEVOD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E12D56-FEDA-44E0-860A-08BA9DA4E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745" y="82684"/>
            <a:ext cx="1356698" cy="13566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65866" y="481227"/>
            <a:ext cx="7188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white"/>
                </a:solidFill>
              </a:rPr>
              <a:t>7th International Conference on Particle Physics and Astrophysics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0726" y="6176161"/>
            <a:ext cx="1378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prstClr val="white"/>
                </a:solidFill>
              </a:rPr>
              <a:t>October</a:t>
            </a:r>
            <a:r>
              <a:rPr lang="ru-RU" dirty="0">
                <a:solidFill>
                  <a:prstClr val="white"/>
                </a:solidFill>
              </a:rPr>
              <a:t>, </a:t>
            </a:r>
            <a:r>
              <a:rPr lang="en-US" dirty="0">
                <a:solidFill>
                  <a:prstClr val="white"/>
                </a:solidFill>
              </a:rPr>
              <a:t>25</a:t>
            </a:r>
            <a:endParaRPr lang="ru-RU" dirty="0">
              <a:solidFill>
                <a:prstClr val="white"/>
              </a:solidFill>
            </a:endParaRPr>
          </a:p>
          <a:p>
            <a:pPr lvl="0" algn="ctr"/>
            <a:r>
              <a:rPr lang="ru-RU" dirty="0">
                <a:solidFill>
                  <a:prstClr val="white"/>
                </a:solidFill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2024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86" y="214143"/>
            <a:ext cx="1830880" cy="12420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5511" y="5578339"/>
            <a:ext cx="10689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E.A. </a:t>
            </a:r>
            <a:r>
              <a:rPr lang="en-US" dirty="0" err="1">
                <a:solidFill>
                  <a:schemeClr val="bg1"/>
                </a:solidFill>
              </a:rPr>
              <a:t>Yuzhakova</a:t>
            </a:r>
            <a:r>
              <a:rPr lang="ru-RU" dirty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M.B. </a:t>
            </a:r>
            <a:r>
              <a:rPr lang="en-US" dirty="0" err="1">
                <a:solidFill>
                  <a:schemeClr val="bg1"/>
                </a:solidFill>
              </a:rPr>
              <a:t>Amelchakov</a:t>
            </a:r>
            <a:r>
              <a:rPr lang="en-US" dirty="0">
                <a:solidFill>
                  <a:schemeClr val="bg1"/>
                </a:solidFill>
              </a:rPr>
              <a:t>, A.G. </a:t>
            </a:r>
            <a:r>
              <a:rPr lang="en-US" dirty="0" err="1">
                <a:solidFill>
                  <a:schemeClr val="bg1"/>
                </a:solidFill>
              </a:rPr>
              <a:t>Bogdanov</a:t>
            </a:r>
            <a:r>
              <a:rPr lang="en-US" dirty="0">
                <a:solidFill>
                  <a:schemeClr val="bg1"/>
                </a:solidFill>
              </a:rPr>
              <a:t>, A.N. </a:t>
            </a:r>
            <a:r>
              <a:rPr lang="en-US" dirty="0" err="1">
                <a:solidFill>
                  <a:schemeClr val="bg1"/>
                </a:solidFill>
              </a:rPr>
              <a:t>Dmitrieva</a:t>
            </a:r>
            <a:r>
              <a:rPr lang="en-US" dirty="0">
                <a:solidFill>
                  <a:schemeClr val="bg1"/>
                </a:solidFill>
              </a:rPr>
              <a:t>, D.M. </a:t>
            </a:r>
            <a:r>
              <a:rPr lang="en-US" dirty="0" err="1">
                <a:solidFill>
                  <a:schemeClr val="bg1"/>
                </a:solidFill>
              </a:rPr>
              <a:t>Gromushkin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A.Yu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Konovalova</a:t>
            </a:r>
            <a:r>
              <a:rPr lang="en-US" dirty="0">
                <a:solidFill>
                  <a:schemeClr val="bg1"/>
                </a:solidFill>
              </a:rPr>
              <a:t>, K.R. </a:t>
            </a:r>
            <a:r>
              <a:rPr lang="en-US" dirty="0" err="1">
                <a:solidFill>
                  <a:schemeClr val="bg1"/>
                </a:solidFill>
              </a:rPr>
              <a:t>Nugaeva</a:t>
            </a:r>
            <a:r>
              <a:rPr lang="en-US" dirty="0">
                <a:solidFill>
                  <a:schemeClr val="bg1"/>
                </a:solidFill>
              </a:rPr>
              <a:t>, S.S. </a:t>
            </a:r>
            <a:r>
              <a:rPr lang="en-US" dirty="0" err="1">
                <a:solidFill>
                  <a:schemeClr val="bg1"/>
                </a:solidFill>
              </a:rPr>
              <a:t>Khokhlov</a:t>
            </a:r>
            <a:r>
              <a:rPr lang="en-US" dirty="0">
                <a:solidFill>
                  <a:schemeClr val="bg1"/>
                </a:solidFill>
              </a:rPr>
              <a:t>, I.A. </a:t>
            </a:r>
            <a:r>
              <a:rPr lang="en-US" dirty="0" err="1">
                <a:solidFill>
                  <a:schemeClr val="bg1"/>
                </a:solidFill>
              </a:rPr>
              <a:t>Shulzhenko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S.Yu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Zhezhera</a:t>
            </a:r>
            <a:r>
              <a:rPr lang="en-US" dirty="0">
                <a:solidFill>
                  <a:schemeClr val="bg1"/>
                </a:solidFill>
              </a:rPr>
              <a:t>, E.P. </a:t>
            </a:r>
            <a:r>
              <a:rPr lang="en-US" dirty="0" err="1">
                <a:solidFill>
                  <a:schemeClr val="bg1"/>
                </a:solidFill>
              </a:rPr>
              <a:t>Khomchuk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288" y="94021"/>
            <a:ext cx="11715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Calibration of URAN array</a:t>
            </a:r>
            <a:endParaRPr lang="ru-RU" sz="3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Номер слайда 3"/>
          <p:cNvSpPr>
            <a:spLocks noGrp="1"/>
          </p:cNvSpPr>
          <p:nvPr/>
        </p:nvSpPr>
        <p:spPr>
          <a:xfrm>
            <a:off x="9698966" y="64004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10</a:t>
            </a:r>
            <a:endParaRPr lang="ru-RU" sz="140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9177" y="695672"/>
            <a:ext cx="5051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Calibration dependence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16135" y="695672"/>
            <a:ext cx="5504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Distribution of calibration coefficients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9079" y="5736972"/>
            <a:ext cx="474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K</a:t>
            </a:r>
            <a:r>
              <a:rPr lang="en-US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ru-RU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- </a:t>
            </a:r>
            <a:r>
              <a:rPr lang="en-US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calibration coefficient for 4 detectors of a cluster</a:t>
            </a:r>
            <a:endParaRPr lang="ru-RU" sz="20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7422" r="4971" b="6541"/>
          <a:stretch/>
        </p:blipFill>
        <p:spPr>
          <a:xfrm>
            <a:off x="6223594" y="1237737"/>
            <a:ext cx="5697415" cy="44896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7" r="6659"/>
          <a:stretch/>
        </p:blipFill>
        <p:spPr>
          <a:xfrm>
            <a:off x="115597" y="1174213"/>
            <a:ext cx="6107997" cy="4387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959177" y="1357499"/>
                <a:ext cx="2817175" cy="7285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Yu Gothic UI" panose="020B0500000000000000" pitchFamily="34" charset="-128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Yu Gothic UI" panose="020B0500000000000000" pitchFamily="34" charset="-128"/>
                          <a:cs typeface="Times New Roman" panose="02020603050405020304" pitchFamily="18" charset="0"/>
                        </a:rPr>
                        <m:t>=0.562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Yu Gothic UI" panose="020B0500000000000000" pitchFamily="34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Yu Gothic UI" panose="020B0500000000000000" pitchFamily="34" charset="-128"/>
                              <a:cs typeface="Times New Roman" panose="02020603050405020304" pitchFamily="18" charset="0"/>
                            </a:rPr>
                            <m:t>𝐴𝐷𝐶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Yu Gothic UI" panose="020B0500000000000000" pitchFamily="34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Yu Gothic UI" panose="020B0500000000000000" pitchFamily="34" charset="-128"/>
                              <a:cs typeface="Times New Roman" panose="02020603050405020304" pitchFamily="18" charset="0"/>
                            </a:rPr>
                            <m:t>𝑐𝑜𝑑𝑒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Yu Gothic UI" panose="020B0500000000000000" pitchFamily="34" charset="-128"/>
                              <a:cs typeface="Times New Roman" panose="02020603050405020304" pitchFamily="18" charset="0"/>
                            </a:rPr>
                            <m:t>𝑝𝑎𝑟𝑡𝑖𝑐𝑙𝑒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77" y="1357499"/>
                <a:ext cx="2817175" cy="7285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2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163" y="107637"/>
            <a:ext cx="11715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Thermal neutrons in EAS</a:t>
            </a:r>
            <a:endParaRPr lang="ru-RU" sz="3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Номер слайда 3"/>
          <p:cNvSpPr>
            <a:spLocks noGrp="1"/>
          </p:cNvSpPr>
          <p:nvPr/>
        </p:nvSpPr>
        <p:spPr>
          <a:xfrm>
            <a:off x="9707280" y="641834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11</a:t>
            </a:r>
            <a:endParaRPr lang="ru-RU" sz="140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3322" y="847307"/>
            <a:ext cx="10914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Dependence of the number of hadrons on the shower size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" t="6918" r="4823" b="7295"/>
          <a:stretch/>
        </p:blipFill>
        <p:spPr>
          <a:xfrm>
            <a:off x="2857175" y="1463867"/>
            <a:ext cx="6019692" cy="45615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4318" y="4397497"/>
            <a:ext cx="1912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α</a:t>
            </a:r>
            <a:r>
              <a:rPr lang="en-US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= 0.89 ± 0.09</a:t>
            </a:r>
            <a:endParaRPr lang="ru-RU" sz="20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4318" y="2769538"/>
            <a:ext cx="1912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α</a:t>
            </a:r>
            <a:r>
              <a:rPr lang="en-US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= 0.85 ± 0.02</a:t>
            </a:r>
            <a:endParaRPr lang="ru-RU" sz="20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413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4226" y="687132"/>
            <a:ext cx="1134531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NEVOD-EAS</a:t>
            </a:r>
            <a:r>
              <a:rPr lang="ru-RU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array</a:t>
            </a:r>
            <a:r>
              <a:rPr lang="ru-RU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allows reconstruction of the shower parameters with accuracy of </a:t>
            </a:r>
            <a:r>
              <a:rPr lang="en-US" sz="2800" b="1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4° for the direction</a:t>
            </a: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, </a:t>
            </a:r>
            <a:r>
              <a:rPr lang="en-US" sz="2800" b="1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3.4 m for the axis </a:t>
            </a: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and </a:t>
            </a:r>
            <a:r>
              <a:rPr lang="en-US" sz="2800" b="1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15% for the size</a:t>
            </a: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  <a:p>
            <a:pPr marL="457200" indent="-457200" algn="just">
              <a:buFontTx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According to the NEVOD-EAS data, the knee in the energy spectrum is (preliminary) observed in the region of E</a:t>
            </a:r>
            <a:r>
              <a:rPr lang="en-US" sz="2800" baseline="-250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0</a:t>
            </a: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= </a:t>
            </a:r>
            <a:r>
              <a:rPr lang="ru-RU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3.5 × 10</a:t>
            </a:r>
            <a:r>
              <a:rPr lang="ru-RU" sz="2800" b="1" baseline="30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15</a:t>
            </a:r>
            <a:r>
              <a:rPr lang="ru-RU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eV</a:t>
            </a: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 The spectrum slope changes by </a:t>
            </a:r>
            <a:r>
              <a:rPr lang="en-US" sz="2800" b="1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0.32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  <a:p>
            <a:pPr marL="457200" indent="-457200" algn="just">
              <a:buFontTx/>
              <a:buAutoNum type="arabicPeriod"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  <a:p>
            <a:pPr marL="457200" indent="-457200" algn="just">
              <a:buFontTx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NEVOD-EAS array allows cross-calibration of other installations detecting different EAS components.</a:t>
            </a:r>
          </a:p>
          <a:p>
            <a:pPr marL="457200" indent="-457200" algn="just">
              <a:buFontTx/>
              <a:buAutoNum type="arabicPeriod"/>
            </a:pPr>
            <a:endParaRPr lang="en-US" sz="2800" dirty="0">
              <a:solidFill>
                <a:prstClr val="black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457200" indent="-457200" algn="just">
              <a:buFontTx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The detection of thermal neutrons by the URAN array </a:t>
            </a:r>
            <a:r>
              <a:rPr lang="en-US" sz="2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makes it possible</a:t>
            </a:r>
            <a:r>
              <a:rPr lang="en-US" sz="28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to estimate the number of hadrons in the EAS.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829" y="49089"/>
            <a:ext cx="1064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Conclusion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 Semibold" panose="020B0700000000000000" pitchFamily="34" charset="-128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/>
        </p:nvSpPr>
        <p:spPr>
          <a:xfrm>
            <a:off x="9698966" y="64004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12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43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5706" y="2875378"/>
            <a:ext cx="1064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Thanks for your attention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822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BD7D4270-3123-458E-88F5-C1569F6C2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8162" y="151453"/>
            <a:ext cx="6854759" cy="64633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NEVOD-EAS array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82798" y="4436268"/>
            <a:ext cx="53735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9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clusters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36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detector stations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DS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144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detectors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;</a:t>
            </a:r>
            <a:endParaRPr lang="en-US" altLang="ru-RU" sz="2000" dirty="0">
              <a:solidFill>
                <a:prstClr val="black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Array area: </a:t>
            </a:r>
            <a:r>
              <a:rPr lang="en-US" sz="2000" b="1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10</a:t>
            </a:r>
            <a:r>
              <a:rPr lang="en-US" sz="2000" b="1" baseline="300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 m</a:t>
            </a:r>
            <a:r>
              <a:rPr lang="en-US" sz="2000" baseline="300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Номер слайда 3"/>
          <p:cNvSpPr>
            <a:spLocks noGrp="1"/>
          </p:cNvSpPr>
          <p:nvPr/>
        </p:nvSpPr>
        <p:spPr>
          <a:xfrm>
            <a:off x="9698966" y="64004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2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85" y="964276"/>
            <a:ext cx="3982230" cy="313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7335" r="5984" b="9653"/>
          <a:stretch>
            <a:fillRect/>
          </a:stretch>
        </p:blipFill>
        <p:spPr bwMode="auto">
          <a:xfrm>
            <a:off x="399012" y="1122218"/>
            <a:ext cx="5674045" cy="5099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2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3420" y="137339"/>
            <a:ext cx="1158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URAN array</a:t>
            </a:r>
          </a:p>
        </p:txBody>
      </p:sp>
      <p:sp>
        <p:nvSpPr>
          <p:cNvPr id="11" name="Номер слайда 3"/>
          <p:cNvSpPr>
            <a:spLocks noGrp="1"/>
          </p:cNvSpPr>
          <p:nvPr/>
        </p:nvSpPr>
        <p:spPr>
          <a:xfrm>
            <a:off x="9698966" y="64004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t="-51" r="215" b="876"/>
          <a:stretch/>
        </p:blipFill>
        <p:spPr bwMode="auto">
          <a:xfrm>
            <a:off x="1147156" y="757688"/>
            <a:ext cx="9948496" cy="335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13414" y="414611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72 </a:t>
            </a:r>
            <a:r>
              <a:rPr lang="en-US" sz="2400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en</a:t>
            </a: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-detectors</a:t>
            </a:r>
            <a:r>
              <a:rPr lang="ru-RU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6</a:t>
            </a: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clusters</a:t>
            </a:r>
            <a:r>
              <a:rPr lang="ru-RU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  <a:endParaRPr lang="en-US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Scintillator: </a:t>
            </a:r>
            <a:r>
              <a:rPr lang="en-US" sz="2400" b="1" dirty="0" err="1">
                <a:latin typeface="Yu Gothic UI" panose="020B0500000000000000" pitchFamily="34" charset="-128"/>
                <a:ea typeface="Yu Gothic UI" panose="020B0500000000000000" pitchFamily="34" charset="-128"/>
              </a:rPr>
              <a:t>ZnS</a:t>
            </a:r>
            <a:r>
              <a:rPr lang="en-US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(Ag) + B</a:t>
            </a:r>
            <a:r>
              <a:rPr lang="en-US" sz="2400" b="1" baseline="-25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r>
              <a:rPr lang="en-US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O</a:t>
            </a:r>
            <a:r>
              <a:rPr lang="en-US" sz="2400" b="1" baseline="-25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3</a:t>
            </a: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Array area</a:t>
            </a:r>
            <a:r>
              <a:rPr lang="ru-RU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~ </a:t>
            </a:r>
            <a:r>
              <a:rPr lang="ru-RU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10</a:t>
            </a:r>
            <a:r>
              <a:rPr lang="ru-RU" sz="2400" b="1" baseline="30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3</a:t>
            </a:r>
            <a:r>
              <a:rPr lang="ru-RU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m</a:t>
            </a:r>
            <a:r>
              <a:rPr lang="ru-RU" sz="2400" baseline="30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</a:p>
        </p:txBody>
      </p:sp>
      <p:pic>
        <p:nvPicPr>
          <p:cNvPr id="7" name="Picture 26" descr="детектор разре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 b="18687"/>
          <a:stretch>
            <a:fillRect/>
          </a:stretch>
        </p:blipFill>
        <p:spPr bwMode="auto">
          <a:xfrm>
            <a:off x="1147156" y="4146118"/>
            <a:ext cx="2792816" cy="257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9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097" y="91872"/>
            <a:ext cx="12053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Data for analysis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 Semibold" panose="020B0700000000000000" pitchFamily="34" charset="-128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2" name="Номер слайда 3"/>
          <p:cNvSpPr>
            <a:spLocks noGrp="1"/>
          </p:cNvSpPr>
          <p:nvPr/>
        </p:nvSpPr>
        <p:spPr>
          <a:xfrm>
            <a:off x="9698966" y="64004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4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3664" y="1184067"/>
            <a:ext cx="117016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u="sng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Simulation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Segoe UI" panose="020B0502040204020203" pitchFamily="34" charset="0"/>
            </a:endParaRPr>
          </a:p>
          <a:p>
            <a:pPr lvl="0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CORSIKA</a:t>
            </a:r>
            <a:r>
              <a:rPr lang="en-US" sz="24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 using the hadron interaction model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 QGSJET-II-04 + FLUKA 2020.0.3;</a:t>
            </a:r>
          </a:p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p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,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  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 E=10</a:t>
            </a:r>
            <a:r>
              <a:rPr kumimoji="0" lang="ru-RU" sz="2400" b="1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1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4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 – 10</a:t>
            </a:r>
            <a:r>
              <a:rPr kumimoji="0" lang="ru-RU" sz="2400" b="1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17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eV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 (</a:t>
            </a:r>
            <a:r>
              <a:rPr lang="en-US" sz="2400" dirty="0">
                <a:solidFill>
                  <a:srgbClr val="222222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&gt; 2.4 million events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)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664" y="3462371"/>
            <a:ext cx="879920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u="sng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Experiment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Segoe UI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NEVOD-EAS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data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from 2018 to 2023, live-time ⁓ 48 months</a:t>
            </a:r>
            <a:r>
              <a:rPr lang="ru-RU" sz="2400" dirty="0">
                <a:solidFill>
                  <a:prstClr val="black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" panose="020B0502040204020203" pitchFamily="34" charset="0"/>
              </a:rPr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URAN data from January to June 2022, live-time ⁓ 6 months.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1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8495" y="91552"/>
            <a:ext cx="12053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Selection conditions for </a:t>
            </a:r>
            <a:r>
              <a:rPr lang="en-US" sz="3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NEVOD-EAS array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8496" y="1676623"/>
            <a:ext cx="55963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Maximum energy deposit in central detector stations</a:t>
            </a:r>
            <a:r>
              <a:rPr lang="ru-RU" sz="24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≥ 5 clusters triggered simultaneously</a:t>
            </a:r>
            <a:r>
              <a:rPr lang="ru-RU" sz="24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;</a:t>
            </a:r>
            <a:endParaRPr lang="en-US" sz="2400" dirty="0"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Total energy deposit &gt; 1 GeV</a:t>
            </a:r>
            <a:r>
              <a:rPr lang="ru-RU" sz="24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;</a:t>
            </a:r>
            <a:endParaRPr lang="en-US" sz="2400" dirty="0"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endParaRPr lang="ru-RU" sz="2400" dirty="0"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Zenith angle &lt; 18</a:t>
            </a:r>
            <a:r>
              <a:rPr lang="en-US" sz="2400" dirty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°</a:t>
            </a:r>
            <a:r>
              <a:rPr lang="ru-RU" sz="24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.</a:t>
            </a:r>
            <a:endParaRPr lang="ru-RU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" name="Номер слайда 3"/>
          <p:cNvSpPr>
            <a:spLocks noGrp="1"/>
          </p:cNvSpPr>
          <p:nvPr/>
        </p:nvSpPr>
        <p:spPr>
          <a:xfrm>
            <a:off x="9698966" y="64004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6954"/>
          <a:stretch/>
        </p:blipFill>
        <p:spPr>
          <a:xfrm>
            <a:off x="5850255" y="1581073"/>
            <a:ext cx="6097495" cy="42343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0A2937-0FCF-4B21-B107-D438ABDD826D}"/>
              </a:ext>
            </a:extLst>
          </p:cNvPr>
          <p:cNvSpPr txBox="1"/>
          <p:nvPr/>
        </p:nvSpPr>
        <p:spPr>
          <a:xfrm>
            <a:off x="6658257" y="966942"/>
            <a:ext cx="511353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Coordinates of the NEVOD-EAS detector stations</a:t>
            </a:r>
            <a:endParaRPr lang="ru-RU" sz="24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983572-F0ED-49AB-8EA1-B6E19DFB5626}"/>
              </a:ext>
            </a:extLst>
          </p:cNvPr>
          <p:cNvSpPr txBox="1"/>
          <p:nvPr/>
        </p:nvSpPr>
        <p:spPr>
          <a:xfrm rot="16200000">
            <a:off x="5659019" y="3390546"/>
            <a:ext cx="6431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Y, m</a:t>
            </a:r>
            <a:endParaRPr lang="ru-RU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2F3A2-01EE-44FE-A827-2CAA13AF0C34}"/>
              </a:ext>
            </a:extLst>
          </p:cNvPr>
          <p:cNvSpPr txBox="1"/>
          <p:nvPr/>
        </p:nvSpPr>
        <p:spPr>
          <a:xfrm>
            <a:off x="8907880" y="5539482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X, m</a:t>
            </a:r>
            <a:endParaRPr lang="ru-RU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EBCF2DD-2BEA-440B-897C-E4BF14D8D4DA}"/>
              </a:ext>
            </a:extLst>
          </p:cNvPr>
          <p:cNvGrpSpPr/>
          <p:nvPr/>
        </p:nvGrpSpPr>
        <p:grpSpPr>
          <a:xfrm>
            <a:off x="9275556" y="1862960"/>
            <a:ext cx="1874799" cy="738664"/>
            <a:chOff x="3737499" y="5724148"/>
            <a:chExt cx="1600226" cy="7386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9E91D1-5A50-4FE6-84E4-661EEE7FEC2A}"/>
                </a:ext>
              </a:extLst>
            </p:cNvPr>
            <p:cNvSpPr txBox="1"/>
            <p:nvPr/>
          </p:nvSpPr>
          <p:spPr>
            <a:xfrm>
              <a:off x="3737499" y="5724148"/>
              <a:ext cx="1600226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Yu Gothic UI" panose="020B0500000000000000" pitchFamily="34" charset="-128"/>
                  <a:ea typeface="Yu Gothic UI" panose="020B0500000000000000" pitchFamily="34" charset="-128"/>
                </a:rPr>
                <a:t>Detector stations</a:t>
              </a:r>
            </a:p>
            <a:p>
              <a:r>
                <a:rPr lang="en-US" sz="1400" dirty="0">
                  <a:latin typeface="Yu Gothic UI" panose="020B0500000000000000" pitchFamily="34" charset="-128"/>
                  <a:ea typeface="Yu Gothic UI" panose="020B0500000000000000" pitchFamily="34" charset="-128"/>
                </a:rPr>
                <a:t>      central</a:t>
              </a:r>
            </a:p>
            <a:p>
              <a:r>
                <a:rPr lang="en-US" sz="1400" dirty="0">
                  <a:latin typeface="Yu Gothic UI" panose="020B0500000000000000" pitchFamily="34" charset="-128"/>
                  <a:ea typeface="Yu Gothic UI" panose="020B0500000000000000" pitchFamily="34" charset="-128"/>
                </a:rPr>
                <a:t>      peripheral</a:t>
              </a:r>
              <a:endParaRPr lang="ru-RU" sz="1400" dirty="0">
                <a:latin typeface="Yu Gothic UI" panose="020B0500000000000000" pitchFamily="34" charset="-128"/>
                <a:ea typeface="Yu Gothic UI" panose="020B0500000000000000" pitchFamily="34" charset="-128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554FE89-D4C8-4AD3-B523-04F14C73B364}"/>
                </a:ext>
              </a:extLst>
            </p:cNvPr>
            <p:cNvSpPr/>
            <p:nvPr/>
          </p:nvSpPr>
          <p:spPr>
            <a:xfrm>
              <a:off x="3889899" y="6277472"/>
              <a:ext cx="106532" cy="119124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Yu Gothic UI" panose="020B0500000000000000" pitchFamily="34" charset="-128"/>
                <a:ea typeface="Yu Gothic UI" panose="020B0500000000000000" pitchFamily="34" charset="-128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C8D3C90-1FFC-4C87-AF21-F99907DA9901}"/>
                </a:ext>
              </a:extLst>
            </p:cNvPr>
            <p:cNvSpPr/>
            <p:nvPr/>
          </p:nvSpPr>
          <p:spPr>
            <a:xfrm>
              <a:off x="3889899" y="6050326"/>
              <a:ext cx="106532" cy="119124"/>
            </a:xfrm>
            <a:prstGeom prst="rect">
              <a:avLst/>
            </a:prstGeom>
            <a:solidFill>
              <a:srgbClr val="6633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Yu Gothic UI" panose="020B0500000000000000" pitchFamily="34" charset="-128"/>
                <a:ea typeface="Yu Gothic UI" panose="020B05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6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4963" y="89976"/>
            <a:ext cx="11673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Accuracy of EAS arrival direction reconstruction</a:t>
            </a:r>
            <a:endParaRPr lang="ru-RU" sz="3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28856" y="5540783"/>
            <a:ext cx="45477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The accuracy of the direction reconstruction is ~ </a:t>
            </a:r>
            <a:r>
              <a:rPr lang="en-US" sz="2000" b="1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3.9</a:t>
            </a:r>
            <a:r>
              <a:rPr lang="en-US" sz="20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°</a:t>
            </a:r>
            <a:endParaRPr lang="ru-RU" sz="2000" b="1" dirty="0">
              <a:effectLst/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74" y="3736871"/>
            <a:ext cx="4348590" cy="253817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10953" y="6275047"/>
            <a:ext cx="4919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The angle resolution of the DECOR is ~ </a:t>
            </a:r>
            <a:r>
              <a:rPr lang="en-US" sz="2000" b="1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°</a:t>
            </a:r>
            <a:endParaRPr lang="ru-RU" sz="20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5" name="Номер слайда 3"/>
          <p:cNvSpPr>
            <a:spLocks noGrp="1"/>
          </p:cNvSpPr>
          <p:nvPr/>
        </p:nvSpPr>
        <p:spPr>
          <a:xfrm>
            <a:off x="9698966" y="64004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6</a:t>
            </a:r>
            <a:endParaRPr lang="ru-RU" sz="140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6800" r="5553" b="6133"/>
          <a:stretch/>
        </p:blipFill>
        <p:spPr>
          <a:xfrm>
            <a:off x="6400800" y="1263316"/>
            <a:ext cx="5003874" cy="41256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74" y="1198456"/>
            <a:ext cx="4314685" cy="24262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80667" y="798346"/>
            <a:ext cx="3353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С</a:t>
            </a:r>
            <a:r>
              <a:rPr lang="en-US" sz="2000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oordinate</a:t>
            </a:r>
            <a:r>
              <a:rPr lang="en-US" sz="2000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detector DECOR</a:t>
            </a:r>
            <a:endParaRPr lang="ru-RU" sz="20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8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4086" y="63883"/>
            <a:ext cx="11673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171616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Accuracy of EAS parameters reconstitution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Yu Gothic UI Semibold" panose="020B0700000000000000" pitchFamily="34" charset="-128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9339" y="5766913"/>
            <a:ext cx="3445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u="sng" dirty="0">
                <a:solidFill>
                  <a:srgbClr val="171616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Axis reconstruction accuracy:</a:t>
            </a:r>
          </a:p>
          <a:p>
            <a:pPr lvl="0"/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∆R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⁓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3.4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/>
                <a:ea typeface="+mn-ea"/>
                <a:cs typeface="+mn-cs"/>
              </a:rPr>
              <a:t>m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4981" y="855913"/>
            <a:ext cx="4200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rgbClr val="171616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Distribution of events by distance R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85711" y="697134"/>
            <a:ext cx="5584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srgbClr val="171616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Correlation of the reconstructed and simulated shower size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12742" y="5791098"/>
            <a:ext cx="34403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u="sng" dirty="0">
                <a:solidFill>
                  <a:srgbClr val="171616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Size </a:t>
            </a:r>
            <a:r>
              <a:rPr lang="en-US" sz="2000" u="sng" dirty="0">
                <a:solidFill>
                  <a:srgbClr val="171616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reconstruction accuracy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For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e</a:t>
            </a:r>
            <a:r>
              <a:rPr kumimoji="0" lang="ru-RU" sz="2000" b="0" i="0" u="none" strike="noStrike" kern="1200" cap="none" spc="0" normalizeH="0" baseline="-2500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sim</a:t>
            </a:r>
            <a:r>
              <a:rPr kumimoji="0" lang="ru-RU" sz="2000" b="0" i="0" u="none" strike="noStrike" kern="1200" cap="none" spc="0" normalizeH="0" baseline="-2500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.)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= 10</a:t>
            </a:r>
            <a:r>
              <a:rPr kumimoji="0" lang="ru-RU" sz="2000" b="0" i="0" u="none" strike="noStrike" kern="1200" cap="none" spc="0" normalizeH="0" baseline="3000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5±0.1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15 %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Yu Gothic UI"/>
              <a:ea typeface="+mn-ea"/>
              <a:cs typeface="+mn-cs"/>
            </a:endParaRPr>
          </a:p>
        </p:txBody>
      </p:sp>
      <p:sp>
        <p:nvSpPr>
          <p:cNvPr id="9" name="Номер слайда 3"/>
          <p:cNvSpPr>
            <a:spLocks noGrp="1"/>
          </p:cNvSpPr>
          <p:nvPr/>
        </p:nvSpPr>
        <p:spPr>
          <a:xfrm>
            <a:off x="9698966" y="64004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7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 r="6212"/>
          <a:stretch/>
        </p:blipFill>
        <p:spPr>
          <a:xfrm>
            <a:off x="5985711" y="1408959"/>
            <a:ext cx="6003806" cy="4329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t="7515" r="5175" b="7152"/>
          <a:stretch/>
        </p:blipFill>
        <p:spPr>
          <a:xfrm>
            <a:off x="171578" y="1408959"/>
            <a:ext cx="5866996" cy="43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2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501" y="68210"/>
            <a:ext cx="11080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Shower size spectrum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 Semibold" panose="020B0700000000000000" pitchFamily="34" charset="-128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9074" y="782049"/>
            <a:ext cx="35333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EAS-TOP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(M.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Aglietta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, 1999):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lgN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ek</a:t>
            </a:r>
            <a:r>
              <a:rPr kumimoji="0" lang="ru-RU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=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5.63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±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0.07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∆k =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0.25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±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0.07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12642" y="3522174"/>
            <a:ext cx="16995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NEVOD-EAS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lgN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ek</a:t>
            </a:r>
            <a:r>
              <a:rPr kumimoji="0" lang="ru-RU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=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5.75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∆k =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0.3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2642" y="4782505"/>
            <a:ext cx="3805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KASCADE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(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K.-H. Kampert, 1998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lgN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ek</a:t>
            </a:r>
            <a:r>
              <a:rPr kumimoji="0" lang="ru-RU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=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5.7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±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0.07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  <p:sp>
        <p:nvSpPr>
          <p:cNvPr id="16" name="Номер слайда 3"/>
          <p:cNvSpPr>
            <a:spLocks noGrp="1"/>
          </p:cNvSpPr>
          <p:nvPr/>
        </p:nvSpPr>
        <p:spPr>
          <a:xfrm>
            <a:off x="9698966" y="64004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8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2642" y="2261843"/>
            <a:ext cx="4049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MAKET-ANI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A.Chilingarian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, 2007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lgN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ek</a:t>
            </a:r>
            <a:r>
              <a:rPr kumimoji="0" lang="ru-RU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=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5.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84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±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0.07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∆k =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0.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48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±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0.04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t="7044" r="4784" b="6934"/>
          <a:stretch/>
        </p:blipFill>
        <p:spPr>
          <a:xfrm>
            <a:off x="503752" y="1080595"/>
            <a:ext cx="6867144" cy="526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1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5773" y="168794"/>
            <a:ext cx="11080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Energy spectrum by the NEVOD-EAS array</a:t>
            </a: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Arial" panose="020B0604020202020204" pitchFamily="34" charset="0"/>
              </a:rPr>
              <a:t>(preliminary)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 Semibold" panose="020B0700000000000000" pitchFamily="34" charset="-128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5901" y="2126678"/>
            <a:ext cx="21130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Knee position</a:t>
            </a:r>
            <a:r>
              <a:rPr lang="ru-RU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:</a:t>
            </a:r>
          </a:p>
          <a:p>
            <a:pPr lvl="0">
              <a:defRPr/>
            </a:pPr>
            <a:endParaRPr lang="ru-RU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lvl="0">
              <a:defRPr/>
            </a:pPr>
            <a:r>
              <a:rPr lang="ru-RU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3.5 × 10</a:t>
            </a:r>
            <a:r>
              <a:rPr lang="ru-RU" sz="2400" b="1" baseline="30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15</a:t>
            </a:r>
            <a:r>
              <a:rPr lang="ru-RU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eV</a:t>
            </a:r>
            <a:r>
              <a:rPr lang="ru-RU" sz="2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</a:p>
          <a:p>
            <a:pPr lvl="0">
              <a:defRPr/>
            </a:pPr>
            <a:endParaRPr lang="ru-RU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∆</a:t>
            </a:r>
            <a:r>
              <a:rPr lang="el-GR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 =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0.32</a:t>
            </a:r>
          </a:p>
        </p:txBody>
      </p:sp>
      <p:sp>
        <p:nvSpPr>
          <p:cNvPr id="16" name="Номер слайда 3"/>
          <p:cNvSpPr>
            <a:spLocks noGrp="1"/>
          </p:cNvSpPr>
          <p:nvPr/>
        </p:nvSpPr>
        <p:spPr>
          <a:xfrm>
            <a:off x="9698966" y="64004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6267" r="4902" b="7200"/>
          <a:stretch/>
        </p:blipFill>
        <p:spPr>
          <a:xfrm>
            <a:off x="822960" y="1246012"/>
            <a:ext cx="6909679" cy="52881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40798" y="2036351"/>
            <a:ext cx="1191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l-GR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γ</a:t>
            </a:r>
            <a:r>
              <a:rPr lang="en-US" sz="2000" baseline="-25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1</a:t>
            </a:r>
            <a:r>
              <a:rPr lang="en-US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= 2.56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70294" y="2805792"/>
            <a:ext cx="1266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l-GR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γ </a:t>
            </a:r>
            <a:r>
              <a:rPr lang="en-US" sz="2000" baseline="-25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r>
              <a:rPr lang="en-US" sz="2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= 2.88</a:t>
            </a:r>
          </a:p>
        </p:txBody>
      </p:sp>
    </p:spTree>
    <p:extLst>
      <p:ext uri="{BB962C8B-B14F-4D97-AF65-F5344CB8AC3E}">
        <p14:creationId xmlns:p14="http://schemas.microsoft.com/office/powerpoint/2010/main" val="127097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Yu Gothic UI"/>
        <a:ea typeface=""/>
        <a:cs typeface=""/>
      </a:majorFont>
      <a:minorFont>
        <a:latin typeface="Yu Gothic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Шаблон МИФИ">
  <a:themeElements>
    <a:clrScheme name="Другая 7">
      <a:dk1>
        <a:srgbClr val="171616"/>
      </a:dk1>
      <a:lt1>
        <a:srgbClr val="FFFFFF"/>
      </a:lt1>
      <a:dk2>
        <a:srgbClr val="0055BB"/>
      </a:dk2>
      <a:lt2>
        <a:srgbClr val="E2E2E2"/>
      </a:lt2>
      <a:accent1>
        <a:srgbClr val="0055BB"/>
      </a:accent1>
      <a:accent2>
        <a:srgbClr val="00BBEE"/>
      </a:accent2>
      <a:accent3>
        <a:srgbClr val="FF5000"/>
      </a:accent3>
      <a:accent4>
        <a:srgbClr val="00B050"/>
      </a:accent4>
      <a:accent5>
        <a:srgbClr val="00FFCC"/>
      </a:accent5>
      <a:accent6>
        <a:srgbClr val="FF66CC"/>
      </a:accent6>
      <a:hlink>
        <a:srgbClr val="00BBEE"/>
      </a:hlink>
      <a:folHlink>
        <a:srgbClr val="FFAE89"/>
      </a:folHlink>
    </a:clrScheme>
    <a:fontScheme name="Другая 1">
      <a:majorFont>
        <a:latin typeface="Yu Gothic UI"/>
        <a:ea typeface=""/>
        <a:cs typeface=""/>
      </a:majorFont>
      <a:minorFont>
        <a:latin typeface="Yu Gothic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b="1" dirty="0" smtClean="0">
            <a:solidFill>
              <a:schemeClr val="bg1"/>
            </a:solidFill>
            <a:latin typeface="Montserrat" panose="00000500000000000000" pitchFamily="2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528</Words>
  <Application>Microsoft Office PowerPoint</Application>
  <PresentationFormat>Широкоэкранный</PresentationFormat>
  <Paragraphs>104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Yu Gothic UI</vt:lpstr>
      <vt:lpstr>Yu Gothic UI Semibold</vt:lpstr>
      <vt:lpstr>Arial</vt:lpstr>
      <vt:lpstr>Calibri</vt:lpstr>
      <vt:lpstr>Calibri Light</vt:lpstr>
      <vt:lpstr>Cambria Math</vt:lpstr>
      <vt:lpstr>Montserrat</vt:lpstr>
      <vt:lpstr>Segoe UI</vt:lpstr>
      <vt:lpstr>Times New Roman</vt:lpstr>
      <vt:lpstr>2_Тема Office</vt:lpstr>
      <vt:lpstr>1_Тема Office</vt:lpstr>
      <vt:lpstr>Шаблон МИФИ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EAYuzhakova</dc:creator>
  <cp:lastModifiedBy>EAYuzhakova</cp:lastModifiedBy>
  <cp:revision>40</cp:revision>
  <dcterms:created xsi:type="dcterms:W3CDTF">2024-07-08T08:37:45Z</dcterms:created>
  <dcterms:modified xsi:type="dcterms:W3CDTF">2024-10-24T09:13:17Z</dcterms:modified>
</cp:coreProperties>
</file>