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73" r:id="rId9"/>
    <p:sldId id="265" r:id="rId10"/>
    <p:sldId id="266" r:id="rId11"/>
    <p:sldId id="267" r:id="rId12"/>
    <p:sldId id="269" r:id="rId13"/>
    <p:sldId id="270" r:id="rId14"/>
    <p:sldId id="272" r:id="rId15"/>
    <p:sldId id="271" r:id="rId16"/>
    <p:sldId id="263" r:id="rId17"/>
    <p:sldId id="26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69299-2892-49D5-AB11-66C6535507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8A1C0F-EB6B-487D-A827-9AE0F6862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24D761-FED2-4AF4-8459-C025C5F2F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9CE8-EC4C-49C7-80AD-3B5689A4EB3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F925E7-4CD5-404E-89F3-2B8D93A9F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15C07E-654E-4556-853B-75D97CFFD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E1D40-27CE-448D-A13A-BB5BD51DE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545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74B52-A355-4C6D-B219-465CAE2CA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6F75BD-77C0-4BF9-B4B2-DE04E46636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1C96C1-9445-4135-8E92-4DC6070ED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9CE8-EC4C-49C7-80AD-3B5689A4EB3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9AB8DE-3E55-4833-A224-71DB1DD6F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497F74-F99C-4AD7-B8A7-139DFE787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E1D40-27CE-448D-A13A-BB5BD51DE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944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D60105-CD11-43C2-A615-1E45AF9D9C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BAB2A7-7931-4005-B97B-A3F10CA84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298F66-7496-4709-9471-BC43EC465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9CE8-EC4C-49C7-80AD-3B5689A4EB3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6A2E61-EB2A-4786-BB25-593CE2FF6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AD92A7-AD2E-464B-9CC8-AED36CA81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E1D40-27CE-448D-A13A-BB5BD51DE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835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D79E78-6FFC-44FB-90E9-A9FC78299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94B833-BE13-47CC-AF5A-95BBACDD4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2FFD84-26DF-49A9-8159-AA777236C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9CE8-EC4C-49C7-80AD-3B5689A4EB3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8D120D-9F8B-4A83-A640-B5BF9105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228063-A069-430E-A91A-524460411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E1D40-27CE-448D-A13A-BB5BD51DE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081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DA0936-A11F-495E-8E77-04D5D00C3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C1DDE2-B6AF-42BE-83D1-490C4D8EC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D10484-21B9-4DE2-B231-CAD245A0B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9CE8-EC4C-49C7-80AD-3B5689A4EB3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A1EE23-E510-4543-8A83-6B9BB3721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64C71B-CEF3-419B-A1E2-1E7B1AABC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E1D40-27CE-448D-A13A-BB5BD51DE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35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19BDE0-C55C-4A87-8374-6B3383BBD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77DB9B-6629-4631-A915-3A11338967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2AEE67-DFD9-4312-B7D3-AC446B189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337249-0115-4DDB-8869-314B46582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9CE8-EC4C-49C7-80AD-3B5689A4EB3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529572-5D43-4F81-8CE0-DDFC813AA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2E637D-CE1C-4640-B7E6-EDA405EE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E1D40-27CE-448D-A13A-BB5BD51DE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48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A5E1D1-9B46-4952-B8F6-A45FFB41C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29C41E-ECE0-4F9D-9F65-944A2C40E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73B109-B61F-42A7-8E90-599955E7B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D92F8D9-6D1D-4503-A5C8-48A1FE9CA5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CD7905-4F4D-43DE-8D99-5FCECA1945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3F35DB7-2CE2-4219-9163-FBB9E6778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9CE8-EC4C-49C7-80AD-3B5689A4EB3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87D7A69-E513-4641-A412-0EFFDC2AD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3F4B87B-5D43-496F-83FD-01DC925C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E1D40-27CE-448D-A13A-BB5BD51DE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39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CFEDBB-CAAE-4373-8E9D-CAA5EE939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8D0A6E8-11F6-4167-A4FA-2AFEC6A24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9CE8-EC4C-49C7-80AD-3B5689A4EB3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2E22739-BA2E-4B83-BEE8-651EFFA8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064C47-7BAA-469C-AB8F-B94D0EE7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E1D40-27CE-448D-A13A-BB5BD51DE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17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60272D1-CABC-4AF0-AF9A-8782DC95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9CE8-EC4C-49C7-80AD-3B5689A4EB3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D5F2777-3994-437A-BD46-4D7F5594D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111E5D-C5B2-4D13-B378-69BCF047A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E1D40-27CE-448D-A13A-BB5BD51DE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74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553AE0-C20E-42D4-89A0-18A3B6B73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A49A18-B79D-47D5-8BF2-07E00E96E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DE7538-EF21-457D-A065-66A9D8D45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7D9CCA-F6BE-47F6-AA54-45E56C56D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9CE8-EC4C-49C7-80AD-3B5689A4EB3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5BCAD7-27D4-47B3-93B8-0E88DE28D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BBAB8B-A287-4EB0-95B1-6B11B9D62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E1D40-27CE-448D-A13A-BB5BD51DE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999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88F8C1-9034-4A94-8A36-8D4E9250E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E3DE13-ABCC-4E6F-A2C0-B2A75FD714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B047ED-36D3-4275-A1A4-D26507ED4F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685F37-89BD-46FB-A215-DCBE25A47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9CE8-EC4C-49C7-80AD-3B5689A4EB3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363B3C-DE12-4D3D-8226-CB254A0ED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67BDD3-0C4B-427D-86E9-062AA1E8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E1D40-27CE-448D-A13A-BB5BD51DE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80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F1AD8-CF78-4930-A653-3C72DE37B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4D9607-62BD-42CC-BE87-B836814CB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854DB2-4B5D-48C6-A504-A395642AF3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D9CE8-EC4C-49C7-80AD-3B5689A4EB3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C2C56-BFE8-41B8-B10B-AA4FF0211A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09DACA-D9F7-4D58-AB68-FC4005E8B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E1D40-27CE-448D-A13A-BB5BD51DE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83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3DAC3A-B990-4F6C-B6E8-E5B59A449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988" y="252787"/>
            <a:ext cx="11932024" cy="2387600"/>
          </a:xfrm>
        </p:spPr>
        <p:txBody>
          <a:bodyPr>
            <a:normAutofit/>
          </a:bodyPr>
          <a:lstStyle/>
          <a:p>
            <a:r>
              <a:rPr lang="ru-RU" sz="4400" b="1" dirty="0" err="1"/>
              <a:t>Measurement</a:t>
            </a:r>
            <a:r>
              <a:rPr lang="ru-RU" sz="4400" b="1" dirty="0"/>
              <a:t> </a:t>
            </a:r>
            <a:r>
              <a:rPr lang="ru-RU" sz="4400" b="1" dirty="0" err="1"/>
              <a:t>of</a:t>
            </a:r>
            <a:r>
              <a:rPr lang="ru-RU" sz="4400" b="1" dirty="0"/>
              <a:t> </a:t>
            </a:r>
            <a:r>
              <a:rPr lang="ru-RU" sz="4400" b="1" dirty="0" err="1"/>
              <a:t>the</a:t>
            </a:r>
            <a:r>
              <a:rPr lang="ru-RU" sz="4400" b="1" dirty="0"/>
              <a:t> A</a:t>
            </a:r>
            <a:r>
              <a:rPr lang="ru-RU" sz="4400" b="1" baseline="-25000" dirty="0"/>
              <a:t>NN</a:t>
            </a:r>
            <a:r>
              <a:rPr lang="ru-RU" sz="4400" b="1" dirty="0"/>
              <a:t> </a:t>
            </a:r>
            <a:r>
              <a:rPr lang="ru-RU" sz="4400" b="1" dirty="0" err="1"/>
              <a:t>spin</a:t>
            </a:r>
            <a:r>
              <a:rPr lang="ru-RU" sz="4400" b="1" dirty="0"/>
              <a:t> </a:t>
            </a:r>
            <a:r>
              <a:rPr lang="ru-RU" sz="4400" b="1" dirty="0" err="1"/>
              <a:t>correlation</a:t>
            </a:r>
            <a:r>
              <a:rPr lang="ru-RU" sz="4400" b="1" dirty="0"/>
              <a:t> </a:t>
            </a:r>
            <a:r>
              <a:rPr lang="en-US" sz="4400" b="1" dirty="0"/>
              <a:t>parameter </a:t>
            </a:r>
            <a:r>
              <a:rPr lang="ru-RU" sz="4400" b="1" dirty="0" err="1"/>
              <a:t>in</a:t>
            </a:r>
            <a:r>
              <a:rPr lang="ru-RU" sz="4400" b="1" dirty="0"/>
              <a:t> </a:t>
            </a:r>
            <a:r>
              <a:rPr lang="ru-RU" sz="4400" b="1" dirty="0" err="1"/>
              <a:t>elastic</a:t>
            </a:r>
            <a:r>
              <a:rPr lang="ru-RU" sz="4400" b="1" dirty="0"/>
              <a:t> </a:t>
            </a:r>
            <a:r>
              <a:rPr lang="ru-RU" sz="4400" b="1" i="1" dirty="0" err="1"/>
              <a:t>pp</a:t>
            </a:r>
            <a:r>
              <a:rPr lang="ru-RU" sz="4400" b="1" dirty="0"/>
              <a:t> </a:t>
            </a:r>
            <a:r>
              <a:rPr lang="ru-RU" sz="4400" b="1" dirty="0" err="1"/>
              <a:t>and</a:t>
            </a:r>
            <a:r>
              <a:rPr lang="ru-RU" sz="4400" b="1" dirty="0"/>
              <a:t> </a:t>
            </a:r>
            <a:r>
              <a:rPr lang="ru-RU" sz="4400" b="1" i="1" dirty="0"/>
              <a:t>p ̅p</a:t>
            </a:r>
            <a:r>
              <a:rPr lang="ru-RU" sz="4400" b="1" dirty="0"/>
              <a:t>  </a:t>
            </a:r>
            <a:r>
              <a:rPr lang="ru-RU" sz="4400" b="1" dirty="0" err="1"/>
              <a:t>scattering</a:t>
            </a:r>
            <a:r>
              <a:rPr lang="ru-RU" sz="4400" b="1" dirty="0"/>
              <a:t> </a:t>
            </a:r>
            <a:r>
              <a:rPr lang="ru-RU" sz="4400" b="1" dirty="0" err="1"/>
              <a:t>reactions</a:t>
            </a:r>
            <a:r>
              <a:rPr lang="ru-RU" sz="4400" b="1" dirty="0"/>
              <a:t> </a:t>
            </a:r>
            <a:r>
              <a:rPr lang="ru-RU" sz="4400" b="1" dirty="0" err="1"/>
              <a:t>in</a:t>
            </a:r>
            <a:r>
              <a:rPr lang="ru-RU" sz="4400" b="1" dirty="0"/>
              <a:t> </a:t>
            </a:r>
            <a:r>
              <a:rPr lang="ru-RU" sz="4400" b="1" dirty="0" err="1"/>
              <a:t>the</a:t>
            </a:r>
            <a:r>
              <a:rPr lang="ru-RU" sz="4400" b="1" dirty="0"/>
              <a:t> SPASCHARM </a:t>
            </a:r>
            <a:r>
              <a:rPr lang="ru-RU" sz="4400" b="1" dirty="0" err="1"/>
              <a:t>experiment</a:t>
            </a:r>
            <a:r>
              <a:rPr lang="ru-RU" sz="4400" b="1" dirty="0"/>
              <a:t> </a:t>
            </a:r>
            <a:r>
              <a:rPr lang="ru-RU" sz="4400" b="1" dirty="0" err="1"/>
              <a:t>at</a:t>
            </a:r>
            <a:r>
              <a:rPr lang="ru-RU" sz="4400" b="1" dirty="0"/>
              <a:t> U-70.</a:t>
            </a:r>
            <a:endParaRPr lang="ru-RU" sz="4400" i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AA344F-E058-47BB-BE6F-352E5A6FB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0917" y="3055191"/>
            <a:ext cx="9144000" cy="1655762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A.A. Bogdanov, V.P.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Ladygin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V.V.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Mochalov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V.V.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Moiseev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M.B.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Nurusheva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P.A. Semenov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447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C38160-D58B-4407-B786-84616AC93D5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" y="82868"/>
            <a:ext cx="5938520" cy="32156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3CBE98-9605-4D71-B2CB-CD210B98B087}"/>
              </a:ext>
            </a:extLst>
          </p:cNvPr>
          <p:cNvSpPr txBox="1"/>
          <p:nvPr/>
        </p:nvSpPr>
        <p:spPr>
          <a:xfrm>
            <a:off x="5868046" y="490359"/>
            <a:ext cx="60947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</a:rPr>
              <a:t>The X and Y distribution </a:t>
            </a:r>
            <a:r>
              <a:rPr lang="en-US" dirty="0"/>
              <a:t>for scattered protons detectors </a:t>
            </a:r>
            <a:r>
              <a:rPr lang="en-US" dirty="0">
                <a:effectLst/>
              </a:rPr>
              <a:t>in arm 3_4. With smearing in momentum and point of interaction. </a:t>
            </a:r>
            <a:r>
              <a:rPr lang="en-US" b="1" dirty="0">
                <a:effectLst/>
              </a:rPr>
              <a:t>With</a:t>
            </a:r>
            <a:r>
              <a:rPr lang="en-US" dirty="0">
                <a:effectLst/>
              </a:rPr>
              <a:t> applying trigger conditions. Detectors are scintillation counters.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131682-8A81-4F29-AF38-77B94C2F464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" y="3360334"/>
            <a:ext cx="5933440" cy="317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38E091C-8C9A-4B8E-9A26-FCD25E6FACB0}"/>
              </a:ext>
            </a:extLst>
          </p:cNvPr>
          <p:cNvSpPr txBox="1"/>
          <p:nvPr/>
        </p:nvSpPr>
        <p:spPr>
          <a:xfrm>
            <a:off x="6023028" y="3642497"/>
            <a:ext cx="60947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</a:rPr>
              <a:t>The Z and Y distribution for recoil proton detectors in arm 7_8. With a smearing in momentum and point of interaction. </a:t>
            </a:r>
            <a:r>
              <a:rPr lang="en-US" b="1" dirty="0">
                <a:effectLst/>
              </a:rPr>
              <a:t>With</a:t>
            </a:r>
            <a:r>
              <a:rPr lang="en-US" dirty="0">
                <a:effectLst/>
              </a:rPr>
              <a:t> applying trigger conditions. Detectors are Proportional chambers.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14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3E941F-254C-4227-A022-E6BD3F6E42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5575" y="168449"/>
            <a:ext cx="6304219" cy="35874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1F8143-4C8A-4303-B700-973671377DD2}"/>
              </a:ext>
            </a:extLst>
          </p:cNvPr>
          <p:cNvSpPr txBox="1"/>
          <p:nvPr/>
        </p:nvSpPr>
        <p:spPr>
          <a:xfrm>
            <a:off x="6174658" y="1191003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</a:rPr>
              <a:t>Distribution of the result of tangents multiplication for H3&amp;H4&amp;5</a:t>
            </a:r>
            <a:r>
              <a:rPr lang="en-US" sz="2800" dirty="0"/>
              <a:t>&amp;H6 arm. </a:t>
            </a:r>
            <a:r>
              <a:rPr lang="en-US" sz="2800" dirty="0">
                <a:effectLst/>
              </a:rPr>
              <a:t>Elastic events</a:t>
            </a:r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E4DB8B-21E5-4C15-9C57-3941A4483C7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37471" y="3755923"/>
            <a:ext cx="5940425" cy="31299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E76DDF-5F77-4545-B327-36BEB87BE1F3}"/>
              </a:ext>
            </a:extLst>
          </p:cNvPr>
          <p:cNvSpPr txBox="1"/>
          <p:nvPr/>
        </p:nvSpPr>
        <p:spPr>
          <a:xfrm>
            <a:off x="6225412" y="3728880"/>
            <a:ext cx="55939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</a:rPr>
              <a:t>Distribution of the result of tangents multiplication for H3&amp;H4&amp;5</a:t>
            </a:r>
            <a:r>
              <a:rPr lang="en-US" sz="2800" dirty="0"/>
              <a:t>&amp;H6 arm.  I</a:t>
            </a:r>
            <a:r>
              <a:rPr lang="en-US" sz="2800" dirty="0">
                <a:effectLst/>
              </a:rPr>
              <a:t>nelastic events</a:t>
            </a:r>
            <a:endParaRPr lang="ru-RU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901159-48BA-4E8B-8F19-0001AE3E132D}"/>
              </a:ext>
            </a:extLst>
          </p:cNvPr>
          <p:cNvSpPr txBox="1"/>
          <p:nvPr/>
        </p:nvSpPr>
        <p:spPr>
          <a:xfrm>
            <a:off x="5999629" y="5226784"/>
            <a:ext cx="540347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effectLst/>
              </a:rPr>
              <a:t>Since inelastic background events do not have a significant bump in the negative region, taking cuts from -0.15 to 0.2 does not increase the background, but does not allow to cut off elastic events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93978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3437C9E-0E00-43BB-A1DA-9253F85BA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BA666A6-619D-4B0B-B460-668D005748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5935663" cy="319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r:id="rId3" imgW="10447925" imgH="5616427" progId="PBrush">
                  <p:embed/>
                </p:oleObj>
              </mc:Choice>
              <mc:Fallback>
                <p:oleObj r:id="rId3" imgW="10447925" imgH="5616427" progId="PBrus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935663" cy="3192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AF9107F4-ED36-4FAE-9F0F-09748090F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655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B694CE8B-06BC-40B2-B164-21C5E5EF47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537128"/>
              </p:ext>
            </p:extLst>
          </p:nvPr>
        </p:nvGraphicFramePr>
        <p:xfrm>
          <a:off x="0" y="3665538"/>
          <a:ext cx="5935663" cy="313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r:id="rId5" imgW="10470787" imgH="5517358" progId="PBrush">
                  <p:embed/>
                </p:oleObj>
              </mc:Choice>
              <mc:Fallback>
                <p:oleObj r:id="rId5" imgW="10470787" imgH="5517358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665538"/>
                        <a:ext cx="5935663" cy="3132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D0CD3B5-88B8-4B75-8EB8-F1903A32684B}"/>
              </a:ext>
            </a:extLst>
          </p:cNvPr>
          <p:cNvSpPr txBox="1"/>
          <p:nvPr/>
        </p:nvSpPr>
        <p:spPr>
          <a:xfrm>
            <a:off x="6096000" y="878662"/>
            <a:ext cx="54953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</a:rPr>
              <a:t>Two-dimensional histogram for elastic events.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439EEE-F3B2-4E2D-95A2-DEB7D4B02333}"/>
              </a:ext>
            </a:extLst>
          </p:cNvPr>
          <p:cNvSpPr txBox="1"/>
          <p:nvPr/>
        </p:nvSpPr>
        <p:spPr>
          <a:xfrm>
            <a:off x="6015831" y="3990969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</a:rPr>
              <a:t>Two-dimensional histogram for diffraction events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33788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8A8C3E0-7D96-4B86-9CFD-137AA17FE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77AB7E7-29A6-46AC-AE0B-F622F48272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5935663" cy="355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" r:id="rId3" imgW="9830652" imgH="5898391" progId="PBrush">
                  <p:embed/>
                </p:oleObj>
              </mc:Choice>
              <mc:Fallback>
                <p:oleObj r:id="rId3" imgW="9830652" imgH="5898391" progId="PBrus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935663" cy="355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B5C9132B-E516-479D-AF85-CDCD08D94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47" y="3390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8AD587AB-7BE4-4E4D-A19F-BF6B5459FF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999733"/>
              </p:ext>
            </p:extLst>
          </p:nvPr>
        </p:nvGraphicFramePr>
        <p:xfrm>
          <a:off x="89647" y="3390900"/>
          <a:ext cx="5935663" cy="34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8" r:id="rId5" imgW="9899238" imgH="5775238" progId="PBrush">
                  <p:embed/>
                </p:oleObj>
              </mc:Choice>
              <mc:Fallback>
                <p:oleObj r:id="rId5" imgW="9899238" imgH="5775238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47" y="3390900"/>
                        <a:ext cx="5935663" cy="346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7E61DAB-6952-4365-B563-CA3EE861E463}"/>
              </a:ext>
            </a:extLst>
          </p:cNvPr>
          <p:cNvSpPr txBox="1"/>
          <p:nvPr/>
        </p:nvSpPr>
        <p:spPr>
          <a:xfrm>
            <a:off x="5800164" y="92075"/>
            <a:ext cx="6096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</a:rPr>
              <a:t>Momentum distribution of scattering protons and recoil protons. The blue distribution is all protons, the red one is only inelastic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ECCB4A-F744-4D2A-9715-46B5F1352452}"/>
              </a:ext>
            </a:extLst>
          </p:cNvPr>
          <p:cNvSpPr txBox="1"/>
          <p:nvPr/>
        </p:nvSpPr>
        <p:spPr>
          <a:xfrm>
            <a:off x="5935663" y="3429000"/>
            <a:ext cx="6096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</a:rPr>
              <a:t>Momentum distribution of scattering protons and recoil protons with cuts. The blue distribution is all protons, the red one is only inelastic.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95591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4ABFA-C950-4630-97B3-AF13F21C0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81" y="-204807"/>
            <a:ext cx="10515600" cy="1325563"/>
          </a:xfrm>
        </p:spPr>
        <p:txBody>
          <a:bodyPr/>
          <a:lstStyle/>
          <a:p>
            <a:r>
              <a:rPr lang="en-US" dirty="0">
                <a:effectLst/>
              </a:rPr>
              <a:t>Estimation of measurement time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5B9964-CF86-43D8-B235-51D8D91CB6D3}"/>
              </a:ext>
            </a:extLst>
          </p:cNvPr>
          <p:cNvSpPr txBox="1"/>
          <p:nvPr/>
        </p:nvSpPr>
        <p:spPr>
          <a:xfrm>
            <a:off x="690281" y="98733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</a:rPr>
              <a:t>The measured  asymmetry is determined by the ratio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8C828DF-072E-40B4-989D-42D542D61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236" y="1512403"/>
            <a:ext cx="4282811" cy="10364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7571B2-0F9F-47BE-B87D-06A395A393DD}"/>
              </a:ext>
            </a:extLst>
          </p:cNvPr>
          <p:cNvSpPr txBox="1"/>
          <p:nvPr/>
        </p:nvSpPr>
        <p:spPr>
          <a:xfrm>
            <a:off x="89646" y="2448649"/>
            <a:ext cx="11716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</a:rPr>
              <a:t>If the polarization of the target and the polarization of the beam are known, then we can determine the spin correlation coefficient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NN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08F4049-5C3B-4CCF-8E11-35E8B4901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890" y="2823470"/>
            <a:ext cx="2430991" cy="50296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F3CCEDB-B54F-4519-83D7-A4006A89A082}"/>
              </a:ext>
            </a:extLst>
          </p:cNvPr>
          <p:cNvSpPr txBox="1"/>
          <p:nvPr/>
        </p:nvSpPr>
        <p:spPr>
          <a:xfrm>
            <a:off x="112058" y="3388320"/>
            <a:ext cx="110983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Since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0,4, 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0,7, 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NN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=0,1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receive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ε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NN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=0,028, 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Δε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0,1ε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NN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2,8х10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-3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845498-35ED-43AB-BD04-DDAB485AE6FD}"/>
              </a:ext>
            </a:extLst>
          </p:cNvPr>
          <p:cNvSpPr txBox="1"/>
          <p:nvPr/>
        </p:nvSpPr>
        <p:spPr>
          <a:xfrm>
            <a:off x="112058" y="3920731"/>
            <a:ext cx="115196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</a:rPr>
              <a:t>The number of events required to achieve the required accuracy is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1/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Δε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NN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1,276х10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8BFEEFC-51AC-44BA-A5FB-112AF17378D9}"/>
                  </a:ext>
                </a:extLst>
              </p:cNvPr>
              <p:cNvSpPr txBox="1"/>
              <p:nvPr/>
            </p:nvSpPr>
            <p:spPr>
              <a:xfrm>
                <a:off x="112058" y="4326110"/>
                <a:ext cx="11909613" cy="7682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Taking into account the luminosity </a:t>
                </a:r>
                <a:r>
                  <a:rPr lang="ru-RU" sz="1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L~10</a:t>
                </a:r>
                <a:r>
                  <a:rPr lang="ru-RU" sz="1800" i="1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28</a:t>
                </a:r>
                <a:r>
                  <a:rPr lang="ru-RU" sz="1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см⁻²сек⁻¹</a:t>
                </a:r>
                <a:r>
                  <a:rPr lang="ru-RU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cross </a:t>
                </a:r>
                <a:r>
                  <a:rPr lang="en-US" dirty="0"/>
                  <a:t>sections</a:t>
                </a:r>
                <a:r>
                  <a:rPr lang="ru-RU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=3,8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mBn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/>
                  <a:t>and acceptance will get the number of events in 1 hour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n=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697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8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8BFEEFC-51AC-44BA-A5FB-112AF1737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58" y="4326110"/>
                <a:ext cx="11909613" cy="768287"/>
              </a:xfrm>
              <a:prstGeom prst="rect">
                <a:avLst/>
              </a:prstGeom>
              <a:blipFill>
                <a:blip r:embed="rId4"/>
                <a:stretch>
                  <a:fillRect l="-409" b="-119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819010CA-B2AC-4CDD-B5A8-9194741050D6}"/>
              </a:ext>
            </a:extLst>
          </p:cNvPr>
          <p:cNvSpPr txBox="1"/>
          <p:nvPr/>
        </p:nvSpPr>
        <p:spPr>
          <a:xfrm>
            <a:off x="215152" y="5325851"/>
            <a:ext cx="8305800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</a:rPr>
              <a:t>Thus, the measurement time on the beam is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 =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1,276х10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3376,8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≈ 18,28 час.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055055-2F70-40E2-A75A-CF1321F31C4B}"/>
              </a:ext>
            </a:extLst>
          </p:cNvPr>
          <p:cNvSpPr txBox="1"/>
          <p:nvPr/>
        </p:nvSpPr>
        <p:spPr>
          <a:xfrm>
            <a:off x="284552" y="6010799"/>
            <a:ext cx="120598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</a:rPr>
              <a:t>Estimate the measurement time taking into account dilution factors for a pentanol target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=(30+12+8)/12=4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Т≈3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days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6013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FF03E9-280A-40E1-B756-37D307DE4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Conclusion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3DC56E-B5BE-4C1E-ACD7-867A9A01CE22}"/>
              </a:ext>
            </a:extLst>
          </p:cNvPr>
          <p:cNvSpPr txBox="1"/>
          <p:nvPr/>
        </p:nvSpPr>
        <p:spPr>
          <a:xfrm>
            <a:off x="0" y="1690688"/>
            <a:ext cx="11600330" cy="2874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2400" dirty="0"/>
              <a:t> A realistic simulation of the experiment was carried out and an evaluation of the accuracy of A</a:t>
            </a:r>
            <a:r>
              <a:rPr lang="en-US" sz="2400" baseline="-25000" dirty="0"/>
              <a:t>NN</a:t>
            </a:r>
            <a:r>
              <a:rPr lang="en-US" sz="2400" dirty="0"/>
              <a:t> measurements of elastic pp and p </a:t>
            </a:r>
            <a:r>
              <a:rPr lang="en-US" sz="2400" dirty="0" err="1"/>
              <a:t>p</a:t>
            </a:r>
            <a:r>
              <a:rPr lang="en-US" sz="2400" dirty="0"/>
              <a:t> scattering at an energy of 16 GeV and the time required to measure this observable in both reactions was made.</a:t>
            </a:r>
            <a:endParaRPr lang="ru-RU" sz="2400" i="1" dirty="0"/>
          </a:p>
          <a:p>
            <a:pPr algn="just">
              <a:lnSpc>
                <a:spcPct val="115000"/>
              </a:lnSpc>
            </a:pPr>
            <a:r>
              <a:rPr lang="ru-RU" sz="2400" dirty="0">
                <a:effectLst/>
                <a:ea typeface="Times New Roman" panose="02020603050405020304" pitchFamily="18" charset="0"/>
              </a:rPr>
              <a:t>	</a:t>
            </a:r>
            <a:r>
              <a:rPr lang="en-US" sz="2400" dirty="0">
                <a:effectLst/>
              </a:rPr>
              <a:t> The use of this selection criterion makes it possible to register almost only elastic events - the ratio of the signal to the sum of the signal and background events S/(S+B) is 0.99, thus, the contribution from inelastic events can be neglected to assess the accuracy of measurement and the required selection time.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792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52B3AE7-4D0D-4A94-831A-3623F20DFA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448089"/>
              </p:ext>
            </p:extLst>
          </p:nvPr>
        </p:nvGraphicFramePr>
        <p:xfrm>
          <a:off x="160337" y="793"/>
          <a:ext cx="5934075" cy="7016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34075">
                  <a:extLst>
                    <a:ext uri="{9D8B030D-6E8A-4147-A177-3AD203B41FA5}">
                      <a16:colId xmlns:a16="http://schemas.microsoft.com/office/drawing/2014/main" val="21018339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40259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Рис. 2. Распределение по Х и У для детекторов протонов рассеяния плечо 3_4. В случае отсутствия размытия по импульсу и точки взаимодействия. Без применения триггерных условий. Детекторы - Сцинтилляционные счетчики.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4929133"/>
                  </a:ext>
                </a:extLst>
              </a:tr>
            </a:tbl>
          </a:graphicData>
        </a:graphic>
      </p:graphicFrame>
      <p:pic>
        <p:nvPicPr>
          <p:cNvPr id="2049" name="Рисунок 1">
            <a:extLst>
              <a:ext uri="{FF2B5EF4-FFF2-40B4-BE49-F238E27FC236}">
                <a16:creationId xmlns:a16="http://schemas.microsoft.com/office/drawing/2014/main" id="{0076EA2A-00F3-4EC0-9B3F-3C6238E5A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0"/>
            <a:ext cx="593566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672062-2726-4351-B61A-07188B01CC17}"/>
              </a:ext>
            </a:extLst>
          </p:cNvPr>
          <p:cNvSpPr txBox="1"/>
          <p:nvPr/>
        </p:nvSpPr>
        <p:spPr>
          <a:xfrm>
            <a:off x="6094412" y="474106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Распределение по Х и У для детекторов протонов рассеяния плечо 3_4. В случае отсутствия размытия по импульсу и точки взаимодействия. Без применения триггерных условий. Детекторы - Сцинтилляционные счетчики.</a:t>
            </a:r>
            <a:endParaRPr lang="ru-RU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4B09318-889A-4299-91FB-07A5D7EACF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505167"/>
              </p:ext>
            </p:extLst>
          </p:nvPr>
        </p:nvGraphicFramePr>
        <p:xfrm>
          <a:off x="160337" y="3279075"/>
          <a:ext cx="5934075" cy="171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34075">
                  <a:extLst>
                    <a:ext uri="{9D8B030D-6E8A-4147-A177-3AD203B41FA5}">
                      <a16:colId xmlns:a16="http://schemas.microsoft.com/office/drawing/2014/main" val="41899379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5540195"/>
                  </a:ext>
                </a:extLst>
              </a:tr>
            </a:tbl>
          </a:graphicData>
        </a:graphic>
      </p:graphicFrame>
      <p:pic>
        <p:nvPicPr>
          <p:cNvPr id="2050" name="Рисунок 4">
            <a:extLst>
              <a:ext uri="{FF2B5EF4-FFF2-40B4-BE49-F238E27FC236}">
                <a16:creationId xmlns:a16="http://schemas.microsoft.com/office/drawing/2014/main" id="{11ADA9E7-4875-471D-BBFD-29982FBC5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3279869"/>
            <a:ext cx="5935662" cy="322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BB93EA-E173-4EED-A16F-E67FA382A0C3}"/>
              </a:ext>
            </a:extLst>
          </p:cNvPr>
          <p:cNvSpPr txBox="1"/>
          <p:nvPr/>
        </p:nvSpPr>
        <p:spPr>
          <a:xfrm>
            <a:off x="6054072" y="3690852"/>
            <a:ext cx="61363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Распределение по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У для детекторов протонов отдачи плечо 5_6. В случае отсутствия размытия по импульсу и точки взаимодействия. Без применения триггерных условий. Детекторы - Пропорциональные камеры.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432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E6A616-29E4-4190-8E4E-BE05983CD4B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38520" cy="31597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9E9D91-D670-4B2E-B465-E92C80EC61AB}"/>
              </a:ext>
            </a:extLst>
          </p:cNvPr>
          <p:cNvSpPr txBox="1"/>
          <p:nvPr/>
        </p:nvSpPr>
        <p:spPr>
          <a:xfrm>
            <a:off x="5844798" y="201873"/>
            <a:ext cx="60947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Распределение по Х и У для детекторов протонов рассеяния плечо 3_4. В случае отсутствия размытия по импульсу и точки взаимодействия. C применением триггерных условий. Детекторы - Сцинтилляционные счетчики.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614C95-2927-4C4B-B680-CCC2575F7CA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8" y="3361633"/>
            <a:ext cx="5938520" cy="32715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17DA87-A57C-4AF6-9CD8-10F2847EA3A6}"/>
              </a:ext>
            </a:extLst>
          </p:cNvPr>
          <p:cNvSpPr txBox="1"/>
          <p:nvPr/>
        </p:nvSpPr>
        <p:spPr>
          <a:xfrm>
            <a:off x="5986223" y="3619250"/>
            <a:ext cx="60947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Распределение по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У для детекторов протонов отдачи плечо 5_6. В случае отсутствия размытия по импульсу и точки взаимодействия. C применением триггерных условий. Детекторы - Пропорциональные камеры.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047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B9884F-5869-4BF5-ADF9-5927267F2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334"/>
            <a:ext cx="10515600" cy="1325563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spc="40" dirty="0">
                <a:latin typeface="Arial Narrow" panose="020B0606020202030204" pitchFamily="34" charset="0"/>
              </a:rPr>
              <a:t>POLARIZED </a:t>
            </a:r>
            <a:r>
              <a:rPr lang="en-US" sz="4400" spc="35" dirty="0">
                <a:latin typeface="Arial Narrow" panose="020B0606020202030204" pitchFamily="34" charset="0"/>
              </a:rPr>
              <a:t>BEAM </a:t>
            </a:r>
            <a:r>
              <a:rPr lang="en-US" sz="4400" spc="40" dirty="0">
                <a:latin typeface="Arial Narrow" panose="020B0606020202030204" pitchFamily="34" charset="0"/>
              </a:rPr>
              <a:t>CHANNEL </a:t>
            </a:r>
            <a:r>
              <a:rPr lang="en-US" sz="4400" spc="20" dirty="0">
                <a:latin typeface="Arial Narrow" panose="020B0606020202030204" pitchFamily="34" charset="0"/>
              </a:rPr>
              <a:t>24 </a:t>
            </a:r>
            <a:r>
              <a:rPr lang="en-US" sz="4400" spc="-65" dirty="0">
                <a:latin typeface="Arial Narrow" panose="020B0606020202030204" pitchFamily="34" charset="0"/>
              </a:rPr>
              <a:t>AT</a:t>
            </a:r>
            <a:r>
              <a:rPr lang="en-US" sz="4400" spc="-35" dirty="0">
                <a:latin typeface="Arial Narrow" panose="020B0606020202030204" pitchFamily="34" charset="0"/>
              </a:rPr>
              <a:t> </a:t>
            </a:r>
            <a:r>
              <a:rPr lang="en-US" sz="4400" spc="35" dirty="0">
                <a:latin typeface="Arial Narrow" panose="020B0606020202030204" pitchFamily="34" charset="0"/>
              </a:rPr>
              <a:t>IHEP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93066D-9E1D-46DB-B482-4B31A9D18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1318" y="1771837"/>
            <a:ext cx="3281082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effectLst/>
              </a:rPr>
              <a:t>It is planned to create a new channel that will provide a unique opportunity to receive both polarized proton and antiproton beams with an intensity of up to 10</a:t>
            </a:r>
            <a:r>
              <a:rPr lang="en-US" sz="2400" baseline="30000" dirty="0">
                <a:effectLst/>
              </a:rPr>
              <a:t>7</a:t>
            </a:r>
            <a:r>
              <a:rPr lang="en-US" sz="2400" dirty="0">
                <a:effectLst/>
              </a:rPr>
              <a:t> and 10</a:t>
            </a:r>
            <a:r>
              <a:rPr lang="en-US" sz="2400" baseline="30000" dirty="0">
                <a:effectLst/>
              </a:rPr>
              <a:t>6</a:t>
            </a:r>
            <a:r>
              <a:rPr lang="en-US" sz="2400" dirty="0">
                <a:effectLst/>
              </a:rPr>
              <a:t> particles in a 10-second cycle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9D0AC3-58AF-44F2-B01D-A025C37B48C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97" y="1452897"/>
            <a:ext cx="8013710" cy="49892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3070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0BA0122-0561-4F6A-98B6-CE41C332C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906" y="418166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of the goals of the experiment is to measure the complete set of 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observables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σ, A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LLN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 reconstruction of elastic pp and p(bar)p scattering amplitudes at SPASCHARM experiment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analyzing power, spin correlations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depolarization coefficients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polarization transfer coefficients from the beam to the recoil particle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polarizations of the recoil particle).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D09B01-7E31-48EF-A0A7-63E6F93A02F9}"/>
              </a:ext>
            </a:extLst>
          </p:cNvPr>
          <p:cNvSpPr txBox="1"/>
          <p:nvPr/>
        </p:nvSpPr>
        <p:spPr>
          <a:xfrm>
            <a:off x="658906" y="2998694"/>
            <a:ext cx="105156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possibility of measuring spin correlation parameter in elastic proton-proton and antiproton-proton scattering in the SPASCHARM experiment at U-70 accelerator complex at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Protvino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is discussed. The measurements will be carried out using polarized beams and a polarized target of the experiment.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70856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FE2498-BD8D-463E-B254-17418D9F0B6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35" y="0"/>
            <a:ext cx="998668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7057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91" y="50800"/>
            <a:ext cx="10515600" cy="1325563"/>
          </a:xfrm>
        </p:spPr>
        <p:txBody>
          <a:bodyPr/>
          <a:lstStyle/>
          <a:p>
            <a:r>
              <a:rPr lang="en-US" dirty="0">
                <a:effectLst/>
              </a:rPr>
              <a:t>Scintillation hodoscopes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95275" y="2486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6629400" y="0"/>
          <a:ext cx="4724400" cy="145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Точечный рисунок" r:id="rId3" imgW="9152381" imgH="2819794" progId="Paint.Picture">
                  <p:embed/>
                </p:oleObj>
              </mc:Choice>
              <mc:Fallback>
                <p:oleObj name="Точечный рисунок" r:id="rId3" imgW="9152381" imgH="2819794" progId="Paint.Picture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0"/>
                        <a:ext cx="4724400" cy="1455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91" y="1259443"/>
            <a:ext cx="6048375" cy="48672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3650" y="1592263"/>
            <a:ext cx="6076950" cy="45815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784617" y="1321356"/>
            <a:ext cx="3980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Layout of the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hodoscope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scintillators.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87998" y="6311384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Element S3H3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427420" y="6126718"/>
            <a:ext cx="255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Elements S5H5 , S6H6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9572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9850"/>
            <a:ext cx="10515600" cy="1325563"/>
          </a:xfrm>
        </p:spPr>
        <p:txBody>
          <a:bodyPr/>
          <a:lstStyle/>
          <a:p>
            <a:r>
              <a:rPr lang="en-US" dirty="0"/>
              <a:t>Proportional chambers and </a:t>
            </a:r>
            <a:r>
              <a:rPr lang="en-US" dirty="0" err="1"/>
              <a:t>scintilliator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05" y="1025482"/>
            <a:ext cx="1654846" cy="53943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5598" y="6235184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Element S4H4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432" y="1042154"/>
            <a:ext cx="5175885" cy="51930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867525" y="5333911"/>
            <a:ext cx="52482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Elements S5H5. The distance between the planes is 9.7 cm . The distance between the wires is 2 mm. The width and length correspond to the dimensions of the detectors H5-H8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7262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3ABFAC-9808-4318-AE0D-BAA500AF4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8D90A3-F3BC-4329-BF43-B55E932DD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1" y="464970"/>
            <a:ext cx="5105399" cy="2172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effectLst/>
              </a:rPr>
              <a:t>The number of reconstructed protons in the recoil detector for proportional chambers (in blue) and the scintillation detector (in red)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E49EBF-422B-4AB7-A15B-04E9EB385A1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4" y="0"/>
            <a:ext cx="6078686" cy="441840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8D8390-5B68-4CAE-B109-C0D30D910286}"/>
              </a:ext>
            </a:extLst>
          </p:cNvPr>
          <p:cNvSpPr txBox="1"/>
          <p:nvPr/>
        </p:nvSpPr>
        <p:spPr>
          <a:xfrm>
            <a:off x="304800" y="4518250"/>
            <a:ext cx="10972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As a </a:t>
            </a:r>
            <a:r>
              <a:rPr lang="ru-RU" sz="2400" dirty="0" err="1"/>
              <a:t>result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simulation</a:t>
            </a:r>
            <a:r>
              <a:rPr lang="ru-RU" sz="2400" dirty="0"/>
              <a:t>, </a:t>
            </a:r>
            <a:r>
              <a:rPr lang="ru-RU" sz="2400" dirty="0" err="1"/>
              <a:t>it</a:t>
            </a:r>
            <a:r>
              <a:rPr lang="ru-RU" sz="2400" dirty="0"/>
              <a:t> </a:t>
            </a:r>
            <a:r>
              <a:rPr lang="ru-RU" sz="2400" dirty="0" err="1"/>
              <a:t>turned</a:t>
            </a:r>
            <a:r>
              <a:rPr lang="ru-RU" sz="2400" dirty="0"/>
              <a:t> </a:t>
            </a:r>
            <a:r>
              <a:rPr lang="ru-RU" sz="2400" dirty="0" err="1"/>
              <a:t>out</a:t>
            </a:r>
            <a:r>
              <a:rPr lang="ru-RU" sz="2400" dirty="0"/>
              <a:t> </a:t>
            </a:r>
            <a:r>
              <a:rPr lang="ru-RU" sz="2400" dirty="0" err="1"/>
              <a:t>that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efficiency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</a:t>
            </a:r>
            <a:r>
              <a:rPr lang="ru-RU" sz="2400" dirty="0" err="1"/>
              <a:t>recording</a:t>
            </a:r>
            <a:r>
              <a:rPr lang="ru-RU" sz="2400" dirty="0"/>
              <a:t> </a:t>
            </a:r>
            <a:r>
              <a:rPr lang="ru-RU" sz="2400" dirty="0" err="1"/>
              <a:t>elastic</a:t>
            </a:r>
            <a:r>
              <a:rPr lang="ru-RU" sz="2400" dirty="0"/>
              <a:t> </a:t>
            </a:r>
            <a:r>
              <a:rPr lang="ru-RU" sz="2400" dirty="0" err="1"/>
              <a:t>events</a:t>
            </a:r>
            <a:r>
              <a:rPr lang="ru-RU" sz="2400" dirty="0"/>
              <a:t> </a:t>
            </a:r>
            <a:r>
              <a:rPr lang="ru-RU" sz="2400" dirty="0" err="1"/>
              <a:t>in</a:t>
            </a:r>
            <a:r>
              <a:rPr lang="ru-RU" sz="2400" dirty="0"/>
              <a:t> </a:t>
            </a:r>
            <a:r>
              <a:rPr lang="ru-RU" sz="2400" dirty="0" err="1"/>
              <a:t>different</a:t>
            </a:r>
            <a:r>
              <a:rPr lang="ru-RU" sz="2400" dirty="0"/>
              <a:t> </a:t>
            </a:r>
            <a:r>
              <a:rPr lang="ru-RU" sz="2400" dirty="0" err="1"/>
              <a:t>versions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detector</a:t>
            </a:r>
            <a:r>
              <a:rPr lang="ru-RU" sz="2400" dirty="0"/>
              <a:t> </a:t>
            </a:r>
            <a:r>
              <a:rPr lang="ru-RU" sz="2400" dirty="0" err="1"/>
              <a:t>is</a:t>
            </a:r>
            <a:r>
              <a:rPr lang="ru-RU" sz="2400" dirty="0"/>
              <a:t> </a:t>
            </a:r>
            <a:r>
              <a:rPr lang="ru-RU" sz="2400" dirty="0" err="1"/>
              <a:t>different</a:t>
            </a:r>
            <a:r>
              <a:rPr lang="ru-RU" sz="2400" dirty="0"/>
              <a:t>. </a:t>
            </a:r>
            <a:r>
              <a:rPr lang="ru-RU" sz="2400" dirty="0" err="1"/>
              <a:t>If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recoil</a:t>
            </a:r>
            <a:r>
              <a:rPr lang="ru-RU" sz="2400" dirty="0"/>
              <a:t> </a:t>
            </a:r>
            <a:r>
              <a:rPr lang="ru-RU" sz="2400" dirty="0" err="1"/>
              <a:t>and</a:t>
            </a:r>
            <a:r>
              <a:rPr lang="ru-RU" sz="2400" dirty="0"/>
              <a:t> </a:t>
            </a:r>
            <a:r>
              <a:rPr lang="ru-RU" sz="2400" dirty="0" err="1"/>
              <a:t>scattering</a:t>
            </a:r>
            <a:r>
              <a:rPr lang="ru-RU" sz="2400" dirty="0"/>
              <a:t> </a:t>
            </a:r>
            <a:r>
              <a:rPr lang="ru-RU" sz="2400" dirty="0" err="1"/>
              <a:t>arm</a:t>
            </a:r>
            <a:r>
              <a:rPr lang="ru-RU" sz="2400" dirty="0"/>
              <a:t> </a:t>
            </a:r>
            <a:r>
              <a:rPr lang="ru-RU" sz="2400" dirty="0" err="1"/>
              <a:t>is</a:t>
            </a:r>
            <a:r>
              <a:rPr lang="ru-RU" sz="2400" dirty="0"/>
              <a:t> </a:t>
            </a:r>
            <a:r>
              <a:rPr lang="ru-RU" sz="2400" dirty="0" err="1"/>
              <a:t>made</a:t>
            </a:r>
            <a:r>
              <a:rPr lang="ru-RU" sz="2400" dirty="0"/>
              <a:t> </a:t>
            </a:r>
            <a:r>
              <a:rPr lang="ru-RU" sz="2400" dirty="0" err="1"/>
              <a:t>from</a:t>
            </a:r>
            <a:r>
              <a:rPr lang="ru-RU" sz="2400" dirty="0"/>
              <a:t> </a:t>
            </a:r>
            <a:r>
              <a:rPr lang="ru-RU" sz="2400" dirty="0" err="1"/>
              <a:t>scintillators</a:t>
            </a:r>
            <a:r>
              <a:rPr lang="ru-RU" sz="2400" dirty="0"/>
              <a:t>, </a:t>
            </a:r>
            <a:r>
              <a:rPr lang="ru-RU" sz="2400" dirty="0" err="1"/>
              <a:t>then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efficiency</a:t>
            </a:r>
            <a:r>
              <a:rPr lang="ru-RU" sz="2400" dirty="0"/>
              <a:t> </a:t>
            </a:r>
            <a:r>
              <a:rPr lang="ru-RU" sz="2400" dirty="0" err="1"/>
              <a:t>is</a:t>
            </a:r>
            <a:r>
              <a:rPr lang="ru-RU" sz="2400" dirty="0"/>
              <a:t> </a:t>
            </a:r>
            <a:r>
              <a:rPr lang="ru-RU" sz="2400" dirty="0" err="1"/>
              <a:t>about</a:t>
            </a:r>
            <a:r>
              <a:rPr lang="ru-RU" sz="2400" dirty="0"/>
              <a:t> 2.5 </a:t>
            </a:r>
            <a:r>
              <a:rPr lang="ru-RU" sz="2400" dirty="0" err="1"/>
              <a:t>times</a:t>
            </a:r>
            <a:r>
              <a:rPr lang="ru-RU" sz="2400" dirty="0"/>
              <a:t> </a:t>
            </a:r>
            <a:r>
              <a:rPr lang="ru-RU" sz="2400" dirty="0" err="1"/>
              <a:t>less</a:t>
            </a:r>
            <a:r>
              <a:rPr lang="ru-RU" sz="2400" dirty="0"/>
              <a:t> </a:t>
            </a:r>
            <a:r>
              <a:rPr lang="ru-RU" sz="2400" dirty="0" err="1"/>
              <a:t>than</a:t>
            </a:r>
            <a:r>
              <a:rPr lang="ru-RU" sz="2400" dirty="0"/>
              <a:t> </a:t>
            </a:r>
            <a:r>
              <a:rPr lang="ru-RU" sz="2400" dirty="0" err="1"/>
              <a:t>if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recoil</a:t>
            </a:r>
            <a:r>
              <a:rPr lang="ru-RU" sz="2400" dirty="0"/>
              <a:t> </a:t>
            </a:r>
            <a:r>
              <a:rPr lang="ru-RU" sz="2400" dirty="0" err="1"/>
              <a:t>detectors</a:t>
            </a:r>
            <a:r>
              <a:rPr lang="ru-RU" sz="2400" dirty="0"/>
              <a:t> </a:t>
            </a:r>
            <a:r>
              <a:rPr lang="ru-RU" sz="2400" dirty="0" err="1"/>
              <a:t>are</a:t>
            </a:r>
            <a:r>
              <a:rPr lang="ru-RU" sz="2400" dirty="0"/>
              <a:t> </a:t>
            </a:r>
            <a:r>
              <a:rPr lang="ru-RU" sz="2400" dirty="0" err="1"/>
              <a:t>made</a:t>
            </a:r>
            <a:r>
              <a:rPr lang="ru-RU" sz="2400" dirty="0"/>
              <a:t> </a:t>
            </a:r>
            <a:r>
              <a:rPr lang="ru-RU" sz="2400" dirty="0" err="1"/>
              <a:t>from</a:t>
            </a:r>
            <a:r>
              <a:rPr lang="ru-RU" sz="2400" dirty="0"/>
              <a:t> </a:t>
            </a:r>
            <a:r>
              <a:rPr lang="ru-RU" sz="2400" dirty="0" err="1"/>
              <a:t>proportional</a:t>
            </a:r>
            <a:r>
              <a:rPr lang="ru-RU" sz="2400" dirty="0"/>
              <a:t> </a:t>
            </a:r>
            <a:r>
              <a:rPr lang="ru-RU" sz="2400" dirty="0" err="1"/>
              <a:t>chambers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39862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3437C9E-0E00-43BB-A1DA-9253F85BA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BA666A6-619D-4B0B-B460-668D005748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5935663" cy="319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r:id="rId3" imgW="10447925" imgH="5616427" progId="PBrush">
                  <p:embed/>
                </p:oleObj>
              </mc:Choice>
              <mc:Fallback>
                <p:oleObj r:id="rId3" imgW="10447925" imgH="5616427" progId="PBrush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2BA666A6-619D-4B0B-B460-668D005748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935663" cy="3192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AF9107F4-ED36-4FAE-9F0F-09748090F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655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B694CE8B-06BC-40B2-B164-21C5E5EF47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665538"/>
          <a:ext cx="5935663" cy="313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r:id="rId5" imgW="10470787" imgH="5517358" progId="PBrush">
                  <p:embed/>
                </p:oleObj>
              </mc:Choice>
              <mc:Fallback>
                <p:oleObj r:id="rId5" imgW="10470787" imgH="5517358" progId="PBrush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B694CE8B-06BC-40B2-B164-21C5E5EF47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665538"/>
                        <a:ext cx="5935663" cy="3132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D0CD3B5-88B8-4B75-8EB8-F1903A32684B}"/>
              </a:ext>
            </a:extLst>
          </p:cNvPr>
          <p:cNvSpPr txBox="1"/>
          <p:nvPr/>
        </p:nvSpPr>
        <p:spPr>
          <a:xfrm>
            <a:off x="6096000" y="878662"/>
            <a:ext cx="54953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</a:rPr>
              <a:t>Two-dimensional histogram for elastic events.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439EEE-F3B2-4E2D-95A2-DEB7D4B02333}"/>
              </a:ext>
            </a:extLst>
          </p:cNvPr>
          <p:cNvSpPr txBox="1"/>
          <p:nvPr/>
        </p:nvSpPr>
        <p:spPr>
          <a:xfrm>
            <a:off x="6015831" y="3990969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</a:rPr>
              <a:t>Two-dimensional histogram for diffraction events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67717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4AF37D-9360-4BE4-8FE3-A0F8E370E7D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28360" cy="3175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74B2A5-5A9F-4063-8766-47B9098E6DBC}"/>
              </a:ext>
            </a:extLst>
          </p:cNvPr>
          <p:cNvSpPr txBox="1"/>
          <p:nvPr/>
        </p:nvSpPr>
        <p:spPr>
          <a:xfrm>
            <a:off x="5928360" y="240619"/>
            <a:ext cx="60947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</a:rPr>
              <a:t>The X and Y distribution </a:t>
            </a:r>
            <a:r>
              <a:rPr lang="en-US" dirty="0"/>
              <a:t>for scattered protons detectors </a:t>
            </a:r>
            <a:r>
              <a:rPr lang="en-US" dirty="0">
                <a:effectLst/>
              </a:rPr>
              <a:t>in arm 3_4. With smearing in momentum and point of interaction. Without applying trigger conditions. Detectors are scintillation counters.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D535DD-3694-46DD-99F2-FEE800F8F28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" y="3257055"/>
            <a:ext cx="5938520" cy="31800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93DF6C-A5F5-403B-BDB8-8EA38C5A1D73}"/>
              </a:ext>
            </a:extLst>
          </p:cNvPr>
          <p:cNvSpPr txBox="1"/>
          <p:nvPr/>
        </p:nvSpPr>
        <p:spPr>
          <a:xfrm>
            <a:off x="5924486" y="3646766"/>
            <a:ext cx="60985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</a:rPr>
              <a:t>The Z and Y distribution for recoil proton detectors in arm 7_8. With a smearing in momentum and point of interaction. Without applying trigger conditions. Detectors are Proportional chambers.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67359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1069</Words>
  <Application>Microsoft Office PowerPoint</Application>
  <PresentationFormat>Широкоэкранный</PresentationFormat>
  <Paragraphs>45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Cambria Math</vt:lpstr>
      <vt:lpstr>Times New Roman</vt:lpstr>
      <vt:lpstr>Тема Office</vt:lpstr>
      <vt:lpstr>Точечный рисунок</vt:lpstr>
      <vt:lpstr>PBrush</vt:lpstr>
      <vt:lpstr>Measurement of the ANN spin correlation parameter in elastic pp and p ̅p  scattering reactions in the SPASCHARM experiment at U-70.</vt:lpstr>
      <vt:lpstr>POLARIZED BEAM CHANNEL 24 AT IHEP</vt:lpstr>
      <vt:lpstr>Презентация PowerPoint</vt:lpstr>
      <vt:lpstr>Презентация PowerPoint</vt:lpstr>
      <vt:lpstr>Scintillation hodoscopes</vt:lpstr>
      <vt:lpstr>Proportional chambers and scintilliator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Estimation of measurement time</vt:lpstr>
      <vt:lpstr>Conclusion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Измерение спиновой корреляции ANN в реакциях упругого рассеяния pp и p ̅p на установке СПАСЧАРМ на У-70. </dc:title>
  <dc:creator>Alexey Bogdanov</dc:creator>
  <cp:lastModifiedBy>Alexey Bogdanov</cp:lastModifiedBy>
  <cp:revision>38</cp:revision>
  <dcterms:created xsi:type="dcterms:W3CDTF">2024-10-02T08:16:21Z</dcterms:created>
  <dcterms:modified xsi:type="dcterms:W3CDTF">2024-10-22T06:04:13Z</dcterms:modified>
</cp:coreProperties>
</file>