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FF5050"/>
    <a:srgbClr val="FF66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027" autoAdjust="0"/>
  </p:normalViewPr>
  <p:slideViewPr>
    <p:cSldViewPr snapToGrid="0">
      <p:cViewPr>
        <p:scale>
          <a:sx n="70" d="100"/>
          <a:sy n="70" d="100"/>
        </p:scale>
        <p:origin x="-25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6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91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385D-174E-437C-9280-26D98F92E0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663-A897-48E2-958E-2E59FD5345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6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3E92-7FDA-48DC-9F0F-DD838DC8FE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0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1A9-3506-4896-8558-89D58AD5D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5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A7AB-3B15-415F-B7DE-FAD45B559B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A239-2244-4151-AEC7-0726C20375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43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4A84-0329-4714-B1F8-7556A1B32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A686C-0C07-4557-8FE6-34A9A4E661D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8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1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D577-A139-446A-8EC4-7257316415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9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9118-24CA-4D44-A81B-75E2C2C10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84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805A-6804-40E2-9D73-6913EE5EF7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2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2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5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62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ABC60-F13D-4DD8-847B-903EE5FAC6C4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144D-E0D8-43C1-BB0A-1AA9EDB67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8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90B6D-F900-4689-B387-96A0B3B7A0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Калугин Н., Ядро-2023, Саров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F5E6-9C06-49CF-8D3D-8BB115609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9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NRCKI-LOGO-bw-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8909" y="57345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39815" y="748895"/>
            <a:ext cx="88153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ru-RU" sz="1600" b="1" cap="all" dirty="0">
                <a:latin typeface="Cambria" panose="02040503050406030204" pitchFamily="18" charset="0"/>
                <a:ea typeface="Times New Roman" panose="02020603050405020304" pitchFamily="18" charset="0"/>
              </a:rPr>
              <a:t>Национальный исследовательский центр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cap="all" spc="120" dirty="0">
                <a:latin typeface="Cambria" panose="02040503050406030204" pitchFamily="18" charset="0"/>
                <a:ea typeface="Times New Roman" panose="02020603050405020304" pitchFamily="18" charset="0"/>
              </a:rPr>
              <a:t>«</a:t>
            </a:r>
            <a:r>
              <a:rPr lang="ru-RU" sz="2800" b="1" cap="all" spc="120" dirty="0" err="1">
                <a:latin typeface="Cambria" panose="02040503050406030204" pitchFamily="18" charset="0"/>
                <a:ea typeface="Times New Roman" panose="02020603050405020304" pitchFamily="18" charset="0"/>
              </a:rPr>
              <a:t>курчатовский</a:t>
            </a:r>
            <a:r>
              <a:rPr lang="ru-RU" sz="2800" b="1" cap="all" spc="120" dirty="0">
                <a:latin typeface="Cambria" panose="02040503050406030204" pitchFamily="18" charset="0"/>
                <a:ea typeface="Times New Roman" panose="02020603050405020304" pitchFamily="18" charset="0"/>
              </a:rPr>
              <a:t> институт»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600" b="1" cap="all" spc="120" dirty="0"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Институт физики высоких энергий имени А.А. Логунова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Национального исследовательского центра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Cambria" panose="02040503050406030204" pitchFamily="18" charset="0"/>
                <a:ea typeface="Times New Roman" panose="02020603050405020304" pitchFamily="18" charset="0"/>
              </a:rPr>
              <a:t>«Курчатовский институт»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54" y="2377050"/>
            <a:ext cx="11457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0" dirty="0" smtClean="0">
                <a:effectLst/>
                <a:latin typeface="Comic Sans MS" panose="030F0702030302020204" pitchFamily="66" charset="0"/>
              </a:rPr>
              <a:t>K*</a:t>
            </a:r>
            <a:r>
              <a:rPr lang="en-US" sz="3200" b="1" i="0" baseline="30000" dirty="0" smtClean="0">
                <a:effectLst/>
                <a:latin typeface="Comic Sans MS" panose="030F0702030302020204" pitchFamily="66" charset="0"/>
              </a:rPr>
              <a:t>-</a:t>
            </a:r>
            <a:r>
              <a:rPr lang="en-US" sz="3200" b="1" i="0" dirty="0" smtClean="0">
                <a:effectLst/>
                <a:latin typeface="Comic Sans MS" panose="030F0702030302020204" pitchFamily="66" charset="0"/>
              </a:rPr>
              <a:t>(892) meson production in 26.5 GeV/c K</a:t>
            </a:r>
            <a:r>
              <a:rPr lang="en-US" sz="3200" b="1" i="0" baseline="30000" dirty="0" smtClean="0">
                <a:effectLst/>
                <a:latin typeface="Comic Sans MS" panose="030F0702030302020204" pitchFamily="66" charset="0"/>
              </a:rPr>
              <a:t>-</a:t>
            </a:r>
            <a:r>
              <a:rPr lang="en-US" sz="3200" b="1" i="0" dirty="0" smtClean="0">
                <a:effectLst/>
                <a:latin typeface="Comic Sans MS" panose="030F0702030302020204" pitchFamily="66" charset="0"/>
              </a:rPr>
              <a:t>N interactions at U-70 accelerator complex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2782" y="3574318"/>
            <a:ext cx="10986654" cy="50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4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SPASCHARM EXPERIMENT</a:t>
            </a:r>
            <a:endParaRPr lang="ru-RU" sz="2400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9277" y="4375708"/>
            <a:ext cx="9589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Nikita </a:t>
            </a:r>
            <a:r>
              <a:rPr lang="en-US" sz="2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Kalugin</a:t>
            </a:r>
            <a:r>
              <a:rPr 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it-IT" sz="2400" dirty="0" smtClean="0">
                <a:latin typeface="Comic Sans MS" panose="030F0702030302020204" pitchFamily="66" charset="0"/>
              </a:rPr>
              <a:t>NRC Kurchatov IHEP, Protvino, Russian Federation</a:t>
            </a:r>
          </a:p>
          <a:p>
            <a:pPr algn="ctr"/>
            <a:r>
              <a:rPr lang="it-IT" sz="2400" u="sng" dirty="0" smtClean="0">
                <a:latin typeface="Comic Sans MS" panose="030F0702030302020204" pitchFamily="66" charset="0"/>
              </a:rPr>
              <a:t>On behalf of the SPASCHARM collaboraltion</a:t>
            </a:r>
            <a:endParaRPr lang="ru-RU" sz="2400" u="sng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9814" y="5666509"/>
            <a:ext cx="6525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ICPPA 2024</a:t>
            </a:r>
            <a:endParaRPr lang="en-US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22</a:t>
            </a:r>
            <a:r>
              <a:rPr lang="en-US" sz="1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 25</a:t>
            </a:r>
            <a:r>
              <a:rPr lang="en-US" sz="1400" b="1" i="0" baseline="30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October, 2024</a:t>
            </a:r>
            <a:endParaRPr lang="en-US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International Conference on Particle Physics and Astrophysics</a:t>
            </a:r>
            <a:endParaRPr lang="en-US" sz="1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Moscow, Russia</a:t>
            </a:r>
            <a:endParaRPr lang="en-US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1" y="5666509"/>
            <a:ext cx="1523783" cy="106719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0837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36" y="18676"/>
            <a:ext cx="9692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Kinematic fitting for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(9)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818"/>
            <a:ext cx="4765964" cy="2701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74" y="849673"/>
            <a:ext cx="6733308" cy="407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243" y="3791600"/>
                <a:ext cx="4540466" cy="96552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1600" i="1">
                            <a:latin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</m:nary>
                    <m:r>
                      <a:rPr lang="en-US" sz="1600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(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ν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=1, 1C-FIT)</a:t>
                </a:r>
                <a:r>
                  <a:rPr lang="en-US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value </a:t>
                </a:r>
              </a:p>
              <a:p>
                <a:pPr algn="just"/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has relatively a uniform distribution </a:t>
                </a:r>
              </a:p>
              <a:p>
                <a:pPr algn="just"/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for SPASCHARM experimental data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3" y="3791600"/>
                <a:ext cx="4540466" cy="965521"/>
              </a:xfrm>
              <a:prstGeom prst="rect">
                <a:avLst/>
              </a:prstGeom>
              <a:blipFill>
                <a:blip r:embed="rId4"/>
                <a:stretch>
                  <a:fillRect l="-940" t="-45570" b="-14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242" y="4920236"/>
                <a:ext cx="12132757" cy="80938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Pulls distributions(stretch function):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𝑝𝑢𝑙𝑙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7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7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1700" i="1">
                                        <a:latin typeface="Cambria Math" panose="02040503050406030204" pitchFamily="18" charset="0"/>
                                      </a:rPr>
                                      <m:t>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17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7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7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17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17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l-GR" sz="1700" i="1">
                                            <a:latin typeface="Cambria Math" panose="02040503050406030204" pitchFamily="18" charset="0"/>
                                          </a:rPr>
                                          <m:t>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rad>
                      </m:den>
                    </m:f>
                    <m:r>
                      <a:rPr lang="en-US" sz="17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is fairly close to N(0,1) and not asymmetric. So we don’t have a systematic error in the measurements of 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1/p, 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θ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, 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φ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and 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σ</a:t>
                </a:r>
                <a:r>
                  <a:rPr lang="en-US" sz="1700" baseline="-250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1/p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,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σ</a:t>
                </a:r>
                <a:r>
                  <a:rPr lang="el-GR" sz="1700" baseline="-250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θ</a:t>
                </a:r>
                <a:r>
                  <a:rPr lang="en-US" sz="1700" dirty="0">
                    <a:latin typeface="Comic Sans MS" panose="030F0702030302020204" pitchFamily="66" charset="0"/>
                  </a:rPr>
                  <a:t> 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,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σ</a:t>
                </a:r>
                <a:r>
                  <a:rPr lang="el-GR" sz="1700" baseline="-25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φ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defined correctly.</a:t>
                </a:r>
                <a:endParaRPr lang="en-US" sz="1700" baseline="-250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" y="4920236"/>
                <a:ext cx="12132757" cy="809389"/>
              </a:xfrm>
              <a:prstGeom prst="rect">
                <a:avLst/>
              </a:prstGeom>
              <a:blipFill>
                <a:blip r:embed="rId5"/>
                <a:stretch>
                  <a:fillRect l="-352" r="-302" b="-9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28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36" y="18676"/>
            <a:ext cx="9692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Kinematic fitting for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11" y="1459273"/>
            <a:ext cx="6068291" cy="4124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21708" y="6488668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(10)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8810" y="791363"/>
            <a:ext cx="14991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Results</a:t>
            </a:r>
            <a:endParaRPr lang="ru-RU" sz="3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56972" y="5583382"/>
            <a:ext cx="4791683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Black filled histogram: invariant mass of </a:t>
            </a:r>
            <a:r>
              <a:rPr lang="ru-RU" sz="12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12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1200" b="1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n-US" sz="12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sz="12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system pre-1C-fit  </a:t>
            </a:r>
          </a:p>
          <a:p>
            <a:pPr algn="just"/>
            <a:r>
              <a:rPr lang="en-US" sz="1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Red </a:t>
            </a:r>
            <a:r>
              <a:rPr lang="en-US" sz="1200" dirty="0">
                <a:latin typeface="Comic Sans MS" panose="030F0702030302020204" pitchFamily="66" charset="0"/>
                <a:cs typeface="Times New Roman" panose="02020603050405020304" pitchFamily="18" charset="0"/>
              </a:rPr>
              <a:t>filled histogram: invariant mass of </a:t>
            </a:r>
            <a:r>
              <a:rPr lang="ru-RU" sz="12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12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12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n-US" sz="1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sz="12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system </a:t>
            </a:r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post-1C-fit  </a:t>
            </a:r>
          </a:p>
          <a:p>
            <a:pPr algn="just"/>
            <a:r>
              <a:rPr lang="en-US" sz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Red dashed line PDG </a:t>
            </a:r>
            <a:r>
              <a:rPr lang="en-US" sz="1200" b="1" dirty="0">
                <a:latin typeface="Comic Sans MS" panose="030F0702030302020204" pitchFamily="66" charset="0"/>
              </a:rPr>
              <a:t>K*</a:t>
            </a:r>
            <a:r>
              <a:rPr lang="en-US" sz="1200" b="1" baseline="30000" dirty="0">
                <a:latin typeface="Comic Sans MS" panose="030F0702030302020204" pitchFamily="66" charset="0"/>
              </a:rPr>
              <a:t>-</a:t>
            </a:r>
            <a:r>
              <a:rPr lang="en-US" sz="1200" b="1" dirty="0">
                <a:latin typeface="Comic Sans MS" panose="030F0702030302020204" pitchFamily="66" charset="0"/>
              </a:rPr>
              <a:t>(892) </a:t>
            </a:r>
            <a:r>
              <a:rPr lang="en-US" sz="1200" dirty="0" smtClean="0">
                <a:latin typeface="Comic Sans MS" panose="030F0702030302020204" pitchFamily="66" charset="0"/>
              </a:rPr>
              <a:t>mass. The results corresponds to events with confidence level 0.005</a:t>
            </a:r>
            <a:endParaRPr lang="en-US" sz="1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156" y="1990234"/>
            <a:ext cx="569421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mass peak is centered near the PDG </a:t>
            </a:r>
            <a:r>
              <a:rPr lang="en-US" sz="1600" b="1" dirty="0">
                <a:latin typeface="Comic Sans MS" panose="030F0702030302020204" pitchFamily="66" charset="0"/>
              </a:rPr>
              <a:t>K*</a:t>
            </a:r>
            <a:r>
              <a:rPr lang="en-US" sz="1600" b="1" baseline="30000" dirty="0">
                <a:latin typeface="Comic Sans MS" panose="030F0702030302020204" pitchFamily="66" charset="0"/>
              </a:rPr>
              <a:t>-</a:t>
            </a:r>
            <a:r>
              <a:rPr lang="en-US" sz="1600" b="1" dirty="0">
                <a:latin typeface="Comic Sans MS" panose="030F0702030302020204" pitchFamily="66" charset="0"/>
              </a:rPr>
              <a:t>(892) </a:t>
            </a:r>
            <a:r>
              <a:rPr lang="en-US" sz="1600" dirty="0" smtClean="0">
                <a:latin typeface="Comic Sans MS" panose="030F0702030302020204" pitchFamily="66" charset="0"/>
              </a:rPr>
              <a:t>mass value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for all targets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156" y="2761592"/>
            <a:ext cx="569421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 slight increase in statistics at the peak for some targets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2373" y="1336052"/>
            <a:ext cx="24416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After 1C-Fit</a:t>
            </a:r>
            <a:endParaRPr lang="ru-RU" sz="30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4156" y="3523599"/>
            <a:ext cx="569421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~6% improvement in the determination of the </a:t>
            </a:r>
            <a:r>
              <a:rPr lang="ru-RU" sz="1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16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16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system invariant mass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156" y="4244126"/>
            <a:ext cx="5694218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There is not visible background suppression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9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36" y="18676"/>
            <a:ext cx="108654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Total statistics of </a:t>
            </a:r>
            <a:r>
              <a:rPr lang="en-US" sz="4800" b="1" dirty="0">
                <a:latin typeface="Comic Sans MS" panose="030F0702030302020204" pitchFamily="66" charset="0"/>
              </a:rPr>
              <a:t>K*</a:t>
            </a:r>
            <a:r>
              <a:rPr lang="en-US" sz="4800" b="1" baseline="30000" dirty="0">
                <a:latin typeface="Comic Sans MS" panose="030F0702030302020204" pitchFamily="66" charset="0"/>
              </a:rPr>
              <a:t>-</a:t>
            </a:r>
            <a:r>
              <a:rPr lang="en-US" sz="4800" b="1" dirty="0">
                <a:latin typeface="Comic Sans MS" panose="030F0702030302020204" pitchFamily="66" charset="0"/>
              </a:rPr>
              <a:t>(892)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849673"/>
            <a:ext cx="6290574" cy="4595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6446" y="858707"/>
                <a:ext cx="5694218" cy="593739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Invariant mass distributions have been fitted by the well-known formula: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𝑑𝑀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𝑃𝑆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𝐵𝐺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𝐵𝐺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𝐵𝑊</m:t>
                          </m:r>
                        </m:e>
                      </m:d>
                    </m:oMath>
                  </m:oMathPara>
                </a14:m>
                <a:endParaRPr lang="en-US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Assuming PS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≈BG</a:t>
                </a:r>
              </a:p>
              <a:p>
                <a:pPr algn="just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l-GR" sz="1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BW(M) – relativistic p-wave </a:t>
                </a:r>
                <a:r>
                  <a:rPr lang="en-US" sz="1400" dirty="0" err="1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Breit</a:t>
                </a:r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-Wigner function</a:t>
                </a:r>
              </a:p>
              <a:p>
                <a:pPr algn="just"/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with dynamical width:</a:t>
                </a:r>
              </a:p>
              <a:p>
                <a:pPr algn="just"/>
                <a:endParaRPr lang="en-US" sz="14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sz="1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400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14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- the momentum of the decay product in the rest frame of the resonance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14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=1 orbital momentum. </a:t>
                </a:r>
              </a:p>
              <a:p>
                <a:pPr algn="just"/>
                <a:r>
                  <a:rPr lang="en-US" sz="1400" b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Any details see in </a:t>
                </a:r>
                <a:r>
                  <a:rPr lang="en-US" sz="1400" b="1" u="sng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J.D.Jackson</a:t>
                </a:r>
                <a:r>
                  <a:rPr lang="en-US" sz="1400" b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, </a:t>
                </a:r>
                <a:r>
                  <a:rPr lang="en-US" sz="1400" b="1" u="sng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Nuovo</a:t>
                </a:r>
                <a:r>
                  <a:rPr lang="en-US" sz="1400" b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b="1" u="sng" dirty="0" err="1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Cimento</a:t>
                </a:r>
                <a:r>
                  <a:rPr lang="en-US" sz="1400" b="1" u="sng" dirty="0" smtClean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34 (1964) 76</a:t>
                </a:r>
              </a:p>
              <a:p>
                <a:pPr algn="just"/>
                <a:endParaRPr lang="en-US" sz="1400" b="1" u="sng" dirty="0" smtClean="0">
                  <a:solidFill>
                    <a:srgbClr val="C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2∙</m:t>
                    </m:r>
                    <m:sSup>
                      <m:sSupPr>
                        <m:ctrlPr>
                          <a:rPr lang="en-US" sz="1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𝑡𝑟𝑒𝑠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sz="1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14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𝑡𝑟𝑒𝑠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5∙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𝑡𝑟𝑒𝑠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1400" b="1" u="sng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6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Background is described by a two terms, involving at most 4 free parameters, which take into account possible threshold effects and quasi-exponential background far from threshold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𝑡𝑟𝑒𝑠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.</a:t>
                </a:r>
                <a:endParaRPr lang="en-US" sz="16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6" y="858707"/>
                <a:ext cx="5694218" cy="5937395"/>
              </a:xfrm>
              <a:prstGeom prst="rect">
                <a:avLst/>
              </a:prstGeom>
              <a:blipFill>
                <a:blip r:embed="rId3"/>
                <a:stretch>
                  <a:fillRect l="-535" t="-205" r="-642" b="-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17128" y="5526148"/>
                <a:ext cx="5694218" cy="119173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6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Also taken into account experimental resolution in the invariant mass: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d>
                        <m:dPr>
                          <m:ctrlPr>
                            <a:rPr lang="el-GR" sz="16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p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ru-RU" sz="1600" b="1" dirty="0"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m:t>К</m:t>
                      </m:r>
                      <m:r>
                        <m:rPr>
                          <m:nor/>
                        </m:rPr>
                        <a:rPr lang="en-US" sz="1600" b="1" baseline="-25000" dirty="0"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ru-RU" sz="1600" b="1" baseline="30000" dirty="0"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l-GR" sz="1600" b="1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1600" b="1" baseline="3000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128" y="5526148"/>
                <a:ext cx="5694218" cy="1191736"/>
              </a:xfrm>
              <a:prstGeom prst="rect">
                <a:avLst/>
              </a:prstGeom>
              <a:blipFill>
                <a:blip r:embed="rId4"/>
                <a:stretch>
                  <a:fillRect l="-535" t="-1026" r="-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323283" y="1680670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144+/-12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15564" y="1681747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367+/-19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3707" y="3981602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105+/-10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15564" y="405302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93+/-10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7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21708" y="6488668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(12)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9768" y="143367"/>
            <a:ext cx="4251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A-dependence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97640" y="5294638"/>
                <a:ext cx="6347122" cy="1081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f>
                            <m:f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ru-RU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𝐴𝑐𝑐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𝐸𝑓𝑓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ru-RU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ru-RU" sz="16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𝐴𝑐𝑐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𝐸𝑓𝑓</m:t>
                                  </m:r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6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𝑒𝑚𝑝𝑡𝑦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40" y="5294638"/>
                <a:ext cx="6347122" cy="10810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7640" y="4388950"/>
                <a:ext cx="6814301" cy="770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ru-RU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ru-RU" sz="1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𝐴𝑙</m:t>
                                  </m:r>
                                </m:den>
                              </m:f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sz="1600" b="0" i="1" smtClean="0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𝐴𝑙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𝐴𝑙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𝐴𝑙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sz="1600" i="1">
                                                  <a:latin typeface="Cambria Math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𝐴𝑙</m:t>
                                              </m:r>
                                            </m:den>
                                          </m:f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6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𝐸𝑚𝑝𝑡𝑦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𝐸𝑚𝑝𝑡𝑦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640" y="4388950"/>
                <a:ext cx="6814301" cy="770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44" y="872836"/>
            <a:ext cx="7592291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1622" y="194228"/>
            <a:ext cx="565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Stability of results checking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23183" y="825202"/>
                <a:ext cx="7439891" cy="31046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Variations of background:</a:t>
                </a:r>
              </a:p>
              <a:p>
                <a:pPr algn="just"/>
                <a:endParaRPr lang="en-US" b="1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𝑩𝑮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𝒕𝒓𝒆𝒔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𝒕𝒓𝒆𝒔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𝒕𝒓𝒆𝒔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𝒕𝒓𝒆𝒔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b="1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Alpha = 0.56 +/- 0.04  with </a:t>
                </a:r>
                <a:r>
                  <a:rPr lang="el-G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n-US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ndf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25.96/2</a:t>
                </a:r>
              </a:p>
              <a:p>
                <a:pPr algn="just"/>
                <a:r>
                  <a:rPr lang="en-US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𝑩𝑮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𝒕𝒓𝒆𝒔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𝒕𝒓𝒆𝒔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𝒕𝒓𝒆𝒔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b="1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Alpha = </a:t>
                </a:r>
                <a:r>
                  <a:rPr lang="en-US" b="1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0.59 </a:t>
                </a:r>
                <a:r>
                  <a:rPr lang="en-US" b="1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+/- 0.04  with 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ndf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14.09/2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b="1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𝑩𝑮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𝒕𝒓𝒆𝒔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𝒕𝒓𝒆𝒔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𝒕𝒓𝒆𝒔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𝑴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𝒕𝒓𝒆𝒔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sup>
                    </m:sSup>
                  </m:oMath>
                </a14:m>
                <a:endParaRPr lang="en-US" b="1" dirty="0" smtClean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b="1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Alpha = </a:t>
                </a:r>
                <a:r>
                  <a:rPr lang="en-US" b="1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0.57 </a:t>
                </a:r>
                <a:r>
                  <a:rPr lang="en-US" b="1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+/- 0.04  with 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ndf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14.95/2</a:t>
                </a:r>
                <a:endParaRPr lang="en-US" sz="16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183" y="825202"/>
                <a:ext cx="7439891" cy="3104632"/>
              </a:xfrm>
              <a:prstGeom prst="rect">
                <a:avLst/>
              </a:prstGeom>
              <a:blipFill>
                <a:blip r:embed="rId2"/>
                <a:stretch>
                  <a:fillRect l="-655" t="-784" b="-2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718049" y="4607007"/>
            <a:ext cx="5321882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WA89 Collaboration(CERN):</a:t>
            </a: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Σ</a:t>
            </a:r>
            <a:r>
              <a:rPr lang="en-US" sz="1600" b="1" baseline="7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K*</a:t>
            </a:r>
            <a:r>
              <a:rPr lang="en-US" sz="1600" b="1" baseline="30000" dirty="0">
                <a:latin typeface="Comic Sans MS" panose="030F0702030302020204" pitchFamily="66" charset="0"/>
              </a:rPr>
              <a:t>-</a:t>
            </a:r>
            <a:r>
              <a:rPr lang="en-US" sz="1600" b="1" dirty="0">
                <a:latin typeface="Comic Sans MS" panose="030F0702030302020204" pitchFamily="66" charset="0"/>
              </a:rPr>
              <a:t>(892) </a:t>
            </a:r>
            <a:r>
              <a:rPr lang="en-US" sz="1600" b="1" dirty="0" smtClean="0">
                <a:latin typeface="Comic Sans MS" panose="030F0702030302020204" pitchFamily="66" charset="0"/>
              </a:rPr>
              <a:t>+ X: alpha = 0.64 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+/- 0.04</a:t>
            </a: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Σ</a:t>
            </a:r>
            <a:r>
              <a:rPr lang="en-US" sz="1600" b="1" baseline="7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K</a:t>
            </a:r>
            <a:r>
              <a:rPr lang="en-US" sz="1600" b="1" dirty="0" smtClean="0">
                <a:latin typeface="Comic Sans MS" panose="030F0702030302020204" pitchFamily="66" charset="0"/>
              </a:rPr>
              <a:t>*</a:t>
            </a:r>
            <a:r>
              <a:rPr lang="en-US" sz="1600" b="1" baseline="30000" dirty="0" smtClean="0">
                <a:latin typeface="Comic Sans MS" panose="030F0702030302020204" pitchFamily="66" charset="0"/>
              </a:rPr>
              <a:t>+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latin typeface="Comic Sans MS" panose="030F0702030302020204" pitchFamily="66" charset="0"/>
              </a:rPr>
              <a:t>892) + X: alpha = </a:t>
            </a:r>
            <a:r>
              <a:rPr lang="en-US" sz="1600" b="1" dirty="0" smtClean="0">
                <a:latin typeface="Comic Sans MS" panose="030F0702030302020204" pitchFamily="66" charset="0"/>
              </a:rPr>
              <a:t>0.59 </a:t>
            </a:r>
            <a:r>
              <a:rPr lang="en-US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+/- 0.04</a:t>
            </a: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16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K*</a:t>
            </a:r>
            <a:r>
              <a:rPr lang="en-US" sz="1600" b="1" baseline="30000" dirty="0">
                <a:latin typeface="Comic Sans MS" panose="030F0702030302020204" pitchFamily="66" charset="0"/>
              </a:rPr>
              <a:t>-</a:t>
            </a:r>
            <a:r>
              <a:rPr lang="en-US" sz="1600" b="1" dirty="0">
                <a:latin typeface="Comic Sans MS" panose="030F0702030302020204" pitchFamily="66" charset="0"/>
              </a:rPr>
              <a:t>(892) + X: alpha = </a:t>
            </a:r>
            <a:r>
              <a:rPr lang="en-US" sz="1600" b="1" dirty="0" smtClean="0">
                <a:latin typeface="Comic Sans MS" panose="030F0702030302020204" pitchFamily="66" charset="0"/>
              </a:rPr>
              <a:t>0.65 </a:t>
            </a:r>
            <a:r>
              <a:rPr lang="en-US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+/- 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0.06</a:t>
            </a:r>
            <a:endParaRPr lang="en-US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l-GR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16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K</a:t>
            </a:r>
            <a:r>
              <a:rPr lang="en-US" sz="1600" b="1" dirty="0" smtClean="0">
                <a:latin typeface="Comic Sans MS" panose="030F0702030302020204" pitchFamily="66" charset="0"/>
              </a:rPr>
              <a:t>*</a:t>
            </a:r>
            <a:r>
              <a:rPr lang="en-US" sz="1600" b="1" baseline="30000" dirty="0" smtClean="0">
                <a:latin typeface="Comic Sans MS" panose="030F0702030302020204" pitchFamily="66" charset="0"/>
              </a:rPr>
              <a:t>+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latin typeface="Comic Sans MS" panose="030F0702030302020204" pitchFamily="66" charset="0"/>
              </a:rPr>
              <a:t>892) + X: alpha = </a:t>
            </a:r>
            <a:r>
              <a:rPr lang="en-US" sz="1600" b="1" dirty="0" smtClean="0">
                <a:latin typeface="Comic Sans MS" panose="030F0702030302020204" pitchFamily="66" charset="0"/>
              </a:rPr>
              <a:t>0.56 </a:t>
            </a:r>
            <a:r>
              <a:rPr lang="en-US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+/- 0.06</a:t>
            </a:r>
          </a:p>
          <a:p>
            <a:pPr algn="just"/>
            <a:r>
              <a:rPr lang="en-US" sz="1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K*</a:t>
            </a:r>
            <a:r>
              <a:rPr lang="en-US" sz="1600" b="1" baseline="30000" dirty="0">
                <a:latin typeface="Comic Sans MS" panose="030F0702030302020204" pitchFamily="66" charset="0"/>
              </a:rPr>
              <a:t>-</a:t>
            </a:r>
            <a:r>
              <a:rPr lang="en-US" sz="1600" b="1" dirty="0">
                <a:latin typeface="Comic Sans MS" panose="030F0702030302020204" pitchFamily="66" charset="0"/>
              </a:rPr>
              <a:t>(892) + X: alpha = </a:t>
            </a:r>
            <a:r>
              <a:rPr lang="en-US" sz="1600" b="1" dirty="0" smtClean="0">
                <a:latin typeface="Comic Sans MS" panose="030F0702030302020204" pitchFamily="66" charset="0"/>
              </a:rPr>
              <a:t>0.5 </a:t>
            </a:r>
            <a:r>
              <a:rPr lang="en-US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+/- 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0.1</a:t>
            </a:r>
            <a:endParaRPr lang="en-US" sz="16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en-US" sz="16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600" b="1" dirty="0">
                <a:latin typeface="Comic Sans MS" panose="030F0702030302020204" pitchFamily="66" charset="0"/>
              </a:rPr>
              <a:t> K</a:t>
            </a:r>
            <a:r>
              <a:rPr lang="en-US" sz="1600" b="1" dirty="0" smtClean="0">
                <a:latin typeface="Comic Sans MS" panose="030F0702030302020204" pitchFamily="66" charset="0"/>
              </a:rPr>
              <a:t>*</a:t>
            </a:r>
            <a:r>
              <a:rPr lang="en-US" sz="1600" b="1" baseline="30000" dirty="0" smtClean="0">
                <a:latin typeface="Comic Sans MS" panose="030F0702030302020204" pitchFamily="66" charset="0"/>
              </a:rPr>
              <a:t>+</a:t>
            </a:r>
            <a:r>
              <a:rPr lang="en-US" sz="1600" b="1" dirty="0" smtClean="0"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latin typeface="Comic Sans MS" panose="030F0702030302020204" pitchFamily="66" charset="0"/>
              </a:rPr>
              <a:t>892) + X: alpha = </a:t>
            </a:r>
            <a:r>
              <a:rPr lang="en-US" sz="1600" b="1" dirty="0" smtClean="0">
                <a:latin typeface="Comic Sans MS" panose="030F0702030302020204" pitchFamily="66" charset="0"/>
              </a:rPr>
              <a:t>0.7 </a:t>
            </a:r>
            <a:r>
              <a:rPr lang="en-US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+/- 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0.1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8049" y="3976033"/>
            <a:ext cx="52501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ther experimental result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21708" y="6488668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(13)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3440" y="263501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Conclusion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460" y="1015019"/>
            <a:ext cx="10988212" cy="646331"/>
          </a:xfrm>
          <a:prstGeom prst="rect">
            <a:avLst/>
          </a:prstGeom>
          <a:solidFill>
            <a:srgbClr val="FFABAB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We have determined the ratio of the inclusive differential cross sections for three targets (</a:t>
            </a:r>
            <a:r>
              <a:rPr lang="en-US" dirty="0" err="1" smtClean="0">
                <a:latin typeface="Comic Sans MS" panose="030F0702030302020204" pitchFamily="66" charset="0"/>
              </a:rPr>
              <a:t>C,Cu,W</a:t>
            </a:r>
            <a:r>
              <a:rPr lang="en-US" dirty="0" smtClean="0">
                <a:latin typeface="Comic Sans MS" panose="030F0702030302020204" pitchFamily="66" charset="0"/>
              </a:rPr>
              <a:t>) to Al in </a:t>
            </a:r>
            <a:r>
              <a:rPr lang="en-US" b="1" dirty="0" smtClean="0">
                <a:latin typeface="Comic Sans MS" panose="030F0702030302020204" pitchFamily="66" charset="0"/>
              </a:rPr>
              <a:t>K</a:t>
            </a:r>
            <a:r>
              <a:rPr lang="en-US" b="1" baseline="30000" dirty="0" smtClean="0">
                <a:latin typeface="Comic Sans MS" panose="030F0702030302020204" pitchFamily="66" charset="0"/>
              </a:rPr>
              <a:t>-</a:t>
            </a:r>
            <a:r>
              <a:rPr lang="en-US" b="1" dirty="0" smtClean="0">
                <a:latin typeface="Comic Sans MS" panose="030F0702030302020204" pitchFamily="66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K*</a:t>
            </a:r>
            <a:r>
              <a:rPr lang="en-US" b="1" baseline="30000" dirty="0">
                <a:latin typeface="Comic Sans MS" panose="030F0702030302020204" pitchFamily="66" charset="0"/>
              </a:rPr>
              <a:t>-</a:t>
            </a:r>
            <a:r>
              <a:rPr lang="en-US" b="1" dirty="0">
                <a:latin typeface="Comic Sans MS" panose="030F0702030302020204" pitchFamily="66" charset="0"/>
              </a:rPr>
              <a:t>(892</a:t>
            </a:r>
            <a:r>
              <a:rPr lang="en-US" b="1" dirty="0" smtClean="0">
                <a:latin typeface="Comic Sans MS" panose="030F0702030302020204" pitchFamily="66" charset="0"/>
              </a:rPr>
              <a:t>) + X </a:t>
            </a:r>
            <a:r>
              <a:rPr lang="en-US" dirty="0" smtClean="0">
                <a:latin typeface="Comic Sans MS" panose="030F0702030302020204" pitchFamily="66" charset="0"/>
              </a:rPr>
              <a:t>reaction for </a:t>
            </a:r>
            <a:r>
              <a:rPr lang="en-US" dirty="0">
                <a:latin typeface="Comic Sans MS" panose="030F0702030302020204" pitchFamily="66" charset="0"/>
              </a:rPr>
              <a:t>0.4 &lt; x</a:t>
            </a:r>
            <a:r>
              <a:rPr lang="en-US" baseline="-25000" dirty="0">
                <a:latin typeface="Comic Sans MS" panose="030F0702030302020204" pitchFamily="66" charset="0"/>
              </a:rPr>
              <a:t>F</a:t>
            </a:r>
            <a:r>
              <a:rPr lang="en-US" dirty="0">
                <a:latin typeface="Comic Sans MS" panose="030F0702030302020204" pitchFamily="66" charset="0"/>
              </a:rPr>
              <a:t> &lt; 1.0 and 0.0 GeV/c &lt; </a:t>
            </a:r>
            <a:r>
              <a:rPr lang="en-US" dirty="0" err="1">
                <a:latin typeface="Comic Sans MS" panose="030F0702030302020204" pitchFamily="66" charset="0"/>
              </a:rPr>
              <a:t>p</a:t>
            </a:r>
            <a:r>
              <a:rPr lang="en-US" baseline="-25000" dirty="0" err="1">
                <a:latin typeface="Comic Sans MS" panose="030F0702030302020204" pitchFamily="66" charset="0"/>
              </a:rPr>
              <a:t>t</a:t>
            </a:r>
            <a:r>
              <a:rPr lang="en-US" dirty="0">
                <a:latin typeface="Comic Sans MS" panose="030F0702030302020204" pitchFamily="66" charset="0"/>
              </a:rPr>
              <a:t> ≤</a:t>
            </a:r>
            <a:r>
              <a:rPr lang="en-US" baseline="-25000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1.0 GeV/c </a:t>
            </a:r>
            <a:endParaRPr lang="ru-RU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33496" y="1822926"/>
                <a:ext cx="10988212" cy="3323987"/>
              </a:xfrm>
              <a:prstGeom prst="rect">
                <a:avLst/>
              </a:prstGeom>
              <a:solidFill>
                <a:srgbClr val="FFABAB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Comic Sans MS" panose="030F0702030302020204" pitchFamily="66" charset="0"/>
                  </a:rPr>
                  <a:t>For K</a:t>
                </a:r>
                <a:r>
                  <a:rPr lang="en-US" b="1" baseline="30000" dirty="0" smtClean="0">
                    <a:latin typeface="Comic Sans MS" panose="030F0702030302020204" pitchFamily="66" charset="0"/>
                  </a:rPr>
                  <a:t>-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A</a:t>
                </a:r>
                <a:r>
                  <a:rPr lang="en-US" b="1" dirty="0" smtClean="0">
                    <a:solidFill>
                      <a:srgbClr val="0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rgbClr val="0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→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b="1" dirty="0">
                    <a:latin typeface="Comic Sans MS" panose="030F0702030302020204" pitchFamily="66" charset="0"/>
                  </a:rPr>
                  <a:t>K*</a:t>
                </a:r>
                <a:r>
                  <a:rPr lang="en-US" b="1" baseline="30000" dirty="0">
                    <a:latin typeface="Comic Sans MS" panose="030F0702030302020204" pitchFamily="66" charset="0"/>
                  </a:rPr>
                  <a:t>-</a:t>
                </a:r>
                <a:r>
                  <a:rPr lang="en-US" b="1" dirty="0">
                    <a:latin typeface="Comic Sans MS" panose="030F0702030302020204" pitchFamily="66" charset="0"/>
                  </a:rPr>
                  <a:t>(892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) + X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we have found A-dependence of the alpha-parameter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f>
                          <m:fPr>
                            <m:ctrlPr>
                              <a:rPr lang="ru-RU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𝐴𝑙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r>
                  <a:rPr lang="en-US" b="1" u="sng" dirty="0" smtClean="0">
                    <a:latin typeface="Comic Sans MS" panose="030F0702030302020204" pitchFamily="66" charset="0"/>
                  </a:rPr>
                  <a:t>alpha = 0.59 </a:t>
                </a:r>
                <a:r>
                  <a:rPr lang="en-US" b="1" u="sng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+/- </a:t>
                </a:r>
                <a:r>
                  <a:rPr lang="en-US" b="1" u="sng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0.04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 Other experimental results: 0.5 –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0.65</a:t>
                </a:r>
              </a:p>
              <a:p>
                <a:r>
                  <a:rPr lang="en-US" b="1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Comparison with our previous data </a:t>
                </a:r>
              </a:p>
              <a:p>
                <a:r>
                  <a:rPr lang="en-US" b="1" u="sng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en-US" b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lpha=</a:t>
                </a:r>
                <a:r>
                  <a:rPr lang="en-US" b="1" u="sng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b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0.77 </a:t>
                </a:r>
                <a:r>
                  <a:rPr lang="en-US" b="1" u="sng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+/- </a:t>
                </a:r>
                <a:r>
                  <a:rPr lang="en-US" b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0.02  </a:t>
                </a:r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b="1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reaction</a:t>
                </a:r>
              </a:p>
              <a:p>
                <a:pPr lvl="0"/>
                <a:r>
                  <a:rPr lang="en-US" b="1" u="sng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alpha= </a:t>
                </a:r>
                <a:r>
                  <a:rPr lang="en-US" b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0.67 </a:t>
                </a:r>
                <a:r>
                  <a:rPr lang="en-US" b="1" u="sng" dirty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+/- </a:t>
                </a:r>
                <a:r>
                  <a:rPr lang="en-US" b="1" u="sng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0.03  </a:t>
                </a:r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ru-RU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m:rPr>
                        <m:nor/>
                      </m:rPr>
                      <a:rPr lang="ru-RU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reaction</a:t>
                </a:r>
              </a:p>
              <a:p>
                <a:pPr lvl="0"/>
                <a:endParaRPr lang="en-US" dirty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The data taking run to collect experimental data with 10-20 times more statistics and significantly improve accuracy will start in a week.  </a:t>
                </a:r>
              </a:p>
              <a:p>
                <a:pPr lvl="0"/>
                <a:endParaRPr lang="en-US" dirty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This work is a step to obtain </a:t>
                </a:r>
                <a:r>
                  <a:rPr lang="en-US" dirty="0" err="1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intersting</a:t>
                </a:r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result on </a:t>
                </a:r>
                <a:r>
                  <a:rPr lang="en-US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K*</a:t>
                </a:r>
                <a:r>
                  <a:rPr lang="en-US" b="1" baseline="30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-</a:t>
                </a:r>
                <a:r>
                  <a:rPr lang="en-US" b="1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(892) </a:t>
                </a:r>
                <a:r>
                  <a:rPr lang="en-US" dirty="0" smtClean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spin alignment (expecting this Fall). </a:t>
                </a:r>
                <a:endParaRPr lang="en-US" dirty="0" smtClean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 lvl="0"/>
                <a:endParaRPr lang="en-US" dirty="0">
                  <a:solidFill>
                    <a:prstClr val="black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96" y="1822926"/>
                <a:ext cx="10988212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499" t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33496" y="5358272"/>
            <a:ext cx="10988212" cy="369332"/>
          </a:xfrm>
          <a:prstGeom prst="rect">
            <a:avLst/>
          </a:prstGeom>
          <a:solidFill>
            <a:srgbClr val="FFABAB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We have developed an algorithm for kinematic fitting events with V</a:t>
            </a:r>
            <a:r>
              <a:rPr lang="en-US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en-US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21708" y="6488668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(13)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633496" y="5850771"/>
            <a:ext cx="10988212" cy="369332"/>
          </a:xfrm>
          <a:prstGeom prst="rect">
            <a:avLst/>
          </a:prstGeom>
          <a:solidFill>
            <a:srgbClr val="FFABAB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work is </a:t>
            </a:r>
            <a:r>
              <a:rPr lang="en-US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upported by </a:t>
            </a:r>
            <a:r>
              <a:rPr lang="en-US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RSCF grant 22-12-00164  </a:t>
            </a:r>
            <a:endParaRPr lang="en-US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1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36928" y="27433"/>
            <a:ext cx="3861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Introduction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78" y="2379557"/>
            <a:ext cx="11952311" cy="1569660"/>
          </a:xfrm>
          <a:prstGeom prst="rect">
            <a:avLst/>
          </a:prstGeom>
          <a:solidFill>
            <a:srgbClr val="FFABAB"/>
          </a:solidFill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Up to now there are only scarce data on the A-dependence (for C and Cu targets)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of </a:t>
            </a:r>
            <a:r>
              <a:rPr lang="en-US" sz="2400" dirty="0">
                <a:latin typeface="Comic Sans MS" panose="030F0702030302020204" pitchFamily="66" charset="0"/>
              </a:rPr>
              <a:t>K*</a:t>
            </a:r>
            <a:r>
              <a:rPr lang="en-US" sz="2400" baseline="30000" dirty="0">
                <a:latin typeface="Comic Sans MS" panose="030F0702030302020204" pitchFamily="66" charset="0"/>
              </a:rPr>
              <a:t>-</a:t>
            </a:r>
            <a:r>
              <a:rPr lang="en-US" sz="2400" dirty="0">
                <a:latin typeface="Comic Sans MS" panose="030F0702030302020204" pitchFamily="66" charset="0"/>
              </a:rPr>
              <a:t>(892) </a:t>
            </a:r>
            <a:r>
              <a:rPr lang="en-US" sz="2400" dirty="0" smtClean="0">
                <a:latin typeface="Comic Sans MS" panose="030F0702030302020204" pitchFamily="66" charset="0"/>
              </a:rPr>
              <a:t>meson (</a:t>
            </a:r>
            <a:r>
              <a:rPr lang="en-US" sz="2400" dirty="0">
                <a:latin typeface="Comic Sans MS" panose="030F0702030302020204" pitchFamily="66" charset="0"/>
              </a:rPr>
              <a:t>K*</a:t>
            </a:r>
            <a:r>
              <a:rPr lang="en-US" sz="2400" baseline="30000" dirty="0">
                <a:latin typeface="Comic Sans MS" panose="030F0702030302020204" pitchFamily="66" charset="0"/>
              </a:rPr>
              <a:t>-</a:t>
            </a:r>
            <a:r>
              <a:rPr lang="en-US" sz="2400" dirty="0">
                <a:latin typeface="Comic Sans MS" panose="030F0702030302020204" pitchFamily="66" charset="0"/>
              </a:rPr>
              <a:t>(892)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2400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2400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l-G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24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dirty="0" smtClean="0">
                <a:latin typeface="Comic Sans MS" panose="030F0702030302020204" pitchFamily="66" charset="0"/>
              </a:rPr>
              <a:t>) production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for </a:t>
            </a:r>
            <a:r>
              <a:rPr lang="en-US" sz="2400" dirty="0">
                <a:latin typeface="Comic Sans MS" panose="030F0702030302020204" pitchFamily="66" charset="0"/>
              </a:rPr>
              <a:t>0.0 &lt; x</a:t>
            </a:r>
            <a:r>
              <a:rPr lang="en-US" sz="2400" baseline="-25000" dirty="0">
                <a:latin typeface="Comic Sans MS" panose="030F0702030302020204" pitchFamily="66" charset="0"/>
              </a:rPr>
              <a:t>F</a:t>
            </a:r>
            <a:r>
              <a:rPr lang="en-US" sz="2400" dirty="0">
                <a:latin typeface="Comic Sans MS" panose="030F0702030302020204" pitchFamily="66" charset="0"/>
              </a:rPr>
              <a:t> &lt; 0.8 </a:t>
            </a:r>
            <a:r>
              <a:rPr lang="en-US" sz="2400" dirty="0" smtClean="0">
                <a:latin typeface="Comic Sans MS" panose="030F0702030302020204" pitchFamily="66" charset="0"/>
              </a:rPr>
              <a:t>and</a:t>
            </a:r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0.0 GeV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/c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&lt; p</a:t>
            </a:r>
            <a:r>
              <a:rPr lang="en-US" sz="2400" baseline="-25000" dirty="0">
                <a:latin typeface="Comic Sans MS" panose="030F0702030302020204" pitchFamily="66" charset="0"/>
              </a:rPr>
              <a:t>t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≤</a:t>
            </a:r>
            <a:r>
              <a:rPr lang="en-US" sz="2400" baseline="-250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2.4 GeV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/c</a:t>
            </a:r>
            <a:r>
              <a:rPr lang="en-US" sz="2400" baseline="30000" dirty="0">
                <a:latin typeface="Comic Sans MS" panose="030F0702030302020204" pitchFamily="66" charset="0"/>
              </a:rPr>
              <a:t>2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performed by WA89 Collaboration (CERN) </a:t>
            </a:r>
          </a:p>
          <a:p>
            <a:pPr algn="just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345 GeV/c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Σ</a:t>
            </a:r>
            <a:r>
              <a:rPr lang="en-US" sz="2400" b="1" baseline="7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and </a:t>
            </a:r>
            <a:r>
              <a:rPr lang="el-GR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24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 baseline="7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interactions </a:t>
            </a:r>
            <a:r>
              <a:rPr lang="en-US" sz="2400" dirty="0" smtClean="0">
                <a:latin typeface="Comic Sans MS" panose="030F0702030302020204" pitchFamily="66" charset="0"/>
              </a:rPr>
              <a:t>and </a:t>
            </a:r>
            <a:r>
              <a:rPr lang="en-US" sz="2400" dirty="0">
                <a:latin typeface="Comic Sans MS" panose="030F0702030302020204" pitchFamily="66" charset="0"/>
              </a:rPr>
              <a:t>in 260 GeV/c </a:t>
            </a:r>
            <a:r>
              <a:rPr lang="en-US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interactions</a:t>
            </a:r>
            <a:r>
              <a:rPr lang="en-US" sz="2400" baseline="7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999" y="4462060"/>
            <a:ext cx="11124867" cy="1200329"/>
          </a:xfrm>
          <a:prstGeom prst="rect">
            <a:avLst/>
          </a:prstGeom>
          <a:solidFill>
            <a:srgbClr val="FFABAB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We report about results of A-dependence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(for 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C, Al, Cu, W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targets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) in </a:t>
            </a:r>
          </a:p>
          <a:p>
            <a:pPr algn="just"/>
            <a:r>
              <a:rPr lang="en-US" sz="2400" dirty="0" smtClean="0">
                <a:latin typeface="Comic Sans MS" panose="030F0702030302020204" pitchFamily="66" charset="0"/>
              </a:rPr>
              <a:t>26.5 </a:t>
            </a:r>
            <a:r>
              <a:rPr lang="en-US" sz="2400" dirty="0">
                <a:latin typeface="Comic Sans MS" panose="030F0702030302020204" pitchFamily="66" charset="0"/>
              </a:rPr>
              <a:t>GeV/c </a:t>
            </a:r>
            <a:r>
              <a:rPr lang="en-US" sz="2400" dirty="0" smtClean="0">
                <a:latin typeface="Comic Sans MS" panose="030F0702030302020204" pitchFamily="66" charset="0"/>
              </a:rPr>
              <a:t>K</a:t>
            </a:r>
            <a:r>
              <a:rPr lang="en-US" sz="2400" baseline="30000" dirty="0" smtClean="0">
                <a:latin typeface="Comic Sans MS" panose="030F0702030302020204" pitchFamily="66" charset="0"/>
              </a:rPr>
              <a:t>-</a:t>
            </a:r>
            <a:r>
              <a:rPr lang="en-US" sz="2400" dirty="0" smtClean="0">
                <a:latin typeface="Comic Sans MS" panose="030F0702030302020204" pitchFamily="66" charset="0"/>
              </a:rPr>
              <a:t>A </a:t>
            </a:r>
            <a:r>
              <a:rPr lang="en-US" sz="2400" dirty="0">
                <a:latin typeface="Comic Sans MS" panose="030F0702030302020204" pitchFamily="66" charset="0"/>
              </a:rPr>
              <a:t>interactions</a:t>
            </a:r>
            <a:r>
              <a:rPr lang="en-US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for inclusive </a:t>
            </a:r>
            <a:r>
              <a:rPr lang="en-US" sz="2400" dirty="0">
                <a:latin typeface="Comic Sans MS" panose="030F0702030302020204" pitchFamily="66" charset="0"/>
              </a:rPr>
              <a:t>K*</a:t>
            </a:r>
            <a:r>
              <a:rPr lang="en-US" sz="2400" baseline="30000" dirty="0">
                <a:latin typeface="Comic Sans MS" panose="030F0702030302020204" pitchFamily="66" charset="0"/>
              </a:rPr>
              <a:t>-</a:t>
            </a:r>
            <a:r>
              <a:rPr lang="en-US" sz="2400" dirty="0">
                <a:latin typeface="Comic Sans MS" panose="030F0702030302020204" pitchFamily="66" charset="0"/>
              </a:rPr>
              <a:t>(892) </a:t>
            </a:r>
            <a:r>
              <a:rPr lang="en-US" sz="2400" dirty="0" smtClean="0">
                <a:latin typeface="Comic Sans MS" panose="030F0702030302020204" pitchFamily="66" charset="0"/>
              </a:rPr>
              <a:t>meson</a:t>
            </a:r>
            <a:r>
              <a:rPr lang="en-US" sz="2400" dirty="0">
                <a:latin typeface="Comic Sans MS" panose="030F0702030302020204" pitchFamily="66" charset="0"/>
              </a:rPr>
              <a:t> (K*</a:t>
            </a:r>
            <a:r>
              <a:rPr lang="en-US" sz="2400" baseline="30000" dirty="0">
                <a:latin typeface="Comic Sans MS" panose="030F0702030302020204" pitchFamily="66" charset="0"/>
              </a:rPr>
              <a:t>-</a:t>
            </a:r>
            <a:r>
              <a:rPr lang="en-US" sz="2400" dirty="0">
                <a:latin typeface="Comic Sans MS" panose="030F0702030302020204" pitchFamily="66" charset="0"/>
              </a:rPr>
              <a:t>(892)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2400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2400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l-GR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24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r>
              <a:rPr lang="en-US" sz="2400" dirty="0" smtClean="0">
                <a:latin typeface="Comic Sans MS" panose="030F0702030302020204" pitchFamily="66" charset="0"/>
              </a:rPr>
              <a:t> production for 0.4 </a:t>
            </a:r>
            <a:r>
              <a:rPr lang="en-US" sz="2400" dirty="0">
                <a:latin typeface="Comic Sans MS" panose="030F0702030302020204" pitchFamily="66" charset="0"/>
              </a:rPr>
              <a:t>&lt; x</a:t>
            </a:r>
            <a:r>
              <a:rPr lang="en-US" sz="2400" baseline="-25000" dirty="0">
                <a:latin typeface="Comic Sans MS" panose="030F0702030302020204" pitchFamily="66" charset="0"/>
              </a:rPr>
              <a:t>F</a:t>
            </a:r>
            <a:r>
              <a:rPr lang="en-US" sz="2400" dirty="0">
                <a:latin typeface="Comic Sans MS" panose="030F0702030302020204" pitchFamily="66" charset="0"/>
              </a:rPr>
              <a:t> &lt; 1.0 </a:t>
            </a:r>
            <a:r>
              <a:rPr lang="en-US" sz="2400" dirty="0" smtClean="0">
                <a:latin typeface="Comic Sans MS" panose="030F0702030302020204" pitchFamily="66" charset="0"/>
              </a:rPr>
              <a:t>and </a:t>
            </a:r>
            <a:r>
              <a:rPr lang="en-US" sz="2400" dirty="0">
                <a:latin typeface="Comic Sans MS" panose="030F0702030302020204" pitchFamily="66" charset="0"/>
              </a:rPr>
              <a:t>0.0 GeV/c &lt; </a:t>
            </a:r>
            <a:r>
              <a:rPr lang="en-US" sz="2400" dirty="0" err="1">
                <a:latin typeface="Comic Sans MS" panose="030F0702030302020204" pitchFamily="66" charset="0"/>
              </a:rPr>
              <a:t>p</a:t>
            </a:r>
            <a:r>
              <a:rPr lang="en-US" sz="2400" baseline="-25000" dirty="0" err="1">
                <a:latin typeface="Comic Sans MS" panose="030F0702030302020204" pitchFamily="66" charset="0"/>
              </a:rPr>
              <a:t>t</a:t>
            </a:r>
            <a:r>
              <a:rPr lang="en-US" sz="2400" dirty="0">
                <a:latin typeface="Comic Sans MS" panose="030F0702030302020204" pitchFamily="66" charset="0"/>
              </a:rPr>
              <a:t> ≤</a:t>
            </a:r>
            <a:r>
              <a:rPr lang="en-US" sz="2400" baseline="-250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1.0 GeV/c 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39" y="1415088"/>
            <a:ext cx="11674991" cy="461665"/>
          </a:xfrm>
          <a:prstGeom prst="rect">
            <a:avLst/>
          </a:prstGeom>
          <a:solidFill>
            <a:srgbClr val="FFABAB"/>
          </a:solidFill>
        </p:spPr>
        <p:txBody>
          <a:bodyPr wrap="non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A-dependence is a traditional fundamental research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topic in high energy physics.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(2)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2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18654" y="138544"/>
                <a:ext cx="11679381" cy="99752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A-dependence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(reported in RAS session, April 2024)  </a:t>
                </a:r>
                <a:endParaRPr lang="ru-RU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4" y="138544"/>
                <a:ext cx="11679381" cy="997529"/>
              </a:xfrm>
              <a:prstGeom prst="rect">
                <a:avLst/>
              </a:prstGeom>
              <a:blipFill rotWithShape="1">
                <a:blip r:embed="rId2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22723"/>
              </p:ext>
            </p:extLst>
          </p:nvPr>
        </p:nvGraphicFramePr>
        <p:xfrm>
          <a:off x="2" y="4972858"/>
          <a:ext cx="5902034" cy="1379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8425">
                  <a:extLst>
                    <a:ext uri="{9D8B030D-6E8A-4147-A177-3AD203B41FA5}">
                      <a16:colId xmlns:a16="http://schemas.microsoft.com/office/drawing/2014/main" xmlns="" val="2901180145"/>
                    </a:ext>
                  </a:extLst>
                </a:gridCol>
                <a:gridCol w="1014283">
                  <a:extLst>
                    <a:ext uri="{9D8B030D-6E8A-4147-A177-3AD203B41FA5}">
                      <a16:colId xmlns:a16="http://schemas.microsoft.com/office/drawing/2014/main" xmlns="" val="1698865039"/>
                    </a:ext>
                  </a:extLst>
                </a:gridCol>
                <a:gridCol w="1013653">
                  <a:extLst>
                    <a:ext uri="{9D8B030D-6E8A-4147-A177-3AD203B41FA5}">
                      <a16:colId xmlns:a16="http://schemas.microsoft.com/office/drawing/2014/main" xmlns="" val="3397172102"/>
                    </a:ext>
                  </a:extLst>
                </a:gridCol>
                <a:gridCol w="1013653">
                  <a:extLst>
                    <a:ext uri="{9D8B030D-6E8A-4147-A177-3AD203B41FA5}">
                      <a16:colId xmlns:a16="http://schemas.microsoft.com/office/drawing/2014/main" xmlns="" val="228555182"/>
                    </a:ext>
                  </a:extLst>
                </a:gridCol>
                <a:gridCol w="1013653">
                  <a:extLst>
                    <a:ext uri="{9D8B030D-6E8A-4147-A177-3AD203B41FA5}">
                      <a16:colId xmlns:a16="http://schemas.microsoft.com/office/drawing/2014/main" xmlns="" val="14165830"/>
                    </a:ext>
                  </a:extLst>
                </a:gridCol>
                <a:gridCol w="1048367">
                  <a:extLst>
                    <a:ext uri="{9D8B030D-6E8A-4147-A177-3AD203B41FA5}">
                      <a16:colId xmlns:a16="http://schemas.microsoft.com/office/drawing/2014/main" xmlns="" val="2773252373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el-GR" sz="1800" dirty="0" smtClean="0">
                          <a:effectLst/>
                        </a:rPr>
                        <a:t>π</a:t>
                      </a:r>
                      <a:r>
                        <a:rPr lang="en-US" sz="1800" baseline="30000" dirty="0" smtClean="0">
                          <a:effectLst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</a:rPr>
                        <a:t>A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</a:t>
                      </a:r>
                      <a:r>
                        <a:rPr lang="en-US" sz="1200" dirty="0">
                          <a:effectLst/>
                        </a:rPr>
                        <a:t>2,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0.4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0.4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0.6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0.6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0.8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0.</a:t>
                      </a:r>
                      <a:r>
                        <a:rPr lang="en-US" sz="1200" dirty="0">
                          <a:effectLst/>
                        </a:rPr>
                        <a:t>8</a:t>
                      </a:r>
                      <a:r>
                        <a:rPr lang="ru-RU" sz="1200" dirty="0">
                          <a:effectLst/>
                        </a:rPr>
                        <a:t> 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2,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735746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α(</a:t>
                      </a:r>
                      <a:r>
                        <a:rPr lang="en-US" sz="1200" dirty="0" err="1">
                          <a:effectLst/>
                        </a:rPr>
                        <a:t>p</a:t>
                      </a:r>
                      <a:r>
                        <a:rPr lang="en-US" sz="1200" baseline="-25000" dirty="0" err="1">
                          <a:effectLst/>
                        </a:rPr>
                        <a:t>T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843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709</a:t>
                      </a:r>
                      <a:r>
                        <a:rPr lang="ru-RU" sz="1200">
                          <a:effectLst/>
                        </a:rPr>
                        <a:t>±0.03</a:t>
                      </a: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0.7</a:t>
                      </a:r>
                      <a:r>
                        <a:rPr lang="en-US" sz="1200">
                          <a:effectLst/>
                        </a:rPr>
                        <a:t>30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758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0.</a:t>
                      </a:r>
                      <a:r>
                        <a:rPr lang="en-US" sz="1200">
                          <a:effectLst/>
                        </a:rPr>
                        <a:t>783</a:t>
                      </a:r>
                      <a:r>
                        <a:rPr lang="ru-RU" sz="1200">
                          <a:effectLst/>
                        </a:rPr>
                        <a:t>±0.0</a:t>
                      </a:r>
                      <a:r>
                        <a:rPr lang="en-US" sz="12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0295999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χ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ndf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365</a:t>
                      </a:r>
                      <a:r>
                        <a:rPr lang="ru-RU" sz="1200" dirty="0">
                          <a:effectLst/>
                        </a:rPr>
                        <a:t>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r>
                        <a:rPr lang="en-US" sz="1200">
                          <a:effectLst/>
                        </a:rPr>
                        <a:t>85</a:t>
                      </a:r>
                      <a:r>
                        <a:rPr lang="ru-RU" sz="1200">
                          <a:effectLst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583</a:t>
                      </a:r>
                      <a:r>
                        <a:rPr lang="ru-RU" sz="1200">
                          <a:effectLst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r>
                        <a:rPr lang="en-US" sz="1200">
                          <a:effectLst/>
                        </a:rPr>
                        <a:t>939</a:t>
                      </a:r>
                      <a:r>
                        <a:rPr lang="ru-RU" sz="1200">
                          <a:effectLst/>
                        </a:rPr>
                        <a:t>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3.218/3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859405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F5E6-9C06-49CF-8D3D-8BB11560915E}" type="slidenum">
              <a:rPr lang="ru-RU" sz="3200" smtClean="0">
                <a:solidFill>
                  <a:prstClr val="black"/>
                </a:solidFill>
              </a:rPr>
              <a:pPr/>
              <a:t>3</a:t>
            </a:fld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12498"/>
            <a:ext cx="10058400" cy="382273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8471"/>
              </p:ext>
            </p:extLst>
          </p:nvPr>
        </p:nvGraphicFramePr>
        <p:xfrm>
          <a:off x="7737760" y="4919114"/>
          <a:ext cx="2826361" cy="13792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8425">
                  <a:extLst>
                    <a:ext uri="{9D8B030D-6E8A-4147-A177-3AD203B41FA5}">
                      <a16:colId xmlns:a16="http://schemas.microsoft.com/office/drawing/2014/main" xmlns="" val="2901180145"/>
                    </a:ext>
                  </a:extLst>
                </a:gridCol>
                <a:gridCol w="1014283">
                  <a:extLst>
                    <a:ext uri="{9D8B030D-6E8A-4147-A177-3AD203B41FA5}">
                      <a16:colId xmlns:a16="http://schemas.microsoft.com/office/drawing/2014/main" xmlns="" val="1698865039"/>
                    </a:ext>
                  </a:extLst>
                </a:gridCol>
                <a:gridCol w="1013653">
                  <a:extLst>
                    <a:ext uri="{9D8B030D-6E8A-4147-A177-3AD203B41FA5}">
                      <a16:colId xmlns:a16="http://schemas.microsoft.com/office/drawing/2014/main" xmlns="" val="3397172102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K</a:t>
                      </a:r>
                      <a:r>
                        <a:rPr lang="en-US" sz="1800" baseline="30000" dirty="0" smtClean="0">
                          <a:effectLst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</a:rPr>
                        <a:t>A</a:t>
                      </a:r>
                      <a:endParaRPr lang="ru-RU" sz="180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r>
                        <a:rPr lang="en-US" sz="1200" dirty="0" smtClean="0">
                          <a:effectLst/>
                        </a:rPr>
                        <a:t>.1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</a:t>
                      </a:r>
                      <a:r>
                        <a:rPr lang="ru-RU" sz="1200" dirty="0" smtClean="0">
                          <a:effectLst/>
                        </a:rPr>
                        <a:t>0.</a:t>
                      </a:r>
                      <a:r>
                        <a:rPr lang="en-US" sz="1200" dirty="0" smtClean="0">
                          <a:effectLst/>
                        </a:rPr>
                        <a:t>5,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0.</a:t>
                      </a:r>
                      <a:r>
                        <a:rPr lang="en-US" sz="1200" dirty="0" smtClean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&lt; </a:t>
                      </a:r>
                      <a:r>
                        <a:rPr lang="en-US" sz="1200" dirty="0">
                          <a:effectLst/>
                        </a:rPr>
                        <a:t>p</a:t>
                      </a:r>
                      <a:r>
                        <a:rPr lang="en-US" sz="1200" baseline="-25000" dirty="0">
                          <a:effectLst/>
                        </a:rPr>
                        <a:t>T </a:t>
                      </a:r>
                      <a:r>
                        <a:rPr lang="ru-RU" sz="1200" dirty="0">
                          <a:effectLst/>
                        </a:rPr>
                        <a:t>≤ </a:t>
                      </a:r>
                      <a:r>
                        <a:rPr lang="ru-RU" sz="1200" dirty="0" smtClean="0">
                          <a:effectLst/>
                        </a:rPr>
                        <a:t>0.</a:t>
                      </a:r>
                      <a:r>
                        <a:rPr lang="en-US" sz="1200" dirty="0" smtClean="0">
                          <a:effectLst/>
                        </a:rPr>
                        <a:t>9, </a:t>
                      </a:r>
                      <a:r>
                        <a:rPr lang="ru-RU" sz="1200" dirty="0">
                          <a:effectLst/>
                        </a:rPr>
                        <a:t>ГэВ</a:t>
                      </a:r>
                      <a:r>
                        <a:rPr lang="en-US" sz="1200" dirty="0">
                          <a:effectLst/>
                        </a:rPr>
                        <a:t>/c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7357467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>
                          <a:effectLst/>
                        </a:rPr>
                        <a:t>α(</a:t>
                      </a:r>
                      <a:r>
                        <a:rPr lang="en-US" sz="1200" dirty="0" err="1">
                          <a:effectLst/>
                        </a:rPr>
                        <a:t>p</a:t>
                      </a:r>
                      <a:r>
                        <a:rPr lang="en-US" sz="1200" baseline="-25000" dirty="0" err="1">
                          <a:effectLst/>
                        </a:rPr>
                        <a:t>T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0.</a:t>
                      </a:r>
                      <a:r>
                        <a:rPr lang="en-US" sz="1200" dirty="0" smtClean="0">
                          <a:effectLst/>
                        </a:rPr>
                        <a:t>695</a:t>
                      </a:r>
                      <a:r>
                        <a:rPr lang="ru-RU" sz="1200" dirty="0" smtClean="0">
                          <a:effectLst/>
                        </a:rPr>
                        <a:t>±0.0</a:t>
                      </a:r>
                      <a:r>
                        <a:rPr lang="en-US" sz="1200" dirty="0" smtClean="0">
                          <a:effectLst/>
                        </a:rPr>
                        <a:t>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0.</a:t>
                      </a:r>
                      <a:r>
                        <a:rPr lang="en-US" sz="1200" dirty="0" smtClean="0">
                          <a:effectLst/>
                        </a:rPr>
                        <a:t>642</a:t>
                      </a:r>
                      <a:r>
                        <a:rPr lang="ru-RU" sz="1200" dirty="0" smtClean="0">
                          <a:effectLst/>
                        </a:rPr>
                        <a:t>±0.0</a:t>
                      </a:r>
                      <a:r>
                        <a:rPr lang="en-US" sz="1200" dirty="0" smtClean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0295999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effectLst/>
                        </a:rPr>
                        <a:t>χ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/</a:t>
                      </a:r>
                      <a:r>
                        <a:rPr lang="en-US" sz="1200">
                          <a:effectLst/>
                        </a:rPr>
                        <a:t>ndf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r>
                        <a:rPr lang="en-US" sz="1200" dirty="0" smtClean="0">
                          <a:effectLst/>
                        </a:rPr>
                        <a:t>655</a:t>
                      </a:r>
                      <a:r>
                        <a:rPr lang="ru-RU" sz="1200" dirty="0" smtClean="0">
                          <a:effectLst/>
                        </a:rPr>
                        <a:t>/3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r>
                        <a:rPr lang="en-US" sz="1200" dirty="0" smtClean="0">
                          <a:effectLst/>
                        </a:rPr>
                        <a:t>791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48594053"/>
                  </a:ext>
                </a:extLst>
              </a:tr>
            </a:tbl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1672" y="6356350"/>
            <a:ext cx="10390909" cy="365125"/>
          </a:xfrm>
        </p:spPr>
        <p:txBody>
          <a:bodyPr/>
          <a:lstStyle/>
          <a:p>
            <a:r>
              <a:rPr lang="ru-RU" sz="2400" dirty="0" smtClean="0">
                <a:solidFill>
                  <a:prstClr val="black"/>
                </a:solidFill>
              </a:rPr>
              <a:t>Калугин Н., Научная сессия секция ядерной физики ОФН РАН-2024, ОИЯИ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0819" y="138269"/>
            <a:ext cx="8145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SPASCHARM Detector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072941"/>
            <a:ext cx="9185564" cy="360691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664035" y="2876398"/>
            <a:ext cx="914400" cy="18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664035" y="4694316"/>
            <a:ext cx="20168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targets location</a:t>
            </a:r>
            <a:endParaRPr lang="ru-RU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(3)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416" y="5131404"/>
            <a:ext cx="11961929" cy="461665"/>
          </a:xfrm>
          <a:prstGeom prst="rect">
            <a:avLst/>
          </a:prstGeom>
          <a:solidFill>
            <a:srgbClr val="FFABAB"/>
          </a:solidFill>
        </p:spPr>
        <p:txBody>
          <a:bodyPr wrap="non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We have carried out analysis of the experimental data had been collected in 2022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(4)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831" y="165978"/>
            <a:ext cx="11181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Event selection for </a:t>
            </a:r>
            <a:r>
              <a:rPr lang="en-US" sz="4800" b="1" dirty="0">
                <a:latin typeface="Comic Sans MS" panose="030F0702030302020204" pitchFamily="66" charset="0"/>
              </a:rPr>
              <a:t>K*</a:t>
            </a:r>
            <a:r>
              <a:rPr lang="en-US" sz="4800" b="1" baseline="30000" dirty="0">
                <a:latin typeface="Comic Sans MS" panose="030F0702030302020204" pitchFamily="66" charset="0"/>
              </a:rPr>
              <a:t>-</a:t>
            </a:r>
            <a:r>
              <a:rPr lang="en-US" sz="4800" b="1" dirty="0">
                <a:latin typeface="Comic Sans MS" panose="030F0702030302020204" pitchFamily="66" charset="0"/>
              </a:rPr>
              <a:t>(892)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48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297" y="1094320"/>
            <a:ext cx="7333704" cy="453970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</a:rPr>
              <a:t>Multiplicity </a:t>
            </a:r>
            <a:r>
              <a:rPr lang="en-US" sz="1700" dirty="0">
                <a:latin typeface="Comic Sans MS" panose="030F0702030302020204" pitchFamily="66" charset="0"/>
              </a:rPr>
              <a:t>of beam tracks is equal to 1</a:t>
            </a:r>
            <a:endParaRPr lang="ru-RU" sz="1700" dirty="0">
              <a:latin typeface="Comic Sans MS" panose="030F0702030302020204" pitchFamily="66" charset="0"/>
            </a:endParaRPr>
          </a:p>
          <a:p>
            <a:pPr marL="457200" indent="-457200" algn="just"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</a:rPr>
              <a:t>Identified </a:t>
            </a:r>
            <a:r>
              <a:rPr lang="en-US" sz="1700" dirty="0">
                <a:latin typeface="Comic Sans MS" panose="030F0702030302020204" pitchFamily="66" charset="0"/>
              </a:rPr>
              <a:t>K</a:t>
            </a:r>
            <a:r>
              <a:rPr lang="en-US" sz="1700" baseline="70000" dirty="0">
                <a:latin typeface="Comic Sans MS" panose="030F0702030302020204" pitchFamily="66" charset="0"/>
              </a:rPr>
              <a:t>- </a:t>
            </a:r>
            <a:r>
              <a:rPr lang="en-US" sz="1700" dirty="0">
                <a:latin typeface="Comic Sans MS" panose="030F0702030302020204" pitchFamily="66" charset="0"/>
              </a:rPr>
              <a:t>beam track </a:t>
            </a:r>
            <a:r>
              <a:rPr lang="en-US" sz="1700" dirty="0" smtClean="0">
                <a:latin typeface="Comic Sans MS" panose="030F0702030302020204" pitchFamily="66" charset="0"/>
              </a:rPr>
              <a:t>by 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Č</a:t>
            </a:r>
            <a:r>
              <a:rPr lang="en-US" sz="17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,Č</a:t>
            </a:r>
            <a:r>
              <a:rPr lang="en-US" sz="17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,Č</a:t>
            </a:r>
            <a:r>
              <a:rPr lang="en-US" sz="17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Cerenkov beam counters</a:t>
            </a:r>
          </a:p>
          <a:p>
            <a:pPr marL="457200" indent="-457200" algn="just"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At least one positive charged reconstructed track and at least two negative charged reconstructed tracks</a:t>
            </a:r>
          </a:p>
          <a:p>
            <a:pPr marL="457200" indent="-457200" algn="just">
              <a:buAutoNum type="arabicPeriod"/>
            </a:pPr>
            <a:r>
              <a:rPr lang="en-U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</a:t>
            </a:r>
            <a:r>
              <a:rPr lang="en-US" sz="1700" b="1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were selected from all pairs of positive and negative reconstructed tracks which formed a vertex (decay point) in the decay zone: between</a:t>
            </a:r>
            <a:r>
              <a:rPr lang="ru-RU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Z</a:t>
            </a:r>
            <a:r>
              <a:rPr lang="en-US" sz="17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decay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≈ 31 cm and </a:t>
            </a:r>
            <a:r>
              <a:rPr lang="en-US" sz="1700" dirty="0">
                <a:latin typeface="Comic Sans MS" panose="030F0702030302020204" pitchFamily="66" charset="0"/>
                <a:cs typeface="Times New Roman" panose="02020603050405020304" pitchFamily="18" charset="0"/>
              </a:rPr>
              <a:t>Z</a:t>
            </a:r>
            <a:r>
              <a:rPr lang="en-US" sz="17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decay</a:t>
            </a:r>
            <a:r>
              <a:rPr lang="en-US" sz="1700" dirty="0">
                <a:latin typeface="Comic Sans MS" panose="030F0702030302020204" pitchFamily="66" charset="0"/>
                <a:cs typeface="Times New Roman" panose="02020603050405020304" pitchFamily="18" charset="0"/>
              </a:rPr>
              <a:t> ≈ 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77 cm</a:t>
            </a:r>
          </a:p>
          <a:p>
            <a:pPr marL="457200" indent="-457200" algn="just"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distance between the two opposite tracks at the decay point had to be smaller that ~0.6 cm</a:t>
            </a:r>
          </a:p>
          <a:p>
            <a:pPr marL="457200" indent="-457200" algn="just"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Rejection kinematical ranges corresponding to </a:t>
            </a:r>
            <a:r>
              <a:rPr lang="el-GR" sz="1700" b="1" dirty="0" smtClean="0">
                <a:latin typeface="Comic Sans MS" panose="030F0702030302020204" pitchFamily="66" charset="0"/>
              </a:rPr>
              <a:t>Λ</a:t>
            </a:r>
            <a:r>
              <a:rPr lang="en-US" sz="17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17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7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p</a:t>
            </a:r>
            <a:r>
              <a:rPr lang="el-GR" sz="17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17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17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decay and </a:t>
            </a:r>
            <a:r>
              <a:rPr lang="el-GR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7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→</a:t>
            </a:r>
            <a:r>
              <a:rPr lang="ru-RU" sz="17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</a:t>
            </a:r>
            <a:r>
              <a:rPr lang="en-US" sz="17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r>
              <a:rPr lang="en-US" sz="17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e</a:t>
            </a:r>
            <a:r>
              <a:rPr lang="en-US" sz="17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 </a:t>
            </a:r>
            <a:r>
              <a:rPr lang="en-US" sz="17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conversions</a:t>
            </a:r>
          </a:p>
          <a:p>
            <a:pPr marL="457200" indent="-457200" algn="just">
              <a:buAutoNum type="arabicPeriod"/>
            </a:pPr>
            <a:r>
              <a:rPr lang="en-US" sz="17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Z-coordinate of the reconstructed primary vertex was required to coincide with the center of a target(~23cm for all targets) to within 3 standard deviations (~2.5cm)</a:t>
            </a:r>
          </a:p>
          <a:p>
            <a:pPr marL="457200" indent="-457200" algn="just">
              <a:buAutoNum type="arabicPeriod"/>
            </a:pPr>
            <a:r>
              <a:rPr lang="en-US" sz="17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cosine of the pointing angle, which corresponds to the angle between the </a:t>
            </a:r>
            <a:r>
              <a:rPr lang="en-US" sz="17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</a:t>
            </a:r>
            <a:r>
              <a:rPr lang="en-US" sz="1700" b="1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 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momentum and the line connecting the secondary vertex to primary vertex, is required to be larger 0.98.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6297" y="2216728"/>
            <a:ext cx="7333704" cy="1731818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996974"/>
            <a:ext cx="4253345" cy="54916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70239" y="5784265"/>
            <a:ext cx="5816016" cy="461665"/>
          </a:xfrm>
          <a:prstGeom prst="rect">
            <a:avLst/>
          </a:prstGeom>
          <a:solidFill>
            <a:srgbClr val="FFABAB"/>
          </a:solidFill>
        </p:spPr>
        <p:txBody>
          <a:bodyPr wrap="none">
            <a:spAutoFit/>
          </a:bodyPr>
          <a:lstStyle/>
          <a:p>
            <a:r>
              <a:rPr lang="en-US" sz="2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Clearly visible signal from </a:t>
            </a:r>
            <a:r>
              <a:rPr lang="ru-RU" sz="24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2400" b="1" baseline="-25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2400" b="1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2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24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24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2400" b="1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(5)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831" y="165978"/>
            <a:ext cx="9692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Kinematic fitting for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333" y="996975"/>
            <a:ext cx="10988212" cy="923330"/>
          </a:xfrm>
          <a:prstGeom prst="rect">
            <a:avLst/>
          </a:prstGeom>
          <a:solidFill>
            <a:srgbClr val="FFABAB"/>
          </a:solidFill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Kinematic fitting is a powerful tool widely used in particle physics analyses, recognized for it’s ability to improve the resolution of measured particle track 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Parameters, suppress background, reconstruct undetected particles and to determine the position of vertices.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333" y="2289637"/>
            <a:ext cx="10988212" cy="646331"/>
          </a:xfrm>
          <a:prstGeom prst="rect">
            <a:avLst/>
          </a:prstGeom>
          <a:solidFill>
            <a:srgbClr val="FFABAB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Our goal is to find an improved set of charged tracks parameters as close as possible to the true values (we need </a:t>
            </a:r>
            <a:r>
              <a:rPr lang="ru-RU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b="1" baseline="30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0</a:t>
            </a:r>
            <a:r>
              <a:rPr lang="en-US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‘s </a:t>
            </a:r>
            <a:r>
              <a:rPr lang="en-US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4-momenta with high accuracy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7587" y="3242685"/>
            <a:ext cx="7333704" cy="192360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For purely kinematic fit the charged track parametrization is follow: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Inverse momentum 1/p [MeV</a:t>
            </a:r>
            <a:r>
              <a:rPr lang="en-US" sz="17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-1 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c]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Polar angle </a:t>
            </a:r>
            <a:r>
              <a:rPr lang="el-GR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θ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[radians] defined from 0 to </a:t>
            </a:r>
            <a:r>
              <a:rPr lang="el-GR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en-US" sz="17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Azimuthal angle </a:t>
            </a:r>
            <a:r>
              <a:rPr lang="el-GR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φ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[radians] defined from -</a:t>
            </a:r>
            <a:r>
              <a:rPr lang="el-GR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Comic Sans MS" panose="030F0702030302020204" pitchFamily="66" charset="0"/>
                <a:cs typeface="Times New Roman" panose="02020603050405020304" pitchFamily="18" charset="0"/>
              </a:rPr>
              <a:t>to </a:t>
            </a:r>
            <a:r>
              <a:rPr lang="el-GR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relative to the beam (z) axis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Covariance matrix, where the diagonal entries corresponds to the uncertainties in parameters 1/p, </a:t>
            </a:r>
            <a:r>
              <a:rPr lang="el-GR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θ</a:t>
            </a:r>
            <a:r>
              <a:rPr lang="en-US" sz="17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l-GR" sz="1700" dirty="0">
                <a:latin typeface="Comic Sans MS" panose="030F0702030302020204" pitchFamily="66" charset="0"/>
                <a:cs typeface="Times New Roman" panose="02020603050405020304" pitchFamily="18" charset="0"/>
              </a:rPr>
              <a:t>φ</a:t>
            </a:r>
            <a:endParaRPr lang="en-US" sz="17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1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(6)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2336" y="18676"/>
            <a:ext cx="9692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Kinematic fitting for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7412" y="789324"/>
            <a:ext cx="7261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General formalism for kinematic fitting</a:t>
            </a:r>
            <a:endParaRPr lang="ru-RU" sz="3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09162" y="1343322"/>
                <a:ext cx="9692077" cy="4734501"/>
              </a:xfrm>
              <a:prstGeom prst="rect">
                <a:avLst/>
              </a:prstGeom>
              <a:solidFill>
                <a:srgbClr val="FFABAB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We have set of measured charged tracks parameters: 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1/p, 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θ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, 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φ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and errors: 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σ</a:t>
                </a:r>
                <a:r>
                  <a:rPr lang="en-US" sz="1700" baseline="-25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1/p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,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σ</a:t>
                </a:r>
                <a:r>
                  <a:rPr lang="el-GR" sz="1700" baseline="-25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θ</a:t>
                </a:r>
                <a:r>
                  <a:rPr lang="en-US" sz="17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,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σ</a:t>
                </a:r>
                <a:r>
                  <a:rPr lang="el-GR" sz="1700" baseline="-25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φ</a:t>
                </a:r>
                <a:endParaRPr lang="en-US" sz="1700" baseline="-250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We need to find improved  set of charged tracks parameters and their corresponding errors, such they fulfill some kinematic or geometric constraints. </a:t>
                </a:r>
              </a:p>
              <a:p>
                <a:endParaRPr lang="en-US" sz="17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This concept can be translated quantitatively into a </a:t>
                </a:r>
                <a:r>
                  <a:rPr lang="el-GR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χ</a:t>
                </a:r>
                <a:r>
                  <a:rPr lang="en-US" sz="1700" baseline="30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2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minimization expressed as follow:</a:t>
                </a:r>
              </a:p>
              <a:p>
                <a:endParaRPr lang="en-US" sz="17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7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χ</m:t>
                          </m:r>
                          <m:r>
                            <m:rPr>
                              <m:nor/>
                            </m:rPr>
                            <a:rPr lang="en-US" sz="1700" dirty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7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p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p>
                                      <m:r>
                                        <a:rPr lang="en-US" sz="1700" b="0" i="1" smtClean="0"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b="0" i="1" smtClean="0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 smtClean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700" b="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00" i="1">
                                          <a:latin typeface="Cambria Math" panose="02040503050406030204" pitchFamily="18" charset="0"/>
                                        </a:rPr>
                                        <m:t>𝑚𝑒𝑎𝑠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700" i="1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7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7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7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700" dirty="0" smtClean="0">
                  <a:latin typeface="Comic Sans MS" panose="030F0702030302020204" pitchFamily="66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Or shortly (matrix notation):</a:t>
                </a:r>
                <a:endParaRPr lang="en-US" sz="17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700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7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χ</m:t>
                          </m:r>
                          <m:r>
                            <m:rPr>
                              <m:nor/>
                            </m:rPr>
                            <a:rPr lang="en-US" sz="1700" dirty="0">
                              <a:latin typeface="Comic Sans MS" panose="030F0702030302020204" pitchFamily="66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70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17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700" i="1" smtClean="0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700" i="1" smtClean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17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170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700" dirty="0" smtClean="0">
                  <a:latin typeface="Comic Sans MS" panose="030F0702030302020204" pitchFamily="66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with constraint (in our case)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sz="17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700" i="1">
                                <a:latin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7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17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𝑚𝑜𝑡h𝑒𝑟</m:t>
                        </m:r>
                      </m:sub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7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162" y="1343322"/>
                <a:ext cx="9692077" cy="4734501"/>
              </a:xfrm>
              <a:prstGeom prst="rect">
                <a:avLst/>
              </a:prstGeom>
              <a:blipFill>
                <a:blip r:embed="rId2"/>
                <a:stretch>
                  <a:fillRect l="-440" t="-257" r="-755" b="-1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33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36" y="18676"/>
            <a:ext cx="9692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Kinematic fitting for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412" y="789324"/>
            <a:ext cx="7261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General formalism for kinematic fitting</a:t>
            </a:r>
            <a:endParaRPr lang="ru-RU" sz="3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1343322"/>
                <a:ext cx="12192000" cy="4618765"/>
              </a:xfrm>
              <a:prstGeom prst="rect">
                <a:avLst/>
              </a:prstGeom>
              <a:solidFill>
                <a:srgbClr val="FFABAB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This problem can be solved by the method of Lagrange multipliers. We should transform </a:t>
                </a:r>
                <a:r>
                  <a:rPr lang="el-GR" sz="1700" dirty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χ</a:t>
                </a:r>
                <a:r>
                  <a:rPr lang="en-US" sz="1700" baseline="300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2</a:t>
                </a:r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and constraint function into: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7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7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700" i="1"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en-US" sz="1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700" i="1"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17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7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7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sz="17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7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17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7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7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17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Minimizing the Lagrange function (L) involves finding the derivatives of L with respect to unknowns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. By setting</a:t>
                </a:r>
              </a:p>
              <a:p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These derivatives to zero and subsequently solving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 , the minimization can be achieved</a:t>
                </a:r>
              </a:p>
              <a:p>
                <a:endParaRPr lang="en-US" sz="1700" dirty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𝑓𝑖𝑡</m:t>
                                                  </m:r>
                                                </m:sup>
                                              </m:sSup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∓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  <m:sup>
                                                  <m: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𝑓𝑖𝑡</m:t>
                                                  </m:r>
                                                </m:sup>
                                              </m:sSup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∓</m:t>
                                          </m:r>
                                        </m:sup>
                                      </m:sSup>
                                    </m:sub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𝑓𝑖𝑡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Sup>
                                <m:sSubSup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𝑓𝑖𝑡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400" b="0" dirty="0" smtClean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𝑓𝑖𝑡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𝑓𝑖𝑡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𝑓𝑖𝑡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den>
                                          </m:f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𝑓𝑖𝑡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𝑓𝑖𝑡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400" b="0" dirty="0" smtClean="0">
                  <a:latin typeface="Comic Sans MS" panose="030F0702030302020204" pitchFamily="66" charset="0"/>
                </a:endParaRPr>
              </a:p>
              <a:p>
                <a:endParaRPr lang="en-US" sz="1400" b="0" dirty="0" smtClean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n-US" sz="1700" dirty="0" smtClean="0">
                    <a:latin typeface="Comic Sans MS" panose="030F0702030302020204" pitchFamily="66" charset="0"/>
                  </a:rPr>
                  <a:t>As this problem is generally non-linear, an iterative procedure is employed, with each iteration yielding improved </a:t>
                </a:r>
              </a:p>
              <a:p>
                <a:pPr algn="just"/>
                <a:r>
                  <a:rPr lang="en-US" sz="1700" dirty="0" smtClean="0">
                    <a:latin typeface="Comic Sans MS" panose="030F0702030302020204" pitchFamily="66" charset="0"/>
                  </a:rPr>
                  <a:t>approximations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</m:oMath>
                </a14:m>
                <a:endParaRPr lang="en-US" sz="1700" dirty="0" smtClean="0">
                  <a:latin typeface="Comic Sans MS" panose="030F0702030302020204" pitchFamily="66" charset="0"/>
                </a:endParaRPr>
              </a:p>
              <a:p>
                <a:endParaRPr lang="en-US" sz="1700" dirty="0" smtClean="0"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3322"/>
                <a:ext cx="12192000" cy="4618765"/>
              </a:xfrm>
              <a:prstGeom prst="rect">
                <a:avLst/>
              </a:prstGeom>
              <a:blipFill>
                <a:blip r:embed="rId2"/>
                <a:stretch>
                  <a:fillRect l="-300" t="-2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(7)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0512832">
            <a:off x="3108643" y="3450815"/>
            <a:ext cx="55194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Non-linear constraint !!!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6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336" y="18676"/>
            <a:ext cx="9692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Kinematic fitting for 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</a:t>
            </a:r>
            <a:r>
              <a:rPr lang="en-US" sz="4800" b="1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s</a:t>
            </a:r>
            <a:r>
              <a:rPr lang="ru-RU" sz="4800" b="1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0 </a:t>
            </a:r>
            <a:r>
              <a:rPr lang="en-US" sz="48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→</a:t>
            </a:r>
            <a:r>
              <a:rPr lang="ru-RU" sz="4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 </a:t>
            </a:r>
            <a:r>
              <a:rPr lang="el-GR" sz="4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π</a:t>
            </a:r>
            <a:r>
              <a:rPr lang="en-US" sz="4800" b="1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-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412" y="789324"/>
            <a:ext cx="7261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General formalism for kinematic fitting</a:t>
            </a:r>
            <a:endParaRPr lang="ru-RU" sz="3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3446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ICPPA, 22-25 October 2024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399" y="6494798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Nikita </a:t>
            </a:r>
            <a:r>
              <a:rPr lang="en-US" b="1" dirty="0" err="1" smtClean="0">
                <a:latin typeface="Comic Sans MS" panose="030F0702030302020204" pitchFamily="66" charset="0"/>
              </a:rPr>
              <a:t>Kalugin</a:t>
            </a:r>
            <a:r>
              <a:rPr lang="en-US" b="1" dirty="0" smtClean="0">
                <a:latin typeface="Comic Sans MS" panose="030F0702030302020204" pitchFamily="66" charset="0"/>
              </a:rPr>
              <a:t> (SPASCHARM coll.)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04838" y="6488668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(8)</a:t>
            </a:r>
            <a:endParaRPr lang="ru-RU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9927" y="1620321"/>
                <a:ext cx="9961417" cy="4082080"/>
              </a:xfrm>
              <a:prstGeom prst="rect">
                <a:avLst/>
              </a:prstGeom>
              <a:solidFill>
                <a:srgbClr val="FFABAB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17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7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l-GR" sz="1700" i="1" smtClean="0">
                            <a:latin typeface="Cambria Math" panose="02040503050406030204" pitchFamily="18" charset="0"/>
                          </a:rPr>
                          <m:t>ν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7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p>
                        </m:sSup>
                      </m:num>
                      <m:den>
                        <m:r>
                          <a:rPr lang="en-US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den>
                    </m:f>
                    <m:d>
                      <m:dPr>
                        <m:ctrlPr>
                          <a:rPr lang="en-US" sz="17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1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7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latin typeface="Comic Sans MS" panose="030F0702030302020204" pitchFamily="66" charset="0"/>
                  </a:rPr>
                  <a:t>Taylor expansion of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a function to linear terms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ν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η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acc>
                        </m:e>
                        <m:sup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1600" i="1">
                                        <a:latin typeface="Cambria Math" panose="02040503050406030204" pitchFamily="18" charset="0"/>
                                      </a:rPr>
                                      <m:t>ν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</a:rPr>
                  <a:t> updated measured parameters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1600" i="1">
                                        <a:latin typeface="Cambria Math" panose="02040503050406030204" pitchFamily="18" charset="0"/>
                                      </a:rPr>
                                      <m:t>ν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700" dirty="0" smtClean="0">
                    <a:latin typeface="Comic Sans MS" panose="030F0702030302020204" pitchFamily="66" charset="0"/>
                  </a:rPr>
                  <a:t>updated covariant matrix</a:t>
                </a:r>
                <a:endParaRPr lang="en-US" sz="1700" dirty="0"/>
              </a:p>
              <a:p>
                <a:endParaRPr lang="en-US" sz="1700" dirty="0" smtClean="0">
                  <a:latin typeface="Comic Sans MS" panose="030F0702030302020204" pitchFamily="66" charset="0"/>
                </a:endParaRPr>
              </a:p>
              <a:p>
                <a:r>
                  <a:rPr lang="en-US" sz="1700" dirty="0" smtClean="0">
                    <a:latin typeface="Comic Sans MS" panose="030F0702030302020204" pitchFamily="66" charset="0"/>
                  </a:rPr>
                  <a:t>For </a:t>
                </a:r>
                <a:r>
                  <a:rPr lang="el-G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</a:t>
                </a:r>
                <a:r>
                  <a:rPr lang="en-US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</m:acc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7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</a:rPr>
                  <a:t> . After each iteration L calculated and results compared with the previous iteration. Iteration process stops 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7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7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</m:sup>
                        </m:s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l-GR" sz="1600" i="1">
                                <a:latin typeface="Cambria Math" panose="02040503050406030204" pitchFamily="18" charset="0"/>
                              </a:rPr>
                              <m:t>ν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sz="1700" b="0" i="1" smtClean="0">
                        <a:latin typeface="Cambria Math" panose="02040503050406030204" pitchFamily="18" charset="0"/>
                      </a:rPr>
                      <m:t>&lt;0.01</m:t>
                    </m:r>
                  </m:oMath>
                </a14:m>
                <a:r>
                  <a:rPr lang="en-US" sz="1700" dirty="0" smtClean="0">
                    <a:latin typeface="Comic Sans MS" panose="030F0702030302020204" pitchFamily="66" charset="0"/>
                  </a:rPr>
                  <a:t> (Convergence criteria)</a:t>
                </a:r>
              </a:p>
              <a:p>
                <a:endParaRPr lang="en-US" sz="17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27" y="1620321"/>
                <a:ext cx="9961417" cy="4082080"/>
              </a:xfrm>
              <a:prstGeom prst="rect">
                <a:avLst/>
              </a:prstGeom>
              <a:blipFill>
                <a:blip r:embed="rId2"/>
                <a:stretch>
                  <a:fillRect l="-4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823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2956</Words>
  <Application>Microsoft Office PowerPoint</Application>
  <PresentationFormat>Произвольный</PresentationFormat>
  <Paragraphs>220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Zilbermann</dc:creator>
  <cp:lastModifiedBy>vmochalov</cp:lastModifiedBy>
  <cp:revision>87</cp:revision>
  <dcterms:created xsi:type="dcterms:W3CDTF">2024-10-21T14:42:41Z</dcterms:created>
  <dcterms:modified xsi:type="dcterms:W3CDTF">2024-10-23T06:13:47Z</dcterms:modified>
</cp:coreProperties>
</file>