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4" r:id="rId7"/>
    <p:sldId id="260" r:id="rId8"/>
    <p:sldId id="261" r:id="rId9"/>
    <p:sldId id="269" r:id="rId10"/>
    <p:sldId id="271" r:id="rId11"/>
    <p:sldId id="265" r:id="rId12"/>
    <p:sldId id="267" r:id="rId13"/>
    <p:sldId id="262" r:id="rId14"/>
    <p:sldId id="272" r:id="rId15"/>
    <p:sldId id="263" r:id="rId16"/>
    <p:sldId id="270" r:id="rId17"/>
  </p:sldIdLst>
  <p:sldSz cx="12190413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83" d="100"/>
          <a:sy n="83" d="100"/>
        </p:scale>
        <p:origin x="-638" y="-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C2DB05-4857-4235-B846-5B8DD573E3B9}" type="doc">
      <dgm:prSet loTypeId="urn:microsoft.com/office/officeart/2005/8/layout/hierarchy3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E2C7A0FA-0748-4AAE-94A5-F576F64226DD}">
      <dgm:prSet/>
      <dgm:spPr/>
      <dgm:t>
        <a:bodyPr/>
        <a:lstStyle/>
        <a:p>
          <a:pPr rtl="0"/>
          <a:r>
            <a:rPr lang="en-US" dirty="0" smtClean="0"/>
            <a:t>Small </a:t>
          </a:r>
          <a:r>
            <a:rPr lang="en-US" dirty="0" err="1" smtClean="0"/>
            <a:t>hadronic</a:t>
          </a:r>
          <a:r>
            <a:rPr lang="en-US" dirty="0" smtClean="0"/>
            <a:t> cross section </a:t>
          </a:r>
          <a:endParaRPr lang="en-US" dirty="0"/>
        </a:p>
      </dgm:t>
    </dgm:pt>
    <dgm:pt modelId="{93E7C9CC-D89A-4180-AB7A-8A91ABF1BCA4}" type="parTrans" cxnId="{4869C0B6-1C71-48E9-BFA7-7BFAEED22AFF}">
      <dgm:prSet/>
      <dgm:spPr/>
      <dgm:t>
        <a:bodyPr/>
        <a:lstStyle/>
        <a:p>
          <a:endParaRPr lang="ru-RU"/>
        </a:p>
      </dgm:t>
    </dgm:pt>
    <dgm:pt modelId="{7B15F8F7-2710-457E-824F-F5EF92D55689}" type="sibTrans" cxnId="{4869C0B6-1C71-48E9-BFA7-7BFAEED22AFF}">
      <dgm:prSet/>
      <dgm:spPr/>
      <dgm:t>
        <a:bodyPr/>
        <a:lstStyle/>
        <a:p>
          <a:endParaRPr lang="ru-RU"/>
        </a:p>
      </dgm:t>
    </dgm:pt>
    <dgm:pt modelId="{6EB99B4F-7AB8-4B64-9D10-C5A086AAA62D}">
      <dgm:prSet/>
      <dgm:spPr/>
      <dgm:t>
        <a:bodyPr/>
        <a:lstStyle/>
        <a:p>
          <a:pPr rtl="0"/>
          <a:r>
            <a:rPr lang="en-US" dirty="0" smtClean="0"/>
            <a:t>Sensitive to </a:t>
          </a:r>
          <a:r>
            <a:rPr lang="en-US" dirty="0" smtClean="0"/>
            <a:t>dynamics </a:t>
          </a:r>
          <a:r>
            <a:rPr lang="en-US" dirty="0" smtClean="0"/>
            <a:t>of the medium </a:t>
          </a:r>
          <a:endParaRPr lang="en-US" dirty="0"/>
        </a:p>
      </dgm:t>
    </dgm:pt>
    <dgm:pt modelId="{F987569E-A1C9-4EC4-B226-620802E1BA02}" type="parTrans" cxnId="{A9DC6A46-6C42-446E-A770-89C2514E1B93}">
      <dgm:prSet/>
      <dgm:spPr/>
      <dgm:t>
        <a:bodyPr/>
        <a:lstStyle/>
        <a:p>
          <a:endParaRPr lang="ru-RU"/>
        </a:p>
      </dgm:t>
    </dgm:pt>
    <dgm:pt modelId="{F8C3C514-246D-4958-839A-57EE4CDDAF87}" type="sibTrans" cxnId="{A9DC6A46-6C42-446E-A770-89C2514E1B93}">
      <dgm:prSet/>
      <dgm:spPr/>
      <dgm:t>
        <a:bodyPr/>
        <a:lstStyle/>
        <a:p>
          <a:endParaRPr lang="ru-RU"/>
        </a:p>
      </dgm:t>
    </dgm:pt>
    <dgm:pt modelId="{075C95D6-B1BA-4B70-B9E3-B9A86F36BD6E}">
      <dgm:prSet/>
      <dgm:spPr/>
      <dgm:t>
        <a:bodyPr/>
        <a:lstStyle/>
        <a:p>
          <a:pPr rtl="0"/>
          <a:r>
            <a:rPr lang="en-US" dirty="0" smtClean="0"/>
            <a:t>Can be easily reconstructed and identified in experiment!</a:t>
          </a:r>
          <a:endParaRPr lang="ru-RU" dirty="0"/>
        </a:p>
      </dgm:t>
    </dgm:pt>
    <dgm:pt modelId="{7E4FDFFF-381A-4215-A87F-24EB5F23AD44}" type="parTrans" cxnId="{AE290083-4575-430E-9794-40C448DC7E3D}">
      <dgm:prSet/>
      <dgm:spPr/>
      <dgm:t>
        <a:bodyPr/>
        <a:lstStyle/>
        <a:p>
          <a:endParaRPr lang="ru-RU"/>
        </a:p>
      </dgm:t>
    </dgm:pt>
    <dgm:pt modelId="{03AADCE0-6E0A-41DC-92BA-7C034B755F94}" type="sibTrans" cxnId="{AE290083-4575-430E-9794-40C448DC7E3D}">
      <dgm:prSet/>
      <dgm:spPr/>
      <dgm:t>
        <a:bodyPr/>
        <a:lstStyle/>
        <a:p>
          <a:endParaRPr lang="ru-RU"/>
        </a:p>
      </dgm:t>
    </dgm:pt>
    <dgm:pt modelId="{88BA0F24-8A2F-464D-AAB1-4745C35FD9B7}" type="pres">
      <dgm:prSet presAssocID="{C7C2DB05-4857-4235-B846-5B8DD573E3B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9D75754-30ED-4F5B-8A67-685B4322F31C}" type="pres">
      <dgm:prSet presAssocID="{E2C7A0FA-0748-4AAE-94A5-F576F64226DD}" presName="root" presStyleCnt="0"/>
      <dgm:spPr/>
    </dgm:pt>
    <dgm:pt modelId="{0754C4FF-AAE4-4470-A719-C6712C37CA0D}" type="pres">
      <dgm:prSet presAssocID="{E2C7A0FA-0748-4AAE-94A5-F576F64226DD}" presName="rootComposite" presStyleCnt="0"/>
      <dgm:spPr/>
    </dgm:pt>
    <dgm:pt modelId="{45CF2E9F-0822-478C-8D2F-087E9FBFA565}" type="pres">
      <dgm:prSet presAssocID="{E2C7A0FA-0748-4AAE-94A5-F576F64226DD}" presName="rootText" presStyleLbl="node1" presStyleIdx="0" presStyleCnt="3"/>
      <dgm:spPr/>
      <dgm:t>
        <a:bodyPr/>
        <a:lstStyle/>
        <a:p>
          <a:endParaRPr lang="ru-RU"/>
        </a:p>
      </dgm:t>
    </dgm:pt>
    <dgm:pt modelId="{704FCCED-6CA2-412F-BBB8-857F0140E4CD}" type="pres">
      <dgm:prSet presAssocID="{E2C7A0FA-0748-4AAE-94A5-F576F64226DD}" presName="rootConnector" presStyleLbl="node1" presStyleIdx="0" presStyleCnt="3"/>
      <dgm:spPr/>
      <dgm:t>
        <a:bodyPr/>
        <a:lstStyle/>
        <a:p>
          <a:endParaRPr lang="ru-RU"/>
        </a:p>
      </dgm:t>
    </dgm:pt>
    <dgm:pt modelId="{8D0AA27B-B0F5-499E-8D53-D430EA3EB449}" type="pres">
      <dgm:prSet presAssocID="{E2C7A0FA-0748-4AAE-94A5-F576F64226DD}" presName="childShape" presStyleCnt="0"/>
      <dgm:spPr/>
    </dgm:pt>
    <dgm:pt modelId="{1C425934-3BE0-49E3-8F66-1303EBF031DF}" type="pres">
      <dgm:prSet presAssocID="{6EB99B4F-7AB8-4B64-9D10-C5A086AAA62D}" presName="root" presStyleCnt="0"/>
      <dgm:spPr/>
    </dgm:pt>
    <dgm:pt modelId="{11DC3253-42BE-44D9-B16E-0A9180A6445B}" type="pres">
      <dgm:prSet presAssocID="{6EB99B4F-7AB8-4B64-9D10-C5A086AAA62D}" presName="rootComposite" presStyleCnt="0"/>
      <dgm:spPr/>
    </dgm:pt>
    <dgm:pt modelId="{59812BC1-BD6B-4609-9591-0AFA95EC46DD}" type="pres">
      <dgm:prSet presAssocID="{6EB99B4F-7AB8-4B64-9D10-C5A086AAA62D}" presName="rootText" presStyleLbl="node1" presStyleIdx="1" presStyleCnt="3"/>
      <dgm:spPr/>
      <dgm:t>
        <a:bodyPr/>
        <a:lstStyle/>
        <a:p>
          <a:endParaRPr lang="ru-RU"/>
        </a:p>
      </dgm:t>
    </dgm:pt>
    <dgm:pt modelId="{EE801C41-FFC9-4CB5-A58B-B4CA5BB15996}" type="pres">
      <dgm:prSet presAssocID="{6EB99B4F-7AB8-4B64-9D10-C5A086AAA62D}" presName="rootConnector" presStyleLbl="node1" presStyleIdx="1" presStyleCnt="3"/>
      <dgm:spPr/>
      <dgm:t>
        <a:bodyPr/>
        <a:lstStyle/>
        <a:p>
          <a:endParaRPr lang="ru-RU"/>
        </a:p>
      </dgm:t>
    </dgm:pt>
    <dgm:pt modelId="{6B10E69F-3F47-4318-8503-594774803F28}" type="pres">
      <dgm:prSet presAssocID="{6EB99B4F-7AB8-4B64-9D10-C5A086AAA62D}" presName="childShape" presStyleCnt="0"/>
      <dgm:spPr/>
    </dgm:pt>
    <dgm:pt modelId="{77944284-4231-4B0A-83C3-85F13707F6A9}" type="pres">
      <dgm:prSet presAssocID="{075C95D6-B1BA-4B70-B9E3-B9A86F36BD6E}" presName="root" presStyleCnt="0"/>
      <dgm:spPr/>
    </dgm:pt>
    <dgm:pt modelId="{0C473CC5-25F6-4957-ACFE-5F82582E0735}" type="pres">
      <dgm:prSet presAssocID="{075C95D6-B1BA-4B70-B9E3-B9A86F36BD6E}" presName="rootComposite" presStyleCnt="0"/>
      <dgm:spPr/>
    </dgm:pt>
    <dgm:pt modelId="{B50277A2-82F8-44EA-AC6E-EBFBDA5B194A}" type="pres">
      <dgm:prSet presAssocID="{075C95D6-B1BA-4B70-B9E3-B9A86F36BD6E}" presName="rootText" presStyleLbl="node1" presStyleIdx="2" presStyleCnt="3"/>
      <dgm:spPr/>
      <dgm:t>
        <a:bodyPr/>
        <a:lstStyle/>
        <a:p>
          <a:endParaRPr lang="ru-RU"/>
        </a:p>
      </dgm:t>
    </dgm:pt>
    <dgm:pt modelId="{507DC5C6-4F57-4684-9F81-F33B8283CDC5}" type="pres">
      <dgm:prSet presAssocID="{075C95D6-B1BA-4B70-B9E3-B9A86F36BD6E}" presName="rootConnector" presStyleLbl="node1" presStyleIdx="2" presStyleCnt="3"/>
      <dgm:spPr/>
      <dgm:t>
        <a:bodyPr/>
        <a:lstStyle/>
        <a:p>
          <a:endParaRPr lang="ru-RU"/>
        </a:p>
      </dgm:t>
    </dgm:pt>
    <dgm:pt modelId="{4683946F-7EEE-47D4-89A9-CCFBDF6FE087}" type="pres">
      <dgm:prSet presAssocID="{075C95D6-B1BA-4B70-B9E3-B9A86F36BD6E}" presName="childShape" presStyleCnt="0"/>
      <dgm:spPr/>
    </dgm:pt>
  </dgm:ptLst>
  <dgm:cxnLst>
    <dgm:cxn modelId="{AE290083-4575-430E-9794-40C448DC7E3D}" srcId="{C7C2DB05-4857-4235-B846-5B8DD573E3B9}" destId="{075C95D6-B1BA-4B70-B9E3-B9A86F36BD6E}" srcOrd="2" destOrd="0" parTransId="{7E4FDFFF-381A-4215-A87F-24EB5F23AD44}" sibTransId="{03AADCE0-6E0A-41DC-92BA-7C034B755F94}"/>
    <dgm:cxn modelId="{C6285576-E3B9-4576-8178-EB9D3459DC9C}" type="presOf" srcId="{6EB99B4F-7AB8-4B64-9D10-C5A086AAA62D}" destId="{59812BC1-BD6B-4609-9591-0AFA95EC46DD}" srcOrd="0" destOrd="0" presId="urn:microsoft.com/office/officeart/2005/8/layout/hierarchy3"/>
    <dgm:cxn modelId="{A9DC6A46-6C42-446E-A770-89C2514E1B93}" srcId="{C7C2DB05-4857-4235-B846-5B8DD573E3B9}" destId="{6EB99B4F-7AB8-4B64-9D10-C5A086AAA62D}" srcOrd="1" destOrd="0" parTransId="{F987569E-A1C9-4EC4-B226-620802E1BA02}" sibTransId="{F8C3C514-246D-4958-839A-57EE4CDDAF87}"/>
    <dgm:cxn modelId="{8CB5A4E2-E75B-4CEA-8F29-8141EAECD122}" type="presOf" srcId="{E2C7A0FA-0748-4AAE-94A5-F576F64226DD}" destId="{45CF2E9F-0822-478C-8D2F-087E9FBFA565}" srcOrd="0" destOrd="0" presId="urn:microsoft.com/office/officeart/2005/8/layout/hierarchy3"/>
    <dgm:cxn modelId="{7D4C4430-1B3D-481F-B238-D0BB23DE72FC}" type="presOf" srcId="{075C95D6-B1BA-4B70-B9E3-B9A86F36BD6E}" destId="{507DC5C6-4F57-4684-9F81-F33B8283CDC5}" srcOrd="1" destOrd="0" presId="urn:microsoft.com/office/officeart/2005/8/layout/hierarchy3"/>
    <dgm:cxn modelId="{955B8D24-15AD-4665-8EB7-756E0B1B765A}" type="presOf" srcId="{E2C7A0FA-0748-4AAE-94A5-F576F64226DD}" destId="{704FCCED-6CA2-412F-BBB8-857F0140E4CD}" srcOrd="1" destOrd="0" presId="urn:microsoft.com/office/officeart/2005/8/layout/hierarchy3"/>
    <dgm:cxn modelId="{4869C0B6-1C71-48E9-BFA7-7BFAEED22AFF}" srcId="{C7C2DB05-4857-4235-B846-5B8DD573E3B9}" destId="{E2C7A0FA-0748-4AAE-94A5-F576F64226DD}" srcOrd="0" destOrd="0" parTransId="{93E7C9CC-D89A-4180-AB7A-8A91ABF1BCA4}" sibTransId="{7B15F8F7-2710-457E-824F-F5EF92D55689}"/>
    <dgm:cxn modelId="{3E9E9764-76A6-4703-829D-5C9B09BC01F3}" type="presOf" srcId="{075C95D6-B1BA-4B70-B9E3-B9A86F36BD6E}" destId="{B50277A2-82F8-44EA-AC6E-EBFBDA5B194A}" srcOrd="0" destOrd="0" presId="urn:microsoft.com/office/officeart/2005/8/layout/hierarchy3"/>
    <dgm:cxn modelId="{3EC3CCE9-2F4E-4FF0-A8C4-9AFB5F69F6E1}" type="presOf" srcId="{6EB99B4F-7AB8-4B64-9D10-C5A086AAA62D}" destId="{EE801C41-FFC9-4CB5-A58B-B4CA5BB15996}" srcOrd="1" destOrd="0" presId="urn:microsoft.com/office/officeart/2005/8/layout/hierarchy3"/>
    <dgm:cxn modelId="{DCF1D32B-FAE8-4BFA-8958-EFD9D7692D80}" type="presOf" srcId="{C7C2DB05-4857-4235-B846-5B8DD573E3B9}" destId="{88BA0F24-8A2F-464D-AAB1-4745C35FD9B7}" srcOrd="0" destOrd="0" presId="urn:microsoft.com/office/officeart/2005/8/layout/hierarchy3"/>
    <dgm:cxn modelId="{B87FF354-0507-416F-82C5-7562BB6DECFD}" type="presParOf" srcId="{88BA0F24-8A2F-464D-AAB1-4745C35FD9B7}" destId="{79D75754-30ED-4F5B-8A67-685B4322F31C}" srcOrd="0" destOrd="0" presId="urn:microsoft.com/office/officeart/2005/8/layout/hierarchy3"/>
    <dgm:cxn modelId="{3C08D284-750F-48D8-A83C-873130FE8443}" type="presParOf" srcId="{79D75754-30ED-4F5B-8A67-685B4322F31C}" destId="{0754C4FF-AAE4-4470-A719-C6712C37CA0D}" srcOrd="0" destOrd="0" presId="urn:microsoft.com/office/officeart/2005/8/layout/hierarchy3"/>
    <dgm:cxn modelId="{CA546CF5-A2A0-4BE1-B8A2-BA87C91E3876}" type="presParOf" srcId="{0754C4FF-AAE4-4470-A719-C6712C37CA0D}" destId="{45CF2E9F-0822-478C-8D2F-087E9FBFA565}" srcOrd="0" destOrd="0" presId="urn:microsoft.com/office/officeart/2005/8/layout/hierarchy3"/>
    <dgm:cxn modelId="{E8A55B81-A7DB-4AF0-9A70-D02B7AFB27FB}" type="presParOf" srcId="{0754C4FF-AAE4-4470-A719-C6712C37CA0D}" destId="{704FCCED-6CA2-412F-BBB8-857F0140E4CD}" srcOrd="1" destOrd="0" presId="urn:microsoft.com/office/officeart/2005/8/layout/hierarchy3"/>
    <dgm:cxn modelId="{4B7DF97B-705E-410F-8516-BBA21EAE0D22}" type="presParOf" srcId="{79D75754-30ED-4F5B-8A67-685B4322F31C}" destId="{8D0AA27B-B0F5-499E-8D53-D430EA3EB449}" srcOrd="1" destOrd="0" presId="urn:microsoft.com/office/officeart/2005/8/layout/hierarchy3"/>
    <dgm:cxn modelId="{1E85E378-43BA-4B33-BFEC-95EE8BFB2715}" type="presParOf" srcId="{88BA0F24-8A2F-464D-AAB1-4745C35FD9B7}" destId="{1C425934-3BE0-49E3-8F66-1303EBF031DF}" srcOrd="1" destOrd="0" presId="urn:microsoft.com/office/officeart/2005/8/layout/hierarchy3"/>
    <dgm:cxn modelId="{C61C4516-CC85-462F-8291-704A305D0E28}" type="presParOf" srcId="{1C425934-3BE0-49E3-8F66-1303EBF031DF}" destId="{11DC3253-42BE-44D9-B16E-0A9180A6445B}" srcOrd="0" destOrd="0" presId="urn:microsoft.com/office/officeart/2005/8/layout/hierarchy3"/>
    <dgm:cxn modelId="{AB9148BC-EEEB-455E-B0AF-B1D0DFE45D42}" type="presParOf" srcId="{11DC3253-42BE-44D9-B16E-0A9180A6445B}" destId="{59812BC1-BD6B-4609-9591-0AFA95EC46DD}" srcOrd="0" destOrd="0" presId="urn:microsoft.com/office/officeart/2005/8/layout/hierarchy3"/>
    <dgm:cxn modelId="{40868F0A-4857-4F8C-8C28-10CAA3AA0EDF}" type="presParOf" srcId="{11DC3253-42BE-44D9-B16E-0A9180A6445B}" destId="{EE801C41-FFC9-4CB5-A58B-B4CA5BB15996}" srcOrd="1" destOrd="0" presId="urn:microsoft.com/office/officeart/2005/8/layout/hierarchy3"/>
    <dgm:cxn modelId="{16945933-E464-43D3-95D6-F83B6C59116A}" type="presParOf" srcId="{1C425934-3BE0-49E3-8F66-1303EBF031DF}" destId="{6B10E69F-3F47-4318-8503-594774803F28}" srcOrd="1" destOrd="0" presId="urn:microsoft.com/office/officeart/2005/8/layout/hierarchy3"/>
    <dgm:cxn modelId="{A7759F5C-1A92-4C90-8F1D-34D917CFA020}" type="presParOf" srcId="{88BA0F24-8A2F-464D-AAB1-4745C35FD9B7}" destId="{77944284-4231-4B0A-83C3-85F13707F6A9}" srcOrd="2" destOrd="0" presId="urn:microsoft.com/office/officeart/2005/8/layout/hierarchy3"/>
    <dgm:cxn modelId="{141E5A6A-4E32-47AB-922D-889AA6E7B5EC}" type="presParOf" srcId="{77944284-4231-4B0A-83C3-85F13707F6A9}" destId="{0C473CC5-25F6-4957-ACFE-5F82582E0735}" srcOrd="0" destOrd="0" presId="urn:microsoft.com/office/officeart/2005/8/layout/hierarchy3"/>
    <dgm:cxn modelId="{B8F123A0-F410-460D-99F5-39791439478C}" type="presParOf" srcId="{0C473CC5-25F6-4957-ACFE-5F82582E0735}" destId="{B50277A2-82F8-44EA-AC6E-EBFBDA5B194A}" srcOrd="0" destOrd="0" presId="urn:microsoft.com/office/officeart/2005/8/layout/hierarchy3"/>
    <dgm:cxn modelId="{BC20A163-D8D0-4DBF-AA89-052BA87B9F75}" type="presParOf" srcId="{0C473CC5-25F6-4957-ACFE-5F82582E0735}" destId="{507DC5C6-4F57-4684-9F81-F33B8283CDC5}" srcOrd="1" destOrd="0" presId="urn:microsoft.com/office/officeart/2005/8/layout/hierarchy3"/>
    <dgm:cxn modelId="{45C33A10-3DD1-4884-A65C-90E5839FA630}" type="presParOf" srcId="{77944284-4231-4B0A-83C3-85F13707F6A9}" destId="{4683946F-7EEE-47D4-89A9-CCFBDF6FE08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FF23FD-CC9C-4E3E-AD1C-1AF8DEC2F5A1}" type="doc">
      <dgm:prSet loTypeId="urn:microsoft.com/office/officeart/2005/8/layout/hierarchy3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252BEE8D-4294-42EC-9D82-8212F27D11D8}">
      <dgm:prSet/>
      <dgm:spPr/>
      <dgm:t>
        <a:bodyPr/>
        <a:lstStyle/>
        <a:p>
          <a:pPr rtl="0"/>
          <a:r>
            <a:rPr lang="en-US" b="0" i="0" baseline="0" dirty="0" smtClean="0"/>
            <a:t>The lightest meson with hidden flavor. </a:t>
          </a:r>
          <a:r>
            <a:rPr lang="ru-RU" b="0" i="0" baseline="0" dirty="0" err="1" smtClean="0"/>
            <a:t>Contains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only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strange</a:t>
          </a:r>
          <a:r>
            <a:rPr lang="ru-RU" b="0" i="0" baseline="0" dirty="0" smtClean="0"/>
            <a:t> </a:t>
          </a:r>
          <a:r>
            <a:rPr lang="ru-RU" b="0" i="0" baseline="0" dirty="0" err="1" smtClean="0"/>
            <a:t>quarks</a:t>
          </a:r>
          <a:r>
            <a:rPr lang="ru-RU" b="0" i="0" baseline="0" dirty="0" smtClean="0"/>
            <a:t>.</a:t>
          </a:r>
          <a:endParaRPr lang="ru-RU" b="0" i="0" baseline="0" dirty="0"/>
        </a:p>
      </dgm:t>
    </dgm:pt>
    <dgm:pt modelId="{7BD1DEC5-9DB7-4FE8-985B-A1AEDCFD7041}" type="parTrans" cxnId="{842314A3-982C-4FF8-BFAA-6DCC905F97EB}">
      <dgm:prSet/>
      <dgm:spPr/>
      <dgm:t>
        <a:bodyPr/>
        <a:lstStyle/>
        <a:p>
          <a:endParaRPr lang="ru-RU"/>
        </a:p>
      </dgm:t>
    </dgm:pt>
    <dgm:pt modelId="{B5038160-DE15-4ADD-AE20-55A502E73E4F}" type="sibTrans" cxnId="{842314A3-982C-4FF8-BFAA-6DCC905F97EB}">
      <dgm:prSet/>
      <dgm:spPr/>
      <dgm:t>
        <a:bodyPr/>
        <a:lstStyle/>
        <a:p>
          <a:endParaRPr lang="ru-RU"/>
        </a:p>
      </dgm:t>
    </dgm:pt>
    <dgm:pt modelId="{6AFF78E5-7210-4F62-8E9C-A41EE3AA1EF9}" type="pres">
      <dgm:prSet presAssocID="{75FF23FD-CC9C-4E3E-AD1C-1AF8DEC2F5A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32D1E62-F38C-4397-BB96-ACF0750292E0}" type="pres">
      <dgm:prSet presAssocID="{252BEE8D-4294-42EC-9D82-8212F27D11D8}" presName="root" presStyleCnt="0"/>
      <dgm:spPr/>
    </dgm:pt>
    <dgm:pt modelId="{7664025C-24F4-481D-88C4-E7A6E0059289}" type="pres">
      <dgm:prSet presAssocID="{252BEE8D-4294-42EC-9D82-8212F27D11D8}" presName="rootComposite" presStyleCnt="0"/>
      <dgm:spPr/>
    </dgm:pt>
    <dgm:pt modelId="{49311BFB-EF11-40FB-8FAE-67C084C67F5C}" type="pres">
      <dgm:prSet presAssocID="{252BEE8D-4294-42EC-9D82-8212F27D11D8}" presName="rootText" presStyleLbl="node1" presStyleIdx="0" presStyleCnt="1"/>
      <dgm:spPr/>
      <dgm:t>
        <a:bodyPr/>
        <a:lstStyle/>
        <a:p>
          <a:endParaRPr lang="ru-RU"/>
        </a:p>
      </dgm:t>
    </dgm:pt>
    <dgm:pt modelId="{287AB42D-78EC-4F5D-844F-49709504FA2A}" type="pres">
      <dgm:prSet presAssocID="{252BEE8D-4294-42EC-9D82-8212F27D11D8}" presName="rootConnector" presStyleLbl="node1" presStyleIdx="0" presStyleCnt="1"/>
      <dgm:spPr/>
      <dgm:t>
        <a:bodyPr/>
        <a:lstStyle/>
        <a:p>
          <a:endParaRPr lang="ru-RU"/>
        </a:p>
      </dgm:t>
    </dgm:pt>
    <dgm:pt modelId="{8544F9A9-270F-450C-BAFF-062809C5074C}" type="pres">
      <dgm:prSet presAssocID="{252BEE8D-4294-42EC-9D82-8212F27D11D8}" presName="childShape" presStyleCnt="0"/>
      <dgm:spPr/>
    </dgm:pt>
  </dgm:ptLst>
  <dgm:cxnLst>
    <dgm:cxn modelId="{13CAF45F-6ACC-487E-94FA-B45E82211202}" type="presOf" srcId="{252BEE8D-4294-42EC-9D82-8212F27D11D8}" destId="{49311BFB-EF11-40FB-8FAE-67C084C67F5C}" srcOrd="0" destOrd="0" presId="urn:microsoft.com/office/officeart/2005/8/layout/hierarchy3"/>
    <dgm:cxn modelId="{842314A3-982C-4FF8-BFAA-6DCC905F97EB}" srcId="{75FF23FD-CC9C-4E3E-AD1C-1AF8DEC2F5A1}" destId="{252BEE8D-4294-42EC-9D82-8212F27D11D8}" srcOrd="0" destOrd="0" parTransId="{7BD1DEC5-9DB7-4FE8-985B-A1AEDCFD7041}" sibTransId="{B5038160-DE15-4ADD-AE20-55A502E73E4F}"/>
    <dgm:cxn modelId="{ED701EAF-7680-491D-9064-AB9DE1ECB82D}" type="presOf" srcId="{75FF23FD-CC9C-4E3E-AD1C-1AF8DEC2F5A1}" destId="{6AFF78E5-7210-4F62-8E9C-A41EE3AA1EF9}" srcOrd="0" destOrd="0" presId="urn:microsoft.com/office/officeart/2005/8/layout/hierarchy3"/>
    <dgm:cxn modelId="{05176B74-5B93-4FDA-AEDB-3CCDF6D9262A}" type="presOf" srcId="{252BEE8D-4294-42EC-9D82-8212F27D11D8}" destId="{287AB42D-78EC-4F5D-844F-49709504FA2A}" srcOrd="1" destOrd="0" presId="urn:microsoft.com/office/officeart/2005/8/layout/hierarchy3"/>
    <dgm:cxn modelId="{67E47958-02E5-4CD5-9379-972461A26B2D}" type="presParOf" srcId="{6AFF78E5-7210-4F62-8E9C-A41EE3AA1EF9}" destId="{C32D1E62-F38C-4397-BB96-ACF0750292E0}" srcOrd="0" destOrd="0" presId="urn:microsoft.com/office/officeart/2005/8/layout/hierarchy3"/>
    <dgm:cxn modelId="{5F9855EA-3CF7-463C-A030-EAF5DBFD547D}" type="presParOf" srcId="{C32D1E62-F38C-4397-BB96-ACF0750292E0}" destId="{7664025C-24F4-481D-88C4-E7A6E0059289}" srcOrd="0" destOrd="0" presId="urn:microsoft.com/office/officeart/2005/8/layout/hierarchy3"/>
    <dgm:cxn modelId="{87C9E0B4-FFAF-4E97-B2D3-F93DB405FF2C}" type="presParOf" srcId="{7664025C-24F4-481D-88C4-E7A6E0059289}" destId="{49311BFB-EF11-40FB-8FAE-67C084C67F5C}" srcOrd="0" destOrd="0" presId="urn:microsoft.com/office/officeart/2005/8/layout/hierarchy3"/>
    <dgm:cxn modelId="{51929CC1-32EB-4E4E-976A-2F9820A3CA96}" type="presParOf" srcId="{7664025C-24F4-481D-88C4-E7A6E0059289}" destId="{287AB42D-78EC-4F5D-844F-49709504FA2A}" srcOrd="1" destOrd="0" presId="urn:microsoft.com/office/officeart/2005/8/layout/hierarchy3"/>
    <dgm:cxn modelId="{5B0C0342-C541-44F6-BAF3-A000B96B23A0}" type="presParOf" srcId="{C32D1E62-F38C-4397-BB96-ACF0750292E0}" destId="{8544F9A9-270F-450C-BAFF-062809C5074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CF2E9F-0822-478C-8D2F-087E9FBFA565}">
      <dsp:nvSpPr>
        <dsp:cNvPr id="0" name=""/>
        <dsp:cNvSpPr/>
      </dsp:nvSpPr>
      <dsp:spPr>
        <a:xfrm>
          <a:off x="826" y="308723"/>
          <a:ext cx="1933456" cy="9667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Small </a:t>
          </a:r>
          <a:r>
            <a:rPr lang="en-US" sz="1500" kern="1200" dirty="0" err="1" smtClean="0"/>
            <a:t>hadronic</a:t>
          </a:r>
          <a:r>
            <a:rPr lang="en-US" sz="1500" kern="1200" dirty="0" smtClean="0"/>
            <a:t> cross section </a:t>
          </a:r>
          <a:endParaRPr lang="en-US" sz="1500" kern="1200" dirty="0"/>
        </a:p>
      </dsp:txBody>
      <dsp:txXfrm>
        <a:off x="826" y="308723"/>
        <a:ext cx="1933456" cy="966728"/>
      </dsp:txXfrm>
    </dsp:sp>
    <dsp:sp modelId="{59812BC1-BD6B-4609-9591-0AFA95EC46DD}">
      <dsp:nvSpPr>
        <dsp:cNvPr id="0" name=""/>
        <dsp:cNvSpPr/>
      </dsp:nvSpPr>
      <dsp:spPr>
        <a:xfrm>
          <a:off x="2417647" y="308723"/>
          <a:ext cx="1933456" cy="9667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Sensitive to </a:t>
          </a:r>
          <a:r>
            <a:rPr lang="en-US" sz="1500" kern="1200" dirty="0" smtClean="0"/>
            <a:t>dynamics </a:t>
          </a:r>
          <a:r>
            <a:rPr lang="en-US" sz="1500" kern="1200" dirty="0" smtClean="0"/>
            <a:t>of the medium </a:t>
          </a:r>
          <a:endParaRPr lang="en-US" sz="1500" kern="1200" dirty="0"/>
        </a:p>
      </dsp:txBody>
      <dsp:txXfrm>
        <a:off x="2417647" y="308723"/>
        <a:ext cx="1933456" cy="966728"/>
      </dsp:txXfrm>
    </dsp:sp>
    <dsp:sp modelId="{B50277A2-82F8-44EA-AC6E-EBFBDA5B194A}">
      <dsp:nvSpPr>
        <dsp:cNvPr id="0" name=""/>
        <dsp:cNvSpPr/>
      </dsp:nvSpPr>
      <dsp:spPr>
        <a:xfrm>
          <a:off x="4834468" y="308723"/>
          <a:ext cx="1933456" cy="9667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Can be easily reconstructed and identified in experiment!</a:t>
          </a:r>
          <a:endParaRPr lang="ru-RU" sz="1500" kern="1200" dirty="0"/>
        </a:p>
      </dsp:txBody>
      <dsp:txXfrm>
        <a:off x="4834468" y="308723"/>
        <a:ext cx="1933456" cy="96672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311BFB-EF11-40FB-8FAE-67C084C67F5C}">
      <dsp:nvSpPr>
        <dsp:cNvPr id="0" name=""/>
        <dsp:cNvSpPr/>
      </dsp:nvSpPr>
      <dsp:spPr>
        <a:xfrm>
          <a:off x="936104" y="0"/>
          <a:ext cx="2736304" cy="13681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i="0" kern="1200" baseline="0" dirty="0" smtClean="0"/>
            <a:t>The lightest meson with hidden flavor. </a:t>
          </a:r>
          <a:r>
            <a:rPr lang="ru-RU" sz="2200" b="0" i="0" kern="1200" baseline="0" dirty="0" err="1" smtClean="0"/>
            <a:t>Contains</a:t>
          </a:r>
          <a:r>
            <a:rPr lang="ru-RU" sz="2200" b="0" i="0" kern="1200" baseline="0" dirty="0" smtClean="0"/>
            <a:t> </a:t>
          </a:r>
          <a:r>
            <a:rPr lang="ru-RU" sz="2200" b="0" i="0" kern="1200" baseline="0" dirty="0" err="1" smtClean="0"/>
            <a:t>only</a:t>
          </a:r>
          <a:r>
            <a:rPr lang="ru-RU" sz="2200" b="0" i="0" kern="1200" baseline="0" dirty="0" smtClean="0"/>
            <a:t> </a:t>
          </a:r>
          <a:r>
            <a:rPr lang="ru-RU" sz="2200" b="0" i="0" kern="1200" baseline="0" dirty="0" err="1" smtClean="0"/>
            <a:t>strange</a:t>
          </a:r>
          <a:r>
            <a:rPr lang="ru-RU" sz="2200" b="0" i="0" kern="1200" baseline="0" dirty="0" smtClean="0"/>
            <a:t> </a:t>
          </a:r>
          <a:r>
            <a:rPr lang="ru-RU" sz="2200" b="0" i="0" kern="1200" baseline="0" dirty="0" err="1" smtClean="0"/>
            <a:t>quarks</a:t>
          </a:r>
          <a:r>
            <a:rPr lang="ru-RU" sz="2200" b="0" i="0" kern="1200" baseline="0" dirty="0" smtClean="0"/>
            <a:t>.</a:t>
          </a:r>
          <a:endParaRPr lang="ru-RU" sz="2200" b="0" i="0" kern="1200" baseline="0" dirty="0"/>
        </a:p>
      </dsp:txBody>
      <dsp:txXfrm>
        <a:off x="936104" y="0"/>
        <a:ext cx="2736304" cy="1368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2" y="2130427"/>
            <a:ext cx="103618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3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C2FA-742E-447E-B164-00B89BCE9640}" type="datetimeFigureOut">
              <a:rPr lang="ru-RU" smtClean="0"/>
              <a:pPr/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8156-41CA-4243-A2EA-A419F1929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C2FA-742E-447E-B164-00B89BCE9640}" type="datetimeFigureOut">
              <a:rPr lang="ru-RU" smtClean="0"/>
              <a:pPr/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8156-41CA-4243-A2EA-A419F1929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50" y="274640"/>
            <a:ext cx="274284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1" y="274640"/>
            <a:ext cx="8025356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C2FA-742E-447E-B164-00B89BCE9640}" type="datetimeFigureOut">
              <a:rPr lang="ru-RU" smtClean="0"/>
              <a:pPr/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8156-41CA-4243-A2EA-A419F1929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C2FA-742E-447E-B164-00B89BCE9640}" type="datetimeFigureOut">
              <a:rPr lang="ru-RU" smtClean="0"/>
              <a:pPr/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8156-41CA-4243-A2EA-A419F1929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8" y="4406902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8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C2FA-742E-447E-B164-00B89BCE9640}" type="datetimeFigureOut">
              <a:rPr lang="ru-RU" smtClean="0"/>
              <a:pPr/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8156-41CA-4243-A2EA-A419F1929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0" y="1600202"/>
            <a:ext cx="5384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4" y="1600202"/>
            <a:ext cx="5384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C2FA-742E-447E-B164-00B89BCE9640}" type="datetimeFigureOut">
              <a:rPr lang="ru-RU" smtClean="0"/>
              <a:pPr/>
              <a:t>24.10.2024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8156-41CA-4243-A2EA-A419F1929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2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2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C2FA-742E-447E-B164-00B89BCE9640}" type="datetimeFigureOut">
              <a:rPr lang="ru-RU" smtClean="0"/>
              <a:pPr/>
              <a:t>24.10.2024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8156-41CA-4243-A2EA-A419F1929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C2FA-742E-447E-B164-00B89BCE9640}" type="datetimeFigureOut">
              <a:rPr lang="ru-RU" smtClean="0"/>
              <a:pPr/>
              <a:t>24.10.2024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8156-41CA-4243-A2EA-A419F1929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C2FA-742E-447E-B164-00B89BCE9640}" type="datetimeFigureOut">
              <a:rPr lang="ru-RU" smtClean="0"/>
              <a:pPr/>
              <a:t>24.10.2024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8156-41CA-4243-A2EA-A419F1929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2" y="273052"/>
            <a:ext cx="681478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1" y="1435102"/>
            <a:ext cx="401056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C2FA-742E-447E-B164-00B89BCE9640}" type="datetimeFigureOut">
              <a:rPr lang="ru-RU" smtClean="0"/>
              <a:pPr/>
              <a:t>24.10.2024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8156-41CA-4243-A2EA-A419F1929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7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7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7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C2FA-742E-447E-B164-00B89BCE9640}" type="datetimeFigureOut">
              <a:rPr lang="ru-RU" smtClean="0"/>
              <a:pPr/>
              <a:t>24.10.2024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8156-41CA-4243-A2EA-A419F1929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202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1C2FA-742E-447E-B164-00B89BCE9640}" type="datetimeFigureOut">
              <a:rPr lang="ru-RU" smtClean="0"/>
              <a:pPr/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9" y="6356352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E8156-41CA-4243-A2EA-A419F1929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4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2638" y="1268760"/>
            <a:ext cx="10361851" cy="1470025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Open and hidden strangeness in central A+A collisions 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SPS to LHC: 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ratios of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transverse 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energy density at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midrapidity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 identified hadrons with 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strangeness 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content</a:t>
            </a:r>
            <a:endParaRPr lang="ru-RU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3" y="3886200"/>
            <a:ext cx="8533289" cy="2063080"/>
          </a:xfrm>
        </p:spPr>
        <p:txBody>
          <a:bodyPr>
            <a:normAutofit fontScale="92500" lnSpcReduction="10000"/>
          </a:bodyPr>
          <a:lstStyle/>
          <a:p>
            <a:r>
              <a:rPr lang="en-US" sz="2600" b="1" dirty="0">
                <a:solidFill>
                  <a:schemeClr val="tx1"/>
                </a:solidFill>
              </a:rPr>
              <a:t>O.M. Shaposhnikova</a:t>
            </a:r>
            <a:r>
              <a:rPr lang="en-US" sz="2600" b="1" baseline="30000" dirty="0">
                <a:solidFill>
                  <a:schemeClr val="tx1"/>
                </a:solidFill>
              </a:rPr>
              <a:t>1</a:t>
            </a:r>
            <a:r>
              <a:rPr lang="en-US" sz="2600" dirty="0">
                <a:solidFill>
                  <a:schemeClr val="tx1"/>
                </a:solidFill>
              </a:rPr>
              <a:t>, A.A.Marova</a:t>
            </a:r>
            <a:r>
              <a:rPr lang="en-US" sz="2600" baseline="30000" dirty="0">
                <a:solidFill>
                  <a:schemeClr val="tx1"/>
                </a:solidFill>
              </a:rPr>
              <a:t>2</a:t>
            </a:r>
            <a:r>
              <a:rPr lang="en-US" sz="2600" dirty="0">
                <a:solidFill>
                  <a:schemeClr val="tx1"/>
                </a:solidFill>
              </a:rPr>
              <a:t>,  G.A. </a:t>
            </a:r>
            <a:r>
              <a:rPr lang="en-US" sz="2600" dirty="0" smtClean="0">
                <a:solidFill>
                  <a:schemeClr val="tx1"/>
                </a:solidFill>
              </a:rPr>
              <a:t>Feofilov</a:t>
            </a:r>
            <a:r>
              <a:rPr lang="en-US" sz="2600" baseline="30000" dirty="0" smtClean="0">
                <a:solidFill>
                  <a:schemeClr val="tx1"/>
                </a:solidFill>
              </a:rPr>
              <a:t>2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</a:t>
            </a:r>
            <a:endParaRPr lang="ru-RU" sz="2200" dirty="0">
              <a:solidFill>
                <a:schemeClr val="tx1"/>
              </a:solidFill>
            </a:endParaRPr>
          </a:p>
          <a:p>
            <a:r>
              <a:rPr lang="ru-RU" sz="2200" baseline="30000" dirty="0" smtClean="0">
                <a:solidFill>
                  <a:schemeClr val="tx1"/>
                </a:solidFill>
              </a:rPr>
              <a:t>1</a:t>
            </a:r>
            <a:r>
              <a:rPr lang="ru-RU" sz="2200" dirty="0" smtClean="0">
                <a:solidFill>
                  <a:schemeClr val="tx1"/>
                </a:solidFill>
              </a:rPr>
              <a:t>Lomonosov </a:t>
            </a:r>
            <a:r>
              <a:rPr lang="ru-RU" sz="2200" dirty="0" err="1" smtClean="0">
                <a:solidFill>
                  <a:schemeClr val="tx1"/>
                </a:solidFill>
              </a:rPr>
              <a:t>Moscow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State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University</a:t>
            </a:r>
            <a:endParaRPr lang="ru-RU" sz="2200" dirty="0" smtClean="0">
              <a:solidFill>
                <a:schemeClr val="tx1"/>
              </a:solidFill>
            </a:endParaRPr>
          </a:p>
          <a:p>
            <a:r>
              <a:rPr lang="en-US" sz="2200" baseline="30000" dirty="0" smtClean="0">
                <a:solidFill>
                  <a:schemeClr val="tx1"/>
                </a:solidFill>
              </a:rPr>
              <a:t>2</a:t>
            </a:r>
            <a:r>
              <a:rPr lang="en-US" sz="2200" dirty="0" smtClean="0">
                <a:solidFill>
                  <a:schemeClr val="tx1"/>
                </a:solidFill>
              </a:rPr>
              <a:t>Federal State Budgetary Educational Institution of Higher Education "Saint-Petersburg State </a:t>
            </a:r>
            <a:endParaRPr lang="ru-RU" sz="2200" dirty="0" smtClean="0">
              <a:solidFill>
                <a:schemeClr val="tx1"/>
              </a:solidFill>
              <a:cs typeface="Calibri"/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University", Saint Petersburg, 199034 Russia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4846" y="5877272"/>
            <a:ext cx="69127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This work was supported by St. Petersburg State University project ID:94031112.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82838" y="260648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7th International Conference on Particle Physics and Astrophysics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31856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5">
            <a:extLst>
              <a:ext uri="{FF2B5EF4-FFF2-40B4-BE49-F238E27FC236}">
                <a16:creationId xmlns:a16="http://schemas.microsoft.com/office/drawing/2014/main" xmlns="" id="{C182A9C0-8DC8-7BE3-4604-2E9FE72C0DD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196541"/>
            <a:ext cx="2743200" cy="1661459"/>
          </a:xfrm>
          <a:prstGeom prst="rect">
            <a:avLst/>
          </a:prstGeom>
        </p:spPr>
      </p:pic>
      <p:pic>
        <p:nvPicPr>
          <p:cNvPr id="8" name="Рисунок 6">
            <a:extLst>
              <a:ext uri="{FF2B5EF4-FFF2-40B4-BE49-F238E27FC236}">
                <a16:creationId xmlns:a16="http://schemas.microsoft.com/office/drawing/2014/main" xmlns="" id="{31D97B69-004A-7686-3D56-7101465CB1B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918879" y="4429259"/>
            <a:ext cx="2270975" cy="2270975"/>
          </a:xfrm>
          <a:prstGeom prst="rect">
            <a:avLst/>
          </a:prstGeom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b="1" baseline="-25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⊥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dy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b="1" baseline="-25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/&lt;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b="1" baseline="-25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⊥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dy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b="1" baseline="-25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particles</a:t>
            </a:r>
            <a:endParaRPr lang="ru-RU" dirty="0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430910" y="1700808"/>
            <a:ext cx="48710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&lt;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mbria Math" pitchFamily="18" charset="0"/>
              </a:rPr>
              <a:t>⊥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 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φ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/&lt;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mbria Math" pitchFamily="18" charset="0"/>
              </a:rPr>
              <a:t>⊥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 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particles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Q *(√S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524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910630" y="5733256"/>
            <a:ext cx="106571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A different energies, the fractions of energy expended on the </a:t>
            </a:r>
            <a:r>
              <a:rPr lang="en-US" sz="2000" i="1" dirty="0" err="1" smtClean="0">
                <a:solidFill>
                  <a:srgbClr val="FF0000"/>
                </a:solidFill>
              </a:rPr>
              <a:t>prodaction</a:t>
            </a:r>
            <a:r>
              <a:rPr lang="en-US" sz="2000" i="1" dirty="0" smtClean="0">
                <a:solidFill>
                  <a:srgbClr val="FF0000"/>
                </a:solidFill>
              </a:rPr>
              <a:t> of</a:t>
            </a:r>
            <a:r>
              <a:rPr lang="en-US" sz="2000" i="1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</a:rPr>
              <a:t>varios</a:t>
            </a:r>
            <a:r>
              <a:rPr lang="en-US" sz="2000" i="1" dirty="0" smtClean="0">
                <a:solidFill>
                  <a:srgbClr val="FF0000"/>
                </a:solidFill>
              </a:rPr>
              <a:t> particles with strangeness remain constant.</a:t>
            </a:r>
            <a:endParaRPr lang="ru-RU" sz="2000" i="1" dirty="0">
              <a:solidFill>
                <a:srgbClr val="FF0000"/>
              </a:solidFill>
            </a:endParaRPr>
          </a:p>
        </p:txBody>
      </p:sp>
      <p:sp>
        <p:nvSpPr>
          <p:cNvPr id="27652" name="AutoShape 4" descr="blob:https://web.telegram.org/c9c70e7e-99fd-45d6-a975-1e745ed9b9a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 descr="Graph_DataOlga_compare_particle_17sept_sum_2ver_ph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6854" y="2132856"/>
            <a:ext cx="6599262" cy="35462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2598" y="260648"/>
            <a:ext cx="10971372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Theoretical models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990750" y="3717032"/>
            <a:ext cx="24482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k is the string tension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774726" y="4581128"/>
            <a:ext cx="21602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k ≈ 1 </a:t>
            </a:r>
            <a:r>
              <a:rPr kumimoji="0" lang="en-US" sz="2400" b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GeV</a:t>
            </a:r>
            <a:r>
              <a:rPr kumimoji="0" lang="en-US" sz="24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/fm</a:t>
            </a:r>
            <a:endParaRPr kumimoji="0" lang="en-US" sz="2400" b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90550" y="5373216"/>
            <a:ext cx="561662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S.A. Bass et al. “Microscopic Models for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Ultrarelativistic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Heavy Ion Collisions”,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Nuclear Theory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nucl-th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High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Energy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Physics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Phenomenology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350" y="2420888"/>
            <a:ext cx="33051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774726" y="1556792"/>
            <a:ext cx="2757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Schwinger-like formula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183438" y="1556792"/>
            <a:ext cx="18710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Thermal model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95006" y="3501008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3398" y="3717032"/>
            <a:ext cx="23907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7463358" y="5445224"/>
            <a:ext cx="31117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&lt;p&gt;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— mean string tension.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415686" y="5229200"/>
            <a:ext cx="560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28545"/>
            <a:ext cx="4957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42678" y="2276872"/>
            <a:ext cx="35242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5519142" y="6093296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[</a:t>
            </a:r>
            <a:r>
              <a:rPr lang="ru-RU" dirty="0" smtClean="0"/>
              <a:t>11</a:t>
            </a:r>
            <a:r>
              <a:rPr lang="en-US" dirty="0" smtClean="0"/>
              <a:t>]</a:t>
            </a:r>
            <a:r>
              <a:rPr lang="en-US" dirty="0" err="1" smtClean="0"/>
              <a:t>V.V.Vechernin</a:t>
            </a:r>
            <a:r>
              <a:rPr lang="en-US" dirty="0" smtClean="0"/>
              <a:t>, Physics of Particles and Nuclei, 2023, Vol. 54, No. 3, pp. 528–535, 2023.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Conclusions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26654" y="1628800"/>
            <a:ext cx="82809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dependence of the mean transverse energy &lt;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⊥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√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NN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do not observe a relative increase of production of the ϕ-meson to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multistrange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particles as it was predicted in [1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 multiplicity​ and the average transverse energy &lt;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⊥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√S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NN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similar (close) power-law indices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The ratios of mean transverse energies &lt;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⊥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φ-mesons to &lt;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⊥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part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other strange hadrons is found to be of some constant values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at different collision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energies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The further analysis of these peculiar dependences of ratios is planned within the frameworks of string and thermal models.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], [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5" descr="Сова со сплошной заливкой">
            <a:extLst>
              <a:ext uri="{FF2B5EF4-FFF2-40B4-BE49-F238E27FC236}">
                <a16:creationId xmlns="" xmlns:a16="http://schemas.microsoft.com/office/drawing/2014/main" id="{51D4DFF2-047C-49BD-7B17-E5EC16D41A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grayscl/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63558" y="2132856"/>
            <a:ext cx="2427667" cy="2416935"/>
          </a:xfrm>
          <a:prstGeom prst="rect">
            <a:avLst/>
          </a:prstGeom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0" y="5445224"/>
            <a:ext cx="6092825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[1] -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Asher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Shor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PHYSICAL REVIEW LETTERS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25.70.Np, 12.35.Ht, 21.65(1985)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021288"/>
            <a:ext cx="91915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en-US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S.A. Bass et al. “Microscopic Models for </a:t>
            </a:r>
            <a:r>
              <a:rPr lang="en-US" sz="16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Ultrarelativistic</a:t>
            </a:r>
            <a:r>
              <a:rPr lang="en-US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Heavy Ion Collisions”,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Nuclear Theory (</a:t>
            </a:r>
            <a:r>
              <a:rPr lang="en-US" sz="16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nucl-th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High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Energy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Physics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lang="ru-RU" sz="16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Phenomenology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8545"/>
            <a:ext cx="5052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519446"/>
            <a:ext cx="82089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]V.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V.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Vechernin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Physics of Particles and Nuclei, 2023, Vol. 54, No. 3, pp. 528–535, 2023.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dy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vs. √S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NN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9458" name="Picture 2" descr="https://lh7-rt.googleusercontent.com/docsz/AD_4nXd5VXX2ABsfYI45PJHqOBtpq5uQ1lQJoii_G41ByJq17BCuk_ZMUZqLNV1bYnzJwM8YUtzBIq7CW1A2UM_ex1yNmhZOO8GhG6OsAaVLM8U07IrwWjKyXtea25__Gi8BygU-7qDlpwU1sEFmKuDbi9F_J_ea?key=OC6az8MQ24Glom3TN5P7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566" y="1700808"/>
            <a:ext cx="6555837" cy="352839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66614" y="5661248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The dependence of &lt;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dy</a:t>
            </a:r>
            <a:r>
              <a:rPr lang="en-US" dirty="0" smtClean="0"/>
              <a:t>&gt; on √S</a:t>
            </a:r>
            <a:r>
              <a:rPr lang="en-US" baseline="-25000" dirty="0" smtClean="0"/>
              <a:t>NN</a:t>
            </a:r>
            <a:r>
              <a:rPr lang="en-US" dirty="0" smtClean="0"/>
              <a:t> for the most central collisions (0-5%) at energies of 39, 200, and 2760 </a:t>
            </a:r>
            <a:r>
              <a:rPr lang="en-US" dirty="0" err="1" smtClean="0"/>
              <a:t>GeV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87294" y="2132856"/>
            <a:ext cx="4531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Approximation function: &lt;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dy</a:t>
            </a:r>
            <a:r>
              <a:rPr lang="en-US" dirty="0" smtClean="0"/>
              <a:t>&gt; = Q *(√S</a:t>
            </a:r>
            <a:r>
              <a:rPr lang="en-US" baseline="-25000" dirty="0" smtClean="0"/>
              <a:t>NN</a:t>
            </a:r>
            <a:r>
              <a:rPr lang="en-US" dirty="0" smtClean="0"/>
              <a:t>)</a:t>
            </a:r>
            <a:r>
              <a:rPr lang="en-US" baseline="30000" dirty="0" smtClean="0"/>
              <a:t>n</a:t>
            </a:r>
            <a:endParaRPr lang="ru-RU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95406" y="2852936"/>
          <a:ext cx="2808312" cy="2376262"/>
        </p:xfrm>
        <a:graphic>
          <a:graphicData uri="http://schemas.openxmlformats.org/drawingml/2006/table">
            <a:tbl>
              <a:tblPr/>
              <a:tblGrid>
                <a:gridCol w="1301326"/>
                <a:gridCol w="1506986"/>
              </a:tblGrid>
              <a:tr h="33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ahoma"/>
                          <a:ea typeface="Times New Roman"/>
                          <a:cs typeface="Times New Roman"/>
                        </a:rPr>
                        <a:t>Particles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n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ahoma"/>
                          <a:ea typeface="Times New Roman"/>
                          <a:cs typeface="Times New Roman"/>
                        </a:rPr>
                        <a:t>φ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0.31±0.03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ahoma"/>
                          <a:ea typeface="Times New Roman"/>
                          <a:cs typeface="Times New Roman"/>
                        </a:rPr>
                        <a:t>Ξ+Ξ</a:t>
                      </a:r>
                      <a:r>
                        <a:rPr lang="en-US" sz="1600" baseline="30000" dirty="0"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baseline="30000" dirty="0">
                          <a:latin typeface="Tahoma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600" baseline="30000" dirty="0"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ahoma"/>
                          <a:ea typeface="Times New Roman"/>
                          <a:cs typeface="Times New Roman"/>
                        </a:rPr>
                        <a:t>0.23±0.03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ahoma"/>
                          <a:ea typeface="Times New Roman"/>
                          <a:cs typeface="Times New Roman"/>
                        </a:rPr>
                        <a:t>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ahoma"/>
                          <a:ea typeface="Times New Roman"/>
                          <a:cs typeface="Times New Roman"/>
                        </a:rPr>
                        <a:t>0.20±0.03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Λˉ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0.73±0.07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ahoma"/>
                          <a:ea typeface="Times New Roman"/>
                          <a:cs typeface="Times New Roman"/>
                        </a:rPr>
                        <a:t>Ω+Ω</a:t>
                      </a:r>
                      <a:r>
                        <a:rPr lang="en-US" sz="1600" b="1" baseline="30000" dirty="0">
                          <a:latin typeface="Tahoma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ahoma"/>
                          <a:ea typeface="Times New Roman"/>
                          <a:cs typeface="Times New Roman"/>
                        </a:rPr>
                        <a:t>0.29±0.07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baseline="-25000">
                          <a:latin typeface="Tahoma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600" baseline="30000">
                          <a:latin typeface="Tahoma"/>
                          <a:ea typeface="Times New Roman"/>
                          <a:cs typeface="Times New Roman"/>
                        </a:rPr>
                        <a:t>s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ahoma"/>
                          <a:ea typeface="Times New Roman"/>
                          <a:cs typeface="Times New Roman"/>
                        </a:rPr>
                        <a:t>0.35±0.03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862958" y="2708920"/>
            <a:ext cx="482453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Back-up slides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</a:t>
            </a:r>
            <a:r>
              <a:rPr lang="en-US" b="1" baseline="-30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⊥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dy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 </a:t>
            </a:r>
            <a:r>
              <a:rPr lang="en-US" b="1" baseline="-30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particles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/&lt;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</a:t>
            </a:r>
            <a:r>
              <a:rPr lang="en-US" b="1" baseline="-30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⊥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dy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 </a:t>
            </a:r>
            <a:r>
              <a:rPr lang="en-US" b="1" baseline="-30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28545"/>
            <a:ext cx="5052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646934" y="5733256"/>
            <a:ext cx="51845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function graphs tend toward a constant.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183438" y="3140968"/>
          <a:ext cx="2880320" cy="1800200"/>
        </p:xfrm>
        <a:graphic>
          <a:graphicData uri="http://schemas.openxmlformats.org/drawingml/2006/table">
            <a:tbl>
              <a:tblPr/>
              <a:tblGrid>
                <a:gridCol w="1334693"/>
                <a:gridCol w="1545627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Particles/π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1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Ξ +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Ξ</a:t>
                      </a:r>
                      <a:r>
                        <a:rPr lang="en-US" sz="2000" kern="1200" baseline="30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kern="1200" baseline="30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2000" kern="1200" baseline="30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-0.14±0.08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Λ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-0.14±0.07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Ω+Ω</a:t>
                      </a:r>
                      <a:r>
                        <a:rPr lang="en-US" sz="2000" b="1" kern="1200" baseline="30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-0.03±0.09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φ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-0.13±0.08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01" name="AutoShape 5" descr="blob:https://web.telegram.org/188462c1-04d6-4c85-af78-d3ba96301d8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3" name="AutoShape 7" descr="blob:https://web.telegram.org/188462c1-04d6-4c85-af78-d3ba96301d8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5" name="AutoShape 9" descr="blob:https://web.telegram.org/188462c1-04d6-4c85-af78-d3ba96301d8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Рисунок 11" descr="188462c1-04d6-4c85-af78-d3ba96301d83.png"/>
          <p:cNvPicPr>
            <a:picLocks noChangeAspect="1"/>
          </p:cNvPicPr>
          <p:nvPr/>
        </p:nvPicPr>
        <p:blipFill>
          <a:blip r:embed="rId2" cstate="print"/>
          <a:srcRect r="1724"/>
          <a:stretch>
            <a:fillRect/>
          </a:stretch>
        </p:blipFill>
        <p:spPr>
          <a:xfrm>
            <a:off x="0" y="2060848"/>
            <a:ext cx="6143380" cy="3359218"/>
          </a:xfrm>
          <a:prstGeom prst="rect">
            <a:avLst/>
          </a:prstGeom>
        </p:spPr>
      </p:pic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7175326" y="2276872"/>
            <a:ext cx="47525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&lt;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mbria Math" pitchFamily="18" charset="0"/>
              </a:rPr>
              <a:t>⊥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 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particles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/&lt;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mbria Math" pitchFamily="18" charset="0"/>
              </a:rPr>
              <a:t>⊥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 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Q *(√S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6" name="Picture 2" descr="https://lh7-rt.googleusercontent.com/docsz/AD_4nXfR9OPL2UK_pLQyQayRSkwHDl0KYo0eKhXwI8QIX_SwEVBZHI3PK82eqR4MNVIab3YPHVszzxzbpgZHxUbmqwo-C7yr6tNa7YaQuBwAYG4lZz9wc3xYv_RUsxvbXHCr15kZwV0_Md1XMvjVb-JRuQ?key=OC6az8MQ24Glom3TN5P7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2638" y="2204864"/>
            <a:ext cx="6324600" cy="3400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Interesting strangeness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926854" y="1988840"/>
          <a:ext cx="6768752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Схема 11"/>
          <p:cNvGraphicFramePr/>
          <p:nvPr/>
        </p:nvGraphicFramePr>
        <p:xfrm>
          <a:off x="4006974" y="4509120"/>
          <a:ext cx="460851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4439022" y="3645024"/>
            <a:ext cx="4193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→ Systematic study of medium properties!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95006" y="1556792"/>
            <a:ext cx="3917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Hadrons with (multiple) strange quarks</a:t>
            </a:r>
            <a:endParaRPr lang="ru-RU" b="1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558702" y="6093296"/>
            <a:ext cx="95692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0000"/>
                </a:solidFill>
              </a:rPr>
              <a:t>→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A dramatic increase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prediction in the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φ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-meson after the formation of the quark-gluon plasma (QGP).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303118" y="4077072"/>
            <a:ext cx="2175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solidFill>
                  <a:srgbClr val="262626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φ</a:t>
            </a:r>
            <a:r>
              <a:rPr lang="en-US" b="1" dirty="0" smtClean="0">
                <a:solidFill>
                  <a:srgbClr val="262626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-meson (1020)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439022" y="6488668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[1] - </a:t>
            </a:r>
            <a:r>
              <a:rPr lang="en-US" dirty="0" smtClean="0"/>
              <a:t>Asher </a:t>
            </a:r>
            <a:r>
              <a:rPr lang="en-US" dirty="0" err="1" smtClean="0"/>
              <a:t>Shor</a:t>
            </a:r>
            <a:r>
              <a:rPr lang="en-US" dirty="0" smtClean="0"/>
              <a:t> ,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PHYSICAL REVIEW LETTERS</a:t>
            </a:r>
            <a:r>
              <a:rPr lang="en-US" dirty="0" smtClean="0"/>
              <a:t>,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25.70.Np, 12.35.Ht, 21.65 (1985)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919742" y="5877272"/>
            <a:ext cx="495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[1] </a:t>
            </a:r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28545"/>
            <a:ext cx="3770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Motivation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54646" y="2636912"/>
            <a:ext cx="105131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The ratio of particles with different strangeness can indicate whether there is an increased production of φ mesons.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646934" y="5229200"/>
            <a:ext cx="53751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ϕ,</a:t>
            </a: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K, K</a:t>
            </a:r>
            <a:r>
              <a:rPr kumimoji="0" lang="en-US" sz="4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en-US" sz="40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n-US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Λ, Ξ, Ξ</a:t>
            </a:r>
            <a:r>
              <a:rPr kumimoji="0" lang="ru-RU" sz="40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Ω, Ω</a:t>
            </a:r>
            <a:r>
              <a:rPr kumimoji="0" lang="ru-RU" sz="40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endParaRPr kumimoji="0" lang="ru-RU" sz="4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28545"/>
            <a:ext cx="3770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Transverse energy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8942" y="2924944"/>
            <a:ext cx="47720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5486" y="1628800"/>
            <a:ext cx="2952328" cy="430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6">
            <a:extLst>
              <a:ext uri="{FF2B5EF4-FFF2-40B4-BE49-F238E27FC236}">
                <a16:creationId xmlns:a16="http://schemas.microsoft.com/office/drawing/2014/main" xmlns="" id="{873C33AF-C07F-42F2-41D1-B62CE5091AB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759502" y="2132856"/>
            <a:ext cx="3269087" cy="3314099"/>
          </a:xfrm>
          <a:prstGeom prst="rect">
            <a:avLst/>
          </a:prstGeom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614" y="1700808"/>
            <a:ext cx="231070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6" cstate="print"/>
          <a:srcRect r="6667"/>
          <a:stretch>
            <a:fillRect/>
          </a:stretch>
        </p:blipFill>
        <p:spPr bwMode="auto">
          <a:xfrm>
            <a:off x="118543" y="2420888"/>
            <a:ext cx="3024335" cy="2903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62558" y="5661248"/>
            <a:ext cx="56886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⊥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is the transverse overlap area of the colliding nuclei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62558" y="6021288"/>
            <a:ext cx="3456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ε  - is the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Bjorken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energy density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62558" y="6381328"/>
            <a:ext cx="2438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τ – is the formation time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167214" y="6119336"/>
            <a:ext cx="602319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[3] - J.T. Mitchell (for the PHENIX Collaboration), Transverse Energy Measurements from the Beam Energy Scan in PHENIX, Nuclear Physics A 00 (2022)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42878" y="2276872"/>
            <a:ext cx="495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[3]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167214" y="5805264"/>
            <a:ext cx="34578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[2] - J. D. </a:t>
            </a:r>
            <a:r>
              <a:rPr lang="en-US" sz="1400" dirty="0" err="1" smtClean="0"/>
              <a:t>Bjorken</a:t>
            </a:r>
            <a:r>
              <a:rPr lang="en-US" sz="1400" dirty="0" smtClean="0"/>
              <a:t>, Phys. Rev. D 27, 140 (1983)</a:t>
            </a:r>
            <a:endParaRPr lang="en-US" sz="1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854846" y="1484784"/>
            <a:ext cx="495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[2]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327454" y="2564904"/>
            <a:ext cx="495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[2] </a:t>
            </a:r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28545"/>
            <a:ext cx="3770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Sources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 experimental data used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710830" y="2060848"/>
            <a:ext cx="705678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[4]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Abelev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et al.(ALICE Collaboration) “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en-US" sz="200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en-US" sz="200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Λ production in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Pb-Pb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collisions at √S</a:t>
            </a:r>
            <a:r>
              <a:rPr kumimoji="0" lang="en-US" sz="200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NN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2.76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TeV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”,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Phys.Rev.Lett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111 (2013) 222301, 2013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[5]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Adamczyk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al.“Probing Parton Dynamics of QCD Matter with 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Ω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and 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ϕ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Production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”,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Phys.Rev.C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93 (2016) 021903, 2016.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[6]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Abelev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et al.(ALICE Collaboration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), “Multi-strange baryon production at mid-rapidity in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Pb-Pb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collisions at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sqrt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s_NN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= 2.76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TeV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”,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Phys.Lett.B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728 (2014) 216-227, 2014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[7]Adam et al. (STAR Collaboration) “Strange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hadron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production in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Au+Au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collisions at 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√S</a:t>
            </a:r>
            <a:r>
              <a:rPr kumimoji="0" lang="ru-RU" sz="200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NN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7.7, 11.5, 19.6, 27,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and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39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GeV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”,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Phys.Rev.C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102 (2020) 034909, 2020.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28545"/>
            <a:ext cx="3770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dy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​ vs. collision energy in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A+A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8862" y="1700808"/>
            <a:ext cx="5510935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749867" y="6021288"/>
            <a:ext cx="64405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[8] 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Aamodt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et al.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(ALICE Collaboration)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Phys. Rev.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Lett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105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252301 – Published 13 December 2010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31110" y="5589240"/>
            <a:ext cx="20301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A+A collisions 0-5%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28545"/>
            <a:ext cx="3770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Calculating the average p</a:t>
            </a:r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⊥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582" y="2420888"/>
            <a:ext cx="7084516" cy="771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550590" y="1916832"/>
            <a:ext cx="1909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Levy function:</a:t>
            </a:r>
            <a:endParaRPr lang="ru-RU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0670" y="4221088"/>
            <a:ext cx="3456384" cy="1145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22598" y="3789040"/>
            <a:ext cx="3240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Average transverse momentum: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62558" y="5589240"/>
            <a:ext cx="60928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a and b are extended intervals over the entire range of p</a:t>
            </a:r>
            <a:r>
              <a:rPr lang="en-US" baseline="-25000" dirty="0" smtClean="0"/>
              <a:t>⊥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62558" y="3284984"/>
            <a:ext cx="3146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n, T, and m</a:t>
            </a:r>
            <a:r>
              <a:rPr lang="en-US" baseline="-25000" dirty="0" smtClean="0"/>
              <a:t>0</a:t>
            </a:r>
            <a:r>
              <a:rPr lang="en-US" dirty="0" smtClean="0"/>
              <a:t> - fitting parameters</a:t>
            </a:r>
            <a:endParaRPr lang="ru-RU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99262" y="3284984"/>
            <a:ext cx="5400600" cy="3046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262558" y="6021288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To </a:t>
            </a:r>
            <a:r>
              <a:rPr lang="en-US" dirty="0" smtClean="0"/>
              <a:t>estimate </a:t>
            </a:r>
            <a:r>
              <a:rPr lang="en-US" dirty="0" smtClean="0"/>
              <a:t>systematic errors we will use </a:t>
            </a:r>
            <a:r>
              <a:rPr lang="en-US" dirty="0" smtClean="0"/>
              <a:t>the blast-wave </a:t>
            </a:r>
            <a:r>
              <a:rPr lang="en-US" dirty="0" smtClean="0"/>
              <a:t>function.</a:t>
            </a:r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28545"/>
            <a:ext cx="3770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baseline="-25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⊥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dy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&gt; vs. √S</a:t>
            </a:r>
            <a:r>
              <a:rPr lang="en-US" baseline="-25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NN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very central (0-5 %) |η|&lt; 0.5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550" y="5517232"/>
            <a:ext cx="61926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dependence of &lt;</a:t>
            </a:r>
            <a:r>
              <a:rPr lang="en-US" dirty="0" err="1" smtClean="0"/>
              <a:t>dE</a:t>
            </a:r>
            <a:r>
              <a:rPr lang="en-US" baseline="-25000" dirty="0" smtClean="0"/>
              <a:t>⊥</a:t>
            </a:r>
            <a:r>
              <a:rPr lang="en-US" dirty="0" smtClean="0"/>
              <a:t>/</a:t>
            </a:r>
            <a:r>
              <a:rPr lang="en-US" dirty="0" err="1" smtClean="0"/>
              <a:t>dy</a:t>
            </a:r>
            <a:r>
              <a:rPr lang="en-US" dirty="0" smtClean="0"/>
              <a:t>&gt; on √S</a:t>
            </a:r>
            <a:r>
              <a:rPr lang="en-US" baseline="-25000" dirty="0" smtClean="0"/>
              <a:t>NN</a:t>
            </a:r>
            <a:r>
              <a:rPr lang="en-US" dirty="0" smtClean="0"/>
              <a:t> for the most central collisions (0-5%) at energies of 39, 200, and 2760 </a:t>
            </a:r>
            <a:r>
              <a:rPr lang="en-US" dirty="0" err="1" smtClean="0"/>
              <a:t>GeV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71270" y="1916832"/>
            <a:ext cx="5184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Approximation function: &lt;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⊥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&gt; = Q *(√S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NN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121904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" cy="190500"/>
          </a:xfrm>
          <a:prstGeom prst="rect">
            <a:avLst/>
          </a:prstGeom>
          <a:noFill/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7751390" y="2420888"/>
          <a:ext cx="2880320" cy="2160240"/>
        </p:xfrm>
        <a:graphic>
          <a:graphicData uri="http://schemas.openxmlformats.org/drawingml/2006/table">
            <a:tbl>
              <a:tblPr/>
              <a:tblGrid>
                <a:gridCol w="1334693"/>
                <a:gridCol w="1545627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Particles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φ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0.36±0.04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Ξ +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Ξ</a:t>
                      </a:r>
                      <a:r>
                        <a:rPr lang="en-US" sz="2000" baseline="30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baseline="30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2000" baseline="30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0.30±0.05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Λ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0.28±0.04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Ω+Ω</a:t>
                      </a:r>
                      <a:r>
                        <a:rPr lang="en-US" sz="2000" b="1" baseline="30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0.39±0.08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en-US" sz="2000" baseline="-25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2000" baseline="30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0.44±0.06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2" name="AutoShape 2" descr="blob:https://web.telegram.org/c0415229-09ae-4deb-bdbf-4cff076d55f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AutoShape 4" descr="blob:https://web.telegram.org/c0415229-09ae-4deb-bdbf-4cff076d55f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" name="Рисунок 14" descr="Graph_DataOlga_compare_particle_17sept_sum_2ver.png"/>
          <p:cNvPicPr>
            <a:picLocks noChangeAspect="1"/>
          </p:cNvPicPr>
          <p:nvPr/>
        </p:nvPicPr>
        <p:blipFill>
          <a:blip r:embed="rId3" cstate="print"/>
          <a:srcRect r="6547"/>
          <a:stretch>
            <a:fillRect/>
          </a:stretch>
        </p:blipFill>
        <p:spPr>
          <a:xfrm>
            <a:off x="0" y="1772816"/>
            <a:ext cx="6167214" cy="3546299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6311230" y="5517232"/>
            <a:ext cx="59047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Similar functional dependencies for different particles.</a:t>
            </a:r>
            <a:endParaRPr lang="ru-RU" sz="2000" i="1" dirty="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28545"/>
            <a:ext cx="3770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φ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-meson and particles with u- and d- quarks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[9] 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6857803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7319342" y="1556792"/>
            <a:ext cx="46085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Approximation function: &lt;</a:t>
            </a:r>
            <a:r>
              <a:rPr lang="en-US" b="1" dirty="0" err="1" smtClean="0"/>
              <a:t>dE</a:t>
            </a:r>
            <a:r>
              <a:rPr lang="en-US" b="1" baseline="-25000" dirty="0" smtClean="0"/>
              <a:t>⊥</a:t>
            </a:r>
            <a:r>
              <a:rPr lang="en-US" b="1" dirty="0" smtClean="0"/>
              <a:t>/</a:t>
            </a:r>
            <a:r>
              <a:rPr lang="en-US" b="1" dirty="0" err="1" smtClean="0"/>
              <a:t>dy</a:t>
            </a:r>
            <a:r>
              <a:rPr lang="en-US" b="1" dirty="0" smtClean="0"/>
              <a:t>&gt; = Q *(√</a:t>
            </a:r>
            <a:r>
              <a:rPr lang="en-US" b="1" dirty="0" smtClean="0"/>
              <a:t>S</a:t>
            </a:r>
            <a:r>
              <a:rPr lang="en-US" b="1" baseline="-25000" dirty="0" smtClean="0"/>
              <a:t>NN</a:t>
            </a:r>
            <a:r>
              <a:rPr lang="en-US" b="1" dirty="0" smtClean="0"/>
              <a:t>)</a:t>
            </a:r>
            <a:r>
              <a:rPr lang="en-US" b="1" baseline="30000" dirty="0" smtClean="0"/>
              <a:t>n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5789876"/>
            <a:ext cx="645524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[9]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Shaposhnikova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Marova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Feofilov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“O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 and hidden strangeness with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kaons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ϕ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-mesons in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Bjorken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energy density approach for central A+A collisions from SPS to LHC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Physics of Particles and Nuclei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05837" y="4509120"/>
            <a:ext cx="5184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slope of the function for π </a:t>
            </a:r>
            <a:r>
              <a:rPr lang="en-US" dirty="0" smtClean="0">
                <a:solidFill>
                  <a:srgbClr val="FF0000"/>
                </a:solidFill>
              </a:rPr>
              <a:t>mesons is similar from </a:t>
            </a:r>
            <a:r>
              <a:rPr lang="en-US" dirty="0" smtClean="0">
                <a:solidFill>
                  <a:srgbClr val="FF0000"/>
                </a:solidFill>
              </a:rPr>
              <a:t>that of strange hadrons.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28545"/>
            <a:ext cx="3770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8111430" y="2924944"/>
          <a:ext cx="2499360" cy="1029335"/>
        </p:xfrm>
        <a:graphic>
          <a:graphicData uri="http://schemas.openxmlformats.org/drawingml/2006/table">
            <a:tbl>
              <a:tblPr/>
              <a:tblGrid>
                <a:gridCol w="1148715"/>
                <a:gridCol w="135064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Particles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n/2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φ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0.18±0.02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0.184±0.05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</TotalTime>
  <Words>914</Words>
  <Application>Microsoft Office PowerPoint</Application>
  <PresentationFormat>Произвольный</PresentationFormat>
  <Paragraphs>137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Open and hidden strangeness in central A+A collisions  from SPS to LHC:  ratios of transverse energy density at midrapidity  for the identified hadrons with different strangeness content</vt:lpstr>
      <vt:lpstr>Interesting strangeness</vt:lpstr>
      <vt:lpstr>Motivation</vt:lpstr>
      <vt:lpstr>Transverse energy</vt:lpstr>
      <vt:lpstr>Sources of experimental data used</vt:lpstr>
      <vt:lpstr> dN/dy​ vs. collision energy in A+A</vt:lpstr>
      <vt:lpstr>Calculating the average p⊥ </vt:lpstr>
      <vt:lpstr>&lt;dE⊥/dy&gt; vs. √SNN, very central (0-5 %) |η|&lt; 0.5</vt:lpstr>
      <vt:lpstr>φ -meson and particles with u- and d- quarks [9] </vt:lpstr>
      <vt:lpstr>&lt;dE⊥/dy&gt; φ/&lt;dE⊥/dy&gt; particles</vt:lpstr>
      <vt:lpstr>Theoretical models</vt:lpstr>
      <vt:lpstr>Conclusions</vt:lpstr>
      <vt:lpstr>dN/dy vs. √SNN</vt:lpstr>
      <vt:lpstr>Слайд 14</vt:lpstr>
      <vt:lpstr>&lt;dE⊥/dy&gt; particles/&lt;dE⊥/dy&gt; π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</cp:lastModifiedBy>
  <cp:revision>12</cp:revision>
  <dcterms:created xsi:type="dcterms:W3CDTF">2024-10-17T08:10:13Z</dcterms:created>
  <dcterms:modified xsi:type="dcterms:W3CDTF">2024-10-24T07:49:18Z</dcterms:modified>
</cp:coreProperties>
</file>