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74" r:id="rId2"/>
    <p:sldMasterId id="2147483661" r:id="rId3"/>
  </p:sldMasterIdLst>
  <p:notesMasterIdLst>
    <p:notesMasterId r:id="rId19"/>
  </p:notesMasterIdLst>
  <p:sldIdLst>
    <p:sldId id="256" r:id="rId4"/>
    <p:sldId id="1117" r:id="rId5"/>
    <p:sldId id="816" r:id="rId6"/>
    <p:sldId id="1122" r:id="rId7"/>
    <p:sldId id="1119" r:id="rId8"/>
    <p:sldId id="1120" r:id="rId9"/>
    <p:sldId id="1126" r:id="rId10"/>
    <p:sldId id="1127" r:id="rId11"/>
    <p:sldId id="1098" r:id="rId12"/>
    <p:sldId id="1101" r:id="rId13"/>
    <p:sldId id="1130" r:id="rId14"/>
    <p:sldId id="1107" r:id="rId15"/>
    <p:sldId id="1132" r:id="rId16"/>
    <p:sldId id="1110" r:id="rId17"/>
    <p:sldId id="826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780"/>
    <p:restoredTop sz="94648"/>
  </p:normalViewPr>
  <p:slideViewPr>
    <p:cSldViewPr snapToGrid="0">
      <p:cViewPr varScale="1">
        <p:scale>
          <a:sx n="102" d="100"/>
          <a:sy n="102" d="100"/>
        </p:scale>
        <p:origin x="200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8D86D4-D071-C148-AEF2-1AEA97E261C5}" type="datetimeFigureOut">
              <a:rPr kumimoji="1" lang="zh-CN" altLang="en-US" smtClean="0"/>
              <a:t>2024/10/25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48F88E-D7C0-7641-B7BB-A278C159344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98380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2271AA-7D21-D844-B5C4-5641584A4749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52303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8F88E-D7C0-7641-B7BB-A278C159344F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1301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2271AA-7D21-D844-B5C4-5641584A4749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69130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8F88E-D7C0-7641-B7BB-A278C159344F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15207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8F88E-D7C0-7641-B7BB-A278C159344F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18984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8F88E-D7C0-7641-B7BB-A278C159344F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5922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EE9D22-1876-EFFD-42A7-C398CB72D8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657DBBE-66EA-5949-CBF7-7F8A3D56D6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F5B0230-5DBF-A4A1-386C-43BF045495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356350"/>
            <a:ext cx="2743200" cy="365125"/>
          </a:xfrm>
        </p:spPr>
        <p:txBody>
          <a:bodyPr/>
          <a:lstStyle/>
          <a:p>
            <a:fld id="{2AB35155-FE5C-D849-91AD-815B55BBD11C}" type="datetime1">
              <a:rPr kumimoji="1" lang="zh-CN" altLang="en-US" smtClean="0"/>
              <a:t>2024/10/25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11A7EA-A383-762A-D633-579E4C4DE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4C1366-93A5-90B9-FEDE-894C93040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6356349"/>
            <a:ext cx="2743200" cy="365125"/>
          </a:xfrm>
        </p:spPr>
        <p:txBody>
          <a:bodyPr/>
          <a:lstStyle/>
          <a:p>
            <a:fld id="{788C9CC7-CA13-A446-8D60-B16491637D8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25230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62A5FA-BCF7-DA1C-6DBF-F9C6EAA79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87C2613-3370-216A-D4FC-E6AE75CD96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D3C3DD-0CFF-3A48-D00B-1E79DE4660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9792E21-E694-C96C-336F-D541AC0DC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69B3F-6266-F141-9BB5-B7B3F3ADD846}" type="datetime1">
              <a:rPr kumimoji="1" lang="zh-CN" altLang="en-US" smtClean="0"/>
              <a:t>2024/10/25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C370DE2-4FB1-9F62-1CF9-36E9F0A52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949994-D7DB-3659-A1DC-9D2C0F833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C9CC7-CA13-A446-8D60-B16491637D8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82242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E7FDBE-7EDF-AC2B-A7B6-E0B784B75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49038E3-51C1-6E5A-A3F5-485CE9A753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C079A7C-8CFA-6558-0FA5-B57EBCDB7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A589E-E525-A941-AC5C-BE39620BF150}" type="datetime1">
              <a:rPr kumimoji="1" lang="zh-CN" altLang="en-US" smtClean="0"/>
              <a:t>2024/10/25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1C698D-4D8A-F188-0D81-9E1CC355F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BD3D4FB-8424-F1B7-D4D4-19E72ADB3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C9CC7-CA13-A446-8D60-B16491637D8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23874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73FE839-8EE6-712A-6440-0CC81291F2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C9EF86E-6CF3-2203-D86B-DA4C8035F6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6CBEDE2-2CDA-3B6C-6C53-CF7462CA9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95A19-4B88-3942-ABB4-8D83F3974D1F}" type="datetime1">
              <a:rPr kumimoji="1" lang="zh-CN" altLang="en-US" smtClean="0"/>
              <a:t>2024/10/25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F30DA1-8AF4-AEB2-581B-6D326A8D1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CA7781-2D6C-4AFA-8FB8-F98431955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C9CC7-CA13-A446-8D60-B16491637D8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216715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>
            <p:custDataLst>
              <p:tags r:id="rId1"/>
            </p:custDataLst>
          </p:nvPr>
        </p:nvSpPr>
        <p:spPr>
          <a:xfrm>
            <a:off x="525608" y="468556"/>
            <a:ext cx="11666391" cy="45719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9376" tIns="44688" rIns="89376" bIns="4468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867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任意多边形 8"/>
          <p:cNvSpPr/>
          <p:nvPr>
            <p:custDataLst>
              <p:tags r:id="rId2"/>
            </p:custDataLst>
          </p:nvPr>
        </p:nvSpPr>
        <p:spPr>
          <a:xfrm>
            <a:off x="0" y="0"/>
            <a:ext cx="547381" cy="509181"/>
          </a:xfrm>
          <a:custGeom>
            <a:avLst/>
            <a:gdLst>
              <a:gd name="connsiteX0" fmla="*/ 284734 w 577217"/>
              <a:gd name="connsiteY0" fmla="*/ 0 h 536832"/>
              <a:gd name="connsiteX1" fmla="*/ 577217 w 577217"/>
              <a:gd name="connsiteY1" fmla="*/ 536832 h 536832"/>
              <a:gd name="connsiteX2" fmla="*/ 0 w 577217"/>
              <a:gd name="connsiteY2" fmla="*/ 536832 h 536832"/>
              <a:gd name="connsiteX3" fmla="*/ 0 w 577217"/>
              <a:gd name="connsiteY3" fmla="*/ 184 h 53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217" h="536832">
                <a:moveTo>
                  <a:pt x="284734" y="0"/>
                </a:moveTo>
                <a:lnTo>
                  <a:pt x="577217" y="536832"/>
                </a:lnTo>
                <a:lnTo>
                  <a:pt x="0" y="536832"/>
                </a:lnTo>
                <a:lnTo>
                  <a:pt x="0" y="184"/>
                </a:lnTo>
                <a:close/>
              </a:path>
            </a:pathLst>
          </a:custGeom>
          <a:solidFill>
            <a:srgbClr val="77A9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9376" tIns="44688" rIns="89376" bIns="4468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867" dirty="0">
              <a:solidFill>
                <a:srgbClr val="7EC234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09A1A-3B02-4F01-9577-27185C55F4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819FA434-2084-9343-A6BF-F606D591BF8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2024/10/25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5A57B6-CDD5-40BA-878E-3FB8731333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39070A-6597-4A20-9F9E-76AB04660B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3227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75389C-CCA2-1889-D576-41B318A3EB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4A85DDD-90BA-1E0A-B146-620128716F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4AE5BD-A95A-BFB9-924E-BC9BDDEFF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BA68F-EBA1-E647-869C-13870F3CB8FA}" type="datetime1">
              <a:rPr kumimoji="1" lang="zh-CN" altLang="en-US" smtClean="0"/>
              <a:t>2024/10/25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03B729-05F6-AC03-4BD7-F9E2D38D4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C283C08-4716-95FC-4708-77BED6A63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8FE1F-C6EF-5449-A5C6-6EBAEC60C31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86411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100A4A-3C05-1E51-BF36-F6E231007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A4413D7-54DD-19D3-2DE1-AD3F2CBFAC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016CAF-B28A-15CE-AD64-521C54230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4BCD1-7172-3F48-AA6F-F837E133FDE9}" type="datetime1">
              <a:rPr kumimoji="1" lang="zh-CN" altLang="en-US" smtClean="0"/>
              <a:t>2024/10/25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6E9749-559F-1796-22BD-C3A78622D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86A1887-85EA-9EEA-E6DE-C5A9A72CD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8FE1F-C6EF-5449-A5C6-6EBAEC60C31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736400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DDAFCB-E32D-1B0A-8F81-FDC97FE13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F65FD55-260B-B498-AA66-2C276166A0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4AA3C9-EC1D-DD15-6745-643EA1286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1497C-0B80-B84A-8255-E7723016B3C9}" type="datetime1">
              <a:rPr kumimoji="1" lang="zh-CN" altLang="en-US" smtClean="0"/>
              <a:t>2024/10/25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25BAB9-4724-17E7-0B42-B7923296B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2EF8D28-090F-B7AF-C87D-79892F120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8FE1F-C6EF-5449-A5C6-6EBAEC60C31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204551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830248-4FEC-734B-1E56-6B8B02BB3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89F7D2C-939F-F3AE-092C-F5079F092D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F3C52E3-9315-2122-C03C-84F5F44D1F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5808A3D-1E6B-00EE-EB63-58DA6EE19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01AA-1FF8-CD49-8C55-B9E6F8721F02}" type="datetime1">
              <a:rPr kumimoji="1" lang="zh-CN" altLang="en-US" smtClean="0"/>
              <a:t>2024/10/25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87B91A2-3434-EC6A-E824-66D01E00A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4397A9-2F8A-F490-4709-FA0918192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8FE1F-C6EF-5449-A5C6-6EBAEC60C31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479575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3E22F7-8A7D-AF93-8C95-C61B7D4B0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C22A57-BF47-B317-BA85-389B61D6AB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203D5F-9B90-537B-EDB5-4B19A9FDD2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220428A-AA58-E8BE-339C-1176E072F3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87FDC38-9BEB-19CD-D7B8-46020395F7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4E9B139-5C15-72D4-7835-79656E463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0EB0E-CBED-E24B-85FE-269F464B542C}" type="datetime1">
              <a:rPr kumimoji="1" lang="zh-CN" altLang="en-US" smtClean="0"/>
              <a:t>2024/10/25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D3CF034-FCFD-8489-1552-DA555F37A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E5F49D3-CBF6-C24A-B086-928F690CC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8FE1F-C6EF-5449-A5C6-6EBAEC60C31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759485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74ED9E-2B5A-C98A-E6A3-BC62BFBC2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9850108-B3AA-075B-18E4-1A6FCAB4A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91BF-893C-9247-AE70-72A19DA67350}" type="datetime1">
              <a:rPr kumimoji="1" lang="zh-CN" altLang="en-US" smtClean="0"/>
              <a:t>2024/10/25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01E7259-BE6F-0E00-E1F7-3C3842D3B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9910891-5930-F202-360C-8AC8F34E9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8FE1F-C6EF-5449-A5C6-6EBAEC60C31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97066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84D96C-38E9-8868-1869-26D16B6C9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7010577-0B64-065F-5D8D-0E7AA292D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2A438-5793-AB49-B179-9C9B13D1A726}" type="datetime1">
              <a:rPr kumimoji="1" lang="zh-CN" altLang="en-US" smtClean="0"/>
              <a:t>2024/10/25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3A42C34-AACA-5EF4-67B7-C20025547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69F7D6F-FDEA-F9E2-2990-42788D484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C9CC7-CA13-A446-8D60-B16491637D8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422188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10504D7-6BFD-8329-876A-EDEF0B611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8A3E2-709F-864F-8411-849F00352B17}" type="datetime1">
              <a:rPr kumimoji="1" lang="zh-CN" altLang="en-US" smtClean="0"/>
              <a:t>2024/10/25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444E11-0684-C3C0-301A-79DF1A8F3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5FDD4E-201A-6737-CC22-E8154A04B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8FE1F-C6EF-5449-A5C6-6EBAEC60C31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943312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836381-5909-C80B-AD73-07DFF38B5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3B9CC0A-CC59-E621-E5D1-50CA9A0EEE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5109B0D-78D7-89CF-4E71-AED9FED7AC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AF5FE1B-253B-F12A-C83A-5B84661C6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C19FE-1EEF-5444-8392-005A5AA9B196}" type="datetime1">
              <a:rPr kumimoji="1" lang="zh-CN" altLang="en-US" smtClean="0"/>
              <a:t>2024/10/25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181C3A7-23C0-39D1-F9B3-F2A56D8C8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8A7ECDA-5744-CD2D-09EB-881E1AB68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8FE1F-C6EF-5449-A5C6-6EBAEC60C31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735852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11362E-2BE5-97F4-D14D-A5E4FCE67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798772F-54B7-E6F1-2C08-3C909188BA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8DD61E7-569C-3AD6-218C-3B87CD1A74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D3639D8-BB83-9A66-F2EC-41D122B2F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00D44-D951-5148-8642-67D820FABB71}" type="datetime1">
              <a:rPr kumimoji="1" lang="zh-CN" altLang="en-US" smtClean="0"/>
              <a:t>2024/10/25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6873FA-0484-C75C-4981-EDB038679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59DEF8-8E50-51C7-F8D3-3B4F6D645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8FE1F-C6EF-5449-A5C6-6EBAEC60C31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630662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AD4D03-F507-DB09-C8C5-76E853B58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C03D830-6E8A-4DD7-3B73-E91AE3B361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B032D4-79C0-801A-B75A-5527C2FF9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2820C-9D51-6B42-9C5E-518C2D3D61BA}" type="datetime1">
              <a:rPr kumimoji="1" lang="zh-CN" altLang="en-US" smtClean="0"/>
              <a:t>2024/10/25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7C7B2D-D1B3-833C-3B42-43022A6A3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2AEE4E-60A4-1DF1-DF45-CD8B4E641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8FE1F-C6EF-5449-A5C6-6EBAEC60C31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952490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F782634-3A90-BDD9-CAE7-8C176BB1C1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D61A59C-F27B-EA8D-F747-4737B1B019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AA71BA-FE94-68B3-BD17-B514F0F38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B56B2-F6E1-9543-BF41-78F579B5D96E}" type="datetime1">
              <a:rPr kumimoji="1" lang="zh-CN" altLang="en-US" smtClean="0"/>
              <a:t>2024/10/25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B4EC6B-7F11-BB24-5BF4-4B96E98A4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ED1EEF-0B34-FFF5-79A4-15132CC55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8FE1F-C6EF-5449-A5C6-6EBAEC60C31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680799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519A9F-C751-F919-90F9-B62EE75E5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B0D2BAA-07DA-C867-092A-5189F450E9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5B511E-82E9-F213-FDDA-62217AA07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83290-2AF9-FD4D-A818-01BECE7020E6}" type="datetime1">
              <a:rPr kumimoji="1" lang="zh-CN" altLang="en-US" smtClean="0"/>
              <a:t>2024/10/25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FB9804-FADE-E18D-5728-7553241EB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2298EA-F018-4A66-C5BA-342174ECB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FA0FD-5599-C543-8FDD-7D40BB17B38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904877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65EE3A-09C0-B5C5-537A-38C33EDA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DAB58B-2409-A2D7-1C92-13497C062C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3886D5-5E5E-B7FA-8903-8C8CB296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70B57-50F5-D641-AEB3-E9FF94289252}" type="datetime1">
              <a:rPr kumimoji="1" lang="zh-CN" altLang="en-US" smtClean="0"/>
              <a:t>2024/10/25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8312E45-C3C5-68F0-DA4F-7D773510A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BA9884-AF88-4C1C-8634-897513360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FA0FD-5599-C543-8FDD-7D40BB17B38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064175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72E27E-5FB4-89FD-F501-04592769E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40193DE-DEFF-A343-2C07-74704068B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341A00-975A-EBF7-D9E4-CDCB9F141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B7DBC-E78E-5B4F-BB07-03BB9F7FB6E8}" type="datetime1">
              <a:rPr kumimoji="1" lang="zh-CN" altLang="en-US" smtClean="0"/>
              <a:t>2024/10/25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1126EF-C6C4-7A1D-7E46-5806B220F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5D2AAB9-66C8-B1A2-6EA3-F5D6F0718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FA0FD-5599-C543-8FDD-7D40BB17B38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956510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D6A334-7B6B-3772-3274-03480B9F9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B4517C1-7B0E-C9A0-6951-B5056EF9ED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9B19AA-B961-0F89-0E9D-7628F978A0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5284E4D-DFBC-F50B-A091-673BF6F40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5D49C-4A5C-434D-AE42-0D0BAE7AF770}" type="datetime1">
              <a:rPr kumimoji="1" lang="zh-CN" altLang="en-US" smtClean="0"/>
              <a:t>2024/10/25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ACB73AD-7B8D-71AB-0341-2E2606EFA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8FD82F-0F2D-5B46-8DFC-B923837C7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FA0FD-5599-C543-8FDD-7D40BB17B38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551551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1D05B3-9344-09B4-2185-D380B9A21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D160C61-7F24-1530-0894-24F29679A0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5EAC29-3920-7E43-AE23-1D7F9B9EE4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9273940-EBD9-A974-39D9-471F1E7ED2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3158B39-F56F-5415-C9E9-ECB9AB6A1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E175812-774D-4063-EFEF-B15FFA363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AA0B2-4172-E24A-BBCA-3663A55251CF}" type="datetime1">
              <a:rPr kumimoji="1" lang="zh-CN" altLang="en-US" smtClean="0"/>
              <a:t>2024/10/25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270FA04-FE94-DBB1-527E-F084C43EB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F90081F-D312-EFC8-EDD9-CBE5736B5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FA0FD-5599-C543-8FDD-7D40BB17B38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87450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C43262-7B00-1949-779A-C65C928A0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23C1065-913E-9512-0C99-9D19F553AB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419179-94FE-099C-5D87-922750106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6E905-5064-434B-A973-0D59B5E5C24A}" type="datetime1">
              <a:rPr kumimoji="1" lang="zh-CN" altLang="en-US" smtClean="0"/>
              <a:t>2024/10/25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071D58-8F77-B6FE-FABF-1C631A581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383C6A-BBCB-A9F4-51F6-D0EC185D7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C9CC7-CA13-A446-8D60-B16491637D8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916892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D50D6E-E510-5A4C-AE07-36AE4FEC8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D9059D6-B2A1-511F-6CF8-69F1B1F39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3D37E-2028-9643-BB24-A83B8EDBFDC4}" type="datetime1">
              <a:rPr kumimoji="1" lang="zh-CN" altLang="en-US" smtClean="0"/>
              <a:t>2024/10/25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520CD9B-9F70-1B76-752E-D96AB4EE8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6EB5631-BCC4-173B-C341-A5526CA25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FA0FD-5599-C543-8FDD-7D40BB17B38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842593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4F1EFDC-8257-F765-B3F2-194E012CE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CC97C-154F-2042-9BB0-8A4D94E7BFD5}" type="datetime1">
              <a:rPr kumimoji="1" lang="zh-CN" altLang="en-US" smtClean="0"/>
              <a:t>2024/10/25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BC1B27D-98F9-0640-031A-6EC2A5F80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D73EE5-4FD9-6F1B-9CA4-767550E67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FA0FD-5599-C543-8FDD-7D40BB17B38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140513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4B44B4-DDA9-40F3-0920-4863D9DBE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ACD8060-4380-D045-F1A1-35C47D71A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D46DE85-3D4D-7C46-0AC7-D845D5D6A7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AE6BF8F-DC93-9F5F-A936-C9542DB3E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A6F6-D620-BB46-A891-B3DCE29DD830}" type="datetime1">
              <a:rPr kumimoji="1" lang="zh-CN" altLang="en-US" smtClean="0"/>
              <a:t>2024/10/25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9B614-F2E0-9234-951F-4D3EB610A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2AE81BA-05E1-6312-F8D5-33FA01E69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FA0FD-5599-C543-8FDD-7D40BB17B38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269997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A958AF-2164-D04E-AAA6-F72A0C54D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3C128B5-DC8E-9AF4-8CF8-4C30B011C0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F1603C4-84E8-2E27-EF1E-A67A4479F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0B282B3-2845-BAAA-3E5F-F6FB13664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9C658-D363-8245-9536-1F390525C304}" type="datetime1">
              <a:rPr kumimoji="1" lang="zh-CN" altLang="en-US" smtClean="0"/>
              <a:t>2024/10/25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E829C78-A9AA-B779-A1FF-B3C9E196C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CF7B53B-1EBB-D599-EA0A-50ABF9BC2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FA0FD-5599-C543-8FDD-7D40BB17B38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707123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572301-1C78-0C01-DC7F-96C836297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9387564-150F-D2E9-B74B-BAA45A3DAD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F491572-7694-8924-4216-F30DB87B6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DDEA1-666B-4549-8F9D-A7EAD41120A2}" type="datetime1">
              <a:rPr kumimoji="1" lang="zh-CN" altLang="en-US" smtClean="0"/>
              <a:t>2024/10/25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5325DE9-77D7-5A59-8A99-EE3734E34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782E27-F507-CBE9-BD0B-289F9F6FD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FA0FD-5599-C543-8FDD-7D40BB17B38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117830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DD19825-B97A-E4F9-5EDC-A1F0AB5867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9B2DB2-A18E-F2F9-51B2-5374F50022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4E692-E222-69A3-D035-D7744D9A4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7544C-B56C-A04A-9BAB-DF69A8E89B6E}" type="datetime1">
              <a:rPr kumimoji="1" lang="zh-CN" altLang="en-US" smtClean="0"/>
              <a:t>2024/10/25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F6575E-9A97-66A9-52B4-1AE491EC2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D4B22B6-86A8-5387-D529-5F855494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FA0FD-5599-C543-8FDD-7D40BB17B38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17395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6B230C-DA53-0686-24F5-58670F0E2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C70246C-FFE7-CAEF-9685-5654ACDD9F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1E9358F-EAAF-9DA9-5AD4-BDE89A4BC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3112-B578-FD4D-BBC3-1432AADAB8B9}" type="datetime1">
              <a:rPr kumimoji="1" lang="zh-CN" altLang="en-US" smtClean="0"/>
              <a:t>2024/10/25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2B0678-9E1D-26EE-0DFF-59E98807A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BF26D00-0D3E-FD97-261A-9707925A7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C9CC7-CA13-A446-8D60-B16491637D8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0688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E1BA8A-20C4-6E9B-E498-246442CD2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2EA7118-CAA4-26E4-273C-2ED55A10C5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5FA7BE1-02C8-4EE4-98E9-C5325DFAE0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F3C32A-5ABC-8B7D-7353-C4B8DFF9C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E000-287A-7A42-B662-2C27018976D0}" type="datetime1">
              <a:rPr kumimoji="1" lang="zh-CN" altLang="en-US" smtClean="0"/>
              <a:t>2024/10/25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6BEC03C-F451-C5CF-83CE-E0B42031D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076DEFA-21A1-6F8D-6799-DC535013B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C9CC7-CA13-A446-8D60-B16491637D8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01380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CABE1C-A7F1-D2A3-7AA2-628EAE501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9ED7CB-7217-9568-3E4F-1B2027C5D4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542C4A4-481A-A29E-8768-C85A15E5BA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06F0C16-ACB8-C6AD-82D9-21568D0E4C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F7BC8A4-8BF9-6257-84C8-B7F6822F60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4DDAE53-2DFB-162A-DF0C-09DAFBC18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A252E-2046-6843-8544-2276A427CA7A}" type="datetime1">
              <a:rPr kumimoji="1" lang="zh-CN" altLang="en-US" smtClean="0"/>
              <a:t>2024/10/25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F8BF9FF-0CCF-09EE-BDDD-F51DBFD33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08122AB-8AC0-863C-5933-C8CEB8E81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C9CC7-CA13-A446-8D60-B16491637D8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11645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94AFA1-28A2-D569-4008-D97F50F1F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302155E-5A2F-A076-2EDE-8CF3CFEDF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1D4F0-8AAF-A44C-BF5B-0467611A0425}" type="datetime1">
              <a:rPr kumimoji="1" lang="zh-CN" altLang="en-US" smtClean="0"/>
              <a:t>2024/10/25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B1893B0-B9D0-8C99-FA62-06CD76D9C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6491C40-0BE8-776B-F357-E772AE595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C9CC7-CA13-A446-8D60-B16491637D8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27341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3D546B3-1D6C-0891-2E0B-C7534F7B2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E93BC-15A3-F847-98F6-E77288CE2B76}" type="datetime1">
              <a:rPr kumimoji="1" lang="zh-CN" altLang="en-US" smtClean="0"/>
              <a:t>2024/10/25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21A7DBD-8CF0-1EB1-3803-64E4D3176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76CA0C7-D823-35E9-A3E3-C3678878E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C9CC7-CA13-A446-8D60-B16491637D8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06130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AAE4F5-FA59-9AFA-4DCE-6A9C1512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BB2E517-0001-89A9-9A01-07995374D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ECF3239-F8B4-B03E-55E7-4A467092D6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C7582BF-B938-49EE-AE7F-981611B50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E1BCA-E7A1-D949-8C3A-44F5E235E854}" type="datetime1">
              <a:rPr kumimoji="1" lang="zh-CN" altLang="en-US" smtClean="0"/>
              <a:t>2024/10/25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7483FC0-D38B-78C2-64A9-56A378B85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10B4783-70CE-2678-EDBF-4542CB454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C9CC7-CA13-A446-8D60-B16491637D8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74032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DEBBAB7-8178-FCA9-78F4-4EB33111E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03674B-347A-2C8E-F383-8E5A00F68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92B2B87-890D-1803-6260-05C5BB6901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4B0F0-8914-1D4D-8B1A-46129AEE9B8F}" type="datetime1">
              <a:rPr kumimoji="1" lang="zh-CN" altLang="en-US" smtClean="0"/>
              <a:t>2024/10/25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FD8B7B-F556-EBAF-31E1-320A34C0B4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303E68-FEDA-E90B-A832-37649AA1BD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8C9CC7-CA13-A446-8D60-B16491637D8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47787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4093852-8371-9E08-659B-4EB69539C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6E3EF06-E900-38B3-4296-F7E7572993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09CB6E-E1A1-5DB0-3239-C2275BC52E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D9607-998A-A04F-B97C-F617276CCD20}" type="datetime1">
              <a:rPr kumimoji="1" lang="zh-CN" altLang="en-US" smtClean="0"/>
              <a:t>2024/10/25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6BBB6F-E5F8-2542-2E46-DBC2C248B2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F6A648-2BE2-788B-0DD3-92CFF146C2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68FE1F-C6EF-5449-A5C6-6EBAEC60C31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03837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E85FD6E-E12A-E534-D7D9-D9417DD7A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058300-C59F-47B4-4691-427F8C6ED9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ADE45B-F12F-1A8D-4E60-2B7C42373D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62FF5-51DB-E84B-80CB-CA2E2CA8A9F8}" type="datetime1">
              <a:rPr kumimoji="1" lang="zh-CN" altLang="en-US" smtClean="0"/>
              <a:t>2024/10/25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3A55F5-F9FE-758D-A266-B6BC5FBB4D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5CB1D5D-0B4C-28D5-E277-C4116D15C5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FA0FD-5599-C543-8FDD-7D40BB17B38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625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eg"/><Relationship Id="rId4" Type="http://schemas.openxmlformats.org/officeDocument/2006/relationships/image" Target="../media/image2.tm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NUL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13" Type="http://schemas.openxmlformats.org/officeDocument/2006/relationships/image" Target="../media/image18.png"/><Relationship Id="rId1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11" Type="http://schemas.openxmlformats.org/officeDocument/2006/relationships/image" Target="../media/image16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9" Type="http://schemas.openxmlformats.org/officeDocument/2006/relationships/image" Target="../media/image23.png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F24715-AC6A-C5BA-7AA0-4518DC581E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81908"/>
            <a:ext cx="12192000" cy="1366238"/>
          </a:xfrm>
        </p:spPr>
        <p:txBody>
          <a:bodyPr>
            <a:noAutofit/>
          </a:bodyPr>
          <a:lstStyle/>
          <a:p>
            <a:r>
              <a:rPr lang="en" altLang="zh-CN" sz="44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Reconstruction of photons and neutral mesons </a:t>
            </a:r>
            <a:br>
              <a:rPr lang="en" altLang="zh-CN" sz="44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" altLang="zh-CN" sz="44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 heavy-ion collisions with MPD at NICA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9960B68-AEA0-ECB6-4878-6AF6710B48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588763"/>
            <a:ext cx="12192000" cy="164475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kumimoji="1"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Yonghong</a:t>
            </a:r>
            <a:r>
              <a:rPr kumimoji="1"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Wang</a:t>
            </a:r>
            <a:r>
              <a:rPr lang="zh-CN" altLang="en-US" sz="2800" b="1" dirty="0">
                <a:latin typeface="Arial" panose="020B0604020202020204" pitchFamily="34" charset="0"/>
                <a:ea typeface="STKaiti" panose="02010600040101010101" pitchFamily="2" charset="-122"/>
                <a:cs typeface="Arial" panose="020B0604020202020204" pitchFamily="34" charset="0"/>
              </a:rPr>
              <a:t>（</a:t>
            </a:r>
            <a:r>
              <a:rPr lang="zh-CN" altLang="en-US" sz="2800" dirty="0">
                <a:latin typeface="Arial" panose="020B0604020202020204" pitchFamily="34" charset="0"/>
                <a:ea typeface="STKaiti" panose="02010600040101010101" pitchFamily="2" charset="-122"/>
                <a:cs typeface="Arial" panose="020B0604020202020204" pitchFamily="34" charset="0"/>
              </a:rPr>
              <a:t>王永红）</a:t>
            </a:r>
            <a:endParaRPr lang="en-US" altLang="zh-CN" sz="2800" b="1" dirty="0">
              <a:latin typeface="Arial" panose="020B0604020202020204" pitchFamily="34" charset="0"/>
              <a:ea typeface="STKaiti" panose="02010600040101010101" pitchFamily="2" charset="-122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kumimoji="1"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the MPD collaboration</a:t>
            </a:r>
          </a:p>
          <a:p>
            <a:pPr>
              <a:lnSpc>
                <a:spcPct val="100000"/>
              </a:lnSpc>
            </a:pPr>
            <a:r>
              <a:rPr kumimoji="1"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Shandong</a:t>
            </a:r>
            <a:r>
              <a:rPr kumimoji="1"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</a:t>
            </a:r>
            <a:r>
              <a:rPr lang="zh-CN" altLang="en-US" sz="2800" b="1" dirty="0">
                <a:latin typeface="Arial" panose="020B0604020202020204" pitchFamily="34" charset="0"/>
                <a:ea typeface="STKaiti" panose="02010600040101010101" pitchFamily="2" charset="-122"/>
                <a:cs typeface="Arial" panose="020B0604020202020204" pitchFamily="34" charset="0"/>
              </a:rPr>
              <a:t>（</a:t>
            </a:r>
            <a:r>
              <a:rPr lang="zh-CN" altLang="en-US" sz="2800" dirty="0">
                <a:latin typeface="Arial" panose="020B0604020202020204" pitchFamily="34" charset="0"/>
                <a:ea typeface="STKaiti" panose="02010600040101010101" pitchFamily="2" charset="-122"/>
                <a:cs typeface="Arial" panose="020B0604020202020204" pitchFamily="34" charset="0"/>
              </a:rPr>
              <a:t>山东大学）</a:t>
            </a:r>
            <a:endParaRPr kumimoji="1"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1"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1"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1"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kumimoji="1"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CB72AE-5354-27A8-CF16-5C212FE21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" y="68827"/>
            <a:ext cx="3675456" cy="1002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92E3461-DBAA-AD0D-7C21-64FE88324A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2" y="5344889"/>
            <a:ext cx="1286433" cy="1338940"/>
          </a:xfrm>
          <a:prstGeom prst="rect">
            <a:avLst/>
          </a:prstGeom>
        </p:spPr>
      </p:pic>
      <p:pic>
        <p:nvPicPr>
          <p:cNvPr id="9" name="Picture 10" descr="XXVth International Baldin Seminar on High Energy Physics Problems ...">
            <a:extLst>
              <a:ext uri="{FF2B5EF4-FFF2-40B4-BE49-F238E27FC236}">
                <a16:creationId xmlns:a16="http://schemas.microsoft.com/office/drawing/2014/main" id="{50FD7514-0ED7-994F-A208-D9F92C1263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6" b="10357"/>
          <a:stretch/>
        </p:blipFill>
        <p:spPr bwMode="auto">
          <a:xfrm>
            <a:off x="1529172" y="5366660"/>
            <a:ext cx="1681642" cy="131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B49109F-9D91-DA63-4861-645ED6D0E4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443" y="5397396"/>
            <a:ext cx="1286433" cy="128643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C2D8A24-300D-CD10-4958-0F49ECF4BF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84719" y="68827"/>
            <a:ext cx="1523157" cy="123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578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C29CBC49-04E9-1A7B-85BB-5E88D3ED92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3D7B3914-5939-1FCB-9F28-3721C50D3142}"/>
                  </a:ext>
                </a:extLst>
              </p:cNvPr>
              <p:cNvSpPr txBox="1"/>
              <p:nvPr/>
            </p:nvSpPr>
            <p:spPr>
              <a:xfrm>
                <a:off x="530828" y="-63976"/>
                <a:ext cx="7671716" cy="5959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Centrality dependence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zh-CN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kumimoji="1" lang="en-US" altLang="zh-CN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 </a:t>
                </a:r>
                <a:r>
                  <a:rPr kumimoji="1" lang="en-US" altLang="zh-CN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ECal</a:t>
                </a:r>
                <a:r>
                  <a:rPr kumimoji="1" lang="en-US" altLang="zh-CN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-PCM</a:t>
                </a:r>
                <a:endParaRPr kumimoji="1" lang="zh-CN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3D7B3914-5939-1FCB-9F28-3721C50D31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828" y="-63976"/>
                <a:ext cx="7671716" cy="595932"/>
              </a:xfrm>
              <a:prstGeom prst="rect">
                <a:avLst/>
              </a:prstGeom>
              <a:blipFill>
                <a:blip r:embed="rId2"/>
                <a:stretch>
                  <a:fillRect l="-1980" t="-12766" r="-825" b="-319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9249EFD9-079B-AA16-5421-586F69BA5A92}"/>
                  </a:ext>
                </a:extLst>
              </p:cNvPr>
              <p:cNvSpPr txBox="1"/>
              <p:nvPr/>
            </p:nvSpPr>
            <p:spPr>
              <a:xfrm>
                <a:off x="8610600" y="1422777"/>
                <a:ext cx="3341914" cy="40124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ts val="2800"/>
                  </a:lnSpc>
                </a:pPr>
                <a:endParaRPr kumimoji="1" lang="en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ts val="2800"/>
                  </a:lnSpc>
                </a:pPr>
                <a:r>
                  <a:rPr kumimoji="1" lang="en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Centrality dependence of the peak mass/width and reconstruction efficiency is observed.</a:t>
                </a:r>
              </a:p>
              <a:p>
                <a:pPr>
                  <a:lnSpc>
                    <a:spcPts val="2800"/>
                  </a:lnSpc>
                </a:pPr>
                <a:endParaRPr kumimoji="1" lang="en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ts val="2800"/>
                  </a:lnSpc>
                </a:pPr>
                <a:endPara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ts val="2800"/>
                  </a:lnSpc>
                </a:pPr>
                <a:r>
                  <a:rPr kumimoji="1" lang="en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corrected yields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2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kumimoji="1" lang="en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are close to truly generated ones in each centrality interval.</a:t>
                </a:r>
                <a:endPara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ts val="2800"/>
                  </a:lnSpc>
                </a:pPr>
                <a:endPara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9249EFD9-079B-AA16-5421-586F69BA5A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0600" y="1422777"/>
                <a:ext cx="3341914" cy="4012445"/>
              </a:xfrm>
              <a:prstGeom prst="rect">
                <a:avLst/>
              </a:prstGeom>
              <a:blipFill>
                <a:blip r:embed="rId3"/>
                <a:stretch>
                  <a:fillRect l="-2273" r="-34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D3D893F5-9D7A-CDFB-841E-4F51EB6F82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930" y="3701506"/>
            <a:ext cx="3695273" cy="263238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A326956-4F88-8C12-F335-305FAEF103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351" y="3724656"/>
            <a:ext cx="3654429" cy="26323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0F0406-2799-77F8-8DD7-68482C3AC3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380" y="708197"/>
            <a:ext cx="7772400" cy="299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0827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AE7DF43-22D9-4169-14FA-BE67CE5D22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1BF1723E-85D6-8ACD-1F54-98A2AC342F40}"/>
                  </a:ext>
                </a:extLst>
              </p:cNvPr>
              <p:cNvSpPr txBox="1"/>
              <p:nvPr/>
            </p:nvSpPr>
            <p:spPr>
              <a:xfrm>
                <a:off x="515298" y="-74836"/>
                <a:ext cx="10416560" cy="5959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" altLang="zh-CN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𝛈</m:t>
                    </m:r>
                  </m:oMath>
                </a14:m>
                <a:r>
                  <a:rPr kumimoji="1" lang="en" altLang="zh-CN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reconstruction via invariant mass of two photons </a:t>
                </a: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1BF1723E-85D6-8ACD-1F54-98A2AC342F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298" y="-74836"/>
                <a:ext cx="10416560" cy="595932"/>
              </a:xfrm>
              <a:prstGeom prst="rect">
                <a:avLst/>
              </a:prstGeom>
              <a:blipFill>
                <a:blip r:embed="rId3"/>
                <a:stretch>
                  <a:fillRect l="-487" t="-12766" b="-297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0C3AADBB-7DCE-D1A9-8E41-FA7D9146BEF2}"/>
                  </a:ext>
                </a:extLst>
              </p:cNvPr>
              <p:cNvSpPr txBox="1"/>
              <p:nvPr/>
            </p:nvSpPr>
            <p:spPr>
              <a:xfrm>
                <a:off x="5867399" y="4112011"/>
                <a:ext cx="6019800" cy="19389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0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clear excess is visible in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distributions close to the nominal meson mass of 548 MeV/c</a:t>
                </a:r>
                <a:r>
                  <a:rPr lang="en-US" altLang="zh-CN" sz="2000" baseline="300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0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for the </a:t>
                </a:r>
                <a14:m>
                  <m:oMath xmlns:m="http://schemas.openxmlformats.org/officeDocument/2006/math">
                    <m:r>
                      <a:rPr lang="en-US" altLang="zh-CN" sz="2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  <m:r>
                      <a:rPr lang="en-US" altLang="zh-CN" sz="2000" b="0" i="1" smtClean="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altLang="zh-CN" sz="2000" b="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reconstructed results are consistent with the truly generated for </a:t>
                </a:r>
                <a14:m>
                  <m:oMath xmlns:m="http://schemas.openxmlformats.org/officeDocument/2006/math">
                    <m:r>
                      <a:rPr kumimoji="1" lang="en-US" altLang="zh-C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kumimoji="1"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0C3AADBB-7DCE-D1A9-8E41-FA7D9146BE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399" y="4112011"/>
                <a:ext cx="6019800" cy="1938992"/>
              </a:xfrm>
              <a:prstGeom prst="rect">
                <a:avLst/>
              </a:prstGeom>
              <a:blipFill>
                <a:blip r:embed="rId4"/>
                <a:stretch>
                  <a:fillRect l="-1050" t="-19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7E424CD1-CA1F-8FD6-80F6-25BCED24DA1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368"/>
          <a:stretch/>
        </p:blipFill>
        <p:spPr>
          <a:xfrm>
            <a:off x="1085972" y="3331026"/>
            <a:ext cx="4550519" cy="345884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B551BCD-60BC-DE5F-D877-4144DACF42F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793" t="4141" r="6650"/>
          <a:stretch/>
        </p:blipFill>
        <p:spPr>
          <a:xfrm>
            <a:off x="5723578" y="548090"/>
            <a:ext cx="4411022" cy="335857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75E1A4B-AED9-5119-237F-92DB6808F9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1165" y="631910"/>
            <a:ext cx="4158777" cy="298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047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9B04DD50-1D44-4A25-5F62-21657E896F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A038348-EB0E-B5FB-A6CD-5DD69D736A65}"/>
              </a:ext>
            </a:extLst>
          </p:cNvPr>
          <p:cNvSpPr txBox="1"/>
          <p:nvPr/>
        </p:nvSpPr>
        <p:spPr>
          <a:xfrm>
            <a:off x="552603" y="-63976"/>
            <a:ext cx="19159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kumimoji="1"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8814454B-133D-4F0A-7E98-43FD9E2B7FA1}"/>
                  </a:ext>
                </a:extLst>
              </p:cNvPr>
              <p:cNvSpPr txBox="1"/>
              <p:nvPr/>
            </p:nvSpPr>
            <p:spPr>
              <a:xfrm>
                <a:off x="283029" y="1369504"/>
                <a:ext cx="10684022" cy="37952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>
                  <a:buFont typeface="系统字体常规体"/>
                  <a:buChar char="➤"/>
                </a:pPr>
                <a:r>
                  <a:rPr lang="en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Developed two methods for photon reconstruction: ECAL and PCM</a:t>
                </a:r>
                <a:r>
                  <a:rPr lang="en" altLang="zh-CN" sz="2400" b="0" i="0" u="none" strike="noStrike" dirty="0">
                    <a:solidFill>
                      <a:srgbClr val="101214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" altLang="zh-CN" sz="2400" dirty="0">
                  <a:solidFill>
                    <a:srgbClr val="10121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71500" indent="-571500">
                  <a:buFont typeface="系统字体常规体"/>
                  <a:buChar char="➤"/>
                </a:pPr>
                <a:endParaRPr lang="en" altLang="zh-CN" sz="2400" dirty="0">
                  <a:solidFill>
                    <a:srgbClr val="10121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71500" indent="-571500">
                  <a:buFont typeface="系统字体常规体"/>
                  <a:buChar char="➤"/>
                </a:pPr>
                <a:r>
                  <a:rPr lang="en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 50M </a:t>
                </a:r>
                <a:r>
                  <a:rPr lang="en" altLang="zh-C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Bi+Bi</a:t>
                </a:r>
                <a:r>
                  <a:rPr lang="en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collisions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" altLang="zh-CN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" altLang="zh-CN" sz="24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en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=9.2 GeV:</a:t>
                </a:r>
              </a:p>
              <a:p>
                <a:r>
                  <a:rPr lang="en" altLang="zh-CN" sz="2400" b="0" i="0" u="none" strike="noStrike" dirty="0">
                    <a:solidFill>
                      <a:srgbClr val="000000"/>
                    </a:solidFill>
                    <a:effectLst/>
                    <a:latin typeface="Helvetica" pitchFamily="2" charset="0"/>
                  </a:rPr>
                  <a:t>     </a:t>
                </a:r>
              </a:p>
              <a:p>
                <a:endParaRPr lang="en" altLang="zh-CN" sz="2400" dirty="0">
                  <a:solidFill>
                    <a:srgbClr val="000000"/>
                  </a:solidFill>
                  <a:latin typeface="Helvetica" pitchFamily="2" charset="0"/>
                  <a:cs typeface="Times New Roman" panose="02020603050405020304" pitchFamily="18" charset="0"/>
                </a:endParaRPr>
              </a:p>
              <a:p>
                <a:endParaRPr lang="en" altLang="zh-CN" sz="2400" dirty="0">
                  <a:solidFill>
                    <a:srgbClr val="000000"/>
                  </a:solidFill>
                  <a:latin typeface="Helvetica" pitchFamily="2" charset="0"/>
                  <a:cs typeface="Times New Roman" panose="02020603050405020304" pitchFamily="18" charset="0"/>
                </a:endParaRPr>
              </a:p>
              <a:p>
                <a:endPara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71500" indent="-571500">
                  <a:buFont typeface="系统字体常规体"/>
                  <a:buChar char="➤"/>
                </a:pPr>
                <a:r>
                  <a:rPr lang="en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Reconstructed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zh-C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r>
                  <a:rPr lang="en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yields are consistent with truly generated signals.</a:t>
                </a:r>
              </a:p>
              <a:p>
                <a:pPr marL="571500" indent="-571500">
                  <a:buFont typeface="Wingdings" pitchFamily="2" charset="2"/>
                  <a:buChar char="Ø"/>
                </a:pPr>
                <a:endParaRPr lang="en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8814454B-133D-4F0A-7E98-43FD9E2B7F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029" y="1369504"/>
                <a:ext cx="10684022" cy="3795270"/>
              </a:xfrm>
              <a:prstGeom prst="rect">
                <a:avLst/>
              </a:prstGeom>
              <a:blipFill>
                <a:blip r:embed="rId3"/>
                <a:stretch>
                  <a:fillRect l="-1069" t="-26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B4540F67-0B85-577F-BD13-C66B17632E17}"/>
                  </a:ext>
                </a:extLst>
              </p:cNvPr>
              <p:cNvSpPr txBox="1"/>
              <p:nvPr/>
            </p:nvSpPr>
            <p:spPr>
              <a:xfrm>
                <a:off x="868288" y="2500230"/>
                <a:ext cx="11040683" cy="1533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ts val="3900"/>
                  </a:lnSpc>
                  <a:buFont typeface="Wingdings" pitchFamily="2" charset="2"/>
                  <a:buChar char="Ø"/>
                </a:pPr>
                <a:r>
                  <a:rPr lang="en" altLang="zh-CN" sz="2200" b="0" i="0" u="none" strike="noStrike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reconstruct centrality dependent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" altLang="zh-CN" sz="2200" b="0" i="0" u="none" strike="noStrike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production with ECAL-ECAL and ECAL-PCM selections; PCM-PCM lacks statistics due to low efficiency</a:t>
                </a:r>
              </a:p>
              <a:p>
                <a:pPr marL="285750" indent="-285750">
                  <a:lnSpc>
                    <a:spcPts val="3900"/>
                  </a:lnSpc>
                  <a:buFont typeface="Wingdings" pitchFamily="2" charset="2"/>
                  <a:buChar char="Ø"/>
                </a:pPr>
                <a:r>
                  <a:rPr lang="en" altLang="zh-CN" sz="2200" b="0" i="0" u="none" strike="noStrike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reconstruct </a:t>
                </a:r>
                <a14:m>
                  <m:oMath xmlns:m="http://schemas.openxmlformats.org/officeDocument/2006/math">
                    <m:r>
                      <a:rPr lang="en-US" altLang="zh-C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r>
                  <a:rPr lang="zh-CN" altLang="en-US" sz="2200" b="0" i="0" u="none" strike="noStrike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" altLang="zh-CN" sz="2200" b="0" i="0" u="none" strike="noStrike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production in </a:t>
                </a:r>
                <a:r>
                  <a:rPr lang="en" altLang="zh-CN" sz="2200" b="0" i="0" u="none" strike="noStrike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minbias</a:t>
                </a:r>
                <a:r>
                  <a:rPr lang="en" altLang="zh-CN" sz="2200" b="0" i="0" u="none" strike="noStrike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collisions</a:t>
                </a:r>
                <a:endParaRPr kumimoji="1" lang="zh-CN" alt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B4540F67-0B85-577F-BD13-C66B17632E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288" y="2500230"/>
                <a:ext cx="11040683" cy="1533818"/>
              </a:xfrm>
              <a:prstGeom prst="rect">
                <a:avLst/>
              </a:prstGeom>
              <a:blipFill>
                <a:blip r:embed="rId4"/>
                <a:stretch>
                  <a:fillRect l="-575" r="-2069" b="-65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0303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9B04DD50-1D44-4A25-5F62-21657E896F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A038348-EB0E-B5FB-A6CD-5DD69D736A65}"/>
              </a:ext>
            </a:extLst>
          </p:cNvPr>
          <p:cNvSpPr txBox="1"/>
          <p:nvPr/>
        </p:nvSpPr>
        <p:spPr>
          <a:xfrm>
            <a:off x="552603" y="-63976"/>
            <a:ext cx="19159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kumimoji="1"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8814454B-133D-4F0A-7E98-43FD9E2B7FA1}"/>
                  </a:ext>
                </a:extLst>
              </p:cNvPr>
              <p:cNvSpPr txBox="1"/>
              <p:nvPr/>
            </p:nvSpPr>
            <p:spPr>
              <a:xfrm>
                <a:off x="283029" y="1369504"/>
                <a:ext cx="10684022" cy="37952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>
                  <a:buFont typeface="系统字体常规体"/>
                  <a:buChar char="➤"/>
                </a:pPr>
                <a:r>
                  <a:rPr lang="en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Developed two methods for photon reconstruction: ECAL and PCM</a:t>
                </a:r>
                <a:r>
                  <a:rPr lang="en" altLang="zh-CN" sz="2400" b="0" i="0" u="none" strike="noStrike" dirty="0">
                    <a:solidFill>
                      <a:srgbClr val="101214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" altLang="zh-CN" sz="2400" dirty="0">
                  <a:solidFill>
                    <a:srgbClr val="10121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71500" indent="-571500">
                  <a:buFont typeface="系统字体常规体"/>
                  <a:buChar char="➤"/>
                </a:pPr>
                <a:endParaRPr lang="en" altLang="zh-CN" sz="2400" dirty="0">
                  <a:solidFill>
                    <a:srgbClr val="10121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71500" indent="-571500">
                  <a:buFont typeface="系统字体常规体"/>
                  <a:buChar char="➤"/>
                </a:pPr>
                <a:r>
                  <a:rPr lang="en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 50M </a:t>
                </a:r>
                <a:r>
                  <a:rPr lang="en" altLang="zh-C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Bi+Bi</a:t>
                </a:r>
                <a:r>
                  <a:rPr lang="en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collisions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" altLang="zh-CN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" altLang="zh-CN" sz="24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en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=9.2 GeV:</a:t>
                </a:r>
              </a:p>
              <a:p>
                <a:r>
                  <a:rPr lang="en" altLang="zh-CN" sz="2400" b="0" i="0" u="none" strike="noStrike" dirty="0">
                    <a:solidFill>
                      <a:srgbClr val="000000"/>
                    </a:solidFill>
                    <a:effectLst/>
                    <a:latin typeface="Helvetica" pitchFamily="2" charset="0"/>
                  </a:rPr>
                  <a:t>     </a:t>
                </a:r>
              </a:p>
              <a:p>
                <a:endParaRPr lang="en" altLang="zh-CN" sz="2400" dirty="0">
                  <a:solidFill>
                    <a:srgbClr val="000000"/>
                  </a:solidFill>
                  <a:latin typeface="Helvetica" pitchFamily="2" charset="0"/>
                  <a:cs typeface="Times New Roman" panose="02020603050405020304" pitchFamily="18" charset="0"/>
                </a:endParaRPr>
              </a:p>
              <a:p>
                <a:endParaRPr lang="en" altLang="zh-CN" sz="2400" dirty="0">
                  <a:solidFill>
                    <a:srgbClr val="000000"/>
                  </a:solidFill>
                  <a:latin typeface="Helvetica" pitchFamily="2" charset="0"/>
                  <a:cs typeface="Times New Roman" panose="02020603050405020304" pitchFamily="18" charset="0"/>
                </a:endParaRPr>
              </a:p>
              <a:p>
                <a:endPara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71500" indent="-571500">
                  <a:buFont typeface="系统字体常规体"/>
                  <a:buChar char="➤"/>
                </a:pPr>
                <a:r>
                  <a:rPr lang="en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Reconstructed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zh-C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r>
                  <a:rPr lang="en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yields are consistent with truly generated signals.</a:t>
                </a:r>
              </a:p>
              <a:p>
                <a:pPr marL="571500" indent="-571500">
                  <a:buFont typeface="Wingdings" pitchFamily="2" charset="2"/>
                  <a:buChar char="Ø"/>
                </a:pPr>
                <a:endParaRPr lang="en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8814454B-133D-4F0A-7E98-43FD9E2B7F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029" y="1369504"/>
                <a:ext cx="10684022" cy="3795270"/>
              </a:xfrm>
              <a:prstGeom prst="rect">
                <a:avLst/>
              </a:prstGeom>
              <a:blipFill>
                <a:blip r:embed="rId2"/>
                <a:stretch>
                  <a:fillRect l="-1069" t="-26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B4540F67-0B85-577F-BD13-C66B17632E17}"/>
                  </a:ext>
                </a:extLst>
              </p:cNvPr>
              <p:cNvSpPr txBox="1"/>
              <p:nvPr/>
            </p:nvSpPr>
            <p:spPr>
              <a:xfrm>
                <a:off x="868288" y="2500230"/>
                <a:ext cx="11040683" cy="1533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ts val="3900"/>
                  </a:lnSpc>
                  <a:buFont typeface="Wingdings" pitchFamily="2" charset="2"/>
                  <a:buChar char="Ø"/>
                </a:pPr>
                <a:r>
                  <a:rPr lang="en" altLang="zh-CN" sz="2200" b="0" i="0" u="none" strike="noStrike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reconstruct centrality dependent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" altLang="zh-CN" sz="2200" b="0" i="0" u="none" strike="noStrike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production with ECAL-ECAL and ECAL-PCM selections; PCM-PCM lacks statistics due to low efficiency</a:t>
                </a:r>
              </a:p>
              <a:p>
                <a:pPr marL="285750" indent="-285750">
                  <a:lnSpc>
                    <a:spcPts val="3900"/>
                  </a:lnSpc>
                  <a:buFont typeface="Wingdings" pitchFamily="2" charset="2"/>
                  <a:buChar char="Ø"/>
                </a:pPr>
                <a:r>
                  <a:rPr lang="en" altLang="zh-CN" sz="2200" b="0" i="0" u="none" strike="noStrike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reconstruct </a:t>
                </a:r>
                <a14:m>
                  <m:oMath xmlns:m="http://schemas.openxmlformats.org/officeDocument/2006/math">
                    <m:r>
                      <a:rPr lang="en-US" altLang="zh-C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r>
                  <a:rPr lang="en" altLang="zh-CN" sz="2200" b="0" i="0" u="none" strike="noStrike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production in </a:t>
                </a:r>
                <a:r>
                  <a:rPr lang="en" altLang="zh-CN" sz="2200" b="0" i="0" u="none" strike="noStrike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minbias</a:t>
                </a:r>
                <a:r>
                  <a:rPr lang="en" altLang="zh-CN" sz="2200" b="0" i="0" u="none" strike="noStrike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collisions</a:t>
                </a:r>
                <a:endParaRPr kumimoji="1" lang="zh-CN" alt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B4540F67-0B85-577F-BD13-C66B17632E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288" y="2500230"/>
                <a:ext cx="11040683" cy="1533818"/>
              </a:xfrm>
              <a:prstGeom prst="rect">
                <a:avLst/>
              </a:prstGeom>
              <a:blipFill>
                <a:blip r:embed="rId3"/>
                <a:stretch>
                  <a:fillRect l="-575" r="-2069" b="-65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6">
            <a:extLst>
              <a:ext uri="{FF2B5EF4-FFF2-40B4-BE49-F238E27FC236}">
                <a16:creationId xmlns:a16="http://schemas.microsoft.com/office/drawing/2014/main" id="{8DAC267F-7490-1741-9D79-1D9B6ACF3FDA}"/>
              </a:ext>
            </a:extLst>
          </p:cNvPr>
          <p:cNvSpPr txBox="1"/>
          <p:nvPr/>
        </p:nvSpPr>
        <p:spPr>
          <a:xfrm>
            <a:off x="0" y="5488496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Thanks</a:t>
            </a:r>
            <a:r>
              <a:rPr lang="zh-CN" altLang="en-US" sz="4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 your attention!</a:t>
            </a:r>
            <a:endParaRPr lang="zh-CN" altLang="en-US" sz="4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775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188434C-7F11-3224-E0D9-BD3A0E7B8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6E2EA99-A4B1-A009-A975-A91FA236C5E0}"/>
              </a:ext>
            </a:extLst>
          </p:cNvPr>
          <p:cNvSpPr/>
          <p:nvPr/>
        </p:nvSpPr>
        <p:spPr>
          <a:xfrm>
            <a:off x="4609862" y="2526306"/>
            <a:ext cx="270779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6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Backup</a:t>
            </a:r>
            <a:endParaRPr lang="zh-CN" altLang="en-US" sz="6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2697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1CC69C98-CAEC-2A9F-572F-0038E0DC6F5B}"/>
              </a:ext>
            </a:extLst>
          </p:cNvPr>
          <p:cNvSpPr txBox="1"/>
          <p:nvPr/>
        </p:nvSpPr>
        <p:spPr>
          <a:xfrm>
            <a:off x="485960" y="-60158"/>
            <a:ext cx="66431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Photon purity and efficiency in PCM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BFDBF569-F301-EEA3-8470-7C5E79B892C2}"/>
                  </a:ext>
                </a:extLst>
              </p:cNvPr>
              <p:cNvSpPr txBox="1"/>
              <p:nvPr/>
            </p:nvSpPr>
            <p:spPr>
              <a:xfrm>
                <a:off x="0" y="4536660"/>
                <a:ext cx="12191999" cy="17366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zh-CN" sz="20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  </m:t>
                    </m:r>
                    <m:r>
                      <m:rPr>
                        <m:sty m:val="p"/>
                      </m:rPr>
                      <a:rPr lang="en" altLang="zh-CN" sz="200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Purity</m:t>
                    </m:r>
                    <m:r>
                      <a:rPr lang="en-US" altLang="zh-CN" sz="20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" altLang="zh-C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000" i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The</m:t>
                        </m:r>
                        <m:r>
                          <a:rPr lang="en-US" altLang="zh-CN" sz="2000" i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CN" sz="2000" i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number</m:t>
                        </m:r>
                        <m:r>
                          <a:rPr lang="en-US" altLang="zh-CN" sz="2000" i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CN" sz="2000" i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of</m:t>
                        </m:r>
                        <m:r>
                          <a:rPr lang="zh-CN" altLang="en-US" sz="20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" altLang="zh-CN" sz="20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sz="2000" i="0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e</m:t>
                            </m:r>
                          </m:e>
                          <m:sup>
                            <m:r>
                              <a:rPr lang="en-US" altLang="zh-CN" sz="2000" i="0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" altLang="zh-CN" sz="20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sz="2000" i="0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e</m:t>
                            </m:r>
                          </m:e>
                          <m:sup>
                            <m:r>
                              <a:rPr lang="en-US" altLang="zh-CN" sz="2000" i="0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US" altLang="zh-CN" sz="2000" i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pairs</m:t>
                        </m:r>
                        <m:r>
                          <a:rPr lang="en-US" altLang="zh-CN" sz="2000" i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CN" sz="2000" i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from</m:t>
                        </m:r>
                        <m:r>
                          <a:rPr lang="en-US" altLang="zh-CN" sz="2000" i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CN" sz="2000" i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photons</m:t>
                        </m:r>
                        <m:r>
                          <a:rPr lang="zh-CN" altLang="en-US" sz="20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after</m:t>
                        </m:r>
                        <m:r>
                          <a:rPr lang="en-US" altLang="zh-CN" sz="20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cut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altLang="zh-CN" sz="2000" i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The</m:t>
                        </m:r>
                        <m:r>
                          <a:rPr lang="en-US" altLang="zh-CN" sz="2000" i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CN" sz="2000" i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number</m:t>
                        </m:r>
                        <m:r>
                          <a:rPr lang="en-US" altLang="zh-CN" sz="2000" i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CN" sz="2000" i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of</m:t>
                        </m:r>
                        <m:r>
                          <a:rPr lang="zh-CN" altLang="en-US" sz="2000" i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" altLang="zh-CN" sz="20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sz="2000" i="0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e</m:t>
                            </m:r>
                          </m:e>
                          <m:sup>
                            <m:r>
                              <a:rPr lang="en-US" altLang="zh-CN" sz="2000" i="0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" altLang="zh-CN" sz="20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sz="2000" i="0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e</m:t>
                            </m:r>
                          </m:e>
                          <m:sup>
                            <m:r>
                              <a:rPr lang="en-US" altLang="zh-CN" sz="2000" i="0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US" altLang="zh-CN" sz="2000" i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pairs</m:t>
                        </m:r>
                        <m:r>
                          <a:rPr lang="en-US" altLang="zh-CN" sz="2000" i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CN" sz="2000" i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after</m:t>
                        </m:r>
                        <m:r>
                          <a:rPr lang="en-US" altLang="zh-CN" sz="2000" i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CN" sz="2000" i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cut</m:t>
                        </m:r>
                      </m:den>
                    </m:f>
                  </m:oMath>
                </a14:m>
                <a:r>
                  <a:rPr lang="en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zh-CN" altLang="en-US" sz="20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0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Efficiency</m:t>
                    </m:r>
                    <m:r>
                      <a:rPr lang="en-US" altLang="zh-CN" sz="2000" i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sz="2000" i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The</m:t>
                        </m:r>
                        <m:r>
                          <a:rPr lang="en-US" altLang="zh-CN" sz="2000" i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CN" sz="2000" i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number</m:t>
                        </m:r>
                        <m:r>
                          <a:rPr lang="en-US" altLang="zh-CN" sz="2000" i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CN" sz="2000" i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of</m:t>
                        </m:r>
                        <m:r>
                          <a:rPr lang="zh-CN" altLang="en-US" sz="2000" i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" altLang="zh-CN" sz="20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sz="2000" i="0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e</m:t>
                            </m:r>
                          </m:e>
                          <m:sup>
                            <m:r>
                              <a:rPr lang="en-US" altLang="zh-CN" sz="2000" i="0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" altLang="zh-CN" sz="20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sz="2000" i="0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e</m:t>
                            </m:r>
                          </m:e>
                          <m:sup>
                            <m:r>
                              <a:rPr lang="en-US" altLang="zh-CN" sz="2000" i="0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US" altLang="zh-CN" sz="2000" i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pairs</m:t>
                        </m:r>
                        <m:r>
                          <a:rPr lang="en-US" altLang="zh-CN" sz="2000" i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CN" sz="2000" i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from</m:t>
                        </m:r>
                        <m:r>
                          <a:rPr lang="en-US" altLang="zh-CN" sz="2000" i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CN" sz="2000" i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photons</m:t>
                        </m:r>
                        <m:r>
                          <a:rPr lang="zh-CN" altLang="en-US" sz="2000" i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CN" sz="2000" i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after</m:t>
                        </m:r>
                        <m:r>
                          <a:rPr lang="en-US" altLang="zh-CN" sz="2000" i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CN" sz="2000" i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cut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altLang="zh-CN" sz="2000" i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The</m:t>
                        </m:r>
                        <m:r>
                          <a:rPr lang="en-US" altLang="zh-CN" sz="2000" i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CN" sz="2000" i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number</m:t>
                        </m:r>
                        <m:r>
                          <a:rPr lang="en-US" altLang="zh-CN" sz="2000" i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CN" sz="2000" i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of</m:t>
                        </m:r>
                        <m:r>
                          <a:rPr lang="zh-CN" altLang="en-US" sz="2000" i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0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CN" sz="2000" i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true</m:t>
                        </m:r>
                        <m:r>
                          <a:rPr lang="en-US" altLang="zh-CN" sz="20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photon</m:t>
                        </m:r>
                        <m:r>
                          <a:rPr lang="en-US" altLang="zh-CN" sz="20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MC</m:t>
                        </m:r>
                        <m:r>
                          <a:rPr lang="en-US" altLang="zh-CN" sz="20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photon</m:t>
                        </m:r>
                        <m:r>
                          <a:rPr lang="en-US" altLang="zh-CN" sz="20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endParaRPr lang="en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photon purity obtained by PCM is higher than 80%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" altLang="zh-CN" sz="20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&lt; 2GeV/c. </a:t>
                </a:r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BFDBF569-F301-EEA3-8470-7C5E79B892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536660"/>
                <a:ext cx="12191999" cy="1736694"/>
              </a:xfrm>
              <a:prstGeom prst="rect">
                <a:avLst/>
              </a:prstGeom>
              <a:blipFill>
                <a:blip r:embed="rId2"/>
                <a:stretch>
                  <a:fillRect l="-312" b="-656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BD7E82-6E79-8F46-D470-2D0FF5901E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629C6E3-6969-BA35-1553-EF1C06AE1A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121" y="716537"/>
            <a:ext cx="4618644" cy="361276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61735FB-0B43-6479-882C-AA322A08B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467" y="737391"/>
            <a:ext cx="4618643" cy="361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25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876B5879-C09E-51B9-CB74-430A40393525}"/>
              </a:ext>
            </a:extLst>
          </p:cNvPr>
          <p:cNvSpPr txBox="1"/>
          <p:nvPr/>
        </p:nvSpPr>
        <p:spPr>
          <a:xfrm>
            <a:off x="485960" y="-62261"/>
            <a:ext cx="15055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kumimoji="1"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109EC38-D711-06F8-DC2F-BD53B08184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584F3D7-EA70-0A72-D32E-428A20C03A86}"/>
              </a:ext>
            </a:extLst>
          </p:cNvPr>
          <p:cNvSpPr txBox="1"/>
          <p:nvPr/>
        </p:nvSpPr>
        <p:spPr>
          <a:xfrm>
            <a:off x="485960" y="511112"/>
            <a:ext cx="11449365" cy="5831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系统字体常规体"/>
              <a:buChar char="➤"/>
            </a:pPr>
            <a:r>
              <a:rPr kumimoji="1"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NICA-MPD and motivation</a:t>
            </a:r>
          </a:p>
          <a:p>
            <a:pPr marL="457200" indent="-457200">
              <a:lnSpc>
                <a:spcPct val="150000"/>
              </a:lnSpc>
              <a:buFont typeface="系统字体常规体"/>
              <a:buChar char="➤"/>
            </a:pPr>
            <a:r>
              <a:rPr kumimoji="1"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Photon reconstruction  </a:t>
            </a:r>
          </a:p>
          <a:p>
            <a:pPr>
              <a:lnSpc>
                <a:spcPct val="150000"/>
              </a:lnSpc>
            </a:pPr>
            <a:endParaRPr kumimoji="1"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kumimoji="1"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系统字体常规体"/>
              <a:buChar char="➤"/>
            </a:pPr>
            <a:r>
              <a:rPr kumimoji="1" lang="en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Neutral meson reconstruction</a:t>
            </a:r>
          </a:p>
          <a:p>
            <a:pPr marL="457200" indent="-457200">
              <a:lnSpc>
                <a:spcPct val="150000"/>
              </a:lnSpc>
              <a:buFont typeface="系统字体常规体"/>
              <a:buChar char="➤"/>
            </a:pPr>
            <a:endParaRPr kumimoji="1" lang="en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kumimoji="1"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kumimoji="1"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系统字体常规体"/>
              <a:buChar char="➤"/>
            </a:pPr>
            <a:r>
              <a:rPr kumimoji="1"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B51E2E9-0994-C725-232C-A350D24BEC85}"/>
              </a:ext>
            </a:extLst>
          </p:cNvPr>
          <p:cNvSpPr txBox="1"/>
          <p:nvPr/>
        </p:nvSpPr>
        <p:spPr>
          <a:xfrm>
            <a:off x="940526" y="1802756"/>
            <a:ext cx="8930650" cy="11339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Photon identification in </a:t>
            </a:r>
            <a:r>
              <a:rPr kumimoji="1"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ECal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(Electromagnetic Calorimeter)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Photon reconstruction using the PCM (Photon Conversion Method)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00324E16-A39A-F606-F3D2-E6D2DF14756B}"/>
                  </a:ext>
                </a:extLst>
              </p:cNvPr>
              <p:cNvSpPr txBox="1"/>
              <p:nvPr/>
            </p:nvSpPr>
            <p:spPr>
              <a:xfrm>
                <a:off x="976151" y="3730465"/>
                <a:ext cx="8602035" cy="16879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kumimoji="1"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Neutral mesons reconstruction via invariant mass of two photons </a:t>
                </a:r>
              </a:p>
              <a:p>
                <a:pPr marL="342900" indent="-34290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kumimoji="1"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Centrality dependence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b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kumimoji="1"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spectra</a:t>
                </a:r>
              </a:p>
              <a:p>
                <a:pPr marL="342900" indent="-34290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kumimoji="1" lang="en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Comparison of reconstructed and generated neutral mesons</a:t>
                </a:r>
                <a:endParaRPr kumimoji="1"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00324E16-A39A-F606-F3D2-E6D2DF1475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151" y="3730465"/>
                <a:ext cx="8602035" cy="1687963"/>
              </a:xfrm>
              <a:prstGeom prst="rect">
                <a:avLst/>
              </a:prstGeom>
              <a:blipFill>
                <a:blip r:embed="rId2"/>
                <a:stretch>
                  <a:fillRect l="-884" r="-147" b="-82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7444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A7A34AE-3097-74C5-D309-149D936448F0}"/>
              </a:ext>
            </a:extLst>
          </p:cNvPr>
          <p:cNvSpPr txBox="1"/>
          <p:nvPr/>
        </p:nvSpPr>
        <p:spPr>
          <a:xfrm>
            <a:off x="485960" y="-62261"/>
            <a:ext cx="50610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NICA-MPD and motivation</a:t>
            </a:r>
            <a:endParaRPr kumimoji="1"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D6E04632-B8D4-4118-1378-556F63A1D6B3}"/>
                  </a:ext>
                </a:extLst>
              </p:cNvPr>
              <p:cNvSpPr txBox="1"/>
              <p:nvPr/>
            </p:nvSpPr>
            <p:spPr>
              <a:xfrm>
                <a:off x="8213425" y="623730"/>
                <a:ext cx="3708945" cy="5632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700"/>
                  </a:lnSpc>
                </a:pPr>
                <a:r>
                  <a:rPr kumimoji="1" lang="en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 heavy-ion collisions in the energy range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1" lang="en" altLang="zh-C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kumimoji="1" lang="en" altLang="zh-CN" sz="20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kumimoji="1"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kumimoji="1" lang="en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4-11 GeV, the NICA-MPD will scan the baryon-reach region of the QCD phase diagram to look for the first order phase transition and critical end-point.</a:t>
                </a:r>
              </a:p>
              <a:p>
                <a:pPr>
                  <a:lnSpc>
                    <a:spcPts val="2700"/>
                  </a:lnSpc>
                </a:pPr>
                <a:endParaRPr kumimoji="1" lang="en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kumimoji="1" lang="en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Use 50M </a:t>
                </a:r>
                <a:r>
                  <a:rPr kumimoji="1" lang="en" altLang="zh-CN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UrQMD</a:t>
                </a:r>
                <a:r>
                  <a:rPr kumimoji="1" lang="en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BiBi @ 9.2 GeV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events</a:t>
                </a:r>
                <a:r>
                  <a:rPr kumimoji="1" lang="en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to study detector performance for the measurement of photons and neutral mesons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kumimoji="1" lang="en-US" altLang="zh-C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kumimoji="1" lang="en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endParaRPr kumimoji="1" lang="en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Event cut: Primary vertex of event reconstructed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vertex_z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cut &lt;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1" lang="en-US" altLang="zh-CN" sz="2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100</m:t>
                        </m:r>
                      </m:e>
                    </m:d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cm.</a:t>
                </a:r>
                <a:endParaRPr kumimoji="1"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D6E04632-B8D4-4118-1378-556F63A1D6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3425" y="623730"/>
                <a:ext cx="3708945" cy="5632311"/>
              </a:xfrm>
              <a:prstGeom prst="rect">
                <a:avLst/>
              </a:prstGeom>
              <a:blipFill>
                <a:blip r:embed="rId2"/>
                <a:stretch>
                  <a:fillRect l="-1706" t="-225" r="-2730" b="-89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>
            <a:extLst>
              <a:ext uri="{FF2B5EF4-FFF2-40B4-BE49-F238E27FC236}">
                <a16:creationId xmlns:a16="http://schemas.microsoft.com/office/drawing/2014/main" id="{AE659BE4-94F7-A938-0B8F-FA5DD42A0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340" y="3340702"/>
            <a:ext cx="3394223" cy="269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CF08D82-9C61-82E3-1080-2AF6B0FE9413}"/>
              </a:ext>
            </a:extLst>
          </p:cNvPr>
          <p:cNvSpPr txBox="1"/>
          <p:nvPr/>
        </p:nvSpPr>
        <p:spPr>
          <a:xfrm>
            <a:off x="5206462" y="5916489"/>
            <a:ext cx="38896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https://nica.jinr.ru/physics.php</a:t>
            </a: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4C09F10-FD54-5D6F-2E75-5554134B0D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442DECC-09B4-B1AF-2A13-37E2BEFB16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727" y="3373092"/>
            <a:ext cx="3739309" cy="2659064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2437E083-8B5B-E603-5275-35E616A2B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193" y="572179"/>
            <a:ext cx="2504575" cy="230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BC5D1536-4C17-A9C5-509C-B02A73328AF0}"/>
              </a:ext>
            </a:extLst>
          </p:cNvPr>
          <p:cNvSpPr txBox="1"/>
          <p:nvPr/>
        </p:nvSpPr>
        <p:spPr>
          <a:xfrm>
            <a:off x="1588868" y="2925760"/>
            <a:ext cx="6487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NICA</a:t>
            </a:r>
            <a:r>
              <a:rPr lang="zh-CN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complex                                                                                     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87E883C-7B27-1E74-8794-49798F32C33D}"/>
              </a:ext>
            </a:extLst>
          </p:cNvPr>
          <p:cNvSpPr txBox="1"/>
          <p:nvPr/>
        </p:nvSpPr>
        <p:spPr>
          <a:xfrm>
            <a:off x="5575197" y="2933729"/>
            <a:ext cx="1576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MPD detector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60164E4D-5B9B-964C-C867-34DA5984E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30" y="701323"/>
            <a:ext cx="4395547" cy="2178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E6EE6B00-6CA8-932F-E539-0F8B6D12E4F9}"/>
              </a:ext>
            </a:extLst>
          </p:cNvPr>
          <p:cNvSpPr txBox="1"/>
          <p:nvPr/>
        </p:nvSpPr>
        <p:spPr>
          <a:xfrm>
            <a:off x="5616887" y="6231212"/>
            <a:ext cx="1768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diagram</a:t>
            </a:r>
            <a:r>
              <a:rPr lang="zh-CN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707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876B5879-C09E-51B9-CB74-430A40393525}"/>
              </a:ext>
            </a:extLst>
          </p:cNvPr>
          <p:cNvSpPr txBox="1"/>
          <p:nvPr/>
        </p:nvSpPr>
        <p:spPr>
          <a:xfrm>
            <a:off x="472897" y="-65315"/>
            <a:ext cx="52982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Photon identification in </a:t>
            </a:r>
            <a:r>
              <a:rPr kumimoji="1"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ECal</a:t>
            </a:r>
            <a:endParaRPr kumimoji="1"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490E50B-3E5E-8106-590E-5C501A096C76}"/>
              </a:ext>
            </a:extLst>
          </p:cNvPr>
          <p:cNvSpPr txBox="1"/>
          <p:nvPr/>
        </p:nvSpPr>
        <p:spPr>
          <a:xfrm>
            <a:off x="472898" y="1089898"/>
            <a:ext cx="657016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kumimoji="1"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kumimoji="1" lang="en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towers in the shower/cluster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&gt;=2</a:t>
            </a:r>
          </a:p>
          <a:p>
            <a:endParaRPr kumimoji="1"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reconstructed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energy&gt;=75MeV </a:t>
            </a:r>
          </a:p>
          <a:p>
            <a:endParaRPr kumimoji="1"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Chi2&lt;=4(This variable says how close the cluster shape to the one expected for electromagnetic shower.)</a:t>
            </a:r>
          </a:p>
          <a:p>
            <a:endParaRPr kumimoji="1"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kumimoji="1"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tof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&lt;2ns(</a:t>
            </a:r>
            <a:r>
              <a:rPr lang="en" altLang="zh-CN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1" lang="en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tof</a:t>
            </a:r>
            <a:r>
              <a:rPr kumimoji="1" lang="en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cluster, assumed ECAL time resolution dt = 0.5 ns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kumimoji="1"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kumimoji="1" lang="en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optional charged particle veto cut (no matching to tracks reconstructed in the TPC and extrapolated to the ECAL within 10 cm) for systematic study</a:t>
            </a:r>
            <a:endParaRPr kumimoji="1"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109EC38-D711-06F8-DC2F-BD53B08184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62A4344-495D-0779-BF51-561D7C8D4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5920" y="1946093"/>
            <a:ext cx="4515793" cy="3296653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F043D647-C41B-9F92-49B9-56538FB72E54}"/>
              </a:ext>
            </a:extLst>
          </p:cNvPr>
          <p:cNvSpPr txBox="1"/>
          <p:nvPr/>
        </p:nvSpPr>
        <p:spPr>
          <a:xfrm>
            <a:off x="8373013" y="1498892"/>
            <a:ext cx="2748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Photon’s</a:t>
            </a:r>
            <a:r>
              <a: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Resolution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0286F78-EB33-0D62-D089-BFAA5602D716}"/>
              </a:ext>
            </a:extLst>
          </p:cNvPr>
          <p:cNvSpPr txBox="1"/>
          <p:nvPr/>
        </p:nvSpPr>
        <p:spPr>
          <a:xfrm>
            <a:off x="8502944" y="2199607"/>
            <a:ext cx="3194251" cy="505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UrQMD</a:t>
            </a:r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1"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Bi+Bi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@9.2GeV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656920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7BAFB75F-F24C-60F0-2721-B3F67CC0C406}"/>
              </a:ext>
            </a:extLst>
          </p:cNvPr>
          <p:cNvSpPr txBox="1"/>
          <p:nvPr/>
        </p:nvSpPr>
        <p:spPr>
          <a:xfrm>
            <a:off x="485960" y="-62261"/>
            <a:ext cx="884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Photon reconstruction using PCM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C1D7BF15-28C4-78CA-1390-775729C94E3D}"/>
                  </a:ext>
                </a:extLst>
              </p:cNvPr>
              <p:cNvSpPr txBox="1"/>
              <p:nvPr/>
            </p:nvSpPr>
            <p:spPr>
              <a:xfrm>
                <a:off x="655404" y="758418"/>
                <a:ext cx="7149315" cy="54912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cuts</a:t>
                </a:r>
                <a:r>
                  <a:rPr kumimoji="1" lang="zh-CN" alt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 single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𝒆</m:t>
                        </m:r>
                      </m:e>
                      <m:sup>
                        <m:r>
                          <a:rPr kumimoji="1" lang="en-US" altLang="zh-CN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kumimoji="1" lang="en-US" altLang="zh-CN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𝒆</m:t>
                        </m:r>
                      </m:e>
                      <m:sup>
                        <m:r>
                          <a:rPr kumimoji="1" lang="en-US" altLang="zh-CN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kumimoji="1" lang="en-US" altLang="zh-CN" sz="2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track for PCM:</a:t>
                </a:r>
              </a:p>
              <a:p>
                <a:pPr>
                  <a:lnSpc>
                    <a:spcPct val="150000"/>
                  </a:lnSpc>
                </a:pP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、</a:t>
                </a:r>
                <a:r>
                  <a:rPr kumimoji="1" lang="en-US" altLang="zh-CN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nhit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&gt;10 in TPC</a:t>
                </a:r>
                <a:endParaRPr kumimoji="1" lang="en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kumimoji="1" lang="en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、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" altLang="zh-CN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zh-CN" sz="2000" i="0" dirty="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sz="2000" i="0" dirty="0"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</m:sSub>
                  </m:oMath>
                </a14:m>
                <a:r>
                  <a:rPr kumimoji="1" lang="en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&gt; 50 MeV/c</a:t>
                </a:r>
              </a:p>
              <a:p>
                <a:pPr>
                  <a:lnSpc>
                    <a:spcPct val="150000"/>
                  </a:lnSpc>
                </a:pP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、</a:t>
                </a:r>
                <a:r>
                  <a:rPr kumimoji="1" lang="en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TPC 2-sigma e-ID or TPC 2-sigma </a:t>
                </a:r>
                <a:r>
                  <a:rPr kumimoji="1" lang="en" altLang="zh-CN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eID</a:t>
                </a:r>
                <a:r>
                  <a:rPr kumimoji="1" lang="en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+ 3-sigma TOF e-ID in case of track matching to the TOF</a:t>
                </a:r>
                <a:endPara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kumimoji="1"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kumimoji="1"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𝒆</m:t>
                        </m:r>
                      </m:e>
                      <m:sup>
                        <m:r>
                          <a:rPr kumimoji="1" lang="en-US" altLang="zh-CN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𝒆</m:t>
                        </m:r>
                      </m:e>
                      <m:sup>
                        <m:r>
                          <a:rPr kumimoji="1" lang="en-US" altLang="zh-CN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pair’s variables for PCM:</a:t>
                </a:r>
                <a:endParaRPr kumimoji="1"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、</a:t>
                </a:r>
                <a:r>
                  <a:rPr kumimoji="1" lang="en-US" altLang="zh-CN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dca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kumimoji="1" lang="en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distance of closest approach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𝒆</m:t>
                        </m:r>
                      </m:e>
                      <m:sup>
                        <m:r>
                          <a:rPr kumimoji="1" lang="en-US" altLang="zh-CN" sz="2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𝒆</m:t>
                        </m:r>
                      </m:e>
                      <m:sup>
                        <m:r>
                          <a:rPr kumimoji="1" lang="en-US" altLang="zh-CN" sz="2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tracks</a:t>
                </a:r>
              </a:p>
              <a:p>
                <a:pPr>
                  <a:lnSpc>
                    <a:spcPct val="150000"/>
                  </a:lnSpc>
                </a:pP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、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Chi2: quality of the secondary vertex reconstruction</a:t>
                </a:r>
              </a:p>
              <a:p>
                <a:pPr>
                  <a:lnSpc>
                    <a:spcPct val="150000"/>
                  </a:lnSpc>
                </a:pP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、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angle: between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1" lang="en-US" altLang="zh-C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𝑟</m:t>
                        </m:r>
                      </m:e>
                    </m:acc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&amp;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</m:oMath>
                </a14:m>
                <a:endPara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、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decay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length: the distance from primary vertex to V0 vertex</a:t>
                </a:r>
              </a:p>
              <a:p>
                <a:pPr>
                  <a:lnSpc>
                    <a:spcPct val="150000"/>
                  </a:lnSpc>
                </a:pP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、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mass: the mass of mother particle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𝒆</m:t>
                        </m:r>
                      </m:e>
                      <m:sup>
                        <m:r>
                          <a:rPr kumimoji="1" lang="en-US" altLang="zh-CN" sz="2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𝒆</m:t>
                        </m:r>
                      </m:e>
                      <m:sup>
                        <m:r>
                          <a:rPr kumimoji="1" lang="en-US" altLang="zh-CN" sz="2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pair</a:t>
                </a: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C1D7BF15-28C4-78CA-1390-775729C94E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404" y="758418"/>
                <a:ext cx="7149315" cy="5491247"/>
              </a:xfrm>
              <a:prstGeom prst="rect">
                <a:avLst/>
              </a:prstGeom>
              <a:blipFill>
                <a:blip r:embed="rId3"/>
                <a:stretch>
                  <a:fillRect l="-1241" t="-922" b="-9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9" name="图片 48">
            <a:extLst>
              <a:ext uri="{FF2B5EF4-FFF2-40B4-BE49-F238E27FC236}">
                <a16:creationId xmlns:a16="http://schemas.microsoft.com/office/drawing/2014/main" id="{0A3B3B86-4164-A20D-D100-75893DDD01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7515" y="1252866"/>
            <a:ext cx="3549081" cy="3968621"/>
          </a:xfrm>
          <a:prstGeom prst="rect">
            <a:avLst/>
          </a:prstGeom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BBB1A47-D884-B131-2556-1559EBB865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065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F3087FDF-3CBC-6BAA-4860-B64A10126E1A}"/>
                  </a:ext>
                </a:extLst>
              </p:cNvPr>
              <p:cNvSpPr txBox="1"/>
              <p:nvPr/>
            </p:nvSpPr>
            <p:spPr>
              <a:xfrm>
                <a:off x="540389" y="-61853"/>
                <a:ext cx="536339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32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32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𝒆</m:t>
                        </m:r>
                      </m:e>
                      <m:sup>
                        <m:r>
                          <a:rPr kumimoji="1" lang="en-US" altLang="zh-CN" sz="32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32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32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𝒆</m:t>
                        </m:r>
                      </m:e>
                      <m:sup>
                        <m:r>
                          <a:rPr kumimoji="1" lang="en-US" altLang="zh-CN" sz="32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CN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zh-CN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pairs</a:t>
                </a:r>
                <a:r>
                  <a:rPr kumimoji="1" lang="zh-CN" alt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selection for PCM</a:t>
                </a: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F3087FDF-3CBC-6BAA-4860-B64A10126E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389" y="-61853"/>
                <a:ext cx="5363391" cy="584775"/>
              </a:xfrm>
              <a:prstGeom prst="rect">
                <a:avLst/>
              </a:prstGeom>
              <a:blipFill>
                <a:blip r:embed="rId2"/>
                <a:stretch>
                  <a:fillRect l="-236" t="-14894" r="-1891" b="-319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206ABF-19FC-6F19-C166-88452B98F3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B5D890CB-B449-FC6F-D3BD-071C92DA3011}"/>
                  </a:ext>
                </a:extLst>
              </p:cNvPr>
              <p:cNvSpPr txBox="1"/>
              <p:nvPr/>
            </p:nvSpPr>
            <p:spPr>
              <a:xfrm>
                <a:off x="571498" y="5338147"/>
                <a:ext cx="11049002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>
                  <a:defRPr kumimoji="1" sz="2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r>
                  <a:rPr lang="en" altLang="zh-CN" dirty="0"/>
                  <a:t>The upper are distributions of true conversion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dirty="0"/>
                  <a:t> </a:t>
                </a:r>
                <a:r>
                  <a:rPr lang="en" altLang="zh-CN" dirty="0"/>
                  <a:t>pairs.</a:t>
                </a:r>
              </a:p>
              <a:p>
                <a:r>
                  <a:rPr lang="en" altLang="zh-CN" dirty="0"/>
                  <a:t>The black dotted curves as 2*sigma selection, where sigma is either a Gaussian width (for distributions with Gaussian shape) or a range, which accounts for 65% of the total signal (2*sigma accounts for ~ 95% of the total signal).</a:t>
                </a: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B5D890CB-B449-FC6F-D3BD-071C92DA30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498" y="5338147"/>
                <a:ext cx="11049002" cy="1323439"/>
              </a:xfrm>
              <a:prstGeom prst="rect">
                <a:avLst/>
              </a:prstGeom>
              <a:blipFill>
                <a:blip r:embed="rId3"/>
                <a:stretch>
                  <a:fillRect l="-690" t="-2857" b="-76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>
            <a:extLst>
              <a:ext uri="{FF2B5EF4-FFF2-40B4-BE49-F238E27FC236}">
                <a16:creationId xmlns:a16="http://schemas.microsoft.com/office/drawing/2014/main" id="{8F33A1C3-2A78-0429-8E55-4E65617E5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405" y="610271"/>
            <a:ext cx="11521189" cy="469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9642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AE7DF43-22D9-4169-14FA-BE67CE5D22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1BF1723E-85D6-8ACD-1F54-98A2AC342F40}"/>
                  </a:ext>
                </a:extLst>
              </p:cNvPr>
              <p:cNvSpPr txBox="1"/>
              <p:nvPr/>
            </p:nvSpPr>
            <p:spPr>
              <a:xfrm>
                <a:off x="515298" y="-74836"/>
                <a:ext cx="10416560" cy="5959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kumimoji="1" lang="en" altLang="zh-CN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" altLang="zh-CN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zh-CN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kumimoji="1" lang="en" altLang="zh-CN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reconstruction via invariant mass of two photons </a:t>
                </a: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1BF1723E-85D6-8ACD-1F54-98A2AC342F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298" y="-74836"/>
                <a:ext cx="10416560" cy="595932"/>
              </a:xfrm>
              <a:prstGeom prst="rect">
                <a:avLst/>
              </a:prstGeom>
              <a:blipFill>
                <a:blip r:embed="rId8"/>
                <a:stretch>
                  <a:fillRect l="-122" t="-12766" b="-340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0C3AADBB-7DCE-D1A9-8E41-FA7D9146BEF2}"/>
                  </a:ext>
                </a:extLst>
              </p:cNvPr>
              <p:cNvSpPr txBox="1"/>
              <p:nvPr/>
            </p:nvSpPr>
            <p:spPr>
              <a:xfrm>
                <a:off x="773422" y="6165622"/>
                <a:ext cx="11186559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0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clear excess is visible in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distributions close to the nominal meson mass of 135 MeV/c</a:t>
                </a:r>
                <a:r>
                  <a:rPr lang="en-US" altLang="zh-CN" sz="2000" baseline="300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0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for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0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  <m:r>
                      <a:rPr lang="en-US" altLang="zh-CN" sz="2000" b="0" i="1" smtClean="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0C3AADBB-7DCE-D1A9-8E41-FA7D9146BE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422" y="6165622"/>
                <a:ext cx="11186559" cy="400110"/>
              </a:xfrm>
              <a:prstGeom prst="rect">
                <a:avLst/>
              </a:prstGeom>
              <a:blipFill>
                <a:blip r:embed="rId9"/>
                <a:stretch>
                  <a:fillRect l="-567" t="-9375" b="-28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DC283807-BE38-1523-96E5-9EC9BA4C4E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56185" y="3317811"/>
            <a:ext cx="3814518" cy="283575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EC9C12D-1949-743E-7AA5-65AC6113E35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30827" y="536003"/>
            <a:ext cx="3814517" cy="280987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4342AAF-2F63-493E-FBD6-11DFF1CB2A9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65037" y="547600"/>
            <a:ext cx="3822854" cy="278922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035CA41-D9D9-24CD-D5A1-05EFDC8AF39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0904" y="558890"/>
            <a:ext cx="3770918" cy="271916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4EEF316-5836-B431-00DC-586B89B1038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25393" y="3333347"/>
            <a:ext cx="3944475" cy="283575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AFC7BE3-6437-EB65-D71D-0B95391925F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8968" y="3321598"/>
            <a:ext cx="3908468" cy="280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788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FAAA1A9-8C3D-A24C-9F59-03B6A9A67F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5548" y="6411851"/>
            <a:ext cx="2743200" cy="365125"/>
          </a:xfrm>
        </p:spPr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0813BE71-E1C0-6052-97C3-203422D70BE4}"/>
                  </a:ext>
                </a:extLst>
              </p:cNvPr>
              <p:cNvSpPr txBox="1"/>
              <p:nvPr/>
            </p:nvSpPr>
            <p:spPr>
              <a:xfrm>
                <a:off x="515298" y="-74836"/>
                <a:ext cx="10416560" cy="5959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" altLang="zh-CN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Comparison of reconstructed and generated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" altLang="zh-CN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" altLang="zh-CN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zh-CN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kumimoji="1" lang="en" altLang="zh-CN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0813BE71-E1C0-6052-97C3-203422D70B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298" y="-74836"/>
                <a:ext cx="10416560" cy="595932"/>
              </a:xfrm>
              <a:prstGeom prst="rect">
                <a:avLst/>
              </a:prstGeom>
              <a:blipFill>
                <a:blip r:embed="rId2"/>
                <a:stretch>
                  <a:fillRect l="-1462" t="-12766" b="-340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39CCDDFD-5353-155D-81D5-56295E39C5D0}"/>
                  </a:ext>
                </a:extLst>
              </p:cNvPr>
              <p:cNvSpPr txBox="1"/>
              <p:nvPr/>
            </p:nvSpPr>
            <p:spPr>
              <a:xfrm>
                <a:off x="7867052" y="3792636"/>
                <a:ext cx="4289806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Measurements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2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kumimoji="1" lang="en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are possible starting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sz="2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T</m:t>
                        </m:r>
                      </m:sub>
                    </m:sSub>
                  </m:oMath>
                </a14:m>
                <a:r>
                  <a:rPr kumimoji="1" lang="en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~ 100 MeV/c in a wide rapidity range |y|&lt;1.</a:t>
                </a:r>
              </a:p>
              <a:p>
                <a:endPara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kumimoji="1" lang="en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corrected yields obtained by three methods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2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kumimoji="1" lang="en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are consistent with truly generated.</a:t>
                </a:r>
                <a:endParaRPr kumimoji="1"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39CCDDFD-5353-155D-81D5-56295E39C5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7052" y="3792636"/>
                <a:ext cx="4289806" cy="2246769"/>
              </a:xfrm>
              <a:prstGeom prst="rect">
                <a:avLst/>
              </a:prstGeom>
              <a:blipFill>
                <a:blip r:embed="rId3"/>
                <a:stretch>
                  <a:fillRect l="-1475" t="-1124" r="-2065" b="-39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本框 13">
            <a:extLst>
              <a:ext uri="{FF2B5EF4-FFF2-40B4-BE49-F238E27FC236}">
                <a16:creationId xmlns:a16="http://schemas.microsoft.com/office/drawing/2014/main" id="{B4F15DE7-A3DB-B2FC-DD5D-59D90CDB0B60}"/>
              </a:ext>
            </a:extLst>
          </p:cNvPr>
          <p:cNvSpPr txBox="1"/>
          <p:nvPr/>
        </p:nvSpPr>
        <p:spPr>
          <a:xfrm>
            <a:off x="3250143" y="4050674"/>
            <a:ext cx="4639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0-92%</a:t>
            </a:r>
            <a:endParaRPr kumimoji="1" lang="zh-CN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F5996DE-B3D9-A827-8DD6-65FCE648C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42" y="3456826"/>
            <a:ext cx="4235132" cy="304632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BAD4F06-B39E-EF97-8FF1-6C20B87AE48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6721"/>
          <a:stretch/>
        </p:blipFill>
        <p:spPr>
          <a:xfrm>
            <a:off x="3951696" y="3477764"/>
            <a:ext cx="3950498" cy="304632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CD3EB59-26D1-D079-5BEA-40BE52313AC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464" t="7298" r="7200"/>
          <a:stretch/>
        </p:blipFill>
        <p:spPr>
          <a:xfrm>
            <a:off x="8001418" y="837641"/>
            <a:ext cx="4081347" cy="304632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EAA03E8-BBFE-87C3-CF46-40AAD507E8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794" y="802421"/>
            <a:ext cx="7889570" cy="288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168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4879936D-9D93-BC1C-F880-93500496FB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ED0BEFDF-88E0-FC10-749F-51A2A2D034E0}"/>
                  </a:ext>
                </a:extLst>
              </p:cNvPr>
              <p:cNvSpPr txBox="1"/>
              <p:nvPr/>
            </p:nvSpPr>
            <p:spPr>
              <a:xfrm>
                <a:off x="8610600" y="1717246"/>
                <a:ext cx="3428997" cy="3294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800"/>
                  </a:lnSpc>
                </a:pPr>
                <a:r>
                  <a:rPr kumimoji="1" lang="en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Centrality dependence of the peak mass/width and reconstruction efficiency is observed.</a:t>
                </a:r>
              </a:p>
              <a:p>
                <a:pPr>
                  <a:lnSpc>
                    <a:spcPts val="2800"/>
                  </a:lnSpc>
                </a:pPr>
                <a:endParaRPr kumimoji="1" lang="en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ts val="2800"/>
                  </a:lnSpc>
                </a:pPr>
                <a:endParaRPr kumimoji="1" lang="en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ts val="2800"/>
                  </a:lnSpc>
                </a:pPr>
                <a:r>
                  <a:rPr kumimoji="1" lang="en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corrected yields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2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kumimoji="1" lang="en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are consistent with truly generated ones in each centrality interval.</a:t>
                </a:r>
                <a:endPara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ED0BEFDF-88E0-FC10-749F-51A2A2D034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0600" y="1717246"/>
                <a:ext cx="3428997" cy="3294300"/>
              </a:xfrm>
              <a:prstGeom prst="rect">
                <a:avLst/>
              </a:prstGeom>
              <a:blipFill>
                <a:blip r:embed="rId3"/>
                <a:stretch>
                  <a:fillRect l="-2214" t="-385" r="-738" b="-26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2B06CA42-F6FB-F5B8-2FF0-F009B2E099A9}"/>
                  </a:ext>
                </a:extLst>
              </p:cNvPr>
              <p:cNvSpPr txBox="1"/>
              <p:nvPr/>
            </p:nvSpPr>
            <p:spPr>
              <a:xfrm>
                <a:off x="552602" y="-63976"/>
                <a:ext cx="7626831" cy="5959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Centrality dependence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zh-CN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kumimoji="1" lang="en-US" altLang="zh-CN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 </a:t>
                </a:r>
                <a:r>
                  <a:rPr kumimoji="1" lang="en-US" altLang="zh-CN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ECal-ECal</a:t>
                </a:r>
                <a:endParaRPr kumimoji="1" lang="zh-CN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2B06CA42-F6FB-F5B8-2FF0-F009B2E099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602" y="-63976"/>
                <a:ext cx="7626831" cy="595932"/>
              </a:xfrm>
              <a:prstGeom prst="rect">
                <a:avLst/>
              </a:prstGeom>
              <a:blipFill>
                <a:blip r:embed="rId4"/>
                <a:stretch>
                  <a:fillRect l="-1993" t="-12766" r="-997" b="-319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>
            <a:extLst>
              <a:ext uri="{FF2B5EF4-FFF2-40B4-BE49-F238E27FC236}">
                <a16:creationId xmlns:a16="http://schemas.microsoft.com/office/drawing/2014/main" id="{1C8726EB-4C97-BDDA-6008-0EDCE69C34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8861" y="3754081"/>
            <a:ext cx="3467046" cy="251493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AFF2F32-3134-FA11-8AFF-020963089F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387" y="804977"/>
            <a:ext cx="7772400" cy="285766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8AD3975-22F0-D91B-569E-1A2574D09C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220" y="3741125"/>
            <a:ext cx="3507334" cy="250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61500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547"/>
  <p:tag name="MH_LIBRARY" val="CONTENTS"/>
  <p:tag name="MH_TYPE" val="OTHERS"/>
  <p:tag name="ID" val="54584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547"/>
  <p:tag name="MH_LIBRARY" val="CONTENTS"/>
  <p:tag name="MH_TYPE" val="OTHERS"/>
  <p:tag name="ID" val="54584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7223</TotalTime>
  <Words>829</Words>
  <Application>Microsoft Macintosh PowerPoint</Application>
  <PresentationFormat>宽屏</PresentationFormat>
  <Paragraphs>133</Paragraphs>
  <Slides>15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15</vt:i4>
      </vt:variant>
    </vt:vector>
  </HeadingPairs>
  <TitlesOfParts>
    <vt:vector size="26" baseType="lpstr">
      <vt:lpstr>等线</vt:lpstr>
      <vt:lpstr>等线 Light</vt:lpstr>
      <vt:lpstr>系统字体常规体</vt:lpstr>
      <vt:lpstr>Arial</vt:lpstr>
      <vt:lpstr>Cambria Math</vt:lpstr>
      <vt:lpstr>Helvetica</vt:lpstr>
      <vt:lpstr>Times New Roman</vt:lpstr>
      <vt:lpstr>Wingdings</vt:lpstr>
      <vt:lpstr>Office 主题​​</vt:lpstr>
      <vt:lpstr>1_自定义设计方案</vt:lpstr>
      <vt:lpstr>自定义设计方案</vt:lpstr>
      <vt:lpstr>Reconstruction of photons and neutral mesons  in heavy-ion collisions with MPD at NICA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8615735895362</dc:creator>
  <cp:lastModifiedBy>8615735895362</cp:lastModifiedBy>
  <cp:revision>161</cp:revision>
  <dcterms:created xsi:type="dcterms:W3CDTF">2024-08-01T10:09:49Z</dcterms:created>
  <dcterms:modified xsi:type="dcterms:W3CDTF">2024-10-24T21:37:35Z</dcterms:modified>
</cp:coreProperties>
</file>