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62" r:id="rId1"/>
  </p:sldMasterIdLst>
  <p:sldIdLst>
    <p:sldId id="256" r:id="rId2"/>
    <p:sldId id="259" r:id="rId3"/>
    <p:sldId id="267" r:id="rId4"/>
    <p:sldId id="273" r:id="rId5"/>
    <p:sldId id="274" r:id="rId6"/>
    <p:sldId id="268" r:id="rId7"/>
    <p:sldId id="278" r:id="rId8"/>
    <p:sldId id="269" r:id="rId9"/>
    <p:sldId id="271" r:id="rId10"/>
    <p:sldId id="270" r:id="rId11"/>
    <p:sldId id="276" r:id="rId12"/>
    <p:sldId id="280" r:id="rId13"/>
    <p:sldId id="277" r:id="rId14"/>
    <p:sldId id="279" r:id="rId15"/>
    <p:sldId id="281" r:id="rId16"/>
    <p:sldId id="285" r:id="rId17"/>
    <p:sldId id="284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3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8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8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0674" y="2704012"/>
            <a:ext cx="9807438" cy="901338"/>
          </a:xfrm>
          <a:ln w="31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  <a:ea typeface="Cambria Math" panose="02040503050406030204" pitchFamily="18" charset="0"/>
              </a:rPr>
              <a:t>Осцилляции нейтрино</a:t>
            </a:r>
            <a:endParaRPr lang="ru-RU" sz="4800" dirty="0">
              <a:latin typeface="Arial Black" panose="020B0A040201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032" y="1136468"/>
            <a:ext cx="10931434" cy="51580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сновная цель – прямое измерение потока низкоэнергетических солнечных нейтрино от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pp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-реакции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есто проведения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Баксанская нейтринная обсерватория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Северный Кавказ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лубина расположения 2100 м (4700 м.в.э.)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6309" y="117566"/>
            <a:ext cx="10931434" cy="852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SAGE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(1990 г. – до настоящего момента </a:t>
            </a:r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9" y="3540034"/>
            <a:ext cx="5294674" cy="3104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5203" y="4258491"/>
            <a:ext cx="4545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Усреднённые по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измерения эксперимента SAGE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БНО составляет 65.4 ± 3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 ± 2.7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почти в 2 раза меньше ожидаемого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2" y="3540034"/>
            <a:ext cx="5754334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8" y="663499"/>
            <a:ext cx="10874827" cy="47531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еакцией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на которой основан эксперимент, является рассеяние солнечных нейтрино на электронах легкой воды: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(порог регистрации 7,5 МэВ)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глубина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расположения установки 2700 м.в.э. (1000 м)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детектор содержится в цилиндрическом резервуаре (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d=15,6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h=16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м). Стальные стенки резервуара имеют толщину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4,5-12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мм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мишень для нейтрино – 3000 т чистейшей воды,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из которых собственно для детектирования были задействованы только 680 т. в центре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резервуара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1000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больших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ФЭУ (50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см диаметром), размещенных на внутренней поверхности резервуара и покрывающих 20% этой поверхности, фиксировали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черенковское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излучение.</a:t>
            </a:r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59403"/>
              </p:ext>
            </p:extLst>
          </p:nvPr>
        </p:nvGraphicFramePr>
        <p:xfrm>
          <a:off x="3797073" y="992583"/>
          <a:ext cx="1625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3" imgW="1625400" imgH="266400" progId="Equation.DSMT4">
                  <p:embed/>
                </p:oleObj>
              </mc:Choice>
              <mc:Fallback>
                <p:oleObj name="Equation" r:id="rId3" imgW="1625400" imgH="26640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7073" y="992583"/>
                        <a:ext cx="1625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05095" y="-92268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Kamiokande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–II</a:t>
            </a:r>
            <a:r>
              <a:rPr lang="ru-RU" sz="3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(1986 – 1995 гг.)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747" y="3756675"/>
            <a:ext cx="4624251" cy="3070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9909" y="4818748"/>
            <a:ext cx="2281646" cy="5355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2251" y="4584150"/>
            <a:ext cx="416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Полученный результат для солнечных нейтрино</a:t>
            </a:r>
            <a:r>
              <a:rPr lang="en-US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ru-RU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2251" y="5910768"/>
            <a:ext cx="4528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Доля экспериментально обнаруженных нейтрино от теоретически рассчитанного количества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0019211" y="5345865"/>
            <a:ext cx="431076" cy="542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186" y="2407814"/>
            <a:ext cx="3057252" cy="186218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5095" y="-92268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Kamiokande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–II</a:t>
            </a:r>
            <a:r>
              <a:rPr lang="ru-RU" sz="3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(1986 – 1995 гг.)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59" y="5559480"/>
            <a:ext cx="813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Полученный результат для атмосферных нейтрино</a:t>
            </a:r>
            <a:r>
              <a:rPr lang="en-US" sz="2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ru-RU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59" y="918276"/>
            <a:ext cx="106005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Нейтрино рождаются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атмосфере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распада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пионов, образующихся от бомбардировки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верхних слоев атмосферы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космическими лучами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главным образом протонами. Пионы распадаются на мюоны, а те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свою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очередь на электроны. При этом на каждые два мюонных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нейтрино рождается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одно электронное.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0559" y="4045883"/>
                <a:ext cx="11151327" cy="1333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1A1A1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(</m:t>
                    </m:r>
                    <m:sSub>
                      <m:sSubPr>
                        <m:ctrlPr>
                          <a:rPr lang="ru-RU" i="1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ru-RU" i="1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ru-RU" i="1">
                        <a:solidFill>
                          <a:srgbClr val="1A1A1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ru-RU" i="1">
                        <a:solidFill>
                          <a:srgbClr val="1A1A1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приходится 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1A1A1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b="0" i="1" smtClean="0">
                        <a:solidFill>
                          <a:srgbClr val="1A1A1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0" i="1" smtClean="0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ru-RU" b="0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b="0" i="1" smtClean="0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b="0" i="1" smtClean="0">
                                    <a:solidFill>
                                      <a:srgbClr val="1A1A1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srgbClr val="1A1A1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1A1A1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.В </a:t>
                </a:r>
                <a:r>
                  <a:rPr lang="ru-RU" dirty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эксперименте наблюдалось </a:t>
                </a:r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это</a:t>
                </a:r>
                <a:r>
                  <a:rPr lang="en-US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соотношение </a:t>
                </a:r>
                <a:r>
                  <a:rPr lang="ru-RU" dirty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меньше, чем </a:t>
                </a:r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ru-RU" dirty="0" smtClean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Точнее в эксперименте изучалась величина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эксп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расчет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b="0" i="0" dirty="0" smtClean="0">
                    <a:solidFill>
                      <a:srgbClr val="1A1A1A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b="0" i="0" dirty="0" smtClean="0">
                    <a:solidFill>
                      <a:srgbClr val="1A1A1A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которая должна быть 1 при отсутствии осцилляций.</a:t>
                </a:r>
                <a:endParaRPr lang="ru-RU" sz="2400" b="0" i="0" dirty="0">
                  <a:solidFill>
                    <a:srgbClr val="1A1A1A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" y="4045883"/>
                <a:ext cx="11151327" cy="1333763"/>
              </a:xfrm>
              <a:prstGeom prst="rect">
                <a:avLst/>
              </a:prstGeom>
              <a:blipFill>
                <a:blip r:embed="rId3"/>
                <a:stretch>
                  <a:fillRect l="-437" t="-3211" r="-437" b="-6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33" y="5625823"/>
            <a:ext cx="3529064" cy="3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1702" y="574571"/>
                <a:ext cx="10874827" cy="4753112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200" dirty="0" smtClean="0"/>
                  <a:t>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еакцией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на которой основан эксперимент, является рассеяние солнечных нейтрино на электронах легкой воды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(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порог регистрации 5 МэВ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глубина расположения установки 2700 м.в.э. (1000 м)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детектор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огромный резервуар (40х40 м) из нержавеющей стали, заполненный 50 000 т чистой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воды</a:t>
                </a:r>
                <a:endParaRPr lang="ru-R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в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нутренний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детектор –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мишень для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нейтрино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32 </a:t>
                </a:r>
                <a:r>
                  <a:rPr lang="ru-RU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кт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11146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20-дюймовых ФЭУ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в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нешний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детектор – защита от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γ-квантов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нейтронов извне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18 </a:t>
                </a:r>
                <a:r>
                  <a:rPr lang="ru-RU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кт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1885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8-дюймовых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ФЭУ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Внутренний и внешний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детекторы разделены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между собой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двумя слоями 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пленки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из полиэтилентерефталата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702" y="574571"/>
                <a:ext cx="10874827" cy="4753112"/>
              </a:xfrm>
              <a:blipFill>
                <a:blip r:embed="rId3"/>
                <a:stretch>
                  <a:fillRect l="-617" t="-1154" r="-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22340"/>
              </p:ext>
            </p:extLst>
          </p:nvPr>
        </p:nvGraphicFramePr>
        <p:xfrm>
          <a:off x="3962264" y="917848"/>
          <a:ext cx="1625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4" imgW="1625400" imgH="266400" progId="Equation.DSMT4">
                  <p:embed/>
                </p:oleObj>
              </mc:Choice>
              <mc:Fallback>
                <p:oleObj name="Equation" r:id="rId4" imgW="1625400" imgH="26640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264" y="917848"/>
                        <a:ext cx="1625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33398" y="-201482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Super-Kamiokande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3" y="4134253"/>
            <a:ext cx="4689609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84" y="4134252"/>
            <a:ext cx="4369570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8" y="718264"/>
            <a:ext cx="11025053" cy="475311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 1998 году было опубликовано доказательство осцилляций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атмосферных нейтрино, полученное детектором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Super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-Kamiokande.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Измеренное детектором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Super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-Kamiokande отношение R аналогичное Kamiokande R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=0.638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± 0.16(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stat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.) ± 0.05 (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syst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.). </a:t>
            </a:r>
          </a:p>
          <a:p>
            <a:pPr marL="0" indent="457200" algn="just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3398" y="-143691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Super-Kamiokande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53" y="2337651"/>
            <a:ext cx="4466273" cy="3133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275" y="2259811"/>
            <a:ext cx="3902531" cy="3506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5" y="5835490"/>
            <a:ext cx="6153150" cy="619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00084" y="5835490"/>
            <a:ext cx="45545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Области </a:t>
            </a:r>
            <a:r>
              <a:rPr lang="ru-RU" sz="1400" dirty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разрешенных осцилляционных параметров из </a:t>
            </a:r>
            <a:r>
              <a:rPr lang="ru-RU" sz="1400" dirty="0" smtClean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анализа</a:t>
            </a:r>
            <a:r>
              <a:rPr lang="en-US" sz="1400" dirty="0" smtClean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данных</a:t>
            </a:r>
            <a:r>
              <a:rPr lang="en-US" sz="1400" dirty="0" smtClean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Super-Kamiokande</a:t>
            </a:r>
            <a:endParaRPr lang="ru-RU" sz="1600" b="0" i="0" dirty="0">
              <a:solidFill>
                <a:srgbClr val="1A1A1A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66" y="807606"/>
            <a:ext cx="10982597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о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сновная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его задача – разрешение проблемы нейтринных осцилляций путем детектирования антинейтрино от японских и южнокорейских ядерных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реакторов (порог регистрации 2,6 МэВ)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KamLAND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находится в той же шахте, что и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Kamiokande, глубина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расположения установки 2700 м.в.э. (1000 м)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детектирования антинейтрино используется реакция обратного </a:t>
            </a:r>
            <a:r>
              <a:rPr lang="ru-RU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бетта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-распада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1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основной (внутренний) детектор установки содержит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000 т  жидкого сцинтиллятора в прозрачной нейлоновой сфере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d=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13 м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пластиковая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сфера со сцинтиллятором подвешена в центре стальной сферы, заполненной прозрачной смесью жидких парафинов (массой 2 килотонны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внутренней поверхности стальной сферы расположены 1879 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фотоумножителей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двух типов (17- и 20-дюймового диаметра).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2366" y="0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KamLAND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(2002 г. – настоящее время)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167" y="4088674"/>
            <a:ext cx="3572692" cy="2769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215" y="1998617"/>
            <a:ext cx="1693136" cy="3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7" y="846795"/>
            <a:ext cx="10982597" cy="435133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В предыдущих экспериментах с реакторными нейтрино (на реакторах в Красноярске, Ровно, Саванна-Ривер,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Гёсгене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Буже, Пало Верде и в эксперименте CHOOZ) их дефицита не было обнаружено. Однако эксперименты с солнечными нейтрино свидетельствовали, что расстояния порядка 1 км слишком малы для его обнаружения — т.е. все ранее проведенные эксперименты были слишком малочувствительны к эффекту нейтринных осцилляций. Размеры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KamLAND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и его расположение в 100-200 км от реакторов сделало его весьма чувствительным к этому эффекту, что и привело к его обнаружению. Резко увеличив массу мишени, снизив фон и продвинувшись на два порядка по расстоянию,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KamLAND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смог попасть в область осцилляций.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2366" y="0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KamLAND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(2002 г. – настоящее время)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32" y="2954677"/>
            <a:ext cx="4126095" cy="3691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41" y="3017520"/>
            <a:ext cx="567227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4073" y="476411"/>
                <a:ext cx="11034848" cy="4351338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етектор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расположен в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шахте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Крейгтон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(Садбери,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Канада)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глубине 2070 м (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6080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м.в.э.)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детектор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SNO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является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водным </a:t>
                </a:r>
                <a:r>
                  <a:rPr lang="ru-RU" sz="2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черенковским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детекором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только в этом детекторе обычная вода заменена на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тяжелую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мишень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для нейтрино: 1000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 </a:t>
                </a:r>
                <a:r>
                  <a:rPr lang="ru-RU" sz="2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изотопически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чистой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залитой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прозрачную акриловую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сферу толщиной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 см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12 м в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диаметре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Мишень защищает 7 </a:t>
                </a:r>
                <a:r>
                  <a:rPr lang="ru-RU" sz="2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кт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обычной воды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9456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8-дюймовых ФЭУ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установлены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особой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сферической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конструкции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из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нержавеющей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стали (d=18 м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073" y="476411"/>
                <a:ext cx="11034848" cy="4351338"/>
              </a:xfrm>
              <a:blipFill>
                <a:blip r:embed="rId2"/>
                <a:stretch>
                  <a:fillRect l="-608" t="-1821" r="-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474073" y="-167026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SNO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18" y="3448593"/>
            <a:ext cx="3200400" cy="340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697" y="3448593"/>
            <a:ext cx="3057525" cy="34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4073" y="-167026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SNO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04" y="1802676"/>
            <a:ext cx="3727268" cy="1423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7" y="826385"/>
            <a:ext cx="6501493" cy="3432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827" y="4441523"/>
            <a:ext cx="1102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Результатом эксперимента SNO стало измерение параметров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осцилляций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солнечных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нейтрино, которое подтвердило ранее измеренные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значения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другими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экспериментами с солнечными нейтрино и совпало со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значениями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реакторного эксперимента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KamLAND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79" y="5641852"/>
            <a:ext cx="7482567" cy="7066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303252"/>
            <a:ext cx="3892732" cy="43158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632008" y="672965"/>
            <a:ext cx="3244895" cy="17160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320" y="3318072"/>
            <a:ext cx="5059680" cy="10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273687"/>
            <a:ext cx="10515600" cy="73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Источники нейтрино</a:t>
            </a:r>
            <a:endParaRPr lang="ru-RU" sz="4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" y="1290047"/>
            <a:ext cx="11153503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Космические нейтрино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реликтовые нейтрино, нейтрино от звезд, нейтрино, рождающиеся в КЛ и нейтрино, рождающиеся при взаимодействии КЛ с атмосферой Земли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Нейтрино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от естественных  источников на Земле, возникающие в процессах бета-распада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радионуклидов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Нейтрино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от искусственных источников, к ним относятся реакторные антинейтрино и ускорительные нейтрино.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930" y="68788"/>
            <a:ext cx="10515600" cy="75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Эксперимент Хоумстейк (опыт Дэвиса, 1968 г.)</a:t>
            </a:r>
            <a:endParaRPr lang="ru-RU" sz="4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1703" y="827068"/>
                <a:ext cx="10874827" cy="4753112"/>
              </a:xfrm>
            </p:spPr>
            <p:txBody>
              <a:bodyPr/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dirty="0" smtClean="0"/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использовался метод хлор-аргоновый метод Понтекорво. Солнечные нейтрино должны вызывать реакцию (порог реакции 0,8 МэВ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наиболее чувствителен к борным нейтрино)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глубина расположения установки 4200 м.в.э. (1478 м)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мишень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615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 жидкого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 стальном баке (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d=6,1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=14,6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м), установленная в шахте Хоумстейк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(США, Южная Дакота)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703" y="827068"/>
                <a:ext cx="10874827" cy="4753112"/>
              </a:xfrm>
              <a:blipFill>
                <a:blip r:embed="rId3"/>
                <a:stretch>
                  <a:fillRect l="-953" t="-1669" r="-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93507"/>
              </p:ext>
            </p:extLst>
          </p:nvPr>
        </p:nvGraphicFramePr>
        <p:xfrm>
          <a:off x="5035730" y="2076439"/>
          <a:ext cx="228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4" imgW="2286000" imgH="342720" progId="Equation.DSMT4">
                  <p:embed/>
                </p:oleObj>
              </mc:Choice>
              <mc:Fallback>
                <p:oleObj name="Equation" r:id="rId4" imgW="2286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5730" y="2076439"/>
                        <a:ext cx="2286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82" y="3773767"/>
            <a:ext cx="4949735" cy="28999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5867" y="3773767"/>
            <a:ext cx="2514601" cy="27042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2034" y="6489055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Рэймонд Дэвис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0" y="2047907"/>
            <a:ext cx="5029198" cy="3317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509559"/>
            <a:ext cx="6596743" cy="4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988" y="-5914"/>
            <a:ext cx="10515600" cy="634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Эксперимент Хоумстейк (опыт Дэвиса, 1968 г.)</a:t>
            </a:r>
            <a:endParaRPr lang="ru-RU" sz="4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6253" y="556528"/>
            <a:ext cx="174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/>
              <a:t> </a:t>
            </a:r>
            <a:r>
              <a:rPr lang="ru-RU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Результат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88" y="1293363"/>
            <a:ext cx="6204855" cy="1971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35" y="3724313"/>
            <a:ext cx="2406476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4243" y="6467513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Бруно Понтекорво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984415" y="4589727"/>
            <a:ext cx="3135085" cy="10972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711677" y="4722868"/>
            <a:ext cx="357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Гипотеза об осцилляциях нейтрино 1957 г.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43" y="1018193"/>
            <a:ext cx="4454932" cy="30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2708" y="1729062"/>
                <a:ext cx="11326584" cy="4674734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Метод детектирования основан на реакции  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порог реакции 0,23 МэВ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чувствителен к основному потоку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pp-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нейтрино, а также к низкоэнергетическим бериллиевым нейтрино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позволяет детектировать все типы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солнечных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нейтрино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708" y="1729062"/>
                <a:ext cx="11326584" cy="4674734"/>
              </a:xfrm>
              <a:blipFill>
                <a:blip r:embed="rId3"/>
                <a:stretch>
                  <a:fillRect l="-969" r="-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0283" y="195309"/>
            <a:ext cx="10931434" cy="99341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Галлий-германиевые детекторы </a:t>
            </a:r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GALLEX, GNO, SAGE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43848"/>
              </p:ext>
            </p:extLst>
          </p:nvPr>
        </p:nvGraphicFramePr>
        <p:xfrm>
          <a:off x="7112543" y="2038554"/>
          <a:ext cx="226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4" imgW="2260440" imgH="342720" progId="Equation.DSMT4">
                  <p:embed/>
                </p:oleObj>
              </mc:Choice>
              <mc:Fallback>
                <p:oleObj name="Equation" r:id="rId4" imgW="2260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2543" y="2038554"/>
                        <a:ext cx="2260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0283" y="759093"/>
                <a:ext cx="10931434" cy="5158060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 smtClean="0"/>
                  <a:t>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сновная цель – прямое измерение потока низкоэнергетических солнечных нейтрино от 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pp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-реакции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глубина расположения детектора 3300 м под самой высокой горой в Италии (Гран-Сассо)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200" dirty="0" smtClean="0"/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ишень для нейтрино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30 </a:t>
                </a:r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 галлия в форме водного раствора хлорида галлия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𝐻𝐶𝑙</m:t>
                    </m:r>
                    <m:r>
                      <a:rPr lang="ru-RU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283" y="759093"/>
                <a:ext cx="10931434" cy="5158060"/>
              </a:xfrm>
              <a:blipFill>
                <a:blip r:embed="rId2"/>
                <a:stretch>
                  <a:fillRect l="-613" t="-1537" r="-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630283" y="0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GALLEX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(1991 – 1997 гг.)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405" y="2713846"/>
            <a:ext cx="3190875" cy="396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398" y="3338123"/>
            <a:ext cx="201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Результат 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21" y="4076527"/>
            <a:ext cx="60198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0283" y="1122457"/>
                <a:ext cx="10931434" cy="5158060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000" dirty="0" smtClean="0"/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сновная цель – прямое измерение потока низкоэнергетических солнечных нейтрино от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pp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-реакции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глубина расположения детектора 3300 м под самой высокой горой в Италии (Гран-Сассо)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2400" dirty="0" smtClean="0"/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ишень для нейтрино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60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 галлия в форме водного раствора хлорида галлия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𝐻𝐶𝑙</m:t>
                    </m:r>
                    <m:r>
                      <a:rPr lang="ru-R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ru-RU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283" y="1122457"/>
                <a:ext cx="10931434" cy="5158060"/>
              </a:xfrm>
              <a:blipFill>
                <a:blip r:embed="rId2"/>
                <a:stretch>
                  <a:fillRect l="-725" t="-1655" r="-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630283" y="0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GNO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(1997 – 2003 гг.)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169" y="3910493"/>
            <a:ext cx="201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Результат 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6169" y="4562759"/>
            <a:ext cx="560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счета нейтринных событий составляет 130±8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измеренные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оказались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65.8 ± 9.8 ± 3.5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SNU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5949" y="195943"/>
            <a:ext cx="10931434" cy="993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GALLEX + GNO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79" y="1409426"/>
            <a:ext cx="9361375" cy="45341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83" y="989329"/>
            <a:ext cx="3124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1232</Words>
  <Application>Microsoft Office PowerPoint</Application>
  <PresentationFormat>Широкоэкранный</PresentationFormat>
  <Paragraphs>97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Bahnschrift</vt:lpstr>
      <vt:lpstr>Calibri</vt:lpstr>
      <vt:lpstr>Calibri Light</vt:lpstr>
      <vt:lpstr>Cambria Math</vt:lpstr>
      <vt:lpstr>Symbol</vt:lpstr>
      <vt:lpstr>Times New Roman</vt:lpstr>
      <vt:lpstr>Wingdings</vt:lpstr>
      <vt:lpstr>Тема Office</vt:lpstr>
      <vt:lpstr>Equation</vt:lpstr>
      <vt:lpstr>Осцилляции нейтрино</vt:lpstr>
      <vt:lpstr>Источники нейтрино</vt:lpstr>
      <vt:lpstr>Эксперимент Хоумстейк (опыт Дэвиса, 1968 г.)</vt:lpstr>
      <vt:lpstr>Презентация PowerPoint</vt:lpstr>
      <vt:lpstr>Эксперимент Хоумстейк (опыт Дэвиса, 1968 г.)</vt:lpstr>
      <vt:lpstr>Галлий-германиевые детекторы GALLEX, GNO, SAGE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Осцилляции нейтрино</dc:title>
  <dc:creator>Sveta</dc:creator>
  <cp:lastModifiedBy>Sveta</cp:lastModifiedBy>
  <cp:revision>259</cp:revision>
  <dcterms:created xsi:type="dcterms:W3CDTF">2024-09-23T13:57:10Z</dcterms:created>
  <dcterms:modified xsi:type="dcterms:W3CDTF">2024-12-15T19:08:50Z</dcterms:modified>
</cp:coreProperties>
</file>