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3"/>
    <p:sldId id="257" r:id="rId4"/>
    <p:sldId id="258" r:id="rId5"/>
    <p:sldId id="266" r:id="rId6"/>
    <p:sldId id="267" r:id="rId7"/>
    <p:sldId id="261" r:id="rId8"/>
    <p:sldId id="263" r:id="rId9"/>
    <p:sldId id="260" r:id="rId10"/>
    <p:sldId id="262" r:id="rId11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ce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252" y="54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4" name="Date Placeholder 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 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en-US" dirty="0">
                <a:sym typeface="+mn-ea"/>
              </a:rPr>
              <a:t>Click to edit Master title style</a:t>
            </a:r>
            <a:endParaRPr lang="en-US" dirty="0">
              <a:sym typeface="+mn-e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en-US" dirty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>
                <a:sym typeface="+mn-ea"/>
              </a:rPr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en-US" dirty="0">
                <a:sym typeface="+mn-ea"/>
              </a:rPr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4.png"/><Relationship Id="rId3" Type="http://schemas.openxmlformats.org/officeDocument/2006/relationships/tags" Target="../tags/tag2.xml"/><Relationship Id="rId2" Type="http://schemas.microsoft.com/office/2007/relationships/media" Target="../media/media2.mp4"/><Relationship Id="rId1" Type="http://schemas.openxmlformats.org/officeDocument/2006/relationships/video" Target="../media/media2.mp4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ешегд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8255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Введение</a:t>
            </a:r>
            <a:endParaRPr lang="ru-RU" altLang="ru-RU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en-US">
                <a:sym typeface="+mn-ea"/>
              </a:rPr>
              <a:t>Гравитационно-волновое событие GW150914, обнаруженное детекторами LIGO, выявило существование черных дыр (ЧД) с массой около 30 M⊙ в форме двойных систем. В работе </a:t>
            </a:r>
            <a:r>
              <a:rPr lang="es-AR" altLang="en-US">
                <a:sym typeface="+mn-ea"/>
              </a:rPr>
              <a:t>Sasaki 2016 </a:t>
            </a:r>
            <a:endParaRPr lang="es-AR" altLang="en-US">
              <a:sym typeface="+mn-ea"/>
            </a:endParaRPr>
          </a:p>
          <a:p>
            <a:r>
              <a:rPr lang="ru-RU" altLang="en-US">
                <a:sym typeface="+mn-ea"/>
              </a:rPr>
              <a:t>был расчитан темп слияний этих ПЧД  не учитывая возможные взаймодействия между ними</a:t>
            </a:r>
            <a:r>
              <a:rPr lang="en-US" altLang="ru-RU">
                <a:sym typeface="+mn-ea"/>
              </a:rPr>
              <a:t>.</a:t>
            </a:r>
            <a:endParaRPr lang="ru-RU" altLang="en-US">
              <a:sym typeface="+mn-ea"/>
            </a:endParaRPr>
          </a:p>
          <a:p>
            <a:r>
              <a:rPr lang="ru-RU" altLang="en-US">
                <a:sym typeface="+mn-ea"/>
              </a:rPr>
              <a:t>В кластерах ПЧД активно рассеиваются друг на друге в результате чего возможно возмущение параметров двойное или образование новой двойной, что ведет к подавлению темпа слияний.</a:t>
            </a:r>
            <a:endParaRPr lang="ru-RU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мещающее содержимое 3" descr="вшгощ"/>
          <p:cNvPicPr>
            <a:picLocks noGrp="1" noChangeAspect="1"/>
          </p:cNvPicPr>
          <p:nvPr>
            <p:ph sz="quarter" idx="13"/>
          </p:nvPr>
        </p:nvPicPr>
        <p:blipFill>
          <a:blip r:embed="rId1"/>
          <a:stretch>
            <a:fillRect/>
          </a:stretch>
        </p:blipFill>
        <p:spPr>
          <a:xfrm>
            <a:off x="-635" y="0"/>
            <a:ext cx="1219263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Video1">
            <a:hlinkClick r:id="" action="ppaction://media"/>
          </p:cNvPr>
          <p:cNvPicPr>
            <a:picLocks noChangeAspect="1"/>
          </p:cNvPicPr>
          <p:nvPr>
            <p:ph sz="half" idx="1"/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635" y="0"/>
            <a:ext cx="12192000" cy="6041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2-dfuwy0gj-zrtuypsk_q3sGGtG1">
            <a:hlinkClick r:id="" action="ppaction://media"/>
          </p:cNvPr>
          <p:cNvPicPr>
            <a:picLocks noChangeAspect="1"/>
          </p:cNvPicPr>
          <p:nvPr>
            <p:ph sz="half" idx="1"/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41910"/>
            <a:ext cx="12192000" cy="6142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24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1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мещающее содержимое 2" descr="jjjj"/>
          <p:cNvPicPr>
            <a:picLocks noGrp="1" noChangeAspect="1"/>
          </p:cNvPicPr>
          <p:nvPr>
            <p:ph sz="quarter" idx="13"/>
          </p:nvPr>
        </p:nvPicPr>
        <p:blipFill>
          <a:blip r:embed="rId1"/>
          <a:stretch>
            <a:fillRect/>
          </a:stretch>
        </p:blipFill>
        <p:spPr>
          <a:xfrm>
            <a:off x="1419860" y="910590"/>
            <a:ext cx="8963660" cy="5947410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978535" y="221615"/>
            <a:ext cx="1023493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3200">
                <a:sym typeface="+mn-ea"/>
              </a:rPr>
              <a:t>Распределение </a:t>
            </a:r>
            <a:r>
              <a:rPr lang="en-US" sz="3200">
                <a:sym typeface="+mn-ea"/>
              </a:rPr>
              <a:t>j</a:t>
            </a:r>
            <a:r>
              <a:rPr lang="ru-RU" sz="3200">
                <a:sym typeface="+mn-ea"/>
              </a:rPr>
              <a:t> при жестком рассеянии (</a:t>
            </a:r>
            <a:r>
              <a:rPr lang="es-AR" sz="3200">
                <a:sym typeface="+mn-ea"/>
              </a:rPr>
              <a:t>b</a:t>
            </a:r>
            <a:r>
              <a:rPr lang="en-US" sz="3200">
                <a:sym typeface="+mn-ea"/>
              </a:rPr>
              <a:t>=200au</a:t>
            </a:r>
            <a:r>
              <a:rPr lang="ru-RU" sz="3200">
                <a:sym typeface="+mn-ea"/>
              </a:rPr>
              <a:t>)</a:t>
            </a:r>
            <a:endParaRPr lang="ru-RU" sz="3200">
              <a:sym typeface="+mn-ea"/>
            </a:endParaRPr>
          </a:p>
          <a:p>
            <a:pPr algn="ctr"/>
            <a:r>
              <a:rPr lang="en-US" altLang="ru-RU" sz="3200">
                <a:sym typeface="+mn-ea"/>
              </a:rPr>
              <a:t>(j_0 = 0.04)</a:t>
            </a:r>
            <a:endParaRPr lang="en-US" altLang="ru-RU" sz="3200"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мещающее содержимое 2" descr="hhhhhh"/>
          <p:cNvPicPr>
            <a:picLocks noGrp="1" noChangeAspect="1"/>
          </p:cNvPicPr>
          <p:nvPr>
            <p:ph sz="quarter" idx="13"/>
          </p:nvPr>
        </p:nvPicPr>
        <p:blipFill>
          <a:blip r:embed="rId1"/>
          <a:stretch>
            <a:fillRect/>
          </a:stretch>
        </p:blipFill>
        <p:spPr>
          <a:xfrm>
            <a:off x="1711325" y="963930"/>
            <a:ext cx="8671560" cy="5894070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398145" y="309880"/>
            <a:ext cx="1152080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altLang="en-US" sz="3200">
                <a:sym typeface="+mn-ea"/>
              </a:rPr>
              <a:t>Интегральная функция распределения </a:t>
            </a:r>
            <a:r>
              <a:rPr lang="es-AR" altLang="ru-RU" sz="3200">
                <a:sym typeface="+mn-ea"/>
              </a:rPr>
              <a:t>t </a:t>
            </a:r>
            <a:r>
              <a:rPr lang="ru-RU" altLang="ru-RU" sz="3200">
                <a:sym typeface="+mn-ea"/>
              </a:rPr>
              <a:t>при жестком рассеянии</a:t>
            </a:r>
            <a:endParaRPr lang="ru-RU" altLang="ru-RU" sz="3200">
              <a:sym typeface="+mn-ea"/>
            </a:endParaRPr>
          </a:p>
          <a:p>
            <a:pPr algn="ctr"/>
            <a:r>
              <a:rPr lang="en-US" altLang="ru-RU" sz="3200">
                <a:sym typeface="+mn-ea"/>
              </a:rPr>
              <a:t>(t_0 = 1.4e10 years)</a:t>
            </a:r>
            <a:endParaRPr lang="en-US" altLang="ru-RU" sz="3200"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овое поле 8"/>
          <p:cNvSpPr txBox="1"/>
          <p:nvPr/>
        </p:nvSpPr>
        <p:spPr>
          <a:xfrm>
            <a:off x="2084114" y="552033"/>
            <a:ext cx="34067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3200" dirty="0"/>
              <a:t>Темп слияний ПЧД</a:t>
            </a:r>
            <a:endParaRPr lang="ru-RU" altLang="en-US" sz="3200" dirty="0"/>
          </a:p>
        </p:txBody>
      </p:sp>
      <p:pic>
        <p:nvPicPr>
          <p:cNvPr id="11" name="Замещающее содержимое 10" descr="33333333333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72720" y="1026160"/>
            <a:ext cx="7648575" cy="5349875"/>
          </a:xfrm>
          <a:prstGeom prst="rect">
            <a:avLst/>
          </a:prstGeom>
        </p:spPr>
      </p:pic>
      <p:pic>
        <p:nvPicPr>
          <p:cNvPr id="5" name="Замещающее содержимое 2" descr="333333333333333333333333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9247" y="908136"/>
            <a:ext cx="4038600" cy="1428750"/>
          </a:xfrm>
          <a:prstGeom prst="rect">
            <a:avLst/>
          </a:prstGeom>
          <a:effectLst/>
        </p:spPr>
      </p:pic>
      <p:sp>
        <p:nvSpPr>
          <p:cNvPr id="6" name="Текстовое поле 5"/>
          <p:cNvSpPr txBox="1"/>
          <p:nvPr/>
        </p:nvSpPr>
        <p:spPr>
          <a:xfrm>
            <a:off x="7999095" y="673824"/>
            <a:ext cx="4018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s-AR" sz="2400" dirty="0"/>
              <a:t>В работе </a:t>
            </a:r>
            <a:r>
              <a:rPr lang="es-AR" altLang="en-US" sz="2400" dirty="0"/>
              <a:t>Sasaki et al. 2016</a:t>
            </a:r>
            <a:r>
              <a:rPr lang="en-US" altLang="en-US" sz="2400" dirty="0"/>
              <a:t>:</a:t>
            </a:r>
            <a:endParaRPr lang="en-US" altLang="en-US" sz="2400" dirty="0"/>
          </a:p>
        </p:txBody>
      </p:sp>
      <p:sp>
        <p:nvSpPr>
          <p:cNvPr id="7" name="Текстовое поле 5"/>
          <p:cNvSpPr txBox="1"/>
          <p:nvPr/>
        </p:nvSpPr>
        <p:spPr>
          <a:xfrm>
            <a:off x="7999095" y="2231904"/>
            <a:ext cx="4018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s-AR" sz="2400" dirty="0"/>
              <a:t>Учет возмущений двойных в данной работе</a:t>
            </a:r>
            <a:endParaRPr lang="en-US" altLang="en-US" sz="2400" dirty="0"/>
          </a:p>
        </p:txBody>
      </p:sp>
      <p:pic>
        <p:nvPicPr>
          <p:cNvPr id="2" name="Замещающее содержимое 1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821295" y="2988310"/>
            <a:ext cx="4370705" cy="36925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ее содержимое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altLang="en-US" sz="4400" b="1"/>
              <a:t>Заключение</a:t>
            </a:r>
            <a:endParaRPr lang="ru-RU" altLang="en-US" sz="4400" b="1"/>
          </a:p>
          <a:p>
            <a:endParaRPr lang="ru-RU" altLang="en-US"/>
          </a:p>
          <a:p>
            <a:r>
              <a:rPr lang="ru-RU" altLang="en-US"/>
              <a:t>-Были исследованны жесткие рассеяния, при которых начальная двойная разрушается и образуется новая с увеличенным временм жизни.</a:t>
            </a:r>
            <a:endParaRPr lang="ru-RU" altLang="en-US"/>
          </a:p>
          <a:p>
            <a:r>
              <a:rPr lang="ru-RU" altLang="en-US"/>
              <a:t>-Было показано, что с учетом рассеяний в кластерах и соотвествующих возмущений, темп слияний ПЧД подавляется, что можно проверять наблюдениями в будущем</a:t>
            </a:r>
            <a:endParaRPr lang="ru-RU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MEDIACOVER_FLAG" val="1"/>
  <p:tag name="KSO_WM_UNIT_MEDIACOVER_BTN_STATE" val="1"/>
</p:tagLst>
</file>

<file path=ppt/tags/tag2.xml><?xml version="1.0" encoding="utf-8"?>
<p:tagLst xmlns:p="http://schemas.openxmlformats.org/presentationml/2006/main">
  <p:tag name="KSO_WM_MEDIACOVER_FLAG" val="1"/>
  <p:tag name="KSO_WM_UNIT_MEDIACOVER_BTN_STATE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953</Words>
  <Application>WPS Presentation</Application>
  <PresentationFormat>Широкоэкранный</PresentationFormat>
  <Paragraphs>23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Arial</vt:lpstr>
      <vt:lpstr>SimSun</vt:lpstr>
      <vt:lpstr>Wingdings</vt:lpstr>
      <vt:lpstr>Calibri Light</vt:lpstr>
      <vt:lpstr>Microsoft YaHei</vt:lpstr>
      <vt:lpstr>Arial Unicode MS</vt:lpstr>
      <vt:lpstr>Calibri</vt:lpstr>
      <vt:lpstr>Office Theme</vt:lpstr>
      <vt:lpstr>PowerPoint 演示文稿</vt:lpstr>
      <vt:lpstr>Введение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Carlos Miguel Gordillo García</cp:lastModifiedBy>
  <cp:revision>6</cp:revision>
  <dcterms:created xsi:type="dcterms:W3CDTF">2024-12-26T19:58:00Z</dcterms:created>
  <dcterms:modified xsi:type="dcterms:W3CDTF">2024-12-26T23:54:05Z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1049-12.2.0.18639</vt:lpwstr>
  </property>
  <property fmtid="{D5CDD505-2E9C-101B-9397-08002B2CF9AE}" pid="3" name="ICV">
    <vt:lpwstr>9187D2F3C13845649D79FEB913ACBC34_13</vt:lpwstr>
  </property>
</Properties>
</file>