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8" r:id="rId3"/>
    <p:sldId id="284" r:id="rId4"/>
    <p:sldId id="283" r:id="rId5"/>
    <p:sldId id="285" r:id="rId6"/>
    <p:sldId id="287" r:id="rId7"/>
    <p:sldId id="288" r:id="rId8"/>
    <p:sldId id="292" r:id="rId9"/>
    <p:sldId id="291" r:id="rId10"/>
    <p:sldId id="295" r:id="rId11"/>
    <p:sldId id="294" r:id="rId12"/>
    <p:sldId id="259" r:id="rId13"/>
    <p:sldId id="282" r:id="rId14"/>
    <p:sldId id="296" r:id="rId15"/>
    <p:sldId id="289" r:id="rId16"/>
    <p:sldId id="290" r:id="rId17"/>
    <p:sldId id="2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977C17E-4B79-44A6-AAEA-9595DA339E8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9559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17E-4B79-44A6-AAEA-9595DA339E8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74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17E-4B79-44A6-AAEA-9595DA339E8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5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17E-4B79-44A6-AAEA-9595DA339E8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3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17E-4B79-44A6-AAEA-9595DA339E8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260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17E-4B79-44A6-AAEA-9595DA339E8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8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17E-4B79-44A6-AAEA-9595DA339E8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3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17E-4B79-44A6-AAEA-9595DA339E8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72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17E-4B79-44A6-AAEA-9595DA339E8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1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17E-4B79-44A6-AAEA-9595DA339E8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17E-4B79-44A6-AAEA-9595DA339E8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5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977C17E-4B79-44A6-AAEA-9595DA339E8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920A36B-F3C0-4934-A6C8-2E671B5B4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63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2B347-E2F2-4D06-85CE-3CE3232DB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658" y="1665936"/>
            <a:ext cx="10550683" cy="1534464"/>
          </a:xfrm>
          <a:solidFill>
            <a:schemeClr val="bg1">
              <a:lumMod val="75000"/>
              <a:lumOff val="2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0" i="0" u="none" strike="noStrike" baseline="0" dirty="0">
                <a:latin typeface="SFBX1440"/>
                <a:cs typeface="Adobe Devanagari" panose="02040503050201020203" pitchFamily="18" charset="0"/>
              </a:rPr>
              <a:t>Исследование пространственного распределения источников излучения для объяснения избытков заряженных частиц в космических лучах</a:t>
            </a:r>
            <a:endParaRPr lang="ru-RU" sz="4000" dirty="0">
              <a:latin typeface="+mn-lt"/>
              <a:cs typeface="Adobe Devanagari" panose="02040503050201020203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A31CD1-1D37-4893-A76B-1280E1F75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5938" y="4415712"/>
            <a:ext cx="6615403" cy="1655762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Выполнил:	Ф. В. Костромин </a:t>
            </a:r>
          </a:p>
          <a:p>
            <a:pPr algn="r"/>
            <a:r>
              <a:rPr lang="ru-RU" dirty="0"/>
              <a:t>Научные руководители</a:t>
            </a:r>
            <a:r>
              <a:rPr lang="en-US" dirty="0"/>
              <a:t>: </a:t>
            </a:r>
            <a:r>
              <a:rPr lang="ru-RU" dirty="0"/>
              <a:t>	</a:t>
            </a:r>
            <a:r>
              <a:rPr lang="en-US" dirty="0"/>
              <a:t>M. </a:t>
            </a:r>
            <a:r>
              <a:rPr lang="ru-RU" dirty="0"/>
              <a:t>Л. Соловьёв   </a:t>
            </a:r>
          </a:p>
          <a:p>
            <a:pPr algn="r"/>
            <a:r>
              <a:rPr lang="ru-RU" dirty="0"/>
              <a:t>К. М. </a:t>
            </a:r>
            <a:r>
              <a:rPr lang="ru-RU" dirty="0" err="1"/>
              <a:t>Белоцкий</a:t>
            </a:r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233156F2-8FBA-4B37-A47D-1BE54CF141C1}"/>
              </a:ext>
            </a:extLst>
          </p:cNvPr>
          <p:cNvSpPr txBox="1">
            <a:spLocks/>
          </p:cNvSpPr>
          <p:nvPr/>
        </p:nvSpPr>
        <p:spPr>
          <a:xfrm>
            <a:off x="820658" y="486002"/>
            <a:ext cx="6614968" cy="601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0" i="0" u="none" strike="noStrike" baseline="0" dirty="0">
                <a:latin typeface="SFBX1440"/>
              </a:rPr>
              <a:t>ОТЧЁТ О НАУЧНО-ИССЛЕДОВАТЕЛЬСКОЙ РАБОТЕ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8225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7D299-76D9-44E0-86D2-832E9DA9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Дополнительные слайды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4D8088-BDB1-4A28-BA90-E06FD2A2E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36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16" y="365759"/>
            <a:ext cx="10096096" cy="1229775"/>
          </a:xfrm>
        </p:spPr>
        <p:txBody>
          <a:bodyPr>
            <a:normAutofit fontScale="90000"/>
          </a:bodyPr>
          <a:lstStyle/>
          <a:p>
            <a:r>
              <a:rPr lang="ru-RU" dirty="0"/>
              <a:t>Шаг 1: Получение спектров от заданного профиля плотности.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A40A00F-0BBF-43F6-BC0E-D8109B209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962" y="1748163"/>
            <a:ext cx="9868330" cy="4176776"/>
          </a:xfrm>
        </p:spPr>
      </p:pic>
    </p:spTree>
    <p:extLst>
      <p:ext uri="{BB962C8B-B14F-4D97-AF65-F5344CB8AC3E}">
        <p14:creationId xmlns:p14="http://schemas.microsoft.com/office/powerpoint/2010/main" val="2000233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E99949-6670-4BDF-8EFE-10337278C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89" y="877077"/>
            <a:ext cx="10182562" cy="394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4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D1FBD1-8CD9-4912-BDBB-2D77F382B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66" y="709126"/>
            <a:ext cx="9492945" cy="29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8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16" y="365759"/>
            <a:ext cx="10096096" cy="1229775"/>
          </a:xfrm>
        </p:spPr>
        <p:txBody>
          <a:bodyPr>
            <a:normAutofit fontScale="90000"/>
          </a:bodyPr>
          <a:lstStyle/>
          <a:p>
            <a:r>
              <a:rPr lang="ru-RU" dirty="0"/>
              <a:t>Шаг 2: Профиль плотности из набора областей.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AF70659-D1F8-40ED-8681-CA3E32C2A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416" y="1595534"/>
            <a:ext cx="9287567" cy="4198776"/>
          </a:xfrm>
        </p:spPr>
      </p:pic>
    </p:spTree>
    <p:extLst>
      <p:ext uri="{BB962C8B-B14F-4D97-AF65-F5344CB8AC3E}">
        <p14:creationId xmlns:p14="http://schemas.microsoft.com/office/powerpoint/2010/main" val="2834537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F026ED-E045-476A-B939-1B8AFCA43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52" y="369822"/>
            <a:ext cx="8850073" cy="620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93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E16317-54A8-4541-B2D2-153A697BD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274"/>
            <a:ext cx="11196735" cy="509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97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C01D01-FAE3-4696-BA1B-058B43B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82" y="548950"/>
            <a:ext cx="10548694" cy="54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9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16" y="365759"/>
            <a:ext cx="10096096" cy="1229775"/>
          </a:xfrm>
        </p:spPr>
        <p:txBody>
          <a:bodyPr>
            <a:normAutofit fontScale="90000"/>
          </a:bodyPr>
          <a:lstStyle/>
          <a:p>
            <a:r>
              <a:rPr lang="ru-RU" dirty="0"/>
              <a:t>Шаг 1: Получение спектров от заданного профиля плотности.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E32C99B-0B03-44FB-8F33-7F3480456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75" y="1987420"/>
            <a:ext cx="11105658" cy="407747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E65693-7154-43D4-B92F-AEF996B4B3A3}"/>
              </a:ext>
            </a:extLst>
          </p:cNvPr>
          <p:cNvSpPr txBox="1"/>
          <p:nvPr/>
        </p:nvSpPr>
        <p:spPr>
          <a:xfrm>
            <a:off x="11523306" y="595293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0" name="Объект 5">
            <a:extLst>
              <a:ext uri="{FF2B5EF4-FFF2-40B4-BE49-F238E27FC236}">
                <a16:creationId xmlns:a16="http://schemas.microsoft.com/office/drawing/2014/main" id="{96D458ED-8322-48F6-83B4-C3C506FD92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07" t="42589" r="41023" b="25690"/>
          <a:stretch/>
        </p:blipFill>
        <p:spPr>
          <a:xfrm>
            <a:off x="1166327" y="4739951"/>
            <a:ext cx="1763486" cy="132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1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6C1D-3096-4DC3-BD77-1D46E349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16" y="365759"/>
            <a:ext cx="10096096" cy="1229775"/>
          </a:xfrm>
        </p:spPr>
        <p:txBody>
          <a:bodyPr>
            <a:normAutofit fontScale="90000"/>
          </a:bodyPr>
          <a:lstStyle/>
          <a:p>
            <a:r>
              <a:rPr lang="ru-RU" dirty="0"/>
              <a:t>Шаг 2: Профиль плотности из набора областей.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EFF2E97-054C-4AEF-B9FC-23FE0405A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00"/>
          <a:stretch/>
        </p:blipFill>
        <p:spPr>
          <a:xfrm>
            <a:off x="67746" y="2153645"/>
            <a:ext cx="5269364" cy="3730986"/>
          </a:xfrm>
        </p:spPr>
      </p:pic>
      <p:pic>
        <p:nvPicPr>
          <p:cNvPr id="8" name="Объект 6">
            <a:extLst>
              <a:ext uri="{FF2B5EF4-FFF2-40B4-BE49-F238E27FC236}">
                <a16:creationId xmlns:a16="http://schemas.microsoft.com/office/drawing/2014/main" id="{211D627D-F6F0-488C-ADA4-695C71062C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95" t="59555" r="20935" b="16000"/>
          <a:stretch/>
        </p:blipFill>
        <p:spPr>
          <a:xfrm>
            <a:off x="5533425" y="2716970"/>
            <a:ext cx="5421087" cy="10263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38532D-D0A3-4A94-B09C-C86C87D0B1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49" t="19593" r="19743" b="63875"/>
          <a:stretch/>
        </p:blipFill>
        <p:spPr>
          <a:xfrm>
            <a:off x="5533425" y="4160858"/>
            <a:ext cx="5169160" cy="1026368"/>
          </a:xfrm>
          <a:prstGeom prst="rect">
            <a:avLst/>
          </a:prstGeom>
        </p:spPr>
      </p:pic>
      <p:pic>
        <p:nvPicPr>
          <p:cNvPr id="10" name="Объект 6">
            <a:extLst>
              <a:ext uri="{FF2B5EF4-FFF2-40B4-BE49-F238E27FC236}">
                <a16:creationId xmlns:a16="http://schemas.microsoft.com/office/drawing/2014/main" id="{E307E3D7-42EF-4961-A950-43D16776A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59" b="89111"/>
          <a:stretch/>
        </p:blipFill>
        <p:spPr>
          <a:xfrm>
            <a:off x="5533425" y="1927651"/>
            <a:ext cx="2065673" cy="4572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F82ABA-BF33-428F-B0B9-F94A4EC0E56A}"/>
              </a:ext>
            </a:extLst>
          </p:cNvPr>
          <p:cNvSpPr txBox="1"/>
          <p:nvPr/>
        </p:nvSpPr>
        <p:spPr>
          <a:xfrm>
            <a:off x="11523306" y="595293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5561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158A6-C463-4568-873C-B6EB6097B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3: Профиль плотности из набора областей.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8BF844E-0374-499B-9674-4E9B6949B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872" y="1846376"/>
            <a:ext cx="9504197" cy="339742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984E7E-0FC0-4F54-BD64-03C36661B115}"/>
              </a:ext>
            </a:extLst>
          </p:cNvPr>
          <p:cNvSpPr txBox="1"/>
          <p:nvPr/>
        </p:nvSpPr>
        <p:spPr>
          <a:xfrm>
            <a:off x="11523306" y="595293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1404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1EF9EF-F7B4-44BA-827F-C6337FAE3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" y="1178954"/>
            <a:ext cx="10758196" cy="4003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0E0F8F-171D-42AC-B49A-6012A8DA26E6}"/>
              </a:ext>
            </a:extLst>
          </p:cNvPr>
          <p:cNvSpPr txBox="1"/>
          <p:nvPr/>
        </p:nvSpPr>
        <p:spPr>
          <a:xfrm>
            <a:off x="11523306" y="595293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14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00BF98-0CE2-4847-894D-AA9ED3929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761"/>
            <a:ext cx="11271380" cy="47944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517055-CD97-428E-9A70-99AFDB67B6D8}"/>
              </a:ext>
            </a:extLst>
          </p:cNvPr>
          <p:cNvSpPr txBox="1"/>
          <p:nvPr/>
        </p:nvSpPr>
        <p:spPr>
          <a:xfrm>
            <a:off x="11523306" y="595293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7530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9F9A64-08A8-4284-9BE0-9D90F2537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93" y="344261"/>
            <a:ext cx="9953625" cy="6038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150301-78FB-48B5-A492-25A9EA0B6F17}"/>
              </a:ext>
            </a:extLst>
          </p:cNvPr>
          <p:cNvSpPr txBox="1"/>
          <p:nvPr/>
        </p:nvSpPr>
        <p:spPr>
          <a:xfrm>
            <a:off x="11523306" y="595293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0446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03506-75E3-4638-90B5-B991FA99B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09897"/>
          </a:xfrm>
        </p:spPr>
        <p:txBody>
          <a:bodyPr/>
          <a:lstStyle/>
          <a:p>
            <a:r>
              <a:rPr lang="ru-RU" dirty="0"/>
              <a:t>Итог</a:t>
            </a:r>
            <a:r>
              <a:rPr lang="en-US" dirty="0"/>
              <a:t>: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1A56CE-FFAB-4C82-9CF9-BEDC203FB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1" y="1202518"/>
            <a:ext cx="8749875" cy="4908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BAF17D-070F-439A-A2D0-6CAAAB6DDA53}"/>
              </a:ext>
            </a:extLst>
          </p:cNvPr>
          <p:cNvSpPr txBox="1"/>
          <p:nvPr/>
        </p:nvSpPr>
        <p:spPr>
          <a:xfrm>
            <a:off x="11523306" y="595293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9919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7FE76E-08F0-4814-9DB9-D3B1DCCD3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638"/>
            <a:ext cx="6410131" cy="47666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4E63B9-E7D9-4E0F-AE2C-037BE05CA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79995"/>
            <a:ext cx="6096000" cy="4797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371D30-3854-4E6B-A3FE-C1AB7D2C4464}"/>
              </a:ext>
            </a:extLst>
          </p:cNvPr>
          <p:cNvSpPr txBox="1"/>
          <p:nvPr/>
        </p:nvSpPr>
        <p:spPr>
          <a:xfrm>
            <a:off x="11523306" y="595293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90416640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457</TotalTime>
  <Words>98</Words>
  <Application>Microsoft Office PowerPoint</Application>
  <PresentationFormat>Широкоэкранный</PresentationFormat>
  <Paragraphs>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Schoolbook</vt:lpstr>
      <vt:lpstr>SFBX1440</vt:lpstr>
      <vt:lpstr>Wingdings 2</vt:lpstr>
      <vt:lpstr>Вид</vt:lpstr>
      <vt:lpstr>Исследование пространственного распределения источников излучения для объяснения избытков заряженных частиц в космических лучах</vt:lpstr>
      <vt:lpstr>Шаг 1: Получение спектров от заданного профиля плотности. </vt:lpstr>
      <vt:lpstr>Шаг 2: Профиль плотности из набора областей.</vt:lpstr>
      <vt:lpstr>Шаг 3: Профиль плотности из набора областей.</vt:lpstr>
      <vt:lpstr>Презентация PowerPoint</vt:lpstr>
      <vt:lpstr>Презентация PowerPoint</vt:lpstr>
      <vt:lpstr>Презентация PowerPoint</vt:lpstr>
      <vt:lpstr>Итог:</vt:lpstr>
      <vt:lpstr>Презентация PowerPoint</vt:lpstr>
      <vt:lpstr>Дополнительные слайды</vt:lpstr>
      <vt:lpstr>Шаг 1: Получение спектров от заданного профиля плотности. </vt:lpstr>
      <vt:lpstr>Презентация PowerPoint</vt:lpstr>
      <vt:lpstr>Презентация PowerPoint</vt:lpstr>
      <vt:lpstr>Шаг 2: Профиль плотности из набора областей.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ИССЛЕДОВАНИЕ ПРОСТРАНСТВЕННОГО РАСПРЕДЕЛЕНИЯ ИСТОЧНИКОВ ИЗЛУЧЕНИЯ ОЦЕНКА ДОЛИ ПОЗИТРОНОВ И ГАММА ИЗЛУЧЕНИЯ В КОСМИЧЕСКИХ ЛУЧАХ</dc:title>
  <dc:creator>Ted Sn</dc:creator>
  <cp:lastModifiedBy>Ted Sn</cp:lastModifiedBy>
  <cp:revision>6</cp:revision>
  <dcterms:created xsi:type="dcterms:W3CDTF">2024-05-28T01:04:06Z</dcterms:created>
  <dcterms:modified xsi:type="dcterms:W3CDTF">2024-12-27T10:53:53Z</dcterms:modified>
</cp:coreProperties>
</file>