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BFF8-9682-472C-A9B9-6D1A2CE1E798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4D-24E4-47B5-AB37-6312E4B5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9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BFF8-9682-472C-A9B9-6D1A2CE1E798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4D-24E4-47B5-AB37-6312E4B5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4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BFF8-9682-472C-A9B9-6D1A2CE1E798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4D-24E4-47B5-AB37-6312E4B5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7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BFF8-9682-472C-A9B9-6D1A2CE1E798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4D-24E4-47B5-AB37-6312E4B5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8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BFF8-9682-472C-A9B9-6D1A2CE1E798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4D-24E4-47B5-AB37-6312E4B5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3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BFF8-9682-472C-A9B9-6D1A2CE1E798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4D-24E4-47B5-AB37-6312E4B5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3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BFF8-9682-472C-A9B9-6D1A2CE1E798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4D-24E4-47B5-AB37-6312E4B5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3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BFF8-9682-472C-A9B9-6D1A2CE1E798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4D-24E4-47B5-AB37-6312E4B5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3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BFF8-9682-472C-A9B9-6D1A2CE1E798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4D-24E4-47B5-AB37-6312E4B5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3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BFF8-9682-472C-A9B9-6D1A2CE1E798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4D-24E4-47B5-AB37-6312E4B5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0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BFF8-9682-472C-A9B9-6D1A2CE1E798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264D-24E4-47B5-AB37-6312E4B5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7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BFF8-9682-472C-A9B9-6D1A2CE1E798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5264D-24E4-47B5-AB37-6312E4B57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99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A59BCDA-4A62-4141-A1EB-B8B93E4080D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557069" y="1189475"/>
                <a:ext cx="11283192" cy="238760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/>
                  <a:t>Моделирование распада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dirty="0"/>
                  <a:t> в детекторе </a:t>
                </a:r>
                <a:r>
                  <a:rPr lang="en-US" dirty="0"/>
                  <a:t>SPD </a:t>
                </a:r>
                <a:r>
                  <a:rPr lang="ru-RU" dirty="0"/>
                  <a:t>с помощью среды </a:t>
                </a:r>
                <a:r>
                  <a:rPr lang="en-US" dirty="0" err="1"/>
                  <a:t>SPDRoot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2A59BCDA-4A62-4141-A1EB-B8B93E408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57069" y="1189475"/>
                <a:ext cx="11283192" cy="2387600"/>
              </a:xfrm>
              <a:blipFill>
                <a:blip r:embed="rId2"/>
                <a:stretch>
                  <a:fillRect l="-2593" t="-7398" b="-15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3AE64B-16A6-453D-B138-A8563EC78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72" y="4171434"/>
            <a:ext cx="9144000" cy="1655762"/>
          </a:xfrm>
        </p:spPr>
        <p:txBody>
          <a:bodyPr/>
          <a:lstStyle/>
          <a:p>
            <a:pPr algn="l"/>
            <a:r>
              <a:rPr lang="ru-RU" dirty="0"/>
              <a:t>Научный руководитель: Солдатов Евгений Юрьевич</a:t>
            </a:r>
            <a:br>
              <a:rPr lang="ru-RU" dirty="0"/>
            </a:br>
            <a:r>
              <a:rPr lang="ru-RU" dirty="0"/>
              <a:t>Студент: Лазарева Арина Б22-102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E8DA2-0EDD-4371-80BD-351556D305A8}"/>
              </a:ext>
            </a:extLst>
          </p:cNvPr>
          <p:cNvSpPr txBox="1"/>
          <p:nvPr/>
        </p:nvSpPr>
        <p:spPr>
          <a:xfrm>
            <a:off x="11778143" y="6400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0293F-8F70-4232-B961-0374043BE9EE}"/>
              </a:ext>
            </a:extLst>
          </p:cNvPr>
          <p:cNvSpPr txBox="1"/>
          <p:nvPr/>
        </p:nvSpPr>
        <p:spPr>
          <a:xfrm>
            <a:off x="5872294" y="64886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47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55A96-B048-4B45-B64B-D13F3891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ru-RU" sz="3200" dirty="0"/>
              <a:t>Схема установки </a:t>
            </a:r>
            <a:r>
              <a:rPr lang="en-US" sz="3200" dirty="0"/>
              <a:t>SPD</a:t>
            </a:r>
            <a:r>
              <a:rPr lang="ru-RU" sz="3200" dirty="0"/>
              <a:t>, который будет построен на базе </a:t>
            </a:r>
            <a:r>
              <a:rPr lang="en-US" sz="3200" dirty="0"/>
              <a:t>	</a:t>
            </a:r>
            <a:r>
              <a:rPr lang="ru-RU" sz="3200" dirty="0"/>
              <a:t>коллайдера </a:t>
            </a:r>
            <a:r>
              <a:rPr lang="en-US" sz="3200" dirty="0"/>
              <a:t>NICA.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C8FE90E-7AB8-4E4D-9F7F-AC7F8F2DFC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752277" y="638923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ru-RU" sz="2000" dirty="0"/>
              <a:t>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3DFDF8-AA08-4074-90DC-98C8495E3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87" y="1497741"/>
            <a:ext cx="7725426" cy="463072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21760E-FAE2-4C16-A39F-F1F71CE7D710}"/>
              </a:ext>
            </a:extLst>
          </p:cNvPr>
          <p:cNvSpPr/>
          <p:nvPr/>
        </p:nvSpPr>
        <p:spPr>
          <a:xfrm>
            <a:off x="2499919" y="2340528"/>
            <a:ext cx="947956" cy="251670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732F1C-BCDF-488B-92BE-AC1DA299807C}"/>
              </a:ext>
            </a:extLst>
          </p:cNvPr>
          <p:cNvSpPr/>
          <p:nvPr/>
        </p:nvSpPr>
        <p:spPr>
          <a:xfrm>
            <a:off x="2389909" y="1984664"/>
            <a:ext cx="1371600" cy="183686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225C07-400A-4584-99AD-BBE78873587B}"/>
              </a:ext>
            </a:extLst>
          </p:cNvPr>
          <p:cNvSpPr/>
          <p:nvPr/>
        </p:nvSpPr>
        <p:spPr>
          <a:xfrm>
            <a:off x="2233287" y="1497741"/>
            <a:ext cx="1746431" cy="314745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A85DE6-DF60-4E55-8A35-6E8533F85E8E}"/>
              </a:ext>
            </a:extLst>
          </p:cNvPr>
          <p:cNvSpPr/>
          <p:nvPr/>
        </p:nvSpPr>
        <p:spPr>
          <a:xfrm>
            <a:off x="7273636" y="4842164"/>
            <a:ext cx="1756064" cy="311727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905289-AD4E-400F-B7CB-41DD4357CA2C}"/>
              </a:ext>
            </a:extLst>
          </p:cNvPr>
          <p:cNvSpPr/>
          <p:nvPr/>
        </p:nvSpPr>
        <p:spPr>
          <a:xfrm>
            <a:off x="7356764" y="4548257"/>
            <a:ext cx="1371600" cy="207818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2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3AF40C23-E1B9-4583-8554-3843C0EA09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956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-</a:t>
                </a:r>
                <a:r>
                  <a:rPr lang="ru-RU" dirty="0"/>
                  <a:t>мезон</a:t>
                </a: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3AF40C23-E1B9-4583-8554-3843C0EA09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9565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6A9A2F-A2CA-4E01-9DD9-3062C031F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707" y="427632"/>
            <a:ext cx="3001368" cy="30013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15CF18-9EC6-4479-A157-51977691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80" y="2663975"/>
            <a:ext cx="2859860" cy="38131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2B390F-68CD-4DF7-A7E8-0FF55F2B0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80" y="2015180"/>
            <a:ext cx="2759105" cy="5003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FE5E46-B80A-4D35-BF41-90CF1A425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314" y="3395692"/>
            <a:ext cx="2417864" cy="5937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B8412D-118A-4BF7-84B8-911C2E26D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5314" y="4081015"/>
            <a:ext cx="3194808" cy="2396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E5B961-361E-4C6B-98C0-76B10739CD87}"/>
              </a:ext>
            </a:extLst>
          </p:cNvPr>
          <p:cNvSpPr txBox="1"/>
          <p:nvPr/>
        </p:nvSpPr>
        <p:spPr>
          <a:xfrm>
            <a:off x="7468299" y="3175614"/>
            <a:ext cx="435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CEFC71-D9F9-4CBF-B690-878678031C67}"/>
                  </a:ext>
                </a:extLst>
              </p:cNvPr>
              <p:cNvSpPr txBox="1"/>
              <p:nvPr/>
            </p:nvSpPr>
            <p:spPr>
              <a:xfrm>
                <a:off x="6990213" y="518029"/>
                <a:ext cx="4917696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Масса: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3,096916 ГэВ/</m:t>
                    </m:r>
                    <m:sSup>
                      <m:sSup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2800" dirty="0"/>
              </a:p>
              <a:p>
                <a:r>
                  <a:rPr lang="ru-RU" sz="2800" dirty="0"/>
                  <a:t>Время жизни: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7,21∗</m:t>
                    </m:r>
                    <m:sSup>
                      <m:sSup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 с</m:t>
                    </m:r>
                  </m:oMath>
                </a14:m>
                <a:br>
                  <a:rPr lang="ru-RU" dirty="0"/>
                </a:br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CEFC71-D9F9-4CBF-B690-87867803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213" y="518029"/>
                <a:ext cx="4917696" cy="1231106"/>
              </a:xfrm>
              <a:prstGeom prst="rect">
                <a:avLst/>
              </a:prstGeom>
              <a:blipFill>
                <a:blip r:embed="rId8"/>
                <a:stretch>
                  <a:fillRect l="-2605" t="-4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2D757B-FDF4-4562-9E9E-2B9037E3AC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4027" y="2184316"/>
            <a:ext cx="4715131" cy="44869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A386F2-85FC-4622-8F69-D56072EDF0A4}"/>
              </a:ext>
            </a:extLst>
          </p:cNvPr>
          <p:cNvSpPr txBox="1"/>
          <p:nvPr/>
        </p:nvSpPr>
        <p:spPr>
          <a:xfrm>
            <a:off x="11698014" y="6477121"/>
            <a:ext cx="30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2540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5A2AC-5C36-4543-A3F4-E1634002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	</a:t>
            </a:r>
            <a:r>
              <a:rPr lang="ru-RU" dirty="0"/>
              <a:t>Результаты работы в среде </a:t>
            </a:r>
            <a:r>
              <a:rPr lang="en-US" dirty="0" err="1"/>
              <a:t>SPDRoot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8CB53-9C75-4174-9BD6-606331929C3D}"/>
              </a:ext>
            </a:extLst>
          </p:cNvPr>
          <p:cNvSpPr txBox="1"/>
          <p:nvPr/>
        </p:nvSpPr>
        <p:spPr>
          <a:xfrm>
            <a:off x="767750" y="1414732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попаданий для </a:t>
            </a:r>
            <a:r>
              <a:rPr lang="en-US" sz="2000" b="1" dirty="0"/>
              <a:t>Beam-beam Counter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9AC8C3-5875-4E9C-8D9D-9B2B1C820CDF}"/>
              </a:ext>
            </a:extLst>
          </p:cNvPr>
          <p:cNvSpPr txBox="1"/>
          <p:nvPr/>
        </p:nvSpPr>
        <p:spPr>
          <a:xfrm>
            <a:off x="7571563" y="1340115"/>
            <a:ext cx="3390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Карта попаданий для </a:t>
            </a:r>
            <a:r>
              <a:rPr lang="en-US" sz="2000" b="1" dirty="0"/>
              <a:t>FARICH</a:t>
            </a: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8A2E7-7F34-47E6-8611-EE71BCDFBC08}"/>
              </a:ext>
            </a:extLst>
          </p:cNvPr>
          <p:cNvSpPr txBox="1"/>
          <p:nvPr/>
        </p:nvSpPr>
        <p:spPr>
          <a:xfrm>
            <a:off x="11761551" y="6436448"/>
            <a:ext cx="50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9D652A-22AF-4101-9C11-2A09B878B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28" y="1630176"/>
            <a:ext cx="5437646" cy="492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16FD94-7846-487D-98E2-200A43492067}"/>
              </a:ext>
            </a:extLst>
          </p:cNvPr>
          <p:cNvSpPr txBox="1"/>
          <p:nvPr/>
        </p:nvSpPr>
        <p:spPr>
          <a:xfrm rot="16200000">
            <a:off x="5605439" y="2352422"/>
            <a:ext cx="136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</a:t>
            </a:r>
            <a:r>
              <a:rPr lang="en-US" dirty="0" err="1"/>
              <a:t>coord</a:t>
            </a:r>
            <a:r>
              <a:rPr lang="en-US" dirty="0"/>
              <a:t> (cm)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4CD261-CD8B-48FB-B008-BAE01295F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6" y="1736521"/>
            <a:ext cx="5569390" cy="5007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38161D-A916-4300-B5D9-8513EF2A3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16" y="2041809"/>
            <a:ext cx="493819" cy="14631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367393-616A-4E4F-AAE9-0F11A1CD5F3A}"/>
              </a:ext>
            </a:extLst>
          </p:cNvPr>
          <p:cNvSpPr txBox="1"/>
          <p:nvPr/>
        </p:nvSpPr>
        <p:spPr>
          <a:xfrm>
            <a:off x="10041004" y="6285455"/>
            <a:ext cx="137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dirty="0" err="1"/>
              <a:t>coord</a:t>
            </a:r>
            <a:r>
              <a:rPr lang="en-US" dirty="0"/>
              <a:t> (cm)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52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A2A4C11-24AC-41A7-8420-B4FE6457C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20" y="-38429"/>
            <a:ext cx="12192000" cy="145287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191DC99-4773-4279-A5B0-4A527083EA67}"/>
              </a:ext>
            </a:extLst>
          </p:cNvPr>
          <p:cNvSpPr/>
          <p:nvPr/>
        </p:nvSpPr>
        <p:spPr>
          <a:xfrm>
            <a:off x="613063" y="1271927"/>
            <a:ext cx="1620982" cy="285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7A21F4-0157-420E-820D-809F46881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182"/>
            <a:ext cx="6009780" cy="5434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747AAC-C3D7-4B4D-A427-42468AD1C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04991"/>
            <a:ext cx="499915" cy="21520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F01F57-285E-4D83-82B5-052C08AAA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42" y="1138204"/>
            <a:ext cx="6009780" cy="5524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87616B-1420-42F1-BD73-06B561064434}"/>
              </a:ext>
            </a:extLst>
          </p:cNvPr>
          <p:cNvSpPr txBox="1"/>
          <p:nvPr/>
        </p:nvSpPr>
        <p:spPr>
          <a:xfrm rot="16200000">
            <a:off x="5094625" y="3647209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particles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91478B-038E-4012-AF97-BEDED6BB523B}"/>
              </a:ext>
            </a:extLst>
          </p:cNvPr>
          <p:cNvSpPr txBox="1"/>
          <p:nvPr/>
        </p:nvSpPr>
        <p:spPr>
          <a:xfrm>
            <a:off x="11761551" y="6436448"/>
            <a:ext cx="50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12694D-3ABF-460B-829E-28D6D71BB6E0}"/>
              </a:ext>
            </a:extLst>
          </p:cNvPr>
          <p:cNvSpPr txBox="1"/>
          <p:nvPr/>
        </p:nvSpPr>
        <p:spPr>
          <a:xfrm>
            <a:off x="4278847" y="6257835"/>
            <a:ext cx="13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Pt, GeV/s</a:t>
            </a:r>
            <a:endParaRPr lang="ru-RU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862A2A-FF1A-4AEA-A54D-7652516CC003}"/>
              </a:ext>
            </a:extLst>
          </p:cNvPr>
          <p:cNvSpPr txBox="1"/>
          <p:nvPr/>
        </p:nvSpPr>
        <p:spPr>
          <a:xfrm>
            <a:off x="10113393" y="6318596"/>
            <a:ext cx="13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Pt, GeV/s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707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EC944-99F8-47EB-952B-18AD22CA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153" y="519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Распределения по поперечному импульсу для электронов и позитронов в </a:t>
            </a:r>
            <a:r>
              <a:rPr lang="en-US" sz="3200" dirty="0"/>
              <a:t>FARICH</a:t>
            </a:r>
            <a:endParaRPr lang="ru-RU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1421AD-4A4B-4725-8955-AA74253A1096}"/>
              </a:ext>
            </a:extLst>
          </p:cNvPr>
          <p:cNvSpPr txBox="1"/>
          <p:nvPr/>
        </p:nvSpPr>
        <p:spPr>
          <a:xfrm>
            <a:off x="11761551" y="6436448"/>
            <a:ext cx="50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61B2F7-FB53-4DC0-AEA2-E8957B006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5" y="1311843"/>
            <a:ext cx="5633769" cy="53911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9CF156-BE96-4A5F-A03C-B1052682046A}"/>
              </a:ext>
            </a:extLst>
          </p:cNvPr>
          <p:cNvSpPr txBox="1"/>
          <p:nvPr/>
        </p:nvSpPr>
        <p:spPr>
          <a:xfrm>
            <a:off x="4531138" y="6256463"/>
            <a:ext cx="13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Pt, GeV/s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1FE468-BE41-4C05-90C5-CC20D2C36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4991"/>
            <a:ext cx="499915" cy="2152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BC2593-4649-434F-BA96-B9F0ADDFC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47" y="1278375"/>
            <a:ext cx="5839434" cy="54057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8A9382-A047-4C76-95BD-C045B2660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038" y="2905213"/>
            <a:ext cx="499915" cy="21520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1D6664-A1E3-43B3-9299-19BCACF816CA}"/>
              </a:ext>
            </a:extLst>
          </p:cNvPr>
          <p:cNvSpPr txBox="1"/>
          <p:nvPr/>
        </p:nvSpPr>
        <p:spPr>
          <a:xfrm>
            <a:off x="10191471" y="6310139"/>
            <a:ext cx="13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Pt, GeV/s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8988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E9AC7-D732-4E6C-9323-CDF837F7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2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Распределения по </a:t>
            </a:r>
            <a:r>
              <a:rPr lang="ru-RU" sz="3600" dirty="0" err="1"/>
              <a:t>псевобыстроте</a:t>
            </a:r>
            <a:r>
              <a:rPr lang="ru-RU" sz="3600" dirty="0"/>
              <a:t> для электронов и позитронов в </a:t>
            </a:r>
            <a:r>
              <a:rPr lang="en-US" sz="3600" dirty="0"/>
              <a:t>Beam-beam Counter</a:t>
            </a:r>
            <a:endParaRPr lang="ru-RU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32B794-C33D-4B5D-AF8D-B490054E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17" y="1199597"/>
            <a:ext cx="6208435" cy="53628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D05683-F9D6-4479-9CB6-A888B6966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7" y="1339686"/>
            <a:ext cx="5591312" cy="53628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AF8E3B-9E8F-41EA-B010-2E5CAABC4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04991"/>
            <a:ext cx="499915" cy="2152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EFC376-162E-473D-89AE-FB0B6F71BD7B}"/>
              </a:ext>
            </a:extLst>
          </p:cNvPr>
          <p:cNvSpPr txBox="1"/>
          <p:nvPr/>
        </p:nvSpPr>
        <p:spPr>
          <a:xfrm>
            <a:off x="11761551" y="6436448"/>
            <a:ext cx="50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130089-1F32-4BEC-871D-A28060B00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966" y="2691775"/>
            <a:ext cx="499915" cy="21520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1133B-86BF-4954-8E72-DEF1EE909436}"/>
              </a:ext>
            </a:extLst>
          </p:cNvPr>
          <p:cNvSpPr txBox="1"/>
          <p:nvPr/>
        </p:nvSpPr>
        <p:spPr>
          <a:xfrm>
            <a:off x="11031595" y="6193127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0" dirty="0">
                <a:effectLst/>
                <a:latin typeface="YS Text"/>
              </a:rPr>
              <a:t>η</a:t>
            </a:r>
            <a:endParaRPr lang="ru-RU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3197DA-22FF-4110-8145-25884EE0CAF5}"/>
              </a:ext>
            </a:extLst>
          </p:cNvPr>
          <p:cNvSpPr txBox="1"/>
          <p:nvPr/>
        </p:nvSpPr>
        <p:spPr>
          <a:xfrm>
            <a:off x="4658235" y="6244668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0" dirty="0">
                <a:effectLst/>
                <a:latin typeface="YS Text"/>
              </a:rPr>
              <a:t>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782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EC944-99F8-47EB-952B-18AD22CA7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723" y="11345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Распределения по </a:t>
            </a:r>
            <a:r>
              <a:rPr lang="ru-RU" sz="3200" dirty="0" err="1"/>
              <a:t>псевдобыстроте</a:t>
            </a:r>
            <a:r>
              <a:rPr lang="ru-RU" sz="3200" dirty="0"/>
              <a:t> для электронов и позитронов в </a:t>
            </a:r>
            <a:r>
              <a:rPr lang="en-US" sz="3200" dirty="0"/>
              <a:t>FARICH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600E40-267E-47E1-B42D-4F8AFA87A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1" y="1492978"/>
            <a:ext cx="5822176" cy="50667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1FE468-BE41-4C05-90C5-CC20D2C36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4991"/>
            <a:ext cx="499915" cy="2152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61A235-3C9D-494D-9685-B546EDD7C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23" y="1460638"/>
            <a:ext cx="5822176" cy="50990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8A9382-A047-4C76-95BD-C045B2660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83" y="2950315"/>
            <a:ext cx="499915" cy="2152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F976FF-E22C-4BC2-AB91-1FE34C645CCF}"/>
              </a:ext>
            </a:extLst>
          </p:cNvPr>
          <p:cNvSpPr txBox="1"/>
          <p:nvPr/>
        </p:nvSpPr>
        <p:spPr>
          <a:xfrm>
            <a:off x="11761551" y="6436448"/>
            <a:ext cx="50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5FBC3B-E85A-4BA4-9DCD-3BD30A8B9B4E}"/>
              </a:ext>
            </a:extLst>
          </p:cNvPr>
          <p:cNvSpPr txBox="1"/>
          <p:nvPr/>
        </p:nvSpPr>
        <p:spPr>
          <a:xfrm>
            <a:off x="4867959" y="6159534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0" dirty="0">
                <a:effectLst/>
                <a:latin typeface="YS Text"/>
              </a:rPr>
              <a:t>η</a:t>
            </a:r>
            <a:endParaRPr lang="ru-RU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1C2365-8735-481C-8B19-1E5941FA12EF}"/>
              </a:ext>
            </a:extLst>
          </p:cNvPr>
          <p:cNvSpPr txBox="1"/>
          <p:nvPr/>
        </p:nvSpPr>
        <p:spPr>
          <a:xfrm>
            <a:off x="10968155" y="6159534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0" dirty="0">
                <a:effectLst/>
                <a:latin typeface="YS Text"/>
              </a:rPr>
              <a:t>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659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A980C-3531-477B-83D2-D26C0EE3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/>
              <a:t>	Заключение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55C5ADB-706C-4FB8-BD4B-BCF05AC61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Результаты:</a:t>
                </a:r>
              </a:p>
              <a:p>
                <a:r>
                  <a:rPr lang="ru-RU" dirty="0"/>
                  <a:t>Первая генерация, реконструкция и анализ событий распада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dirty="0"/>
                  <a:t> в нескольких детекторах успешно завершены, за исключением части работы с электромагнитным калориметром и трековой системой.</a:t>
                </a:r>
              </a:p>
              <a:p>
                <a:pPr marL="0" indent="0">
                  <a:buNone/>
                </a:pPr>
                <a:r>
                  <a:rPr lang="ru-RU" dirty="0"/>
                  <a:t>Дальнейшие шаги:</a:t>
                </a:r>
              </a:p>
              <a:p>
                <a:r>
                  <a:rPr lang="ru-RU" dirty="0"/>
                  <a:t>Необходим пересмотр кода для устранения ошибок, связанных с нулевым значением вхождений в Электромагнитный калориметр. Ожидается работа с нерассмотренными детекторами, их геометрией. Ожидается комбинирование откликов детекторов для восстановления частиц.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55C5ADB-706C-4FB8-BD4B-BCF05AC61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565" b="-1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1ABECB8-8439-4E5A-90A1-280E03820561}"/>
              </a:ext>
            </a:extLst>
          </p:cNvPr>
          <p:cNvSpPr txBox="1"/>
          <p:nvPr/>
        </p:nvSpPr>
        <p:spPr>
          <a:xfrm>
            <a:off x="11761551" y="6436448"/>
            <a:ext cx="50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32472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223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YS Text</vt:lpstr>
      <vt:lpstr>Office Theme</vt:lpstr>
      <vt:lpstr>Моделирование распада J/ψ→e^+ e^- в детекторе SPD с помощью среды SPDRoot</vt:lpstr>
      <vt:lpstr> Схема установки SPD, который будет построен на базе  коллайдера NICA.</vt:lpstr>
      <vt:lpstr> J/ψ-мезон</vt:lpstr>
      <vt:lpstr> Результаты работы в среде SPDRoot</vt:lpstr>
      <vt:lpstr>Презентация PowerPoint</vt:lpstr>
      <vt:lpstr>Распределения по поперечному импульсу для электронов и позитронов в FARICH</vt:lpstr>
      <vt:lpstr>Распределения по псевобыстроте для электронов и позитронов в Beam-beam Counter</vt:lpstr>
      <vt:lpstr>Распределения по псевдобыстроте для электронов и позитронов в FARICH</vt:lpstr>
      <vt:lpstr> 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распада J/ψ→e^+ e^- в среде SPDRoot</dc:title>
  <dc:creator>Arina Lazareva</dc:creator>
  <cp:lastModifiedBy>Arina Lazareva</cp:lastModifiedBy>
  <cp:revision>5</cp:revision>
  <dcterms:created xsi:type="dcterms:W3CDTF">2024-12-26T12:41:43Z</dcterms:created>
  <dcterms:modified xsi:type="dcterms:W3CDTF">2024-12-28T04:47:16Z</dcterms:modified>
</cp:coreProperties>
</file>