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4" r:id="rId1"/>
  </p:sldMasterIdLst>
  <p:sldIdLst>
    <p:sldId id="258" r:id="rId2"/>
    <p:sldId id="273" r:id="rId3"/>
    <p:sldId id="274" r:id="rId4"/>
    <p:sldId id="289" r:id="rId5"/>
    <p:sldId id="275" r:id="rId6"/>
    <p:sldId id="276" r:id="rId7"/>
    <p:sldId id="290" r:id="rId8"/>
    <p:sldId id="264" r:id="rId9"/>
    <p:sldId id="291" r:id="rId10"/>
  </p:sldIdLst>
  <p:sldSz cx="12192000" cy="6858000"/>
  <p:notesSz cx="6858000" cy="9144000"/>
  <p:embeddedFontLst>
    <p:embeddedFont>
      <p:font typeface="Montserrat" panose="00000500000000000000" pitchFamily="2" charset="-52"/>
      <p:regular r:id="rId11"/>
      <p:bold r:id="rId12"/>
      <p:italic r:id="rId13"/>
      <p:boldItalic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9092"/>
    <a:srgbClr val="222A3F"/>
    <a:srgbClr val="0055BB"/>
    <a:srgbClr val="0061AF"/>
    <a:srgbClr val="E46C2A"/>
    <a:srgbClr val="FF7300"/>
    <a:srgbClr val="DDDEDE"/>
    <a:srgbClr val="00B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7"/>
  </p:normalViewPr>
  <p:slideViewPr>
    <p:cSldViewPr snapToGrid="0" showGuides="1">
      <p:cViewPr varScale="1">
        <p:scale>
          <a:sx n="153" d="100"/>
          <a:sy n="153" d="100"/>
        </p:scale>
        <p:origin x="552" y="10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/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6000" cy="883200"/>
          </a:xfrm>
          <a:prstGeom prst="rect">
            <a:avLst/>
          </a:prstGeom>
        </p:spPr>
      </p:pic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4376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2" y="170399"/>
            <a:ext cx="1656000" cy="88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4683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E46C2A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956" y="-135287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46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525956" y="-144001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7572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4" y="558606"/>
            <a:ext cx="2484000" cy="1656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2702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6994" cy="40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0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7975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0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8" r:id="rId3"/>
    <p:sldLayoutId id="2147483679" r:id="rId4"/>
    <p:sldLayoutId id="2147483680" r:id="rId5"/>
    <p:sldLayoutId id="2147483675" r:id="rId6"/>
    <p:sldLayoutId id="2147483682" r:id="rId7"/>
    <p:sldLayoutId id="214748368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21.12.2024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/>
          </p:nvPr>
        </p:nvSpPr>
        <p:spPr>
          <a:xfrm>
            <a:off x="560194" y="3830760"/>
            <a:ext cx="8222202" cy="2539157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Montserrat" panose="020B0604020202020204" charset="-52"/>
              </a:rPr>
              <a:t>Басов Я. А., студент 3 курса ИЯФиТ НИЯУ МИФИ</a:t>
            </a:r>
            <a:br>
              <a:rPr lang="ru-RU" dirty="0">
                <a:solidFill>
                  <a:schemeClr val="bg1">
                    <a:lumMod val="50000"/>
                  </a:schemeClr>
                </a:solidFill>
                <a:latin typeface="Montserrat" panose="020B0604020202020204" charset="-52"/>
              </a:rPr>
            </a:br>
            <a:endParaRPr lang="ru-RU" dirty="0">
              <a:solidFill>
                <a:schemeClr val="bg1">
                  <a:lumMod val="50000"/>
                </a:schemeClr>
              </a:solidFill>
              <a:latin typeface="Montserrat" panose="020B0604020202020204" charset="-52"/>
            </a:endParaRP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Montserrat" panose="020B0604020202020204" charset="-52"/>
              </a:rPr>
              <a:t>Научный руководитель:</a:t>
            </a:r>
          </a:p>
          <a:p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Montserrat" panose="020B0604020202020204" charset="-52"/>
              </a:rPr>
              <a:t>Белоцкий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Montserrat" panose="020B0604020202020204" charset="-52"/>
              </a:rPr>
              <a:t> К. М., д.ф.-м.н., в. н. с., проф. каф. 40 НИЯУ МИФИ</a:t>
            </a:r>
          </a:p>
          <a:p>
            <a:endParaRPr lang="ru-RU" dirty="0">
              <a:latin typeface="Montserrat" panose="020B0604020202020204" charset="-52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60194" y="2554848"/>
            <a:ext cx="10026064" cy="1077218"/>
          </a:xfrm>
        </p:spPr>
        <p:txBody>
          <a:bodyPr/>
          <a:lstStyle/>
          <a:p>
            <a:r>
              <a:rPr lang="ru-RU" sz="3200" dirty="0"/>
              <a:t>Моделирование </a:t>
            </a:r>
            <a:r>
              <a:rPr lang="ru-RU" sz="3200" dirty="0" err="1"/>
              <a:t>двухпозитронной</a:t>
            </a:r>
            <a:r>
              <a:rPr lang="ru-RU" sz="3200" dirty="0"/>
              <a:t> моды распада частиц скрытой массы</a:t>
            </a:r>
          </a:p>
        </p:txBody>
      </p:sp>
      <p:pic>
        <p:nvPicPr>
          <p:cNvPr id="3" name="Рисунок 2" descr="Изображение выглядит как искусство, Графика, черно-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14A362C-D3E0-CDCC-2E19-9DB7F90E3A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820" y="292782"/>
            <a:ext cx="3098079" cy="219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92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Позитронная аномалия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8CA3792-6E85-44BA-A22C-B6425433F4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9571" y="1690847"/>
            <a:ext cx="11040839" cy="1200329"/>
          </a:xfrm>
        </p:spPr>
        <p:txBody>
          <a:bodyPr/>
          <a:lstStyle/>
          <a:p>
            <a:r>
              <a:rPr lang="ru-RU" sz="2400" b="1" dirty="0"/>
              <a:t>Цель работы: </a:t>
            </a:r>
            <a:r>
              <a:rPr lang="ru-RU" sz="2400" dirty="0"/>
              <a:t>поиск возможного решения проблемы позитронной аномалии путем рассмотрения подавления гамма-излучения</a:t>
            </a:r>
            <a:br>
              <a:rPr lang="ru-RU" sz="2400" dirty="0"/>
            </a:br>
            <a:r>
              <a:rPr lang="ru-RU" sz="2400" dirty="0"/>
              <a:t>в модели с </a:t>
            </a:r>
            <a:r>
              <a:rPr lang="ru-RU" sz="2400" dirty="0" err="1"/>
              <a:t>двухпозитронной</a:t>
            </a:r>
            <a:r>
              <a:rPr lang="ru-RU" sz="2400" dirty="0"/>
              <a:t> модой распада частиц.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FE31D6-2ECE-289F-2B9B-16D56AD3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5" y="3151477"/>
            <a:ext cx="4493029" cy="354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gure">
            <a:extLst>
              <a:ext uri="{FF2B5EF4-FFF2-40B4-BE49-F238E27FC236}">
                <a16:creationId xmlns:a16="http://schemas.microsoft.com/office/drawing/2014/main" id="{10B1DB99-547A-1881-9AA6-93C4D499B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260" y="3027218"/>
            <a:ext cx="5772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314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Рассматриваемая модель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8CA3792-6E85-44BA-A22C-B6425433F4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231" y="1955991"/>
            <a:ext cx="7807188" cy="3139321"/>
          </a:xfrm>
        </p:spPr>
        <p:txBody>
          <a:bodyPr/>
          <a:lstStyle/>
          <a:p>
            <a:r>
              <a:rPr lang="ru-RU" sz="2400" dirty="0"/>
              <a:t>Частицы скрытой массы </a:t>
            </a:r>
            <a:r>
              <a:rPr lang="en-US" sz="2400" dirty="0"/>
              <a:t>X: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скалярный незаряженный бозон,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скалярный заряженный бозон (заряд +2),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векторный незаряженный бозон,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векторный заряженный бозон (заряд +2).</a:t>
            </a:r>
          </a:p>
          <a:p>
            <a:endParaRPr lang="ru-RU" sz="2400" dirty="0"/>
          </a:p>
          <a:p>
            <a:r>
              <a:rPr lang="ru-RU" sz="2400" dirty="0"/>
              <a:t>Масса частицы </a:t>
            </a:r>
            <a:r>
              <a:rPr lang="en-US" sz="2400" dirty="0"/>
              <a:t>– 1000 </a:t>
            </a:r>
            <a:r>
              <a:rPr lang="ru-RU" sz="2400" dirty="0"/>
              <a:t>ГэВ.</a:t>
            </a:r>
          </a:p>
        </p:txBody>
      </p:sp>
    </p:spTree>
    <p:extLst>
      <p:ext uri="{BB962C8B-B14F-4D97-AF65-F5344CB8AC3E}">
        <p14:creationId xmlns:p14="http://schemas.microsoft.com/office/powerpoint/2010/main" val="321996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1288B-4BD7-83DE-B581-339E1CBD8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665F40D-B732-E74D-441D-26CF7B4AE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Рассматриваемая модель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52079B6-2BDD-C54E-9771-875577A34E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29517" y="5617440"/>
            <a:ext cx="4132963" cy="461665"/>
          </a:xfrm>
        </p:spPr>
        <p:txBody>
          <a:bodyPr/>
          <a:lstStyle/>
          <a:p>
            <a:pPr algn="ctr"/>
            <a:r>
              <a:rPr lang="ru-RU" sz="2400" dirty="0"/>
              <a:t>Лагранжианы частицы </a:t>
            </a:r>
            <a:r>
              <a:rPr lang="en-US" sz="2400" dirty="0"/>
              <a:t>X</a:t>
            </a: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DEE8F3-1317-FEF8-18FF-DE16A81D1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56" y="1720739"/>
            <a:ext cx="11421687" cy="351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33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Моделирование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8CA3792-6E85-44BA-A22C-B6425433F4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9572" y="1764798"/>
            <a:ext cx="10043312" cy="1646605"/>
          </a:xfrm>
        </p:spPr>
        <p:txBody>
          <a:bodyPr/>
          <a:lstStyle/>
          <a:p>
            <a:r>
              <a:rPr lang="ru-RU" sz="2400" dirty="0"/>
              <a:t>Моделирование распадов производилось с помощью программ </a:t>
            </a:r>
            <a:r>
              <a:rPr lang="en-US" sz="2400" b="1" dirty="0" err="1"/>
              <a:t>CompHEP</a:t>
            </a:r>
            <a:r>
              <a:rPr lang="en-US" sz="2400" dirty="0"/>
              <a:t> </a:t>
            </a:r>
            <a:r>
              <a:rPr lang="ru-RU" sz="2400" dirty="0"/>
              <a:t>и </a:t>
            </a:r>
            <a:r>
              <a:rPr lang="en-US" sz="2400" b="1" dirty="0"/>
              <a:t>MadGraph5</a:t>
            </a:r>
            <a:r>
              <a:rPr lang="ru-RU" sz="2400" dirty="0"/>
              <a:t>. Файлы расширения Стандартной модели созданы с помощью </a:t>
            </a:r>
            <a:r>
              <a:rPr lang="en-US" sz="2400" b="1" dirty="0" err="1"/>
              <a:t>FeynRules</a:t>
            </a:r>
            <a:r>
              <a:rPr lang="ru-RU" sz="2400" dirty="0"/>
              <a:t>.</a:t>
            </a:r>
            <a:endParaRPr lang="en-US" sz="2400" dirty="0"/>
          </a:p>
          <a:p>
            <a:r>
              <a:rPr lang="ru-RU" sz="2400" dirty="0"/>
              <a:t>Рассматриваемые процессы распада и отношение спектров:</a:t>
            </a:r>
          </a:p>
        </p:txBody>
      </p:sp>
      <p:pic>
        <p:nvPicPr>
          <p:cNvPr id="4" name="Рисунок 3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BDEE81A-E865-330C-0C6E-843A83172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86" y="5046699"/>
            <a:ext cx="5214158" cy="13856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818A53-A700-7234-5382-02D8FF12C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63" y="3528389"/>
            <a:ext cx="4684473" cy="5337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D2C406-BDC6-CC22-8C9D-516E55DF2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613" y="3528389"/>
            <a:ext cx="4630055" cy="5513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2C918C-C2DF-E78A-5954-C45E405B5B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58" y="4250833"/>
            <a:ext cx="4684468" cy="53374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CC37EB0-F230-61CE-7D10-957D1745F5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613" y="4250833"/>
            <a:ext cx="4630055" cy="52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4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Полученные результаты</a:t>
            </a:r>
          </a:p>
        </p:txBody>
      </p:sp>
      <p:pic>
        <p:nvPicPr>
          <p:cNvPr id="9" name="Рисунок 8" descr="Изображение выглядит как текст, линия, График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63828219-B781-0205-97AD-A8E860035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78" y="1446415"/>
            <a:ext cx="9612103" cy="516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16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38C37-8361-8ECB-6F22-7BB35E428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A4D7E75-1836-6F94-2BA9-421D25BE6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Полученные результаты</a:t>
            </a:r>
          </a:p>
        </p:txBody>
      </p:sp>
      <p:sp>
        <p:nvSpPr>
          <p:cNvPr id="6" name="Текст 6">
            <a:extLst>
              <a:ext uri="{FF2B5EF4-FFF2-40B4-BE49-F238E27FC236}">
                <a16:creationId xmlns:a16="http://schemas.microsoft.com/office/drawing/2014/main" id="{58330881-A98E-BC88-E559-7914F713FD90}"/>
              </a:ext>
            </a:extLst>
          </p:cNvPr>
          <p:cNvSpPr txBox="1">
            <a:spLocks/>
          </p:cNvSpPr>
          <p:nvPr/>
        </p:nvSpPr>
        <p:spPr>
          <a:xfrm>
            <a:off x="559572" y="1865990"/>
            <a:ext cx="10978493" cy="372409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В случае скалярной </a:t>
            </a:r>
            <a:r>
              <a:rPr lang="ru-RU" sz="2400" dirty="0" err="1"/>
              <a:t>двухпозитронной</a:t>
            </a:r>
            <a:r>
              <a:rPr lang="ru-RU" sz="2400" dirty="0"/>
              <a:t> моды распада наблюдается наименьшее количество гамма-излучения, однако замечена малая разница между рассмотренными модами.</a:t>
            </a:r>
          </a:p>
          <a:p>
            <a:endParaRPr lang="ru-RU" sz="2400" dirty="0"/>
          </a:p>
          <a:p>
            <a:r>
              <a:rPr lang="ru-RU" sz="2400" dirty="0"/>
              <a:t>В дальнейшем планируется рассмотрение </a:t>
            </a:r>
            <a:r>
              <a:rPr lang="ru-RU" sz="2400" dirty="0" err="1"/>
              <a:t>фермионных</a:t>
            </a:r>
            <a:r>
              <a:rPr lang="ru-RU" sz="2400" dirty="0"/>
              <a:t> частиц </a:t>
            </a:r>
            <a:r>
              <a:rPr lang="en-US" sz="2400" dirty="0"/>
              <a:t>X</a:t>
            </a:r>
            <a:r>
              <a:rPr lang="ru-RU" sz="2400" dirty="0"/>
              <a:t>, а также </a:t>
            </a:r>
            <a:r>
              <a:rPr lang="ru-RU" sz="2400" dirty="0" err="1"/>
              <a:t>многопозитронной</a:t>
            </a:r>
            <a:r>
              <a:rPr lang="ru-RU" sz="2400" dirty="0"/>
              <a:t> моды.</a:t>
            </a:r>
          </a:p>
          <a:p>
            <a:endParaRPr lang="ru-RU" sz="2400" dirty="0"/>
          </a:p>
          <a:p>
            <a:r>
              <a:rPr lang="ru-RU" sz="2400" dirty="0"/>
              <a:t>В качестве отдельной задачи планируется сравнить излучение рассматриваемой системы в квантовом и классическом случае.</a:t>
            </a:r>
          </a:p>
        </p:txBody>
      </p:sp>
    </p:spTree>
    <p:extLst>
      <p:ext uri="{BB962C8B-B14F-4D97-AF65-F5344CB8AC3E}">
        <p14:creationId xmlns:p14="http://schemas.microsoft.com/office/powerpoint/2010/main" val="4198976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BD7D4270-3123-458E-88F5-C1569F6C22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0194" y="3105834"/>
            <a:ext cx="6737421" cy="646331"/>
          </a:xfrm>
        </p:spPr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4038617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73CCA-55AA-3B67-C2F6-064028A3C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D9C8E3B-2D5B-39C4-F0C7-662D777DE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моделирования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8A4EBBAC-DDFE-30E3-2A88-83AF6632D7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9572" y="1763038"/>
            <a:ext cx="10733268" cy="461665"/>
          </a:xfrm>
        </p:spPr>
        <p:txBody>
          <a:bodyPr/>
          <a:lstStyle/>
          <a:p>
            <a:r>
              <a:rPr lang="ru-RU" sz="2400" dirty="0"/>
              <a:t>Полученные ширины распадов вида</a:t>
            </a:r>
            <a:r>
              <a:rPr lang="en-US" sz="2400" dirty="0"/>
              <a:t>                              (</a:t>
            </a:r>
            <a:r>
              <a:rPr lang="ru-RU" sz="2400" dirty="0"/>
              <a:t>без фотона):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67DA1E0-CF46-9CE6-4DE2-B787CF441B63}"/>
              </a:ext>
            </a:extLst>
          </p:cNvPr>
          <p:cNvGraphicFramePr>
            <a:graphicFrameLocks noGrp="1"/>
          </p:cNvGraphicFramePr>
          <p:nvPr/>
        </p:nvGraphicFramePr>
        <p:xfrm>
          <a:off x="1679748" y="2549421"/>
          <a:ext cx="883250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316">
                  <a:extLst>
                    <a:ext uri="{9D8B030D-6E8A-4147-A177-3AD203B41FA5}">
                      <a16:colId xmlns:a16="http://schemas.microsoft.com/office/drawing/2014/main" val="3612273593"/>
                    </a:ext>
                  </a:extLst>
                </a:gridCol>
                <a:gridCol w="1617564">
                  <a:extLst>
                    <a:ext uri="{9D8B030D-6E8A-4147-A177-3AD203B41FA5}">
                      <a16:colId xmlns:a16="http://schemas.microsoft.com/office/drawing/2014/main" val="2273413462"/>
                    </a:ext>
                  </a:extLst>
                </a:gridCol>
                <a:gridCol w="1645182">
                  <a:extLst>
                    <a:ext uri="{9D8B030D-6E8A-4147-A177-3AD203B41FA5}">
                      <a16:colId xmlns:a16="http://schemas.microsoft.com/office/drawing/2014/main" val="2061824353"/>
                    </a:ext>
                  </a:extLst>
                </a:gridCol>
                <a:gridCol w="1517073">
                  <a:extLst>
                    <a:ext uri="{9D8B030D-6E8A-4147-A177-3AD203B41FA5}">
                      <a16:colId xmlns:a16="http://schemas.microsoft.com/office/drawing/2014/main" val="2247735084"/>
                    </a:ext>
                  </a:extLst>
                </a:gridCol>
                <a:gridCol w="1625368">
                  <a:extLst>
                    <a:ext uri="{9D8B030D-6E8A-4147-A177-3AD203B41FA5}">
                      <a16:colId xmlns:a16="http://schemas.microsoft.com/office/drawing/2014/main" val="38615725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Вид частицы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Скалярная,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Скалярная, 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Векторная,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Векторная, +2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451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Ширина распада</a:t>
                      </a:r>
                      <a:r>
                        <a:rPr lang="en-US" dirty="0"/>
                        <a:t> </a:t>
                      </a:r>
                      <a:r>
                        <a:rPr lang="ru-RU" dirty="0"/>
                        <a:t>Г, ГэВ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39,79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19,89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26,53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13,26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83813"/>
                  </a:ext>
                </a:extLst>
              </a:tr>
            </a:tbl>
          </a:graphicData>
        </a:graphic>
      </p:graphicFrame>
      <p:pic>
        <p:nvPicPr>
          <p:cNvPr id="4" name="Рисунок 3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E9C5C0AC-16DB-BAC5-913C-0FD9B4ADB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76" y="1819099"/>
            <a:ext cx="2064481" cy="349542"/>
          </a:xfrm>
          <a:prstGeom prst="rect">
            <a:avLst/>
          </a:prstGeom>
        </p:spPr>
      </p:pic>
      <p:sp>
        <p:nvSpPr>
          <p:cNvPr id="3" name="Текст 6">
            <a:extLst>
              <a:ext uri="{FF2B5EF4-FFF2-40B4-BE49-F238E27FC236}">
                <a16:creationId xmlns:a16="http://schemas.microsoft.com/office/drawing/2014/main" id="{E8C281FB-8002-7704-CA8F-2C7AFCFBB575}"/>
              </a:ext>
            </a:extLst>
          </p:cNvPr>
          <p:cNvSpPr txBox="1">
            <a:spLocks/>
          </p:cNvSpPr>
          <p:nvPr/>
        </p:nvSpPr>
        <p:spPr>
          <a:xfrm>
            <a:off x="559571" y="3831521"/>
            <a:ext cx="1122787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Полученные ширины распадов вида</a:t>
            </a:r>
            <a:r>
              <a:rPr lang="en-US" sz="2400" dirty="0"/>
              <a:t>                              </a:t>
            </a:r>
            <a:r>
              <a:rPr lang="ru-RU" sz="2400" dirty="0"/>
              <a:t>         </a:t>
            </a:r>
            <a:r>
              <a:rPr lang="en-US" sz="2400" dirty="0"/>
              <a:t>(</a:t>
            </a:r>
            <a:r>
              <a:rPr lang="ru-RU" sz="2400" dirty="0"/>
              <a:t>с фотоном): 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44253EE-9D2A-3265-0946-53079A316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2814"/>
              </p:ext>
            </p:extLst>
          </p:nvPr>
        </p:nvGraphicFramePr>
        <p:xfrm>
          <a:off x="1679748" y="4617904"/>
          <a:ext cx="883250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316">
                  <a:extLst>
                    <a:ext uri="{9D8B030D-6E8A-4147-A177-3AD203B41FA5}">
                      <a16:colId xmlns:a16="http://schemas.microsoft.com/office/drawing/2014/main" val="3612273593"/>
                    </a:ext>
                  </a:extLst>
                </a:gridCol>
                <a:gridCol w="1617564">
                  <a:extLst>
                    <a:ext uri="{9D8B030D-6E8A-4147-A177-3AD203B41FA5}">
                      <a16:colId xmlns:a16="http://schemas.microsoft.com/office/drawing/2014/main" val="2273413462"/>
                    </a:ext>
                  </a:extLst>
                </a:gridCol>
                <a:gridCol w="1645182">
                  <a:extLst>
                    <a:ext uri="{9D8B030D-6E8A-4147-A177-3AD203B41FA5}">
                      <a16:colId xmlns:a16="http://schemas.microsoft.com/office/drawing/2014/main" val="2061824353"/>
                    </a:ext>
                  </a:extLst>
                </a:gridCol>
                <a:gridCol w="1517073">
                  <a:extLst>
                    <a:ext uri="{9D8B030D-6E8A-4147-A177-3AD203B41FA5}">
                      <a16:colId xmlns:a16="http://schemas.microsoft.com/office/drawing/2014/main" val="2247735084"/>
                    </a:ext>
                  </a:extLst>
                </a:gridCol>
                <a:gridCol w="1625368">
                  <a:extLst>
                    <a:ext uri="{9D8B030D-6E8A-4147-A177-3AD203B41FA5}">
                      <a16:colId xmlns:a16="http://schemas.microsoft.com/office/drawing/2014/main" val="38615725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Вид частицы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Скалярная,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Скалярная, 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Векторная,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Векторная, +2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451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Ширина распада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ru-RU" sz="1800" dirty="0">
                          <a:latin typeface="+mn-lt"/>
                        </a:rPr>
                        <a:t>Г, ГэВ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30,13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27,97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20,06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18,68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5483813"/>
                  </a:ext>
                </a:extLst>
              </a:tr>
            </a:tbl>
          </a:graphicData>
        </a:graphic>
      </p:graphicFrame>
      <p:pic>
        <p:nvPicPr>
          <p:cNvPr id="10" name="Рисунок 9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076F69A-675B-81DA-5BCC-6EFAD51FC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76" y="3857874"/>
            <a:ext cx="2884517" cy="40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15202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264</Words>
  <Application>Microsoft Office PowerPoint</Application>
  <PresentationFormat>Широкоэкранный</PresentationFormat>
  <Paragraphs>51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Montserrat</vt:lpstr>
      <vt:lpstr>Arial</vt:lpstr>
      <vt:lpstr>Шаблон МИФИ</vt:lpstr>
      <vt:lpstr>Презентация PowerPoint</vt:lpstr>
      <vt:lpstr>Позитронная аномалия</vt:lpstr>
      <vt:lpstr>Рассматриваемая модель</vt:lpstr>
      <vt:lpstr>Рассматриваемая модель</vt:lpstr>
      <vt:lpstr>Моделирование</vt:lpstr>
      <vt:lpstr>Полученные результаты</vt:lpstr>
      <vt:lpstr>Полученные результаты</vt:lpstr>
      <vt:lpstr>Презентация PowerPoint</vt:lpstr>
      <vt:lpstr>Результаты моделирования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Замахаев</dc:creator>
  <cp:lastModifiedBy>Басов Ярослав bya010</cp:lastModifiedBy>
  <cp:revision>50</cp:revision>
  <dcterms:created xsi:type="dcterms:W3CDTF">2020-05-28T16:18:16Z</dcterms:created>
  <dcterms:modified xsi:type="dcterms:W3CDTF">2024-12-27T22:00:57Z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