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58" r:id="rId2"/>
    <p:sldId id="271" r:id="rId3"/>
    <p:sldId id="259" r:id="rId4"/>
    <p:sldId id="260" r:id="rId5"/>
    <p:sldId id="267" r:id="rId6"/>
    <p:sldId id="268" r:id="rId7"/>
    <p:sldId id="263" r:id="rId8"/>
    <p:sldId id="265" r:id="rId9"/>
    <p:sldId id="270" r:id="rId10"/>
  </p:sldIdLst>
  <p:sldSz cx="12192000" cy="6858000"/>
  <p:notesSz cx="6858000" cy="9144000"/>
  <p:embeddedFontLst>
    <p:embeddedFont>
      <p:font typeface="Montserrat" panose="00000500000000000000" pitchFamily="2" charset="-52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2A"/>
    <a:srgbClr val="FF7300"/>
    <a:srgbClr val="0055BB"/>
    <a:srgbClr val="0061AF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7"/>
  </p:normalViewPr>
  <p:slideViewPr>
    <p:cSldViewPr snapToGrid="0" showGuides="1">
      <p:cViewPr varScale="1">
        <p:scale>
          <a:sx n="107" d="100"/>
          <a:sy n="107" d="100"/>
        </p:scale>
        <p:origin x="714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2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560193" y="4539714"/>
            <a:ext cx="8045925" cy="2169825"/>
          </a:xfrm>
        </p:spPr>
        <p:txBody>
          <a:bodyPr/>
          <a:lstStyle/>
          <a:p>
            <a:r>
              <a:rPr lang="ru-RU" dirty="0">
                <a:latin typeface="Montserrat" panose="020B0604020202020204" charset="-52"/>
              </a:rPr>
              <a:t>Студент: Кораблев Денис Б22-102</a:t>
            </a:r>
          </a:p>
          <a:p>
            <a:r>
              <a:rPr lang="ru-RU" dirty="0">
                <a:latin typeface="Montserrat" panose="020B0604020202020204" charset="-52"/>
              </a:rPr>
              <a:t>Научный руководитель: старший преподаватель Мачулин И.Н.</a:t>
            </a:r>
          </a:p>
          <a:p>
            <a:r>
              <a:rPr lang="ru-RU" dirty="0">
                <a:latin typeface="Montserrat" panose="020B0604020202020204" charset="-52"/>
              </a:rPr>
              <a:t>Научный консультант: </a:t>
            </a:r>
            <a:r>
              <a:rPr lang="ru-RU" dirty="0" err="1">
                <a:latin typeface="Montserrat" panose="020B0604020202020204" charset="-52"/>
              </a:rPr>
              <a:t>к.ф-м.н</a:t>
            </a:r>
            <a:r>
              <a:rPr lang="ru-RU" dirty="0">
                <a:latin typeface="Montserrat" panose="020B0604020202020204" charset="-52"/>
              </a:rPr>
              <a:t>. Долганов Г.Д.</a:t>
            </a:r>
            <a:endParaRPr lang="en-US" dirty="0">
              <a:latin typeface="Montserrat" panose="020B0604020202020204" charset="-52"/>
            </a:endParaRPr>
          </a:p>
          <a:p>
            <a:endParaRPr lang="ru-RU" dirty="0">
              <a:latin typeface="Montserrat" panose="020B0604020202020204" charset="-52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60193" y="3198167"/>
            <a:ext cx="10932559" cy="1200329"/>
          </a:xfrm>
        </p:spPr>
        <p:txBody>
          <a:bodyPr/>
          <a:lstStyle/>
          <a:p>
            <a:r>
              <a:rPr lang="ru-RU" dirty="0"/>
              <a:t>Моделирование электрических полей в детекторе темной материи</a:t>
            </a:r>
            <a:r>
              <a:rPr lang="en-US" dirty="0"/>
              <a:t> </a:t>
            </a:r>
            <a:r>
              <a:rPr lang="en-US" dirty="0" err="1"/>
              <a:t>DarkSide</a:t>
            </a:r>
            <a:r>
              <a:rPr lang="ru-RU" dirty="0"/>
              <a:t>-</a:t>
            </a:r>
            <a:r>
              <a:rPr lang="en-US" dirty="0"/>
              <a:t>20k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1C61F-8886-E357-F19D-9CE77801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</a:t>
            </a:r>
            <a:r>
              <a:rPr lang="ru-RU" dirty="0" err="1"/>
              <a:t>НИРСа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3592A4-02AA-2580-9C63-552C76CBA5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1" y="1727716"/>
            <a:ext cx="11237982" cy="247760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800" dirty="0"/>
              <a:t>Разобраться с устройством детектора </a:t>
            </a:r>
            <a:r>
              <a:rPr lang="en-US" sz="2800" dirty="0"/>
              <a:t>DarkSide-20k</a:t>
            </a: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Освоение программного обеспечения </a:t>
            </a:r>
            <a:r>
              <a:rPr lang="en-US" sz="2800" dirty="0"/>
              <a:t>COMSOL </a:t>
            </a:r>
            <a:r>
              <a:rPr lang="ru-RU" sz="2800" dirty="0"/>
              <a:t>и проведение моделирования электрического поля</a:t>
            </a:r>
          </a:p>
          <a:p>
            <a:pPr marL="342900" indent="-342900">
              <a:buAutoNum type="arabicPeriod"/>
            </a:pPr>
            <a:r>
              <a:rPr lang="ru-RU" sz="2800" dirty="0"/>
              <a:t>Интерпретация и анализ результатов моделирования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888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темная материя и как ее ищут?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2014586"/>
            <a:ext cx="5319646" cy="4093428"/>
          </a:xfrm>
        </p:spPr>
        <p:txBody>
          <a:bodyPr/>
          <a:lstStyle/>
          <a:p>
            <a:r>
              <a:rPr lang="ru-RU" sz="1600" dirty="0"/>
              <a:t>Тёмная материя — это гипотетическая форма материи, которая не излучает и не поглощает электромагнитное излучение, делая её невидимой для современных телескопов.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/>
              <a:t>Непрямые методы</a:t>
            </a:r>
            <a:r>
              <a:rPr lang="ru-RU" sz="1600" dirty="0"/>
              <a:t>: поиск частиц, возникающих при аннигиляции или распаде частиц тёмной материи (например, нейтрино, гамма-лучей).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/>
              <a:t>Косвенные наблюдения</a:t>
            </a:r>
            <a:r>
              <a:rPr lang="ru-RU" sz="1600" dirty="0"/>
              <a:t>: изучение гравитационных эффектов на видимые объекты и </a:t>
            </a:r>
            <a:r>
              <a:rPr lang="ru-RU" sz="1600" dirty="0" err="1"/>
              <a:t>микролинзирование</a:t>
            </a:r>
            <a:r>
              <a:rPr lang="ru-RU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/>
              <a:t>Прямые эксперименты</a:t>
            </a:r>
            <a:r>
              <a:rPr lang="ru-RU" sz="1600" dirty="0"/>
              <a:t>: попытки зарегистрировать взаимодействие частиц тёмной материи с детекторами.</a:t>
            </a:r>
          </a:p>
          <a:p>
            <a:endParaRPr lang="ru-RU" sz="1600" dirty="0"/>
          </a:p>
        </p:txBody>
      </p:sp>
      <p:pic>
        <p:nvPicPr>
          <p:cNvPr id="1026" name="Picture 2" descr="File:Dark matter candidates.pdf">
            <a:extLst>
              <a:ext uri="{FF2B5EF4-FFF2-40B4-BE49-F238E27FC236}">
                <a16:creationId xmlns:a16="http://schemas.microsoft.com/office/drawing/2014/main" id="{B5502A4E-9522-E944-A1E5-62065734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83" y="1924940"/>
            <a:ext cx="5879217" cy="337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3">
            <a:extLst>
              <a:ext uri="{FF2B5EF4-FFF2-40B4-BE49-F238E27FC236}">
                <a16:creationId xmlns:a16="http://schemas.microsoft.com/office/drawing/2014/main" id="{E86D4581-C6F7-8502-A0E4-C56C398CC55E}"/>
              </a:ext>
            </a:extLst>
          </p:cNvPr>
          <p:cNvSpPr txBox="1">
            <a:spLocks/>
          </p:cNvSpPr>
          <p:nvPr/>
        </p:nvSpPr>
        <p:spPr>
          <a:xfrm>
            <a:off x="6160383" y="5483929"/>
            <a:ext cx="483034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1. Предполагаемые варианты темной материи</a:t>
            </a:r>
            <a:r>
              <a:rPr lang="en-US" sz="1100" dirty="0"/>
              <a:t> [1]</a:t>
            </a:r>
            <a:endParaRPr lang="ru-RU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A97572-3ED8-9DE0-CF4A-AFC462F630E1}"/>
              </a:ext>
            </a:extLst>
          </p:cNvPr>
          <p:cNvSpPr txBox="1"/>
          <p:nvPr/>
        </p:nvSpPr>
        <p:spPr>
          <a:xfrm>
            <a:off x="559572" y="6596390"/>
            <a:ext cx="4677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Montserrat" panose="00000500000000000000" pitchFamily="2" charset="-52"/>
              </a:rPr>
              <a:t>[1] </a:t>
            </a:r>
            <a:r>
              <a:rPr lang="ru-RU" sz="1050" dirty="0">
                <a:latin typeface="Montserrat" panose="00000500000000000000" pitchFamily="2" charset="-52"/>
              </a:rPr>
              <a:t>Источник: </a:t>
            </a:r>
            <a:r>
              <a:rPr lang="en-US" sz="1050" dirty="0">
                <a:latin typeface="Montserrat" panose="00000500000000000000" pitchFamily="2" charset="-52"/>
              </a:rPr>
              <a:t>https://en.wikipedia.org/wiki/Dark_matter</a:t>
            </a:r>
            <a:endParaRPr lang="ru-RU" sz="10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8385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F3E63E-279A-47BF-9880-4C235016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</p:spPr>
        <p:txBody>
          <a:bodyPr/>
          <a:lstStyle/>
          <a:p>
            <a:r>
              <a:rPr lang="ru-RU" dirty="0"/>
              <a:t>Эксперимент </a:t>
            </a:r>
            <a:r>
              <a:rPr lang="en-US" dirty="0"/>
              <a:t>DarkSide20k</a:t>
            </a:r>
            <a:endParaRPr lang="ru-RU" dirty="0"/>
          </a:p>
        </p:txBody>
      </p:sp>
      <p:pic>
        <p:nvPicPr>
          <p:cNvPr id="2" name="Picture 2" descr="Refer to caption">
            <a:extLst>
              <a:ext uri="{FF2B5EF4-FFF2-40B4-BE49-F238E27FC236}">
                <a16:creationId xmlns:a16="http://schemas.microsoft.com/office/drawing/2014/main" id="{F1742AB9-8E73-57C8-C7AB-A8BA1D33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6" y="1279778"/>
            <a:ext cx="5805064" cy="521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9CFD5D05-32DE-29A5-9E7A-0802F7741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5047"/>
            <a:ext cx="5852764" cy="511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2DE24D-9D89-F513-D945-74C074A9EF4A}"/>
              </a:ext>
            </a:extLst>
          </p:cNvPr>
          <p:cNvSpPr txBox="1"/>
          <p:nvPr/>
        </p:nvSpPr>
        <p:spPr>
          <a:xfrm>
            <a:off x="243234" y="6596390"/>
            <a:ext cx="10917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ontserrat" panose="00000500000000000000" pitchFamily="2" charset="-52"/>
              </a:rPr>
              <a:t>Источник: </a:t>
            </a:r>
            <a:r>
              <a:rPr lang="en-US" sz="1100" b="0" i="0" dirty="0">
                <a:effectLst/>
                <a:latin typeface="Montserrat" panose="00000500000000000000" pitchFamily="2" charset="-52"/>
              </a:rPr>
              <a:t>Zani A. et al. The DarkSide-20k experiment //Journal of Instrumentation. – 2024. – Т. 19. – №. 03. – С. C03058.</a:t>
            </a:r>
            <a:endParaRPr lang="ru-RU" sz="11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98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1BE1A-38C9-4822-C253-356EC7A4E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BBC169-1240-543A-C7B1-16CC1BEF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143658"/>
            <a:ext cx="9068522" cy="954107"/>
          </a:xfrm>
        </p:spPr>
        <p:txBody>
          <a:bodyPr/>
          <a:lstStyle/>
          <a:p>
            <a:r>
              <a:rPr lang="ru-RU" dirty="0"/>
              <a:t>Использование ПО </a:t>
            </a:r>
            <a:r>
              <a:rPr lang="en-US" dirty="0"/>
              <a:t>COMSOL </a:t>
            </a:r>
            <a:r>
              <a:rPr lang="ru-RU" dirty="0"/>
              <a:t>для моделирования электрического поля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0CEA4B-E090-17CC-1214-3DEB5482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5" y="1470213"/>
            <a:ext cx="5408061" cy="4796116"/>
          </a:xfrm>
          <a:prstGeom prst="rect">
            <a:avLst/>
          </a:prstGeom>
        </p:spPr>
      </p:pic>
      <p:sp>
        <p:nvSpPr>
          <p:cNvPr id="14" name="Текст 3">
            <a:extLst>
              <a:ext uri="{FF2B5EF4-FFF2-40B4-BE49-F238E27FC236}">
                <a16:creationId xmlns:a16="http://schemas.microsoft.com/office/drawing/2014/main" id="{FA9A1175-0D6D-1D64-80F3-D713667357C4}"/>
              </a:ext>
            </a:extLst>
          </p:cNvPr>
          <p:cNvSpPr txBox="1">
            <a:spLocks/>
          </p:cNvSpPr>
          <p:nvPr/>
        </p:nvSpPr>
        <p:spPr>
          <a:xfrm>
            <a:off x="237275" y="6389746"/>
            <a:ext cx="526492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3. Результат 2</a:t>
            </a:r>
            <a:r>
              <a:rPr lang="en-US" sz="1100" dirty="0"/>
              <a:t>D </a:t>
            </a:r>
            <a:r>
              <a:rPr lang="ru-RU" sz="1100" dirty="0"/>
              <a:t>моделирования электрического поля</a:t>
            </a:r>
            <a:r>
              <a:rPr lang="en-GB" sz="1100" dirty="0"/>
              <a:t> </a:t>
            </a:r>
            <a:r>
              <a:rPr lang="ru-RU" sz="1100" dirty="0"/>
              <a:t>в районе проволоки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CBE4B1B-2BF9-F514-7B60-67693E565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258" y="1965182"/>
            <a:ext cx="1190425" cy="490897"/>
          </a:xfrm>
          <a:prstGeom prst="rect">
            <a:avLst/>
          </a:prstGeom>
        </p:spPr>
      </p:pic>
      <p:sp>
        <p:nvSpPr>
          <p:cNvPr id="17" name="Текст 3">
            <a:extLst>
              <a:ext uri="{FF2B5EF4-FFF2-40B4-BE49-F238E27FC236}">
                <a16:creationId xmlns:a16="http://schemas.microsoft.com/office/drawing/2014/main" id="{6FA47400-62A9-8BD1-993A-FD9AD4F69411}"/>
              </a:ext>
            </a:extLst>
          </p:cNvPr>
          <p:cNvSpPr txBox="1">
            <a:spLocks/>
          </p:cNvSpPr>
          <p:nvPr/>
        </p:nvSpPr>
        <p:spPr>
          <a:xfrm>
            <a:off x="2133600" y="5585551"/>
            <a:ext cx="181087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LAr</a:t>
            </a:r>
            <a:endParaRPr lang="ru-RU" sz="2400" b="1" dirty="0"/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D2CB9CA4-0758-4603-3113-044CF0D9F416}"/>
              </a:ext>
            </a:extLst>
          </p:cNvPr>
          <p:cNvSpPr txBox="1">
            <a:spLocks/>
          </p:cNvSpPr>
          <p:nvPr/>
        </p:nvSpPr>
        <p:spPr>
          <a:xfrm>
            <a:off x="2133601" y="2017852"/>
            <a:ext cx="181087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GAr</a:t>
            </a:r>
            <a:endParaRPr lang="ru-RU" sz="2400" b="1" dirty="0"/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2C7C59D9-34C6-3C5F-F3B6-C2540991693C}"/>
              </a:ext>
            </a:extLst>
          </p:cNvPr>
          <p:cNvSpPr txBox="1">
            <a:spLocks/>
          </p:cNvSpPr>
          <p:nvPr/>
        </p:nvSpPr>
        <p:spPr>
          <a:xfrm>
            <a:off x="2728813" y="4203799"/>
            <a:ext cx="181087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Wire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EA7F83-0D1C-941A-4BC1-0CFC08ED5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94375"/>
            <a:ext cx="5519980" cy="4895371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FA07B14-D5E5-B0ED-BECD-8A9C90F2EE1C}"/>
              </a:ext>
            </a:extLst>
          </p:cNvPr>
          <p:cNvSpPr txBox="1">
            <a:spLocks/>
          </p:cNvSpPr>
          <p:nvPr/>
        </p:nvSpPr>
        <p:spPr>
          <a:xfrm>
            <a:off x="6024429" y="6382651"/>
            <a:ext cx="526492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4. Пример расчетной сетки около проволоки</a:t>
            </a:r>
          </a:p>
        </p:txBody>
      </p:sp>
    </p:spTree>
    <p:extLst>
      <p:ext uri="{BB962C8B-B14F-4D97-AF65-F5344CB8AC3E}">
        <p14:creationId xmlns:p14="http://schemas.microsoft.com/office/powerpoint/2010/main" val="231061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29E02-47B6-E56E-8A91-03DF08F7A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EEDFE99-5D73-75E5-3E49-C9BAE895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143658"/>
            <a:ext cx="9068522" cy="954107"/>
          </a:xfrm>
        </p:spPr>
        <p:txBody>
          <a:bodyPr/>
          <a:lstStyle/>
          <a:p>
            <a:r>
              <a:rPr lang="ru-RU" dirty="0"/>
              <a:t>Исследование влияния параметров модели на получаемый результат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A00DD5-93A1-C9B0-8B65-1CD6DAEFD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6" y="1676400"/>
            <a:ext cx="6084830" cy="45443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67AD0A-1ADD-755D-25C0-23A52F7DC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5989790" cy="44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0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2C51BF-C15D-4078-BAFF-AAC8C82D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Дальнейшие шаги в работе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CC06CC2-6D99-4F53-A33E-37082A0DA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324" y="1378093"/>
            <a:ext cx="11157299" cy="312393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400" dirty="0"/>
              <a:t>Моделирование всей сетки внутри детектора</a:t>
            </a:r>
          </a:p>
          <a:p>
            <a:pPr marL="342900" indent="-342900">
              <a:buAutoNum type="arabicPeriod"/>
            </a:pPr>
            <a:r>
              <a:rPr lang="ru-RU" sz="2400" dirty="0"/>
              <a:t>Расчет отклонения проволоки ввиду электростатических сил</a:t>
            </a:r>
          </a:p>
          <a:p>
            <a:pPr marL="342900" indent="-342900">
              <a:buAutoNum type="arabicPeriod"/>
            </a:pPr>
            <a:r>
              <a:rPr lang="ru-RU" sz="2400" dirty="0"/>
              <a:t>Моделирование движения отдельных частиц и событий внутри детектора</a:t>
            </a:r>
          </a:p>
          <a:p>
            <a:pPr marL="342900" indent="-342900">
              <a:buAutoNum type="arabicPeriod"/>
            </a:pPr>
            <a:r>
              <a:rPr lang="ru-RU" sz="2400" dirty="0"/>
              <a:t>Изучение возможности классификации событий на основе изменения формы дрейфующего электронного облака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29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5E93B8E-7749-449D-B8D0-1A79ABAC7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8217" y="6083856"/>
            <a:ext cx="1936889" cy="646331"/>
          </a:xfrm>
        </p:spPr>
        <p:txBody>
          <a:bodyPr/>
          <a:lstStyle/>
          <a:p>
            <a:r>
              <a:rPr lang="ru-RU" dirty="0"/>
              <a:t>Москва, 2024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676C2-8B4A-404C-866D-86294C365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240D3A-C612-4462-8A1D-B82785BBA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8217" y="3198167"/>
            <a:ext cx="5693101" cy="1754326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28524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652A2-E350-456E-64F8-3B90FA32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</p:spPr>
        <p:txBody>
          <a:bodyPr/>
          <a:lstStyle/>
          <a:p>
            <a:r>
              <a:rPr lang="ru-RU" dirty="0"/>
              <a:t>Приложение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B6CFA9-5540-9E28-65F8-35A2A9AF7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332" y="1395317"/>
            <a:ext cx="4039069" cy="51035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539CF8-8701-D603-BF68-7094DD93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3052"/>
            <a:ext cx="7646124" cy="291801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446E818-D0CD-D777-869C-AADBDF4B84A4}"/>
              </a:ext>
            </a:extLst>
          </p:cNvPr>
          <p:cNvSpPr txBox="1">
            <a:spLocks/>
          </p:cNvSpPr>
          <p:nvPr/>
        </p:nvSpPr>
        <p:spPr>
          <a:xfrm>
            <a:off x="1604830" y="5501062"/>
            <a:ext cx="526492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5. Схема взаимодействия аргона в детекторе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77FCC913-821C-6E0B-B82C-D852DC8B01AB}"/>
              </a:ext>
            </a:extLst>
          </p:cNvPr>
          <p:cNvSpPr txBox="1">
            <a:spLocks/>
          </p:cNvSpPr>
          <p:nvPr/>
        </p:nvSpPr>
        <p:spPr>
          <a:xfrm>
            <a:off x="8139182" y="6368094"/>
            <a:ext cx="2986017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6. Схема классификации событий</a:t>
            </a:r>
          </a:p>
        </p:txBody>
      </p:sp>
    </p:spTree>
    <p:extLst>
      <p:ext uri="{BB962C8B-B14F-4D97-AF65-F5344CB8AC3E}">
        <p14:creationId xmlns:p14="http://schemas.microsoft.com/office/powerpoint/2010/main" val="2756956306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294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Montserrat</vt:lpstr>
      <vt:lpstr>Arial</vt:lpstr>
      <vt:lpstr>Шаблон МИФИ</vt:lpstr>
      <vt:lpstr>Презентация PowerPoint</vt:lpstr>
      <vt:lpstr>Задачи НИРСа</vt:lpstr>
      <vt:lpstr>Что такое темная материя и как ее ищут?</vt:lpstr>
      <vt:lpstr>Эксперимент DarkSide20k</vt:lpstr>
      <vt:lpstr>Использование ПО COMSOL для моделирования электрического поля</vt:lpstr>
      <vt:lpstr>Исследование влияния параметров модели на получаемый результат</vt:lpstr>
      <vt:lpstr>Дальнейшие шаги в работе</vt:lpstr>
      <vt:lpstr>Презентация PowerPoint</vt:lpstr>
      <vt:lpstr>Приложение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Denis Korablev</cp:lastModifiedBy>
  <cp:revision>41</cp:revision>
  <dcterms:created xsi:type="dcterms:W3CDTF">2020-05-28T16:18:16Z</dcterms:created>
  <dcterms:modified xsi:type="dcterms:W3CDTF">2024-12-27T16:26:38Z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