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7" r:id="rId7"/>
    <p:sldId id="264" r:id="rId8"/>
    <p:sldId id="266" r:id="rId9"/>
    <p:sldId id="270" r:id="rId10"/>
    <p:sldId id="271" r:id="rId11"/>
    <p:sldId id="268" r:id="rId12"/>
    <p:sldId id="262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9E32F-7944-2928-74E2-722654127278}" v="1" dt="2024-12-27T16:31:50.683"/>
    <p1510:client id="{4C5A16EF-EEF3-7857-B075-9FDD0108894E}" v="408" dt="2024-12-27T16:29:16.442"/>
    <p1510:client id="{E4DF735D-3442-B5EF-5FEF-8C14A14BC9D5}" v="822" dt="2024-12-26T18:05:38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316311/contributions/5861261/attachments/2864675/5013644/CAP2024_ellingwood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316311/contributions/5861261/attachments/2864675/5013644/CAP2024_ellingwood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ru-RU" sz="4800">
                <a:solidFill>
                  <a:srgbClr val="FFFFFF"/>
                </a:solidFill>
              </a:rPr>
              <a:t>Фон космогенного происхождения в эксперименте DEAP-3600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 fontScale="62500" lnSpcReduction="2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Студент: Панфилов Павел Андреевич Б22-102</a:t>
            </a:r>
          </a:p>
          <a:p>
            <a:r>
              <a:rPr lang="ru-RU" dirty="0">
                <a:solidFill>
                  <a:srgbClr val="FFFFFF"/>
                </a:solidFill>
              </a:rPr>
              <a:t>Научный руководитель: старший преподаватель Мачулин И.Н.</a:t>
            </a:r>
          </a:p>
          <a:p>
            <a:r>
              <a:rPr lang="ru-RU" dirty="0">
                <a:solidFill>
                  <a:srgbClr val="FFFFFF"/>
                </a:solidFill>
              </a:rPr>
              <a:t>Научный ассистент: к.ф.-м.н. Долганов Г.Д.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C53700-CE7F-FD21-8AE5-50BC626C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9353-5868-FEC8-09D1-58ECFF79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A7DD0-1C23-1E2B-3874-C8A9E4B61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746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Всего изотопов, с энергией выше 9 </a:t>
            </a:r>
            <a:r>
              <a:rPr lang="ru-RU" dirty="0" err="1"/>
              <a:t>MeV</a:t>
            </a:r>
            <a:r>
              <a:rPr lang="ru-RU" dirty="0"/>
              <a:t>, образованных в детекторе за счет космических мюонов:</a:t>
            </a:r>
          </a:p>
          <a:p>
            <a:pPr marL="0" indent="0">
              <a:buNone/>
            </a:pPr>
            <a:r>
              <a:rPr lang="ru-RU" dirty="0"/>
              <a:t>   N</a:t>
            </a:r>
            <a:r>
              <a:rPr lang="ru-RU" baseline="-25000" dirty="0"/>
              <a:t>1</a:t>
            </a:r>
            <a:r>
              <a:rPr lang="ru-RU" dirty="0"/>
              <a:t> = 0.4 изотопа в год</a:t>
            </a:r>
          </a:p>
          <a:p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Распадов с энерговыделением выше 9 </a:t>
            </a:r>
            <a:r>
              <a:rPr lang="ru-RU" dirty="0" err="1"/>
              <a:t>MeV</a:t>
            </a:r>
            <a:r>
              <a:rPr lang="ru-RU" dirty="0"/>
              <a:t>:</a:t>
            </a:r>
            <a:r>
              <a:rPr lang="en-US" dirty="0"/>
              <a:t> </a:t>
            </a:r>
            <a:r>
              <a:rPr lang="ru-RU" dirty="0"/>
              <a:t>       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   N</a:t>
            </a:r>
            <a:r>
              <a:rPr lang="ru-RU" baseline="-25000" dirty="0"/>
              <a:t>2</a:t>
            </a:r>
            <a:r>
              <a:rPr lang="ru-RU" dirty="0"/>
              <a:t> = 0.01 распад в год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33D1FE-620C-7D12-A8EF-0FA5823A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03E7E-804D-8F3D-8BD5-28F8E098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на будущее.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A7DB0A-412A-B5CC-FAC1-7905B97D8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Модель на </a:t>
            </a:r>
            <a:r>
              <a:rPr lang="ru-RU" dirty="0" err="1"/>
              <a:t>Fluka</a:t>
            </a:r>
            <a:r>
              <a:rPr lang="ru-RU" dirty="0"/>
              <a:t> имела упрощенную геометрию детектора, поэтому уточнение модели является шагом в сторону улучшения точности результатов.</a:t>
            </a:r>
          </a:p>
          <a:p>
            <a:r>
              <a:rPr lang="ru-RU" dirty="0"/>
              <a:t>На основе уточненной модели будет рассчитан фон космогенного происхождения от образующихся изотопов во всем энергетическом диапазоне детектора DEAP-3600.</a:t>
            </a:r>
          </a:p>
          <a:p>
            <a:r>
              <a:rPr lang="ru-RU" dirty="0"/>
              <a:t>Учет временного окна мюонного вето.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747692-C5DD-E4A5-C4E6-E0A59F09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2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9EB12-75C9-A24A-0A5F-0099992D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014"/>
            <a:ext cx="10515600" cy="1325563"/>
          </a:xfrm>
        </p:spPr>
        <p:txBody>
          <a:bodyPr/>
          <a:lstStyle/>
          <a:p>
            <a:pPr algn="ctr"/>
            <a:r>
              <a:rPr lang="ru-RU"/>
              <a:t>Спасибо за внимание.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DCD420-7E83-9611-6D06-C78D58B6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1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29816-75C1-ADCE-A001-832B6C26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66"/>
            <a:ext cx="10515600" cy="1325563"/>
          </a:xfrm>
        </p:spPr>
        <p:txBody>
          <a:bodyPr/>
          <a:lstStyle/>
          <a:p>
            <a:r>
              <a:rPr lang="ru-RU" dirty="0"/>
              <a:t>Приложения:</a:t>
            </a:r>
          </a:p>
        </p:txBody>
      </p:sp>
      <p:pic>
        <p:nvPicPr>
          <p:cNvPr id="5" name="Объект 4" descr="Изображение выглядит как текст, снимок экрана, диаграмм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7E396D28-C25B-0D8F-BEF7-B6284FCDC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253" y="1026860"/>
            <a:ext cx="4560352" cy="41148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9A5F4A-3F1E-611A-ED6C-121B7CA1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C32B5-BE13-1532-B0EF-0E9F7A9D3736}"/>
              </a:ext>
            </a:extLst>
          </p:cNvPr>
          <p:cNvSpPr txBox="1"/>
          <p:nvPr/>
        </p:nvSpPr>
        <p:spPr>
          <a:xfrm>
            <a:off x="1206782" y="5327979"/>
            <a:ext cx="4216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Рис 5. Модель детектора.</a:t>
            </a:r>
          </a:p>
        </p:txBody>
      </p:sp>
      <p:pic>
        <p:nvPicPr>
          <p:cNvPr id="7" name="Рисунок 6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6CBBBCC2-9ACB-AACF-FAAD-A17649FD6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42" y="1028230"/>
            <a:ext cx="6046590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5BC414-50A1-43D8-AC94-E2432A825C1D}"/>
              </a:ext>
            </a:extLst>
          </p:cNvPr>
          <p:cNvSpPr txBox="1"/>
          <p:nvPr/>
        </p:nvSpPr>
        <p:spPr>
          <a:xfrm>
            <a:off x="505113" y="6137372"/>
            <a:ext cx="9230269" cy="7848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f-ZA" sz="1500" dirty="0">
                <a:latin typeface="Aptos"/>
                <a:ea typeface="Roboto"/>
                <a:cs typeface="Roboto"/>
              </a:rPr>
              <a:t>[1] </a:t>
            </a:r>
            <a:r>
              <a:rPr lang="af-ZA" sz="1200" err="1">
                <a:ea typeface="Roboto"/>
                <a:cs typeface="Roboto"/>
              </a:rPr>
              <a:t>Ellingwood</a:t>
            </a:r>
            <a:r>
              <a:rPr lang="af-ZA" sz="1200" dirty="0">
                <a:ea typeface="Roboto"/>
                <a:cs typeface="Roboto"/>
              </a:rPr>
              <a:t> E.</a:t>
            </a:r>
            <a:r>
              <a:rPr lang="af-ZA" sz="1200" dirty="0">
                <a:ea typeface="+mn-lt"/>
                <a:cs typeface="+mn-lt"/>
              </a:rPr>
              <a:t> </a:t>
            </a:r>
            <a:r>
              <a:rPr lang="af-ZA" sz="1200" err="1">
                <a:ea typeface="+mn-lt"/>
                <a:cs typeface="+mn-lt"/>
              </a:rPr>
              <a:t>Searching</a:t>
            </a:r>
            <a:r>
              <a:rPr lang="af-ZA" sz="1200" b="0" dirty="0">
                <a:ea typeface="+mn-lt"/>
                <a:cs typeface="+mn-lt"/>
              </a:rPr>
              <a:t> </a:t>
            </a:r>
            <a:r>
              <a:rPr lang="af-ZA" sz="1200" b="0" err="1">
                <a:ea typeface="+mn-lt"/>
                <a:cs typeface="+mn-lt"/>
              </a:rPr>
              <a:t>for</a:t>
            </a:r>
            <a:r>
              <a:rPr lang="af-ZA" sz="1200" b="0" dirty="0">
                <a:ea typeface="+mn-lt"/>
                <a:cs typeface="+mn-lt"/>
              </a:rPr>
              <a:t> neutrino </a:t>
            </a:r>
            <a:r>
              <a:rPr lang="af-ZA" sz="1200" b="0" err="1">
                <a:ea typeface="+mn-lt"/>
                <a:cs typeface="+mn-lt"/>
              </a:rPr>
              <a:t>absorption</a:t>
            </a:r>
            <a:r>
              <a:rPr lang="af-ZA" sz="1200" b="0" dirty="0">
                <a:ea typeface="+mn-lt"/>
                <a:cs typeface="+mn-lt"/>
              </a:rPr>
              <a:t> </a:t>
            </a:r>
            <a:r>
              <a:rPr lang="af-ZA" sz="1200" dirty="0">
                <a:ea typeface="+mn-lt"/>
                <a:cs typeface="+mn-lt"/>
              </a:rPr>
              <a:t>in 40Ar </a:t>
            </a:r>
            <a:r>
              <a:rPr lang="af-ZA" sz="1200" b="0" err="1">
                <a:ea typeface="+mn-lt"/>
                <a:cs typeface="+mn-lt"/>
              </a:rPr>
              <a:t>using</a:t>
            </a:r>
            <a:r>
              <a:rPr lang="af-ZA" sz="1200" b="0" dirty="0">
                <a:ea typeface="+mn-lt"/>
                <a:cs typeface="+mn-lt"/>
              </a:rPr>
              <a:t> </a:t>
            </a:r>
            <a:r>
              <a:rPr lang="af-ZA" sz="1200" b="0" err="1">
                <a:ea typeface="+mn-lt"/>
                <a:cs typeface="+mn-lt"/>
              </a:rPr>
              <a:t>the</a:t>
            </a:r>
            <a:r>
              <a:rPr lang="af-ZA" sz="1200" b="0" dirty="0">
                <a:ea typeface="+mn-lt"/>
                <a:cs typeface="+mn-lt"/>
              </a:rPr>
              <a:t> DEAP-3600 </a:t>
            </a:r>
            <a:r>
              <a:rPr lang="af-ZA" sz="1200" b="0" err="1">
                <a:ea typeface="+mn-lt"/>
                <a:cs typeface="+mn-lt"/>
              </a:rPr>
              <a:t>dark</a:t>
            </a:r>
            <a:r>
              <a:rPr lang="af-ZA" sz="1200" b="0" dirty="0">
                <a:ea typeface="+mn-lt"/>
                <a:cs typeface="+mn-lt"/>
              </a:rPr>
              <a:t> matter </a:t>
            </a:r>
            <a:r>
              <a:rPr lang="af-ZA" sz="1200" b="0" err="1">
                <a:ea typeface="+mn-lt"/>
                <a:cs typeface="+mn-lt"/>
              </a:rPr>
              <a:t>detector</a:t>
            </a:r>
            <a:r>
              <a:rPr lang="af-ZA" sz="1200" dirty="0">
                <a:ea typeface="+mn-lt"/>
                <a:cs typeface="+mn-lt"/>
              </a:rPr>
              <a:t>. — 2024 CAP </a:t>
            </a:r>
            <a:r>
              <a:rPr lang="af-ZA" sz="1200" err="1">
                <a:ea typeface="+mn-lt"/>
                <a:cs typeface="+mn-lt"/>
              </a:rPr>
              <a:t>Congress</a:t>
            </a:r>
            <a:r>
              <a:rPr lang="af-ZA" sz="1200" dirty="0">
                <a:ea typeface="+mn-lt"/>
                <a:cs typeface="+mn-lt"/>
              </a:rPr>
              <a:t>, Western University. URL: </a:t>
            </a:r>
            <a:r>
              <a:rPr lang="af-ZA" sz="12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https://indico.cern.ch/event/1316311/contributions/5861261/attachments/2864675/5013644/CAP2024_ellingwood.pdf</a:t>
            </a:r>
            <a:r>
              <a:rPr lang="af-ZA" sz="1500" dirty="0">
                <a:ea typeface="+mn-lt"/>
                <a:cs typeface="+mn-lt"/>
              </a:rPr>
              <a:t>.</a:t>
            </a:r>
          </a:p>
          <a:p>
            <a:endParaRPr lang="af-ZA" sz="1500" dirty="0">
              <a:solidFill>
                <a:srgbClr val="555555"/>
              </a:solidFill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6EF89-4108-A1B3-1E14-0E02BCA19704}"/>
              </a:ext>
            </a:extLst>
          </p:cNvPr>
          <p:cNvSpPr txBox="1"/>
          <p:nvPr/>
        </p:nvSpPr>
        <p:spPr>
          <a:xfrm>
            <a:off x="5910487" y="5327979"/>
            <a:ext cx="61543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Рис 6. </a:t>
            </a:r>
            <a:r>
              <a:rPr lang="ru-RU" dirty="0">
                <a:latin typeface="Aptos"/>
                <a:ea typeface="Roboto"/>
                <a:cs typeface="Roboto"/>
              </a:rPr>
              <a:t>Энергетический спектр от собственной радиоактивности материалов, космогенных мюонов и солнечных нейтрино в DEAP-3600</a:t>
            </a:r>
            <a:r>
              <a:rPr lang="ru-RU" dirty="0"/>
              <a:t>[1].</a:t>
            </a:r>
          </a:p>
        </p:txBody>
      </p:sp>
    </p:spTree>
    <p:extLst>
      <p:ext uri="{BB962C8B-B14F-4D97-AF65-F5344CB8AC3E}">
        <p14:creationId xmlns:p14="http://schemas.microsoft.com/office/powerpoint/2010/main" val="178308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1B63C-803B-2370-7AE8-9DF5FAAE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DD8CF-7D94-5376-813F-C3A03097D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Разобраться с устройством детектора DEAP-3600.</a:t>
            </a:r>
          </a:p>
          <a:p>
            <a:r>
              <a:rPr lang="ru-RU" dirty="0">
                <a:ea typeface="+mn-lt"/>
                <a:cs typeface="+mn-lt"/>
              </a:rPr>
              <a:t>Ознакомление с программным пакетом моделирования взаимодействия излучения с веществом методом Монте-Карло  FLUKA.</a:t>
            </a:r>
          </a:p>
          <a:p>
            <a:r>
              <a:rPr lang="ru-RU" dirty="0">
                <a:ea typeface="+mn-lt"/>
                <a:cs typeface="+mn-lt"/>
              </a:rPr>
              <a:t>Построить спектры распада изотопов, образовавшихся в детекторе DEAP-3600 за счёт взаимодействия жидкого аргона и космических мюонов.</a:t>
            </a:r>
            <a:endParaRPr lang="ru-RU"/>
          </a:p>
          <a:p>
            <a:r>
              <a:rPr lang="ru-RU" dirty="0"/>
              <a:t>Оценка уровня фона от изотопов космогенного происхождения.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F7C0EC-001F-3702-CB39-8104F5BD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7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30289-9ADE-2A82-D1CF-51E18F50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Скрытая масса.</a:t>
            </a:r>
          </a:p>
        </p:txBody>
      </p:sp>
      <p:pic>
        <p:nvPicPr>
          <p:cNvPr id="4" name="Объект 3" descr="Изображение выглядит как текст, пространство, снимок экрана, Космическое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9A0D9F58-A8D7-5B3C-123E-8B33780A4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3773" y="1687080"/>
            <a:ext cx="3936703" cy="29572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A79474-7FC7-5188-266A-89F0BB0F1B14}"/>
              </a:ext>
            </a:extLst>
          </p:cNvPr>
          <p:cNvSpPr txBox="1"/>
          <p:nvPr/>
        </p:nvSpPr>
        <p:spPr>
          <a:xfrm>
            <a:off x="239116" y="1968705"/>
            <a:ext cx="696799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400" dirty="0">
                <a:solidFill>
                  <a:srgbClr val="18181B"/>
                </a:solidFill>
                <a:ea typeface="+mn-lt"/>
                <a:cs typeface="+mn-lt"/>
              </a:rPr>
              <a:t>Одно из наблюдений, свидетельствующих в пользу скрытой массы - кривые вращения галактик.</a:t>
            </a:r>
          </a:p>
          <a:p>
            <a:pPr marL="285750" indent="-285750">
              <a:buFont typeface="Arial"/>
              <a:buChar char="•"/>
            </a:pPr>
            <a:endParaRPr lang="ru-RU" sz="2400" dirty="0">
              <a:solidFill>
                <a:srgbClr val="18181B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ru-RU" sz="2400" dirty="0">
                <a:solidFill>
                  <a:srgbClr val="18181B"/>
                </a:solidFill>
                <a:ea typeface="+mn-lt"/>
                <a:cs typeface="+mn-lt"/>
              </a:rPr>
              <a:t>Считается, что скрытая масса может </a:t>
            </a:r>
            <a:r>
              <a:rPr lang="ru-RU" sz="2400">
                <a:solidFill>
                  <a:srgbClr val="18181B"/>
                </a:solidFill>
                <a:ea typeface="+mn-lt"/>
                <a:cs typeface="+mn-lt"/>
              </a:rPr>
              <a:t>взаимодействовать только посредством </a:t>
            </a:r>
            <a:r>
              <a:rPr lang="ru-RU" sz="2400" dirty="0">
                <a:solidFill>
                  <a:srgbClr val="18181B"/>
                </a:solidFill>
                <a:ea typeface="+mn-lt"/>
                <a:cs typeface="+mn-lt"/>
              </a:rPr>
              <a:t>гравитационного и слабого взаимодействий.</a:t>
            </a:r>
          </a:p>
        </p:txBody>
      </p:sp>
      <p:pic>
        <p:nvPicPr>
          <p:cNvPr id="6" name="Рисунок 5" descr="Изображение выглядит как текст, снимок экрана">
            <a:extLst>
              <a:ext uri="{FF2B5EF4-FFF2-40B4-BE49-F238E27FC236}">
                <a16:creationId xmlns:a16="http://schemas.microsoft.com/office/drawing/2014/main" id="{2F3DD286-8C23-57E1-CFF7-B74FF46B1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77" y="5068166"/>
            <a:ext cx="6372225" cy="178723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746B1B3-25E7-428F-7950-AD885C84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57E71-9EEB-7EB6-9A46-F5410F1BBD71}"/>
              </a:ext>
            </a:extLst>
          </p:cNvPr>
          <p:cNvSpPr txBox="1"/>
          <p:nvPr/>
        </p:nvSpPr>
        <p:spPr>
          <a:xfrm>
            <a:off x="7693005" y="4840035"/>
            <a:ext cx="33757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Рис 1. Кривая скорости вращения галактики.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1CF6A-7303-7B1F-4B8D-0AC1EB38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26" y="685801"/>
            <a:ext cx="3783775" cy="14547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>
                <a:solidFill>
                  <a:srgbClr val="595959"/>
                </a:solidFill>
              </a:rPr>
              <a:t>Эксперимент DEAP-3600.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1294D-EE99-13B0-5062-F45080FE3453}"/>
              </a:ext>
            </a:extLst>
          </p:cNvPr>
          <p:cNvSpPr txBox="1"/>
          <p:nvPr/>
        </p:nvSpPr>
        <p:spPr>
          <a:xfrm>
            <a:off x="773526" y="2427382"/>
            <a:ext cx="3783775" cy="36810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595959"/>
                </a:solidFill>
              </a:rPr>
              <a:t>Эксперимент</a:t>
            </a:r>
            <a:r>
              <a:rPr lang="en-US" sz="2000" dirty="0">
                <a:solidFill>
                  <a:srgbClr val="595959"/>
                </a:solidFill>
              </a:rPr>
              <a:t> DEAP-3600 (Dark matter Experiment using Argon Pulse-shape discrimination) </a:t>
            </a:r>
            <a:r>
              <a:rPr lang="en-US" sz="2000" dirty="0" err="1">
                <a:solidFill>
                  <a:srgbClr val="595959"/>
                </a:solidFill>
              </a:rPr>
              <a:t>направлен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на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поиск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слабо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взаимодействующих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массивных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частиц</a:t>
            </a:r>
            <a:r>
              <a:rPr lang="en-US" sz="2000" dirty="0">
                <a:solidFill>
                  <a:srgbClr val="595959"/>
                </a:solidFill>
              </a:rPr>
              <a:t> (WIMPs). </a:t>
            </a:r>
            <a:r>
              <a:rPr lang="en-US" sz="2000" dirty="0" err="1">
                <a:solidFill>
                  <a:srgbClr val="595959"/>
                </a:solidFill>
              </a:rPr>
              <a:t>Может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использоваться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для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регистрации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солнечных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нейтрино</a:t>
            </a:r>
            <a:r>
              <a:rPr lang="en-US" sz="2000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4645C-AC9E-73CA-921C-9AB1FF78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</a:t>
            </a:fld>
            <a:endParaRPr lang="ru-RU"/>
          </a:p>
        </p:txBody>
      </p:sp>
      <p:pic>
        <p:nvPicPr>
          <p:cNvPr id="7" name="Рисунок 6" descr="Изображение выглядит как снимок экрана, текст, круг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A5B3B31-78E6-C554-9958-856438CE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011" y="514284"/>
            <a:ext cx="2992755" cy="2916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4D9A9-01F6-28BA-E841-D6E945E47488}"/>
              </a:ext>
            </a:extLst>
          </p:cNvPr>
          <p:cNvSpPr txBox="1"/>
          <p:nvPr/>
        </p:nvSpPr>
        <p:spPr>
          <a:xfrm>
            <a:off x="9192347" y="3429139"/>
            <a:ext cx="298838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Рис 2. Основные компоненты детектора DEAP-3600 [1].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A788E-BA64-0144-E606-9FB6011662AE}"/>
              </a:ext>
            </a:extLst>
          </p:cNvPr>
          <p:cNvSpPr txBox="1"/>
          <p:nvPr/>
        </p:nvSpPr>
        <p:spPr>
          <a:xfrm>
            <a:off x="7526248" y="4916331"/>
            <a:ext cx="3828706" cy="11592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3A3A3A"/>
                </a:solidFill>
              </a:rPr>
              <a:t>Реакция нейтрино и </a:t>
            </a:r>
            <a:r>
              <a:rPr lang="ru-RU" sz="2400" b="1" baseline="30000" dirty="0">
                <a:solidFill>
                  <a:srgbClr val="3A3A3A"/>
                </a:solidFill>
              </a:rPr>
              <a:t>40</a:t>
            </a:r>
            <a:r>
              <a:rPr lang="ru-RU" sz="2400" b="1" dirty="0">
                <a:solidFill>
                  <a:srgbClr val="3A3A3A"/>
                </a:solidFill>
              </a:rPr>
              <a:t>Ar:</a:t>
            </a:r>
          </a:p>
          <a:p>
            <a:r>
              <a:rPr lang="ru-RU" sz="2400" b="1" dirty="0" err="1">
                <a:solidFill>
                  <a:srgbClr val="3A3A3A"/>
                </a:solidFill>
              </a:rPr>
              <a:t>ν</a:t>
            </a:r>
            <a:r>
              <a:rPr lang="ru-RU" sz="2400" b="1" baseline="-25000" dirty="0" err="1">
                <a:solidFill>
                  <a:srgbClr val="3A3A3A"/>
                </a:solidFill>
              </a:rPr>
              <a:t>e</a:t>
            </a:r>
            <a:r>
              <a:rPr lang="ru-RU" sz="2400" b="1" dirty="0">
                <a:solidFill>
                  <a:srgbClr val="3A3A3A"/>
                </a:solidFill>
              </a:rPr>
              <a:t> + </a:t>
            </a:r>
            <a:r>
              <a:rPr lang="ru-RU" sz="2400" b="1" baseline="30000" dirty="0">
                <a:solidFill>
                  <a:srgbClr val="3A3A3A"/>
                </a:solidFill>
              </a:rPr>
              <a:t>40</a:t>
            </a:r>
            <a:r>
              <a:rPr lang="ru-RU" sz="2400" b="1" dirty="0">
                <a:solidFill>
                  <a:srgbClr val="3A3A3A"/>
                </a:solidFill>
              </a:rPr>
              <a:t>Ar = e</a:t>
            </a:r>
            <a:r>
              <a:rPr lang="ru-RU" sz="2400" b="1" baseline="30000" dirty="0">
                <a:solidFill>
                  <a:srgbClr val="3A3A3A"/>
                </a:solidFill>
              </a:rPr>
              <a:t>-</a:t>
            </a:r>
            <a:r>
              <a:rPr lang="ru-RU" sz="2400" b="1" dirty="0">
                <a:solidFill>
                  <a:srgbClr val="3A3A3A"/>
                </a:solidFill>
              </a:rPr>
              <a:t> + </a:t>
            </a:r>
            <a:r>
              <a:rPr lang="ru-RU" sz="2400" b="1" baseline="30000" dirty="0">
                <a:solidFill>
                  <a:srgbClr val="3A3A3A"/>
                </a:solidFill>
              </a:rPr>
              <a:t>40</a:t>
            </a:r>
            <a:r>
              <a:rPr lang="ru-RU" sz="2400" b="1" dirty="0">
                <a:solidFill>
                  <a:srgbClr val="3A3A3A"/>
                </a:solidFill>
              </a:rPr>
              <a:t>K</a:t>
            </a:r>
            <a:endParaRPr lang="ru-RU" sz="3200" b="1" baseline="30000" dirty="0">
              <a:solidFill>
                <a:srgbClr val="3A3A3A"/>
              </a:solidFill>
            </a:endParaRPr>
          </a:p>
          <a:p>
            <a:endParaRPr lang="ru-RU" sz="3200" b="1" baseline="30000" dirty="0">
              <a:solidFill>
                <a:srgbClr val="3A3A3A"/>
              </a:solidFill>
            </a:endParaRPr>
          </a:p>
        </p:txBody>
      </p:sp>
      <p:pic>
        <p:nvPicPr>
          <p:cNvPr id="4" name="Рисунок 3" descr="Изображение выглядит как автокомпонент, снимок экрана, металл, двигатель&#10;&#10;Автоматически созданное описание">
            <a:extLst>
              <a:ext uri="{FF2B5EF4-FFF2-40B4-BE49-F238E27FC236}">
                <a16:creationId xmlns:a16="http://schemas.microsoft.com/office/drawing/2014/main" id="{0EC1A56F-A87E-1691-753C-36E40A985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38" y="516081"/>
            <a:ext cx="4886325" cy="4076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5BA4A2-0889-26D2-B628-27E52E61005E}"/>
              </a:ext>
            </a:extLst>
          </p:cNvPr>
          <p:cNvSpPr txBox="1"/>
          <p:nvPr/>
        </p:nvSpPr>
        <p:spPr>
          <a:xfrm>
            <a:off x="5402230" y="4269070"/>
            <a:ext cx="29883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Рис 3. Детектор внутри бочки[1].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D1E42-FD5B-9CC0-45B9-1DEFAA30B3D3}"/>
              </a:ext>
            </a:extLst>
          </p:cNvPr>
          <p:cNvSpPr txBox="1"/>
          <p:nvPr/>
        </p:nvSpPr>
        <p:spPr>
          <a:xfrm>
            <a:off x="209741" y="6077613"/>
            <a:ext cx="923026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f-ZA" sz="1500" dirty="0">
                <a:solidFill>
                  <a:srgbClr val="555555"/>
                </a:solidFill>
                <a:latin typeface="Aptos"/>
                <a:ea typeface="Roboto"/>
                <a:cs typeface="Roboto"/>
              </a:rPr>
              <a:t>[1] </a:t>
            </a:r>
            <a:r>
              <a:rPr lang="af-ZA" sz="1200" dirty="0" err="1">
                <a:latin typeface="Aptos"/>
                <a:ea typeface="Roboto"/>
                <a:cs typeface="Roboto"/>
              </a:rPr>
              <a:t>Ellingwood</a:t>
            </a:r>
            <a:r>
              <a:rPr lang="af-ZA" sz="1200" dirty="0">
                <a:latin typeface="Aptos"/>
                <a:ea typeface="Roboto"/>
                <a:cs typeface="Roboto"/>
              </a:rPr>
              <a:t> E. </a:t>
            </a:r>
            <a:r>
              <a:rPr lang="af-ZA" sz="1200" dirty="0" err="1">
                <a:latin typeface="Aptos"/>
                <a:ea typeface="Roboto"/>
                <a:cs typeface="Roboto"/>
              </a:rPr>
              <a:t>Searching</a:t>
            </a:r>
            <a:r>
              <a:rPr lang="af-ZA" sz="1200" b="0" dirty="0">
                <a:latin typeface="Aptos"/>
                <a:ea typeface="Roboto"/>
                <a:cs typeface="Roboto"/>
              </a:rPr>
              <a:t> </a:t>
            </a:r>
            <a:r>
              <a:rPr lang="af-ZA" sz="1200" b="0" dirty="0" err="1">
                <a:latin typeface="Aptos"/>
                <a:ea typeface="Roboto"/>
                <a:cs typeface="Roboto"/>
              </a:rPr>
              <a:t>for</a:t>
            </a:r>
            <a:r>
              <a:rPr lang="af-ZA" sz="1200" b="0" dirty="0">
                <a:latin typeface="Aptos"/>
                <a:ea typeface="Roboto"/>
                <a:cs typeface="Roboto"/>
              </a:rPr>
              <a:t> neutrino </a:t>
            </a:r>
            <a:r>
              <a:rPr lang="af-ZA" sz="1200" b="0" dirty="0" err="1">
                <a:latin typeface="Aptos"/>
                <a:ea typeface="Roboto"/>
                <a:cs typeface="Roboto"/>
              </a:rPr>
              <a:t>absorption</a:t>
            </a:r>
            <a:r>
              <a:rPr lang="af-ZA" sz="1200" b="0" dirty="0">
                <a:latin typeface="Aptos"/>
                <a:ea typeface="Roboto"/>
                <a:cs typeface="Roboto"/>
              </a:rPr>
              <a:t> </a:t>
            </a:r>
            <a:r>
              <a:rPr lang="af-ZA" sz="1200" dirty="0">
                <a:latin typeface="Aptos"/>
                <a:ea typeface="Roboto"/>
                <a:cs typeface="Roboto"/>
              </a:rPr>
              <a:t>in 40Ar </a:t>
            </a:r>
            <a:r>
              <a:rPr lang="af-ZA" sz="1200" b="0" dirty="0" err="1">
                <a:latin typeface="Aptos"/>
                <a:ea typeface="Roboto"/>
                <a:cs typeface="Roboto"/>
              </a:rPr>
              <a:t>using</a:t>
            </a:r>
            <a:r>
              <a:rPr lang="af-ZA" sz="1200" b="0" dirty="0">
                <a:latin typeface="Aptos"/>
                <a:ea typeface="Roboto"/>
                <a:cs typeface="Roboto"/>
              </a:rPr>
              <a:t> </a:t>
            </a:r>
            <a:r>
              <a:rPr lang="af-ZA" sz="1200" b="0" dirty="0" err="1">
                <a:latin typeface="Aptos"/>
                <a:ea typeface="Roboto"/>
                <a:cs typeface="Roboto"/>
              </a:rPr>
              <a:t>the</a:t>
            </a:r>
            <a:r>
              <a:rPr lang="af-ZA" sz="1200" b="0" dirty="0">
                <a:latin typeface="Aptos"/>
                <a:ea typeface="Roboto"/>
                <a:cs typeface="Roboto"/>
              </a:rPr>
              <a:t> DEAP-3600 </a:t>
            </a:r>
            <a:r>
              <a:rPr lang="af-ZA" sz="1200" b="0" dirty="0" err="1">
                <a:latin typeface="Aptos"/>
                <a:ea typeface="Roboto"/>
                <a:cs typeface="Roboto"/>
              </a:rPr>
              <a:t>dark</a:t>
            </a:r>
            <a:r>
              <a:rPr lang="af-ZA" sz="1200" b="0" dirty="0">
                <a:latin typeface="Aptos"/>
                <a:ea typeface="Roboto"/>
                <a:cs typeface="Roboto"/>
              </a:rPr>
              <a:t> matter </a:t>
            </a:r>
            <a:r>
              <a:rPr lang="af-ZA" sz="1200" b="0" dirty="0" err="1">
                <a:latin typeface="Aptos"/>
                <a:ea typeface="Roboto"/>
                <a:cs typeface="Roboto"/>
              </a:rPr>
              <a:t>detector</a:t>
            </a:r>
            <a:r>
              <a:rPr lang="af-ZA" sz="1200" dirty="0">
                <a:latin typeface="Aptos"/>
                <a:ea typeface="Roboto"/>
                <a:cs typeface="Roboto"/>
              </a:rPr>
              <a:t>. — 2024 CAP </a:t>
            </a:r>
            <a:r>
              <a:rPr lang="af-ZA" sz="1200" dirty="0" err="1">
                <a:latin typeface="Aptos"/>
                <a:ea typeface="Roboto"/>
                <a:cs typeface="Roboto"/>
              </a:rPr>
              <a:t>Congress</a:t>
            </a:r>
            <a:r>
              <a:rPr lang="af-ZA" sz="1200" dirty="0">
                <a:latin typeface="Aptos"/>
                <a:ea typeface="Roboto"/>
                <a:cs typeface="Roboto"/>
              </a:rPr>
              <a:t>, Western University. URL: </a:t>
            </a:r>
            <a:r>
              <a:rPr lang="af-ZA" sz="1200" u="sng" dirty="0">
                <a:latin typeface="Aptos"/>
                <a:ea typeface="Roboto"/>
                <a:cs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https://indico.cern.ch/event/1316311/contributions/5861261/attachments/2864675/5013644/CAP2024_ellingwood.pdf</a:t>
            </a:r>
            <a:r>
              <a:rPr lang="af-ZA" sz="1500" dirty="0">
                <a:solidFill>
                  <a:srgbClr val="555555"/>
                </a:solidFill>
                <a:ea typeface="+mn-lt"/>
                <a:cs typeface="+mn-lt"/>
              </a:rPr>
              <a:t>.</a:t>
            </a:r>
            <a:endParaRPr lang="ru-RU" sz="1500" dirty="0">
              <a:solidFill>
                <a:srgbClr val="555555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888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849B8-414F-9322-F8E0-9FFE0197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Взаимодействие мюонов и аргона в детекторе.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7223C8-2813-B376-DCF4-2338B666D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/>
              <a:t>При</a:t>
            </a:r>
            <a:r>
              <a:rPr lang="ru-RU" sz="1800" dirty="0">
                <a:solidFill>
                  <a:srgbClr val="000000"/>
                </a:solidFill>
                <a:ea typeface="+mn-lt"/>
                <a:cs typeface="+mn-lt"/>
              </a:rPr>
              <a:t> взаимодействии мюонов с аргоном могут образовываться космогенные изотопы, распад которых также вносит вклад в уровень фона.</a:t>
            </a:r>
            <a:endParaRPr lang="ru-RU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ru-RU" sz="1800" dirty="0">
                <a:solidFill>
                  <a:srgbClr val="000000"/>
                </a:solidFill>
                <a:ea typeface="+mn-lt"/>
                <a:cs typeface="+mn-lt"/>
              </a:rPr>
              <a:t>Одной из особенностей данного фона является распад космогенных изотопов с большими энергиями.</a:t>
            </a:r>
            <a:endParaRPr lang="ru-RU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ru-RU" sz="1800" dirty="0"/>
              <a:t>Некоторые схемы распада: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ru-RU" sz="3200" b="1" dirty="0">
              <a:solidFill>
                <a:srgbClr val="3A3A3A"/>
              </a:solidFill>
            </a:endParaRP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16ACD-6A4A-CE63-D531-AF1E94079219}"/>
              </a:ext>
            </a:extLst>
          </p:cNvPr>
          <p:cNvSpPr txBox="1"/>
          <p:nvPr/>
        </p:nvSpPr>
        <p:spPr>
          <a:xfrm>
            <a:off x="4253377" y="3633255"/>
            <a:ext cx="16452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dirty="0"/>
              <a:t>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FC723-AD46-F22F-C83E-C5D66D16E665}"/>
              </a:ext>
            </a:extLst>
          </p:cNvPr>
          <p:cNvSpPr txBox="1"/>
          <p:nvPr/>
        </p:nvSpPr>
        <p:spPr>
          <a:xfrm>
            <a:off x="1134137" y="3813178"/>
            <a:ext cx="3827956" cy="19554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baseline="30000" dirty="0">
                <a:solidFill>
                  <a:srgbClr val="3A3A3A"/>
                </a:solidFill>
              </a:rPr>
              <a:t>16</a:t>
            </a:r>
            <a:r>
              <a:rPr lang="ru-RU" sz="3200" b="1" baseline="-25000" dirty="0">
                <a:solidFill>
                  <a:srgbClr val="3A3A3A"/>
                </a:solidFill>
              </a:rPr>
              <a:t>7</a:t>
            </a:r>
            <a:r>
              <a:rPr lang="ru-RU" sz="3200" b="1" dirty="0">
                <a:solidFill>
                  <a:srgbClr val="3A3A3A"/>
                </a:solidFill>
              </a:rPr>
              <a:t>N → </a:t>
            </a:r>
            <a:r>
              <a:rPr lang="ru-RU" sz="3200" b="1" baseline="30000" dirty="0">
                <a:solidFill>
                  <a:srgbClr val="3A3A3A"/>
                </a:solidFill>
              </a:rPr>
              <a:t>16</a:t>
            </a:r>
            <a:r>
              <a:rPr lang="ru-RU" sz="3200" b="1" baseline="-25000" dirty="0">
                <a:solidFill>
                  <a:srgbClr val="3A3A3A"/>
                </a:solidFill>
              </a:rPr>
              <a:t>8</a:t>
            </a:r>
            <a:r>
              <a:rPr lang="ru-RU" sz="3200" b="1" dirty="0">
                <a:solidFill>
                  <a:srgbClr val="3A3A3A"/>
                </a:solidFill>
              </a:rPr>
              <a:t>O + e</a:t>
            </a:r>
            <a:r>
              <a:rPr lang="ru-RU" sz="3200" b="1" baseline="30000" dirty="0">
                <a:solidFill>
                  <a:srgbClr val="3A3A3A"/>
                </a:solidFill>
              </a:rPr>
              <a:t>-</a:t>
            </a:r>
            <a:r>
              <a:rPr lang="ru-RU" sz="3200" b="1" dirty="0">
                <a:solidFill>
                  <a:srgbClr val="3A3A3A"/>
                </a:solidFill>
              </a:rPr>
              <a:t> + </a:t>
            </a:r>
            <a:r>
              <a:rPr lang="ru-RU" sz="3200" b="1" dirty="0" err="1">
                <a:solidFill>
                  <a:srgbClr val="3A3A3A"/>
                </a:solidFill>
              </a:rPr>
              <a:t>ν</a:t>
            </a:r>
            <a:r>
              <a:rPr lang="ru-RU" sz="3200" baseline="-25000" dirty="0" err="1">
                <a:solidFill>
                  <a:srgbClr val="3A3A3A"/>
                </a:solidFill>
              </a:rPr>
              <a:t>e</a:t>
            </a:r>
            <a:endParaRPr lang="ru-RU" sz="3200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baseline="30000" dirty="0">
                <a:solidFill>
                  <a:srgbClr val="3A3A3A"/>
                </a:solidFill>
              </a:rPr>
              <a:t>9</a:t>
            </a:r>
            <a:r>
              <a:rPr lang="ru-RU" sz="3200" b="1" baseline="-25000" dirty="0">
                <a:solidFill>
                  <a:srgbClr val="3A3A3A"/>
                </a:solidFill>
              </a:rPr>
              <a:t>6</a:t>
            </a:r>
            <a:r>
              <a:rPr lang="ru-RU" sz="3200" b="1" dirty="0">
                <a:solidFill>
                  <a:srgbClr val="3A3A3A"/>
                </a:solidFill>
              </a:rPr>
              <a:t>C → </a:t>
            </a:r>
            <a:r>
              <a:rPr lang="ru-RU" sz="3200" b="1" baseline="30000" dirty="0">
                <a:solidFill>
                  <a:srgbClr val="3A3A3A"/>
                </a:solidFill>
              </a:rPr>
              <a:t>9</a:t>
            </a:r>
            <a:r>
              <a:rPr lang="ru-RU" sz="3200" b="1" baseline="-25000" dirty="0">
                <a:solidFill>
                  <a:srgbClr val="3A3A3A"/>
                </a:solidFill>
              </a:rPr>
              <a:t>5</a:t>
            </a:r>
            <a:r>
              <a:rPr lang="ru-RU" sz="3200" b="1" dirty="0">
                <a:solidFill>
                  <a:srgbClr val="3A3A3A"/>
                </a:solidFill>
              </a:rPr>
              <a:t>B + e</a:t>
            </a:r>
            <a:r>
              <a:rPr lang="ru-RU" sz="3200" b="1" baseline="30000" dirty="0">
                <a:solidFill>
                  <a:srgbClr val="3A3A3A"/>
                </a:solidFill>
              </a:rPr>
              <a:t>+</a:t>
            </a:r>
            <a:r>
              <a:rPr lang="ru-RU" sz="3200" b="1" dirty="0">
                <a:solidFill>
                  <a:srgbClr val="3A3A3A"/>
                </a:solidFill>
              </a:rPr>
              <a:t> + </a:t>
            </a:r>
            <a:r>
              <a:rPr lang="ru-RU" sz="3200" b="1" dirty="0" err="1">
                <a:solidFill>
                  <a:srgbClr val="3A3A3A"/>
                </a:solidFill>
              </a:rPr>
              <a:t>ν</a:t>
            </a:r>
            <a:r>
              <a:rPr lang="ru-RU" sz="3200" baseline="-25000" dirty="0" err="1">
                <a:solidFill>
                  <a:srgbClr val="3A3A3A"/>
                </a:solidFill>
              </a:rPr>
              <a:t>e</a:t>
            </a:r>
            <a:endParaRPr lang="ru-RU" sz="320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baseline="30000" dirty="0">
                <a:solidFill>
                  <a:srgbClr val="3A3A3A"/>
                </a:solidFill>
              </a:rPr>
              <a:t>9</a:t>
            </a:r>
            <a:r>
              <a:rPr lang="ru-RU" sz="3200" b="1" baseline="-25000" dirty="0">
                <a:solidFill>
                  <a:srgbClr val="3A3A3A"/>
                </a:solidFill>
              </a:rPr>
              <a:t>6</a:t>
            </a:r>
            <a:r>
              <a:rPr lang="ru-RU" sz="3200" b="1" dirty="0">
                <a:solidFill>
                  <a:srgbClr val="3A3A3A"/>
                </a:solidFill>
              </a:rPr>
              <a:t>C + e</a:t>
            </a:r>
            <a:r>
              <a:rPr lang="ru-RU" sz="3200" b="1" baseline="30000" dirty="0">
                <a:solidFill>
                  <a:srgbClr val="3A3A3A"/>
                </a:solidFill>
              </a:rPr>
              <a:t>-</a:t>
            </a:r>
            <a:r>
              <a:rPr lang="ru-RU" sz="3200" b="1" dirty="0">
                <a:solidFill>
                  <a:srgbClr val="3A3A3A"/>
                </a:solidFill>
              </a:rPr>
              <a:t>→ </a:t>
            </a:r>
            <a:r>
              <a:rPr lang="ru-RU" sz="3200" b="1" baseline="30000" dirty="0">
                <a:solidFill>
                  <a:srgbClr val="3A3A3A"/>
                </a:solidFill>
              </a:rPr>
              <a:t>9</a:t>
            </a:r>
            <a:r>
              <a:rPr lang="ru-RU" sz="3200" b="1" baseline="-25000" dirty="0">
                <a:solidFill>
                  <a:srgbClr val="3A3A3A"/>
                </a:solidFill>
              </a:rPr>
              <a:t>5</a:t>
            </a:r>
            <a:r>
              <a:rPr lang="ru-RU" sz="3200" b="1" baseline="30000" dirty="0">
                <a:solidFill>
                  <a:srgbClr val="3A3A3A"/>
                </a:solidFill>
              </a:rPr>
              <a:t> </a:t>
            </a:r>
            <a:r>
              <a:rPr lang="ru-RU" sz="3200" b="1" dirty="0">
                <a:solidFill>
                  <a:srgbClr val="3A3A3A"/>
                </a:solidFill>
              </a:rPr>
              <a:t>B + </a:t>
            </a:r>
            <a:r>
              <a:rPr lang="ru-RU" sz="3200" b="1" dirty="0" err="1">
                <a:solidFill>
                  <a:srgbClr val="3A3A3A"/>
                </a:solidFill>
              </a:rPr>
              <a:t>ν</a:t>
            </a:r>
            <a:r>
              <a:rPr lang="ru-RU" sz="3200" baseline="-25000" dirty="0" err="1">
                <a:solidFill>
                  <a:srgbClr val="3A3A3A"/>
                </a:solidFill>
              </a:rPr>
              <a:t>e</a:t>
            </a:r>
            <a:endParaRPr lang="ru-RU" sz="3200"/>
          </a:p>
          <a:p>
            <a:pPr algn="l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23EC5-115D-0C29-7E57-7D0E006B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</a:t>
            </a:fld>
            <a:endParaRPr lang="ru-RU"/>
          </a:p>
        </p:txBody>
      </p:sp>
      <p:pic>
        <p:nvPicPr>
          <p:cNvPr id="4" name="Рисунок 3" descr="Изображение выглядит как диаграмма, текст, линия, План&#10;&#10;Автоматически созданное описание">
            <a:extLst>
              <a:ext uri="{FF2B5EF4-FFF2-40B4-BE49-F238E27FC236}">
                <a16:creationId xmlns:a16="http://schemas.microsoft.com/office/drawing/2014/main" id="{216F4EEE-44A6-806B-BEC6-151A0B7D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042" y="2777366"/>
            <a:ext cx="3429612" cy="2919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B7A9F-17E3-C0F9-214D-953FB2D3F7C1}"/>
              </a:ext>
            </a:extLst>
          </p:cNvPr>
          <p:cNvSpPr txBox="1"/>
          <p:nvPr/>
        </p:nvSpPr>
        <p:spPr>
          <a:xfrm>
            <a:off x="5790902" y="5698537"/>
            <a:ext cx="60573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/>
              <a:t>Рис 4. </a:t>
            </a:r>
            <a:r>
              <a:rPr lang="ru-RU" sz="1400" dirty="0">
                <a:ea typeface="+mn-lt"/>
                <a:cs typeface="+mn-lt"/>
              </a:rPr>
              <a:t>Качественная схема взаимодействия протона космических лучей</a:t>
            </a:r>
            <a:endParaRPr lang="ru-RU" sz="1400" dirty="0"/>
          </a:p>
          <a:p>
            <a:r>
              <a:rPr lang="ru-RU" sz="1400" dirty="0">
                <a:ea typeface="+mn-lt"/>
                <a:cs typeface="+mn-lt"/>
              </a:rPr>
              <a:t>с ядрами в земной атмосфере.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244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0AAB2-4160-DBE4-101A-5BE533B7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75" y="526761"/>
            <a:ext cx="4246419" cy="1351540"/>
          </a:xfrm>
        </p:spPr>
        <p:txBody>
          <a:bodyPr>
            <a:normAutofit/>
          </a:bodyPr>
          <a:lstStyle/>
          <a:p>
            <a:r>
              <a:rPr lang="ru-RU" sz="2400" dirty="0"/>
              <a:t>Распределение мюонов по энергиям.</a:t>
            </a:r>
          </a:p>
        </p:txBody>
      </p:sp>
      <p:pic>
        <p:nvPicPr>
          <p:cNvPr id="4" name="Объект 3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2453F3C1-728F-D456-BA75-44006642A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114" y="1654911"/>
            <a:ext cx="9085580" cy="4580428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C79DC62-894F-1BCC-3B7E-59E2741C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3A9ED-28EF-CB69-850B-B567EB966380}"/>
              </a:ext>
            </a:extLst>
          </p:cNvPr>
          <p:cNvSpPr txBox="1"/>
          <p:nvPr/>
        </p:nvSpPr>
        <p:spPr>
          <a:xfrm>
            <a:off x="7093170" y="4091"/>
            <a:ext cx="46500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Средний поток мюонов на глубине 2 км под землей[2]:</a:t>
            </a:r>
          </a:p>
          <a:p>
            <a:r>
              <a:rPr lang="ru-RU" dirty="0">
                <a:ea typeface="+mn-lt"/>
                <a:cs typeface="+mn-lt"/>
              </a:rPr>
              <a:t>I</a:t>
            </a:r>
            <a:r>
              <a:rPr lang="ru-RU" baseline="-25000" dirty="0">
                <a:ea typeface="+mn-lt"/>
                <a:cs typeface="+mn-lt"/>
              </a:rPr>
              <a:t>µ</a:t>
            </a:r>
            <a:r>
              <a:rPr lang="ru-RU" dirty="0">
                <a:ea typeface="+mn-lt"/>
                <a:cs typeface="+mn-lt"/>
              </a:rPr>
              <a:t> = (3.3 * 10</a:t>
            </a:r>
            <a:r>
              <a:rPr lang="ru-RU" baseline="30000" dirty="0">
                <a:ea typeface="+mn-lt"/>
                <a:cs typeface="+mn-lt"/>
              </a:rPr>
              <a:t>-10</a:t>
            </a:r>
            <a:r>
              <a:rPr lang="ru-RU" dirty="0">
                <a:ea typeface="+mn-lt"/>
                <a:cs typeface="+mn-lt"/>
              </a:rPr>
              <a:t> ) µ/(s*cm</a:t>
            </a:r>
            <a:r>
              <a:rPr lang="ru-RU" baseline="30000" dirty="0">
                <a:ea typeface="+mn-lt"/>
                <a:cs typeface="+mn-lt"/>
              </a:rPr>
              <a:t>2</a:t>
            </a:r>
            <a:r>
              <a:rPr lang="ru-RU" dirty="0">
                <a:ea typeface="+mn-lt"/>
                <a:cs typeface="+mn-lt"/>
              </a:rPr>
              <a:t>)</a:t>
            </a:r>
            <a:endParaRPr lang="ru-RU"/>
          </a:p>
          <a:p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Средняя энергия мюонов:</a:t>
            </a:r>
          </a:p>
          <a:p>
            <a:r>
              <a:rPr lang="ru-RU" dirty="0">
                <a:ea typeface="+mn-lt"/>
                <a:cs typeface="+mn-lt"/>
              </a:rPr>
              <a:t>&lt;E&gt; = 350GeV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BED571-8C95-8FFC-B07B-924D8592BC5D}"/>
              </a:ext>
            </a:extLst>
          </p:cNvPr>
          <p:cNvSpPr/>
          <p:nvPr/>
        </p:nvSpPr>
        <p:spPr>
          <a:xfrm>
            <a:off x="5375372" y="5916725"/>
            <a:ext cx="1448740" cy="18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BAB62-A0B2-41E7-715C-C8EC3E8DDD56}"/>
              </a:ext>
            </a:extLst>
          </p:cNvPr>
          <p:cNvSpPr txBox="1"/>
          <p:nvPr/>
        </p:nvSpPr>
        <p:spPr>
          <a:xfrm>
            <a:off x="5005640" y="5921074"/>
            <a:ext cx="2170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Энергия, </a:t>
            </a:r>
            <a:r>
              <a:rPr lang="ru-RU" dirty="0" err="1"/>
              <a:t>GeV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B8370A-5DBF-7721-109C-A58550203AA5}"/>
              </a:ext>
            </a:extLst>
          </p:cNvPr>
          <p:cNvSpPr/>
          <p:nvPr/>
        </p:nvSpPr>
        <p:spPr>
          <a:xfrm>
            <a:off x="2077683" y="3793554"/>
            <a:ext cx="213798" cy="1090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34D31-8E77-88CD-D08B-4C982A5B3FEA}"/>
              </a:ext>
            </a:extLst>
          </p:cNvPr>
          <p:cNvSpPr txBox="1"/>
          <p:nvPr/>
        </p:nvSpPr>
        <p:spPr>
          <a:xfrm rot="16200000">
            <a:off x="1601842" y="3760009"/>
            <a:ext cx="9426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err="1"/>
              <a:t>dN</a:t>
            </a:r>
            <a:r>
              <a:rPr lang="ru-RU" dirty="0"/>
              <a:t>/</a:t>
            </a:r>
            <a:r>
              <a:rPr lang="ru-RU" err="1"/>
              <a:t>dE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B680B-BE21-5337-89F6-2F519807DC65}"/>
              </a:ext>
            </a:extLst>
          </p:cNvPr>
          <p:cNvSpPr txBox="1"/>
          <p:nvPr/>
        </p:nvSpPr>
        <p:spPr>
          <a:xfrm>
            <a:off x="768200" y="6214126"/>
            <a:ext cx="88040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f-ZA" dirty="0"/>
              <a:t>[2] </a:t>
            </a:r>
            <a:r>
              <a:rPr lang="af-ZA" dirty="0" err="1"/>
              <a:t>Amaudruz</a:t>
            </a:r>
            <a:r>
              <a:rPr lang="af-ZA" dirty="0"/>
              <a:t>, P.-A., </a:t>
            </a:r>
            <a:r>
              <a:rPr lang="af-ZA" dirty="0" err="1"/>
              <a:t>et</a:t>
            </a:r>
            <a:r>
              <a:rPr lang="af-ZA" dirty="0"/>
              <a:t> al. (2017). </a:t>
            </a:r>
            <a:r>
              <a:rPr lang="af-ZA" dirty="0" err="1"/>
              <a:t>Design</a:t>
            </a:r>
            <a:r>
              <a:rPr lang="af-ZA" dirty="0"/>
              <a:t> </a:t>
            </a:r>
            <a:r>
              <a:rPr lang="af-ZA" dirty="0" err="1"/>
              <a:t>and</a:t>
            </a:r>
            <a:r>
              <a:rPr lang="af-ZA" dirty="0"/>
              <a:t> </a:t>
            </a:r>
            <a:r>
              <a:rPr lang="af-ZA" dirty="0" err="1"/>
              <a:t>construction</a:t>
            </a:r>
            <a:r>
              <a:rPr lang="af-ZA" dirty="0"/>
              <a:t> of </a:t>
            </a:r>
            <a:r>
              <a:rPr lang="af-ZA" dirty="0" err="1"/>
              <a:t>the</a:t>
            </a:r>
            <a:r>
              <a:rPr lang="af-ZA" dirty="0"/>
              <a:t> DEAP- 3600 </a:t>
            </a:r>
            <a:r>
              <a:rPr lang="af-ZA" dirty="0" err="1"/>
              <a:t>dark</a:t>
            </a:r>
            <a:r>
              <a:rPr lang="af-ZA" dirty="0"/>
              <a:t> matter </a:t>
            </a:r>
            <a:r>
              <a:rPr lang="af-ZA" dirty="0" err="1"/>
              <a:t>detector</a:t>
            </a:r>
            <a:r>
              <a:rPr lang="af-ZA" dirty="0"/>
              <a:t>. </a:t>
            </a:r>
            <a:r>
              <a:rPr lang="af-ZA" dirty="0" err="1"/>
              <a:t>Astroparticle</a:t>
            </a:r>
            <a:r>
              <a:rPr lang="af-ZA" dirty="0"/>
              <a:t> </a:t>
            </a:r>
            <a:r>
              <a:rPr lang="af-ZA" dirty="0" err="1"/>
              <a:t>Physics</a:t>
            </a:r>
            <a:r>
              <a:rPr lang="af-ZA" dirty="0"/>
              <a:t>, 85, 1–23.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0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F91ED-D575-AA81-DCED-D27E2BF1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31" y="327496"/>
            <a:ext cx="10976562" cy="1382006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Таблица изотопов с энергией распада более 9 </a:t>
            </a:r>
            <a:r>
              <a:rPr lang="ru-RU" sz="3000" dirty="0" err="1"/>
              <a:t>MeV</a:t>
            </a:r>
            <a:r>
              <a:rPr lang="ru-RU" sz="3000" dirty="0"/>
              <a:t>, образующихся в аргоне </a:t>
            </a:r>
            <a:r>
              <a:rPr lang="ru-RU" sz="3000" dirty="0">
                <a:ea typeface="+mj-lt"/>
                <a:cs typeface="+mj-lt"/>
              </a:rPr>
              <a:t>на протяжении эквивалента 97 лет наблюдений</a:t>
            </a:r>
            <a:r>
              <a:rPr lang="ru-RU" sz="3000" dirty="0"/>
              <a:t> в модели на </a:t>
            </a:r>
            <a:r>
              <a:rPr lang="ru-RU" sz="3000" dirty="0" err="1"/>
              <a:t>Fluka</a:t>
            </a:r>
            <a:r>
              <a:rPr lang="ru-RU" sz="30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982D08-D00B-B5F8-3C95-0AA72440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</a:t>
            </a:fld>
            <a:endParaRPr lang="ru-RU"/>
          </a:p>
        </p:txBody>
      </p:sp>
      <p:pic>
        <p:nvPicPr>
          <p:cNvPr id="8" name="Объект 7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9578A86-E142-9318-8524-7C84C3514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6148"/>
            <a:ext cx="10515600" cy="3310292"/>
          </a:xfrm>
        </p:spPr>
      </p:pic>
    </p:spTree>
    <p:extLst>
      <p:ext uri="{BB962C8B-B14F-4D97-AF65-F5344CB8AC3E}">
        <p14:creationId xmlns:p14="http://schemas.microsoft.com/office/powerpoint/2010/main" val="49458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21" descr="Изображение выглядит как диаграмма, текст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344C1FBD-DD25-E1C6-0ADF-56EFE67C1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795" y="1239045"/>
            <a:ext cx="10962409" cy="5481204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13FE25-77CE-3E3F-D554-C524B732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6B6421-DCA0-9D1C-8668-4E232DB9B090}"/>
              </a:ext>
            </a:extLst>
          </p:cNvPr>
          <p:cNvSpPr/>
          <p:nvPr/>
        </p:nvSpPr>
        <p:spPr>
          <a:xfrm>
            <a:off x="3049732" y="6433127"/>
            <a:ext cx="590549" cy="10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2D2AC5-4CA1-5168-AD82-5F27A09D094D}"/>
              </a:ext>
            </a:extLst>
          </p:cNvPr>
          <p:cNvSpPr/>
          <p:nvPr/>
        </p:nvSpPr>
        <p:spPr>
          <a:xfrm>
            <a:off x="446941" y="4843095"/>
            <a:ext cx="153865" cy="424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AFB6318-9387-59CD-4632-53088ACD8325}"/>
              </a:ext>
            </a:extLst>
          </p:cNvPr>
          <p:cNvSpPr/>
          <p:nvPr/>
        </p:nvSpPr>
        <p:spPr>
          <a:xfrm>
            <a:off x="2813538" y="3516922"/>
            <a:ext cx="908538" cy="139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21589F-0005-2A61-8992-055DAF64BCB1}"/>
              </a:ext>
            </a:extLst>
          </p:cNvPr>
          <p:cNvSpPr txBox="1"/>
          <p:nvPr/>
        </p:nvSpPr>
        <p:spPr>
          <a:xfrm>
            <a:off x="422535" y="571498"/>
            <a:ext cx="11351590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500" dirty="0"/>
              <a:t>Дифференциальный спектр энерговыделения изотопов (за 1 год).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196A1CF-EA64-7506-77B2-081FE8A91B05}"/>
              </a:ext>
            </a:extLst>
          </p:cNvPr>
          <p:cNvSpPr/>
          <p:nvPr/>
        </p:nvSpPr>
        <p:spPr>
          <a:xfrm>
            <a:off x="8242788" y="424961"/>
            <a:ext cx="1465384" cy="14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9B67AD-AB15-7313-5637-22A37F1B84F8}"/>
              </a:ext>
            </a:extLst>
          </p:cNvPr>
          <p:cNvSpPr/>
          <p:nvPr/>
        </p:nvSpPr>
        <p:spPr>
          <a:xfrm>
            <a:off x="5700888" y="6331185"/>
            <a:ext cx="997185" cy="178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93CEB-8232-EFE2-AA90-4A24FC0EFF36}"/>
              </a:ext>
            </a:extLst>
          </p:cNvPr>
          <p:cNvSpPr txBox="1"/>
          <p:nvPr/>
        </p:nvSpPr>
        <p:spPr>
          <a:xfrm>
            <a:off x="5005640" y="6302074"/>
            <a:ext cx="2170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Энергия, </a:t>
            </a:r>
            <a:r>
              <a:rPr lang="ru-RU" dirty="0" err="1"/>
              <a:t>GeV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A8020D-682E-CB7D-D516-77DBCEFAE786}"/>
              </a:ext>
            </a:extLst>
          </p:cNvPr>
          <p:cNvSpPr/>
          <p:nvPr/>
        </p:nvSpPr>
        <p:spPr>
          <a:xfrm>
            <a:off x="1307629" y="3744148"/>
            <a:ext cx="216370" cy="592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151853-A3B9-892B-98B8-7110F6B54DBB}"/>
              </a:ext>
            </a:extLst>
          </p:cNvPr>
          <p:cNvSpPr txBox="1"/>
          <p:nvPr/>
        </p:nvSpPr>
        <p:spPr>
          <a:xfrm rot="16200000">
            <a:off x="865819" y="3794645"/>
            <a:ext cx="9426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err="1"/>
              <a:t>dN</a:t>
            </a:r>
            <a:r>
              <a:rPr lang="ru-RU" dirty="0"/>
              <a:t>/</a:t>
            </a:r>
            <a:r>
              <a:rPr lang="ru-RU" err="1"/>
              <a:t>dE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 descr="Изображение выглядит как диаграмма, линия, График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8B9EB8E-C3FB-583F-5EFC-54A32CD20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863" y="1230385"/>
            <a:ext cx="11118272" cy="548986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3C1EA5-FA8D-226A-8887-3913B4FE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9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31909-67CE-8538-D25A-DC1C3E0652B4}"/>
              </a:ext>
            </a:extLst>
          </p:cNvPr>
          <p:cNvSpPr txBox="1"/>
          <p:nvPr/>
        </p:nvSpPr>
        <p:spPr>
          <a:xfrm>
            <a:off x="255233" y="572995"/>
            <a:ext cx="11677535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500" dirty="0"/>
              <a:t>Интегральный суммарный спектр энерговыделения изотопов (за 1 год).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117EB4-EC91-1AF6-76BB-C0810B8FC05F}"/>
              </a:ext>
            </a:extLst>
          </p:cNvPr>
          <p:cNvSpPr/>
          <p:nvPr/>
        </p:nvSpPr>
        <p:spPr>
          <a:xfrm>
            <a:off x="5738518" y="6349999"/>
            <a:ext cx="959555" cy="169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ED262-D7FD-2F04-363E-AE833FDC2824}"/>
              </a:ext>
            </a:extLst>
          </p:cNvPr>
          <p:cNvSpPr txBox="1"/>
          <p:nvPr/>
        </p:nvSpPr>
        <p:spPr>
          <a:xfrm>
            <a:off x="5135526" y="6345369"/>
            <a:ext cx="2170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Энергия, </a:t>
            </a:r>
            <a:r>
              <a:rPr lang="ru-RU" dirty="0" err="1"/>
              <a:t>GeV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EC9712-1312-6CD1-B91E-A1ED6D59E0A6}"/>
              </a:ext>
            </a:extLst>
          </p:cNvPr>
          <p:cNvSpPr/>
          <p:nvPr/>
        </p:nvSpPr>
        <p:spPr>
          <a:xfrm>
            <a:off x="1335851" y="3894666"/>
            <a:ext cx="395111" cy="479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C3D5E-1D49-BF1A-6C6D-A0692D632EA3}"/>
              </a:ext>
            </a:extLst>
          </p:cNvPr>
          <p:cNvSpPr txBox="1"/>
          <p:nvPr/>
        </p:nvSpPr>
        <p:spPr>
          <a:xfrm rot="16200000">
            <a:off x="909114" y="3785986"/>
            <a:ext cx="9426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79042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Фон космогенного происхождения в эксперименте DEAP-3600</vt:lpstr>
      <vt:lpstr>Цель работы</vt:lpstr>
      <vt:lpstr>Скрытая масса.</vt:lpstr>
      <vt:lpstr>Эксперимент DEAP-3600.</vt:lpstr>
      <vt:lpstr>Взаимодействие мюонов и аргона в детекторе.</vt:lpstr>
      <vt:lpstr>Распределение мюонов по энергиям.</vt:lpstr>
      <vt:lpstr>Таблица изотопов с энергией распада более 9 MeV, образующихся в аргоне на протяжении эквивалента 97 лет наблюдений в модели на Fluka.</vt:lpstr>
      <vt:lpstr>Презентация PowerPoint</vt:lpstr>
      <vt:lpstr>Презентация PowerPoint</vt:lpstr>
      <vt:lpstr>Обработка результатов</vt:lpstr>
      <vt:lpstr>План на будущее.</vt:lpstr>
      <vt:lpstr>Спасибо за внимание.</vt:lpstr>
      <vt:lpstr>Приложения: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1089</cp:revision>
  <dcterms:created xsi:type="dcterms:W3CDTF">2024-12-08T13:52:30Z</dcterms:created>
  <dcterms:modified xsi:type="dcterms:W3CDTF">2024-12-27T16:31:56Z</dcterms:modified>
</cp:coreProperties>
</file>