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4" r:id="rId1"/>
  </p:sldMasterIdLst>
  <p:sldIdLst>
    <p:sldId id="258" r:id="rId2"/>
    <p:sldId id="259" r:id="rId3"/>
    <p:sldId id="260" r:id="rId4"/>
    <p:sldId id="261" r:id="rId5"/>
    <p:sldId id="266" r:id="rId6"/>
    <p:sldId id="263" r:id="rId7"/>
    <p:sldId id="265" r:id="rId8"/>
  </p:sldIdLst>
  <p:sldSz cx="12192000" cy="6858000"/>
  <p:notesSz cx="6858000" cy="9144000"/>
  <p:embeddedFontLst>
    <p:embeddedFont>
      <p:font typeface="Montserrat" panose="020B0604020202020204" charset="-52"/>
      <p:regular r:id="rId9"/>
      <p:bold r:id="rId10"/>
      <p:italic r:id="rId11"/>
      <p:boldItalic r:id="rId12"/>
    </p:embeddedFont>
    <p:embeddedFont>
      <p:font typeface="Cambria Math" panose="02040503050406030204" pitchFamily="18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2A"/>
    <a:srgbClr val="FF7300"/>
    <a:srgbClr val="0055BB"/>
    <a:srgbClr val="0061AF"/>
    <a:srgbClr val="8F9092"/>
    <a:srgbClr val="DDDEDE"/>
    <a:srgbClr val="222A3F"/>
    <a:srgbClr val="00BB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97"/>
  </p:normalViewPr>
  <p:slideViewPr>
    <p:cSldViewPr snapToGrid="0" showGuides="1">
      <p:cViewPr varScale="1">
        <p:scale>
          <a:sx n="82" d="100"/>
          <a:sy n="82" d="100"/>
        </p:scale>
        <p:origin x="82" y="77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атом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sp>
        <p:nvSpPr>
          <p:cNvPr id="6" name="Прямоугольник 5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55BB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654" b="46857"/>
          <a:stretch/>
        </p:blipFill>
        <p:spPr>
          <a:xfrm>
            <a:off x="8040340" y="-1"/>
            <a:ext cx="4151660" cy="12239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1108156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3239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38" y="170399"/>
            <a:ext cx="1656000" cy="883200"/>
          </a:xfrm>
          <a:prstGeom prst="rect">
            <a:avLst/>
          </a:prstGeom>
        </p:spPr>
      </p:pic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43768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синя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762" y="170399"/>
            <a:ext cx="1656000" cy="883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173513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43DE57E-711D-404D-B188-192C4B659303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46839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8900951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rgbClr val="E46C2A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956" y="-135287"/>
            <a:ext cx="2376074" cy="1512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00D0962-6951-42C9-AAB7-A8419B4562CD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468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сер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DD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03283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rgbClr val="0055BB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9525956" y="-144001"/>
            <a:ext cx="2376074" cy="1512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2077ADA-551A-4656-A047-B811D4148796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75729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94" y="558606"/>
            <a:ext cx="2484000" cy="1656000"/>
          </a:xfrm>
          <a:prstGeom prst="rect">
            <a:avLst/>
          </a:prstGeom>
        </p:spPr>
      </p:pic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60194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560194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02702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6418217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6418217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6418217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250"/>
            <a:ext cx="5886994" cy="40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01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sp>
        <p:nvSpPr>
          <p:cNvPr id="7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05834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979755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05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7" r:id="rId2"/>
    <p:sldLayoutId id="2147483678" r:id="rId3"/>
    <p:sldLayoutId id="2147483679" r:id="rId4"/>
    <p:sldLayoutId id="2147483680" r:id="rId5"/>
    <p:sldLayoutId id="2147483675" r:id="rId6"/>
    <p:sldLayoutId id="2147483682" r:id="rId7"/>
    <p:sldLayoutId id="214748368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4065" userDrawn="1">
          <p15:clr>
            <a:srgbClr val="F26B43"/>
          </p15:clr>
        </p15:guide>
        <p15:guide id="5" pos="347" userDrawn="1">
          <p15:clr>
            <a:srgbClr val="F26B43"/>
          </p15:clr>
        </p15:guide>
        <p15:guide id="6" pos="73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sz="quarter" idx="12"/>
          </p:nvPr>
        </p:nvSpPr>
        <p:spPr>
          <a:xfrm>
            <a:off x="560194" y="5132103"/>
            <a:ext cx="6437766" cy="951753"/>
          </a:xfrm>
        </p:spPr>
        <p:txBody>
          <a:bodyPr/>
          <a:lstStyle/>
          <a:p>
            <a:r>
              <a:rPr lang="ru-RU" dirty="0">
                <a:latin typeface="Montserrat" panose="020B0604020202020204" charset="-52"/>
              </a:rPr>
              <a:t>Студент: </a:t>
            </a:r>
            <a:r>
              <a:rPr lang="ru-RU" dirty="0" smtClean="0">
                <a:latin typeface="Montserrat" panose="020B0604020202020204" charset="-52"/>
              </a:rPr>
              <a:t>Петров Г. Е. Б22-102</a:t>
            </a:r>
            <a:endParaRPr lang="ru-RU" dirty="0">
              <a:latin typeface="Montserrat" panose="020B0604020202020204" charset="-52"/>
            </a:endParaRPr>
          </a:p>
          <a:p>
            <a:r>
              <a:rPr lang="ru-RU" dirty="0">
                <a:latin typeface="Montserrat" panose="020B0604020202020204" charset="-52"/>
              </a:rPr>
              <a:t>Научный руководитель</a:t>
            </a:r>
            <a:r>
              <a:rPr lang="ru-RU" dirty="0" smtClean="0">
                <a:latin typeface="Montserrat" panose="020B0604020202020204" charset="-52"/>
              </a:rPr>
              <a:t>: Солдатов Е. Ю.</a:t>
            </a:r>
            <a:endParaRPr lang="en-US" dirty="0">
              <a:latin typeface="Montserrat" panose="020B0604020202020204" charset="-52"/>
            </a:endParaRPr>
          </a:p>
          <a:p>
            <a:endParaRPr lang="ru-RU" dirty="0">
              <a:latin typeface="Montserrat" panose="020B0604020202020204" charset="-5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Текст 12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560194" y="2628289"/>
                <a:ext cx="6848312" cy="2350067"/>
              </a:xfrm>
            </p:spPr>
            <p:txBody>
              <a:bodyPr/>
              <a:lstStyle/>
              <a:p>
                <a:r>
                  <a:rPr lang="ru-RU" dirty="0" smtClean="0"/>
                  <a:t>МОДЕЛИРОВАНИЕ РАСПАДА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b/>
                      <m:sup>
                        <m:r>
                          <a:rPr lang="ru-RU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ru-RU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b/>
                      <m:sup>
                        <m:r>
                          <a:rPr lang="ru-RU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ru-RU" dirty="0"/>
                  <a:t> в детекторе SPD с помощью spdroot</a:t>
                </a:r>
                <a:endParaRPr lang="ru-RU" dirty="0"/>
              </a:p>
            </p:txBody>
          </p:sp>
        </mc:Choice>
        <mc:Fallback>
          <p:sp>
            <p:nvSpPr>
              <p:cNvPr id="13" name="Текст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560194" y="2628289"/>
                <a:ext cx="6848312" cy="2350067"/>
              </a:xfrm>
              <a:blipFill>
                <a:blip r:embed="rId2"/>
                <a:stretch>
                  <a:fillRect l="-2760" t="-3886" b="-88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129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7D5EACF-7929-4F98-921C-9DB62AA82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 эксперименте </a:t>
            </a:r>
            <a:r>
              <a:rPr lang="en-US" dirty="0" smtClean="0"/>
              <a:t>SPD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4379745-4698-4EBB-81DA-1C375D7AFC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C8CA3792-6E85-44BA-A22C-B6425433F4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1713" y="5884910"/>
            <a:ext cx="5235821" cy="307777"/>
          </a:xfrm>
        </p:spPr>
        <p:txBody>
          <a:bodyPr/>
          <a:lstStyle/>
          <a:p>
            <a:r>
              <a:rPr lang="ru-RU" dirty="0" smtClean="0"/>
              <a:t>Детекторы </a:t>
            </a:r>
            <a:r>
              <a:rPr lang="ru-RU" dirty="0"/>
              <a:t>второй стадии эксперимента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54" y="1562990"/>
            <a:ext cx="7015943" cy="42531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1" r="35175"/>
          <a:stretch/>
        </p:blipFill>
        <p:spPr>
          <a:xfrm>
            <a:off x="7305297" y="1562990"/>
            <a:ext cx="4637887" cy="19243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01" t="9646" r="-655"/>
          <a:stretch/>
        </p:blipFill>
        <p:spPr>
          <a:xfrm>
            <a:off x="7255810" y="3635936"/>
            <a:ext cx="2483606" cy="1738709"/>
          </a:xfrm>
          <a:prstGeom prst="rect">
            <a:avLst/>
          </a:prstGeom>
        </p:spPr>
      </p:pic>
      <p:sp>
        <p:nvSpPr>
          <p:cNvPr id="10" name="Текст 6">
            <a:extLst>
              <a:ext uri="{FF2B5EF4-FFF2-40B4-BE49-F238E27FC236}">
                <a16:creationId xmlns:a16="http://schemas.microsoft.com/office/drawing/2014/main" id="{C8CA3792-6E85-44BA-A22C-B6425433F451}"/>
              </a:ext>
            </a:extLst>
          </p:cNvPr>
          <p:cNvSpPr txBox="1">
            <a:spLocks/>
          </p:cNvSpPr>
          <p:nvPr/>
        </p:nvSpPr>
        <p:spPr>
          <a:xfrm>
            <a:off x="7685294" y="5523273"/>
            <a:ext cx="4108244" cy="10310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Диаграммы иллюстрирующие реакции: </a:t>
            </a:r>
            <a:r>
              <a:rPr lang="en-US" dirty="0" smtClean="0"/>
              <a:t>production of (a) </a:t>
            </a:r>
            <a:r>
              <a:rPr lang="en-US" dirty="0" err="1" smtClean="0"/>
              <a:t>charmonium</a:t>
            </a:r>
            <a:r>
              <a:rPr lang="en-US" dirty="0" smtClean="0"/>
              <a:t>, (b) </a:t>
            </a:r>
            <a:r>
              <a:rPr lang="en-US" dirty="0" err="1" smtClean="0"/>
              <a:t>opencharm</a:t>
            </a:r>
            <a:r>
              <a:rPr lang="en-US" dirty="0" smtClean="0"/>
              <a:t>, and (c) prompt photons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385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4F3E63E-279A-47BF-9880-4C2350165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Симуляция и реконструкция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4CF8BA46-7431-422A-884F-1B26F37526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64423" y="1364831"/>
            <a:ext cx="4880175" cy="369332"/>
          </a:xfrm>
        </p:spPr>
        <p:txBody>
          <a:bodyPr/>
          <a:lstStyle/>
          <a:p>
            <a:r>
              <a:rPr lang="ru-RU" sz="1800" dirty="0" smtClean="0"/>
              <a:t>Карта попаданий </a:t>
            </a:r>
            <a:r>
              <a:rPr lang="ru-RU" sz="1800" b="1" dirty="0"/>
              <a:t>AEG</a:t>
            </a:r>
            <a:endParaRPr lang="ru-RU" sz="1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4"/>
          <a:stretch/>
        </p:blipFill>
        <p:spPr>
          <a:xfrm>
            <a:off x="1044797" y="1729294"/>
            <a:ext cx="3658485" cy="24542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373" y="1854006"/>
            <a:ext cx="6035563" cy="42675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9" b="2204"/>
          <a:stretch/>
        </p:blipFill>
        <p:spPr>
          <a:xfrm>
            <a:off x="1044797" y="4488024"/>
            <a:ext cx="3706588" cy="2369976"/>
          </a:xfrm>
          <a:prstGeom prst="rect">
            <a:avLst/>
          </a:prstGeom>
        </p:spPr>
      </p:pic>
      <p:sp>
        <p:nvSpPr>
          <p:cNvPr id="8" name="Текст 6">
            <a:extLst>
              <a:ext uri="{FF2B5EF4-FFF2-40B4-BE49-F238E27FC236}">
                <a16:creationId xmlns:a16="http://schemas.microsoft.com/office/drawing/2014/main" id="{4CF8BA46-7431-422A-884F-1B26F375266F}"/>
              </a:ext>
            </a:extLst>
          </p:cNvPr>
          <p:cNvSpPr txBox="1">
            <a:spLocks/>
          </p:cNvSpPr>
          <p:nvPr/>
        </p:nvSpPr>
        <p:spPr>
          <a:xfrm>
            <a:off x="1233795" y="4215840"/>
            <a:ext cx="368704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Карта попаданий </a:t>
            </a:r>
            <a:r>
              <a:rPr lang="en-US" sz="1800" b="1" dirty="0" smtClean="0"/>
              <a:t>TOF</a:t>
            </a:r>
            <a:endParaRPr lang="ru-RU" sz="1800" b="1" dirty="0"/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4CF8BA46-7431-422A-884F-1B26F375266F}"/>
              </a:ext>
            </a:extLst>
          </p:cNvPr>
          <p:cNvSpPr txBox="1">
            <a:spLocks/>
          </p:cNvSpPr>
          <p:nvPr/>
        </p:nvSpPr>
        <p:spPr>
          <a:xfrm>
            <a:off x="6100777" y="1457298"/>
            <a:ext cx="488017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Карта попаданий </a:t>
            </a:r>
            <a:r>
              <a:rPr lang="en-US" sz="1800" b="1" dirty="0" smtClean="0"/>
              <a:t>RS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309825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8A50A-53CD-4E60-A18D-C406CF898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моделирования</a:t>
            </a:r>
            <a:endParaRPr lang="ru-RU" dirty="0"/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4CF8BA46-7431-422A-884F-1B26F375266F}"/>
              </a:ext>
            </a:extLst>
          </p:cNvPr>
          <p:cNvSpPr txBox="1">
            <a:spLocks/>
          </p:cNvSpPr>
          <p:nvPr/>
        </p:nvSpPr>
        <p:spPr>
          <a:xfrm>
            <a:off x="1191688" y="1262938"/>
            <a:ext cx="3967829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Распределение </a:t>
            </a:r>
            <a:r>
              <a:rPr lang="el-GR" sz="1800" dirty="0" smtClean="0"/>
              <a:t>η</a:t>
            </a:r>
            <a:r>
              <a:rPr lang="ru-RU" sz="1800" dirty="0" smtClean="0"/>
              <a:t> в </a:t>
            </a:r>
            <a:r>
              <a:rPr lang="en-US" sz="1800" b="1" dirty="0" smtClean="0"/>
              <a:t>RS</a:t>
            </a:r>
            <a:endParaRPr lang="ru-RU" sz="1800" b="1" dirty="0"/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4CF8BA46-7431-422A-884F-1B26F375266F}"/>
              </a:ext>
            </a:extLst>
          </p:cNvPr>
          <p:cNvSpPr txBox="1">
            <a:spLocks/>
          </p:cNvSpPr>
          <p:nvPr/>
        </p:nvSpPr>
        <p:spPr>
          <a:xfrm>
            <a:off x="6578074" y="1262938"/>
            <a:ext cx="488017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Распределение </a:t>
            </a:r>
            <a:r>
              <a:rPr lang="el-GR" sz="1800" dirty="0"/>
              <a:t>η</a:t>
            </a:r>
            <a:r>
              <a:rPr lang="ru-RU" sz="1800" dirty="0" smtClean="0"/>
              <a:t> </a:t>
            </a:r>
            <a:r>
              <a:rPr lang="ru-RU" sz="1800" dirty="0"/>
              <a:t>в </a:t>
            </a:r>
            <a:r>
              <a:rPr lang="en-US" sz="1800" b="1" dirty="0" smtClean="0"/>
              <a:t>TOF</a:t>
            </a:r>
            <a:endParaRPr lang="ru-RU" sz="1800" b="1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/>
          <a:srcRect r="3331"/>
          <a:stretch/>
        </p:blipFill>
        <p:spPr>
          <a:xfrm>
            <a:off x="527189" y="1632270"/>
            <a:ext cx="5502136" cy="402215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683" y="1724032"/>
            <a:ext cx="5440955" cy="393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83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8A50A-53CD-4E60-A18D-C406CF898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моделирования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984CBB-0DCC-4620-A4B0-8447C78414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4CF8BA46-7431-422A-884F-1B26F375266F}"/>
              </a:ext>
            </a:extLst>
          </p:cNvPr>
          <p:cNvSpPr txBox="1">
            <a:spLocks/>
          </p:cNvSpPr>
          <p:nvPr/>
        </p:nvSpPr>
        <p:spPr>
          <a:xfrm>
            <a:off x="666804" y="1385461"/>
            <a:ext cx="488017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Распределение </a:t>
            </a:r>
            <a:r>
              <a:rPr lang="el-GR" sz="1800" dirty="0"/>
              <a:t>η</a:t>
            </a:r>
            <a:r>
              <a:rPr lang="ru-RU" sz="1800" dirty="0" smtClean="0"/>
              <a:t> </a:t>
            </a:r>
            <a:r>
              <a:rPr lang="ru-RU" sz="1800" dirty="0"/>
              <a:t>в </a:t>
            </a:r>
            <a:r>
              <a:rPr lang="ru-RU" sz="1800" b="1" dirty="0" smtClean="0"/>
              <a:t>AEG</a:t>
            </a:r>
            <a:endParaRPr lang="ru-RU" sz="1800" b="1" dirty="0"/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4CF8BA46-7431-422A-884F-1B26F375266F}"/>
              </a:ext>
            </a:extLst>
          </p:cNvPr>
          <p:cNvSpPr txBox="1">
            <a:spLocks/>
          </p:cNvSpPr>
          <p:nvPr/>
        </p:nvSpPr>
        <p:spPr>
          <a:xfrm>
            <a:off x="5649616" y="1369669"/>
            <a:ext cx="488017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Распределение </a:t>
            </a:r>
            <a:r>
              <a:rPr lang="el-GR" sz="1800" dirty="0"/>
              <a:t>η</a:t>
            </a:r>
            <a:r>
              <a:rPr lang="ru-RU" sz="1800" dirty="0" smtClean="0"/>
              <a:t> </a:t>
            </a:r>
            <a:r>
              <a:rPr lang="ru-RU" sz="1800" dirty="0"/>
              <a:t>в </a:t>
            </a:r>
            <a:r>
              <a:rPr lang="en-US" sz="1800" b="1" dirty="0" smtClean="0"/>
              <a:t>BBC</a:t>
            </a:r>
            <a:endParaRPr lang="ru-RU" sz="1800" b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143" y="1677446"/>
            <a:ext cx="5806943" cy="413801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57" y="1754793"/>
            <a:ext cx="5556611" cy="393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5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A2C51BF-C15D-4078-BAFF-AAC8C82D8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Текст 6">
                <a:extLst>
                  <a:ext uri="{FF2B5EF4-FFF2-40B4-BE49-F238E27FC236}">
                    <a16:creationId xmlns:a16="http://schemas.microsoft.com/office/drawing/2014/main" id="{ACC06CC2-6D99-4F53-A33E-37082A0DAC8F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559572" y="1729294"/>
                <a:ext cx="11252983" cy="3708964"/>
              </a:xfrm>
            </p:spPr>
            <p:txBody>
              <a:bodyPr/>
              <a:lstStyle/>
              <a:p>
                <a:r>
                  <a:rPr lang="ru-RU" b="1" dirty="0" smtClean="0"/>
                  <a:t>Основные результаты:</a:t>
                </a:r>
              </a:p>
              <a:p>
                <a:r>
                  <a:rPr lang="ru-RU" b="1" dirty="0"/>
                  <a:t>Симуляция</a:t>
                </a:r>
                <a:r>
                  <a:rPr lang="ru-RU" dirty="0"/>
                  <a:t>: Успешно сгенерировано 10,000 событий (</a:t>
                </a:r>
                <a:r>
                  <a:rPr lang="ru-RU" dirty="0" err="1"/>
                  <a:t>Pythia</a:t>
                </a:r>
                <a:r>
                  <a:rPr lang="ru-RU" dirty="0"/>
                  <a:t> 8). </a:t>
                </a:r>
                <a:r>
                  <a:rPr lang="ru-RU" dirty="0" smtClean="0"/>
                  <a:t>Алгоритмы, связанные со всеми детекторами, </a:t>
                </a:r>
                <a:r>
                  <a:rPr lang="ru-RU" dirty="0"/>
                  <a:t>кроме </a:t>
                </a:r>
                <a:r>
                  <a:rPr lang="ru-RU" dirty="0" err="1"/>
                  <a:t>ECal</a:t>
                </a:r>
                <a:r>
                  <a:rPr lang="ru-RU" dirty="0"/>
                  <a:t>, обработали данные корректно.</a:t>
                </a:r>
              </a:p>
              <a:p>
                <a:r>
                  <a:rPr lang="ru-RU" b="1" dirty="0"/>
                  <a:t>Реконструкция</a:t>
                </a:r>
                <a:r>
                  <a:rPr lang="ru-RU" dirty="0"/>
                  <a:t>: Карты попаданий для RS выявили </a:t>
                </a:r>
                <a:r>
                  <a:rPr lang="ru-RU" dirty="0" smtClean="0"/>
                  <a:t>аномалии. Поэтому требуются доработки </a:t>
                </a:r>
                <a:r>
                  <a:rPr lang="ru-RU" dirty="0"/>
                  <a:t>модели </a:t>
                </a:r>
                <a:r>
                  <a:rPr lang="ru-RU" dirty="0" smtClean="0"/>
                  <a:t>детектора или алгоритмов реконструкции.</a:t>
                </a:r>
                <a:endParaRPr lang="ru-RU" dirty="0"/>
              </a:p>
              <a:p>
                <a:r>
                  <a:rPr lang="ru-RU" b="1" dirty="0" smtClean="0"/>
                  <a:t>Анализ данных</a:t>
                </a:r>
                <a:r>
                  <a:rPr lang="ru-RU" dirty="0"/>
                  <a:t>: Подтверждена согласованность данных симуляции и реконструкции для </a:t>
                </a:r>
                <a:r>
                  <a:rPr lang="ru-RU" dirty="0" smtClean="0"/>
                  <a:t>BBC</a:t>
                </a:r>
                <a:r>
                  <a:rPr lang="en-US" dirty="0" smtClean="0"/>
                  <a:t> </a:t>
                </a:r>
                <a:r>
                  <a:rPr lang="ru-RU" dirty="0" smtClean="0"/>
                  <a:t>и для </a:t>
                </a:r>
                <a:r>
                  <a:rPr lang="en-US" dirty="0" smtClean="0"/>
                  <a:t>AEG (</a:t>
                </a:r>
                <a:r>
                  <a:rPr lang="ru-RU" dirty="0" smtClean="0"/>
                  <a:t>за исключением боковых пиков); </a:t>
                </a:r>
                <a:r>
                  <a:rPr lang="ru-RU" dirty="0"/>
                  <a:t>лишь 2% реконструированных </a:t>
                </a:r>
                <a:r>
                  <a:rPr lang="ru-RU" dirty="0" smtClean="0"/>
                  <a:t>π+ являются дочерними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e>
                      <m:sup/>
                    </m:sSup>
                  </m:oMath>
                </a14:m>
                <a:r>
                  <a:rPr lang="ru-RU" dirty="0" smtClean="0"/>
                  <a:t>​</a:t>
                </a:r>
                <a:r>
                  <a:rPr lang="ru-RU" dirty="0"/>
                  <a:t>.</a:t>
                </a:r>
              </a:p>
              <a:p>
                <a:r>
                  <a:rPr lang="ru-RU" b="1" dirty="0"/>
                  <a:t>Технические проблемы</a:t>
                </a:r>
                <a:r>
                  <a:rPr lang="ru-RU" dirty="0"/>
                  <a:t>: Аномалии в </a:t>
                </a:r>
                <a:r>
                  <a:rPr lang="ru-RU" dirty="0" smtClean="0"/>
                  <a:t>R</a:t>
                </a:r>
                <a:r>
                  <a:rPr lang="en-US" dirty="0" smtClean="0"/>
                  <a:t>s</a:t>
                </a:r>
                <a:r>
                  <a:rPr lang="ru-RU" dirty="0" smtClean="0"/>
                  <a:t> и отсутствие </a:t>
                </a:r>
                <a:r>
                  <a:rPr lang="ru-RU" dirty="0"/>
                  <a:t>данных в </a:t>
                </a:r>
                <a:r>
                  <a:rPr lang="ru-RU" dirty="0" err="1"/>
                  <a:t>ECal</a:t>
                </a:r>
                <a:r>
                  <a:rPr lang="ru-RU" dirty="0"/>
                  <a:t> </a:t>
                </a:r>
                <a:r>
                  <a:rPr lang="ru-RU" dirty="0" smtClean="0"/>
                  <a:t>требуют дальнейших исследований.</a:t>
                </a:r>
              </a:p>
              <a:p>
                <a:r>
                  <a:rPr lang="ru-RU" b="1" dirty="0" smtClean="0"/>
                  <a:t>Выводы:</a:t>
                </a:r>
              </a:p>
              <a:p>
                <a:r>
                  <a:rPr lang="ru-RU" dirty="0" smtClean="0"/>
                  <a:t>Полученные </a:t>
                </a:r>
                <a:r>
                  <a:rPr lang="ru-RU" dirty="0"/>
                  <a:t>результаты подтверждают, что среда </a:t>
                </a:r>
                <a:r>
                  <a:rPr lang="ru-RU" dirty="0" err="1"/>
                  <a:t>spdroot</a:t>
                </a:r>
                <a:r>
                  <a:rPr lang="ru-RU" dirty="0"/>
                  <a:t> является </a:t>
                </a:r>
                <a:r>
                  <a:rPr lang="ru-RU" dirty="0" smtClean="0"/>
                  <a:t>эффективным </a:t>
                </a:r>
                <a:r>
                  <a:rPr lang="ru-RU" dirty="0"/>
                  <a:t>инструментом для моделирования и анализа процессов, связанных с </a:t>
                </a:r>
                <a:r>
                  <a:rPr lang="ru-RU" dirty="0" smtClean="0"/>
                  <a:t>экспериментом </a:t>
                </a:r>
                <a:r>
                  <a:rPr lang="ru-RU" dirty="0"/>
                  <a:t>SPD. Несмотря на наличие некоторых технических проблем, удалось </a:t>
                </a:r>
                <a:r>
                  <a:rPr lang="ru-RU" dirty="0" smtClean="0"/>
                  <a:t>провести частичный </a:t>
                </a:r>
                <a:r>
                  <a:rPr lang="ru-RU" dirty="0"/>
                  <a:t>анализ распада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⟶</m:t>
                        </m:r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e>
                          <m:sub/>
                          <m:sup>
                            <m:r>
                              <a:rPr lang="ru-R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e>
                          <m:sub/>
                          <m:sup>
                            <m:r>
                              <a:rPr lang="ru-R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</m:e>
                      <m:sup/>
                    </m:sSup>
                  </m:oMath>
                </a14:m>
                <a:r>
                  <a:rPr lang="ru-RU" dirty="0" smtClean="0"/>
                  <a:t>. </a:t>
                </a:r>
                <a:r>
                  <a:rPr lang="ru-RU" dirty="0"/>
                  <a:t>В дальнейшем планируется углубленный </a:t>
                </a:r>
                <a:r>
                  <a:rPr lang="ru-RU" dirty="0" smtClean="0"/>
                  <a:t>анализ </a:t>
                </a:r>
                <a:r>
                  <a:rPr lang="ru-RU" dirty="0"/>
                  <a:t>этого </a:t>
                </a:r>
                <a:r>
                  <a:rPr lang="ru-RU" dirty="0" smtClean="0"/>
                  <a:t>и других процессов </a:t>
                </a:r>
                <a:r>
                  <a:rPr lang="ru-RU" dirty="0"/>
                  <a:t>с использованием моделей детекторов ST и VD, </a:t>
                </a:r>
                <a:r>
                  <a:rPr lang="ru-RU" dirty="0" smtClean="0"/>
                  <a:t>устранение выявленных ошибок и объединение данных со всех детекторов.</a:t>
                </a:r>
                <a:endParaRPr lang="ru-RU" dirty="0"/>
              </a:p>
            </p:txBody>
          </p:sp>
        </mc:Choice>
        <mc:Fallback>
          <p:sp>
            <p:nvSpPr>
              <p:cNvPr id="7" name="Текст 6">
                <a:extLst>
                  <a:ext uri="{FF2B5EF4-FFF2-40B4-BE49-F238E27FC236}">
                    <a16:creationId xmlns:a16="http://schemas.microsoft.com/office/drawing/2014/main" id="{ACC06CC2-6D99-4F53-A33E-37082A0DAC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559572" y="1729294"/>
                <a:ext cx="11252983" cy="3708964"/>
              </a:xfrm>
              <a:blipFill>
                <a:blip r:embed="rId2"/>
                <a:stretch>
                  <a:fillRect l="-163" t="-329" r="-54" b="-6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829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D5E93B8E-7749-449D-B8D0-1A79ABAC7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F676C2-8B4A-404C-866D-86294C365F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A240D3A-C612-4462-8A1D-B82785BBAB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18217" y="3198167"/>
            <a:ext cx="2936041" cy="1754326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524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МИФИ">
  <a:themeElements>
    <a:clrScheme name="Другая 7">
      <a:dk1>
        <a:srgbClr val="171616"/>
      </a:dk1>
      <a:lt1>
        <a:srgbClr val="FFFFFF"/>
      </a:lt1>
      <a:dk2>
        <a:srgbClr val="0055BB"/>
      </a:dk2>
      <a:lt2>
        <a:srgbClr val="E2E2E2"/>
      </a:lt2>
      <a:accent1>
        <a:srgbClr val="0055BB"/>
      </a:accent1>
      <a:accent2>
        <a:srgbClr val="00BBEE"/>
      </a:accent2>
      <a:accent3>
        <a:srgbClr val="FF5000"/>
      </a:accent3>
      <a:accent4>
        <a:srgbClr val="00B050"/>
      </a:accent4>
      <a:accent5>
        <a:srgbClr val="00FFCC"/>
      </a:accent5>
      <a:accent6>
        <a:srgbClr val="FF66CC"/>
      </a:accent6>
      <a:hlink>
        <a:srgbClr val="00BBEE"/>
      </a:hlink>
      <a:folHlink>
        <a:srgbClr val="FFAE8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b="1" dirty="0" smtClean="0">
            <a:solidFill>
              <a:schemeClr val="bg1"/>
            </a:solidFill>
            <a:latin typeface="Montserrat" panose="00000500000000000000" pitchFamily="2" charset="-5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2647</TotalTime>
  <Words>299</Words>
  <Application>Microsoft Office PowerPoint</Application>
  <PresentationFormat>Широкоэкранный</PresentationFormat>
  <Paragraphs>25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Montserrat</vt:lpstr>
      <vt:lpstr>Arial</vt:lpstr>
      <vt:lpstr>Cambria Math</vt:lpstr>
      <vt:lpstr>Calibri</vt:lpstr>
      <vt:lpstr>Шаблон МИФИ</vt:lpstr>
      <vt:lpstr>Презентация PowerPoint</vt:lpstr>
      <vt:lpstr>Об эксперименте SPD</vt:lpstr>
      <vt:lpstr>Симуляция и реконструкция</vt:lpstr>
      <vt:lpstr>Результаты моделирования</vt:lpstr>
      <vt:lpstr>Результаты моделирования</vt:lpstr>
      <vt:lpstr>Заключение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 Замахаев</dc:creator>
  <cp:lastModifiedBy>ash9r</cp:lastModifiedBy>
  <cp:revision>58</cp:revision>
  <dcterms:created xsi:type="dcterms:W3CDTF">2020-05-28T16:18:16Z</dcterms:created>
  <dcterms:modified xsi:type="dcterms:W3CDTF">2024-12-28T03:31:07Z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