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72" r:id="rId4"/>
    <p:sldId id="273" r:id="rId5"/>
    <p:sldId id="275" r:id="rId6"/>
    <p:sldId id="270" r:id="rId7"/>
    <p:sldId id="268" r:id="rId8"/>
    <p:sldId id="27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rocurator\Downloads\Telegram%20Desktop\mean-rms%20&#1074;&#1085;&#1091;&#1090;&#1088;&#1077;&#1085;&#1085;&#1080;&#1081;%20&#1080;%20&#1074;&#1085;&#1077;&#1096;&#1085;&#1080;&#1081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rocurator\Downloads\Telegram%20Desktop\mean-rms%20&#1074;&#1085;&#1091;&#1090;&#1088;&#1077;&#1085;&#1085;&#1080;&#1081;%20&#1080;%20&#1074;&#1085;&#1077;&#1096;&#1085;&#1080;&#1081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HG (</a:t>
            </a:r>
            <a:r>
              <a:rPr lang="ru-RU"/>
              <a:t>амплитуда</a:t>
            </a:r>
            <a:r>
              <a:rPr lang="ru-RU" baseline="0"/>
              <a:t> сигнала)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Внут.ген.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Лист1!$A$3:$A$66</c:f>
              <c:numCache>
                <c:formatCode>General</c:formatCode>
                <c:ptCount val="6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</c:numCache>
            </c:numRef>
          </c:xVal>
          <c:yVal>
            <c:numRef>
              <c:f>Лист1!$B$3:$B$66</c:f>
              <c:numCache>
                <c:formatCode>General</c:formatCode>
                <c:ptCount val="64"/>
                <c:pt idx="0">
                  <c:v>1514.001</c:v>
                </c:pt>
                <c:pt idx="1">
                  <c:v>1506.056</c:v>
                </c:pt>
                <c:pt idx="2">
                  <c:v>1508.5930000000001</c:v>
                </c:pt>
                <c:pt idx="3">
                  <c:v>1494.3219999999999</c:v>
                </c:pt>
                <c:pt idx="4">
                  <c:v>1492.499</c:v>
                </c:pt>
                <c:pt idx="5">
                  <c:v>1458.9549999999999</c:v>
                </c:pt>
                <c:pt idx="6">
                  <c:v>1468.175</c:v>
                </c:pt>
                <c:pt idx="7">
                  <c:v>1447.452</c:v>
                </c:pt>
                <c:pt idx="8">
                  <c:v>1445.903</c:v>
                </c:pt>
                <c:pt idx="9">
                  <c:v>1439.126</c:v>
                </c:pt>
                <c:pt idx="10">
                  <c:v>1440.6790000000001</c:v>
                </c:pt>
                <c:pt idx="11">
                  <c:v>1442.2449999999999</c:v>
                </c:pt>
                <c:pt idx="12">
                  <c:v>1409.2950000000001</c:v>
                </c:pt>
                <c:pt idx="13">
                  <c:v>1409.2270000000001</c:v>
                </c:pt>
                <c:pt idx="14">
                  <c:v>1401.7149999999999</c:v>
                </c:pt>
                <c:pt idx="15">
                  <c:v>1412.4090000000001</c:v>
                </c:pt>
                <c:pt idx="16">
                  <c:v>1401.0889999999999</c:v>
                </c:pt>
                <c:pt idx="17">
                  <c:v>1399.6959999999999</c:v>
                </c:pt>
                <c:pt idx="18">
                  <c:v>1386.07</c:v>
                </c:pt>
                <c:pt idx="19">
                  <c:v>1400.4259999999999</c:v>
                </c:pt>
                <c:pt idx="20">
                  <c:v>1372.848</c:v>
                </c:pt>
                <c:pt idx="21">
                  <c:v>1375.9559999999999</c:v>
                </c:pt>
                <c:pt idx="22">
                  <c:v>1378.16</c:v>
                </c:pt>
                <c:pt idx="23">
                  <c:v>1377.35</c:v>
                </c:pt>
                <c:pt idx="24">
                  <c:v>1360.2570000000001</c:v>
                </c:pt>
                <c:pt idx="25">
                  <c:v>1369.0309999999999</c:v>
                </c:pt>
                <c:pt idx="26">
                  <c:v>1374.06</c:v>
                </c:pt>
                <c:pt idx="27">
                  <c:v>1354.5219999999999</c:v>
                </c:pt>
                <c:pt idx="28">
                  <c:v>1360.6489999999999</c:v>
                </c:pt>
                <c:pt idx="29">
                  <c:v>1353.241</c:v>
                </c:pt>
                <c:pt idx="30">
                  <c:v>1346.665</c:v>
                </c:pt>
                <c:pt idx="31">
                  <c:v>1370.4390000000001</c:v>
                </c:pt>
                <c:pt idx="32">
                  <c:v>1530.722</c:v>
                </c:pt>
                <c:pt idx="33">
                  <c:v>1526.0530000000001</c:v>
                </c:pt>
                <c:pt idx="34">
                  <c:v>1510.0630000000001</c:v>
                </c:pt>
                <c:pt idx="35">
                  <c:v>1514.71</c:v>
                </c:pt>
                <c:pt idx="36">
                  <c:v>1513.64</c:v>
                </c:pt>
                <c:pt idx="37">
                  <c:v>1474.854</c:v>
                </c:pt>
                <c:pt idx="38">
                  <c:v>1504.8520000000001</c:v>
                </c:pt>
                <c:pt idx="39">
                  <c:v>1561.078</c:v>
                </c:pt>
                <c:pt idx="40">
                  <c:v>1462.21</c:v>
                </c:pt>
                <c:pt idx="41">
                  <c:v>1453.54</c:v>
                </c:pt>
                <c:pt idx="42">
                  <c:v>1457.8219999999999</c:v>
                </c:pt>
                <c:pt idx="43">
                  <c:v>1446.001</c:v>
                </c:pt>
                <c:pt idx="44">
                  <c:v>1425.7280000000001</c:v>
                </c:pt>
                <c:pt idx="45">
                  <c:v>1444.473</c:v>
                </c:pt>
                <c:pt idx="46">
                  <c:v>1417.5809999999999</c:v>
                </c:pt>
                <c:pt idx="47">
                  <c:v>1416.877</c:v>
                </c:pt>
                <c:pt idx="48">
                  <c:v>1396.221</c:v>
                </c:pt>
                <c:pt idx="49">
                  <c:v>1425.327</c:v>
                </c:pt>
                <c:pt idx="50">
                  <c:v>1407.8530000000001</c:v>
                </c:pt>
                <c:pt idx="51">
                  <c:v>1390.5619999999999</c:v>
                </c:pt>
                <c:pt idx="52">
                  <c:v>1391.5609999999999</c:v>
                </c:pt>
                <c:pt idx="53">
                  <c:v>1402.7470000000001</c:v>
                </c:pt>
                <c:pt idx="54">
                  <c:v>1402.9639999999999</c:v>
                </c:pt>
                <c:pt idx="55">
                  <c:v>1421.5550000000001</c:v>
                </c:pt>
                <c:pt idx="56">
                  <c:v>1385.9760000000001</c:v>
                </c:pt>
                <c:pt idx="57">
                  <c:v>1388.57</c:v>
                </c:pt>
                <c:pt idx="58">
                  <c:v>1397.8140000000001</c:v>
                </c:pt>
                <c:pt idx="59">
                  <c:v>1415.998</c:v>
                </c:pt>
                <c:pt idx="60">
                  <c:v>1378.999</c:v>
                </c:pt>
                <c:pt idx="61">
                  <c:v>1399.5050000000001</c:v>
                </c:pt>
                <c:pt idx="62">
                  <c:v>1345.1369999999999</c:v>
                </c:pt>
                <c:pt idx="63">
                  <c:v>1394.6030000000001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267-4E2D-9238-33F61F2989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95598352"/>
        <c:axId val="1195598768"/>
      </c:scatterChart>
      <c:valAx>
        <c:axId val="11955983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channel</a:t>
                </a:r>
                <a:endParaRPr lang="ru-R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95598768"/>
        <c:crosses val="autoZero"/>
        <c:crossBetween val="midCat"/>
      </c:valAx>
      <c:valAx>
        <c:axId val="1195598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Mean</a:t>
                </a:r>
                <a:endParaRPr lang="ru-R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955983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LG</a:t>
            </a:r>
            <a:r>
              <a:rPr lang="en-US" baseline="0"/>
              <a:t> </a:t>
            </a:r>
            <a:r>
              <a:rPr lang="ru-RU"/>
              <a:t>(амплитуда</a:t>
            </a:r>
            <a:r>
              <a:rPr lang="ru-RU" baseline="0"/>
              <a:t> сигнала с внутреннего генератора)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1782807452098792"/>
          <c:y val="0.10193902094526587"/>
          <c:w val="0.80233342044365663"/>
          <c:h val="0.8033605125378136"/>
        </c:manualLayout>
      </c:layout>
      <c:scatterChart>
        <c:scatterStyle val="lineMarker"/>
        <c:varyColors val="0"/>
        <c:ser>
          <c:idx val="0"/>
          <c:order val="0"/>
          <c:tx>
            <c:v>Внут.ген.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Лист1!$A$71:$A$134</c:f>
              <c:numCache>
                <c:formatCode>General</c:formatCode>
                <c:ptCount val="6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</c:numCache>
            </c:numRef>
          </c:xVal>
          <c:yVal>
            <c:numRef>
              <c:f>Лист1!$B$71:$B$134</c:f>
              <c:numCache>
                <c:formatCode>General</c:formatCode>
                <c:ptCount val="64"/>
                <c:pt idx="0">
                  <c:v>1590.742</c:v>
                </c:pt>
                <c:pt idx="1">
                  <c:v>1574.001</c:v>
                </c:pt>
                <c:pt idx="2">
                  <c:v>1559.0260000000001</c:v>
                </c:pt>
                <c:pt idx="3">
                  <c:v>1554.6</c:v>
                </c:pt>
                <c:pt idx="4">
                  <c:v>1544.0250000000001</c:v>
                </c:pt>
                <c:pt idx="5">
                  <c:v>1537.385</c:v>
                </c:pt>
                <c:pt idx="6">
                  <c:v>1558.18</c:v>
                </c:pt>
                <c:pt idx="7">
                  <c:v>1540.5509999999999</c:v>
                </c:pt>
                <c:pt idx="8">
                  <c:v>1524.81</c:v>
                </c:pt>
                <c:pt idx="9">
                  <c:v>1497.91</c:v>
                </c:pt>
                <c:pt idx="10">
                  <c:v>1528.502</c:v>
                </c:pt>
                <c:pt idx="11">
                  <c:v>1532.4179999999999</c:v>
                </c:pt>
                <c:pt idx="12">
                  <c:v>1510.9069999999999</c:v>
                </c:pt>
                <c:pt idx="13">
                  <c:v>1500.0930000000001</c:v>
                </c:pt>
                <c:pt idx="14">
                  <c:v>1507.076</c:v>
                </c:pt>
                <c:pt idx="15">
                  <c:v>1495.19</c:v>
                </c:pt>
                <c:pt idx="16">
                  <c:v>1493.673</c:v>
                </c:pt>
                <c:pt idx="17">
                  <c:v>1493.779</c:v>
                </c:pt>
                <c:pt idx="18">
                  <c:v>1425.675</c:v>
                </c:pt>
                <c:pt idx="19">
                  <c:v>1500.5550000000001</c:v>
                </c:pt>
                <c:pt idx="20">
                  <c:v>1479.742</c:v>
                </c:pt>
                <c:pt idx="21">
                  <c:v>1480.9480000000001</c:v>
                </c:pt>
                <c:pt idx="22">
                  <c:v>1482.1</c:v>
                </c:pt>
                <c:pt idx="23">
                  <c:v>1496.0930000000001</c:v>
                </c:pt>
                <c:pt idx="24">
                  <c:v>1460.518</c:v>
                </c:pt>
                <c:pt idx="25">
                  <c:v>1494.2059999999999</c:v>
                </c:pt>
                <c:pt idx="26">
                  <c:v>1464.798</c:v>
                </c:pt>
                <c:pt idx="27">
                  <c:v>1464.037</c:v>
                </c:pt>
                <c:pt idx="28">
                  <c:v>1474.57</c:v>
                </c:pt>
                <c:pt idx="29">
                  <c:v>1471.2370000000001</c:v>
                </c:pt>
                <c:pt idx="30">
                  <c:v>1478.067</c:v>
                </c:pt>
                <c:pt idx="31">
                  <c:v>1486.3430000000001</c:v>
                </c:pt>
                <c:pt idx="32">
                  <c:v>1578.4269999999999</c:v>
                </c:pt>
                <c:pt idx="33">
                  <c:v>1568.83</c:v>
                </c:pt>
                <c:pt idx="34">
                  <c:v>1575.5170000000001</c:v>
                </c:pt>
                <c:pt idx="35">
                  <c:v>1577.684</c:v>
                </c:pt>
                <c:pt idx="36">
                  <c:v>1542.454</c:v>
                </c:pt>
                <c:pt idx="37">
                  <c:v>1552.3779999999999</c:v>
                </c:pt>
                <c:pt idx="38">
                  <c:v>1536.2339999999999</c:v>
                </c:pt>
                <c:pt idx="39">
                  <c:v>1528.847</c:v>
                </c:pt>
                <c:pt idx="40">
                  <c:v>1515.3610000000001</c:v>
                </c:pt>
                <c:pt idx="41">
                  <c:v>1531.5889999999999</c:v>
                </c:pt>
                <c:pt idx="42">
                  <c:v>1516.8389999999999</c:v>
                </c:pt>
                <c:pt idx="43">
                  <c:v>1510.451</c:v>
                </c:pt>
                <c:pt idx="44">
                  <c:v>1506.7660000000001</c:v>
                </c:pt>
                <c:pt idx="45">
                  <c:v>1513.2819999999999</c:v>
                </c:pt>
                <c:pt idx="46">
                  <c:v>1512.279</c:v>
                </c:pt>
                <c:pt idx="47">
                  <c:v>1492.615</c:v>
                </c:pt>
                <c:pt idx="48">
                  <c:v>1499.931</c:v>
                </c:pt>
                <c:pt idx="49">
                  <c:v>1508.7190000000001</c:v>
                </c:pt>
                <c:pt idx="50">
                  <c:v>1494.326</c:v>
                </c:pt>
                <c:pt idx="51">
                  <c:v>1486.2860000000001</c:v>
                </c:pt>
                <c:pt idx="52">
                  <c:v>1483.2819999999999</c:v>
                </c:pt>
                <c:pt idx="53">
                  <c:v>1496.5219999999999</c:v>
                </c:pt>
                <c:pt idx="54">
                  <c:v>1483.8710000000001</c:v>
                </c:pt>
                <c:pt idx="55">
                  <c:v>1481.615</c:v>
                </c:pt>
                <c:pt idx="56">
                  <c:v>1467.4469999999999</c:v>
                </c:pt>
                <c:pt idx="57">
                  <c:v>1467.6379999999999</c:v>
                </c:pt>
                <c:pt idx="58">
                  <c:v>1475.624</c:v>
                </c:pt>
                <c:pt idx="59">
                  <c:v>1490.7860000000001</c:v>
                </c:pt>
                <c:pt idx="60">
                  <c:v>1493.972</c:v>
                </c:pt>
                <c:pt idx="61">
                  <c:v>1477.1189999999999</c:v>
                </c:pt>
                <c:pt idx="62">
                  <c:v>1471.712</c:v>
                </c:pt>
                <c:pt idx="63">
                  <c:v>1487.6980000000001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FEA-43B3-B439-735D917D1B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0561472"/>
        <c:axId val="680562304"/>
        <c:extLst>
          <c:ext xmlns:c15="http://schemas.microsoft.com/office/drawing/2012/chart" uri="{02D57815-91ED-43cb-92C2-25804820EDAC}">
            <c15:filteredScatterSeries>
              <c15:ser>
                <c:idx val="1"/>
                <c:order val="1"/>
                <c:tx>
                  <c:v>Внеш.ген.</c:v>
                </c:tx>
                <c:spPr>
                  <a:ln w="25400" cap="rnd">
                    <a:noFill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xVal>
                  <c:numRef>
                    <c:extLst>
                      <c:ext uri="{02D57815-91ED-43cb-92C2-25804820EDAC}">
                        <c15:formulaRef>
                          <c15:sqref>Лист1!$E$71:$E$134</c15:sqref>
                        </c15:formulaRef>
                      </c:ext>
                    </c:extLst>
                    <c:numCache>
                      <c:formatCode>General</c:formatCode>
                      <c:ptCount val="64"/>
                      <c:pt idx="0">
                        <c:v>0</c:v>
                      </c:pt>
                      <c:pt idx="1">
                        <c:v>32</c:v>
                      </c:pt>
                      <c:pt idx="2">
                        <c:v>1</c:v>
                      </c:pt>
                      <c:pt idx="3">
                        <c:v>33</c:v>
                      </c:pt>
                      <c:pt idx="4">
                        <c:v>2</c:v>
                      </c:pt>
                      <c:pt idx="5">
                        <c:v>34</c:v>
                      </c:pt>
                      <c:pt idx="6">
                        <c:v>3</c:v>
                      </c:pt>
                      <c:pt idx="7">
                        <c:v>35</c:v>
                      </c:pt>
                      <c:pt idx="8">
                        <c:v>4</c:v>
                      </c:pt>
                      <c:pt idx="9">
                        <c:v>36</c:v>
                      </c:pt>
                      <c:pt idx="10">
                        <c:v>5</c:v>
                      </c:pt>
                      <c:pt idx="11">
                        <c:v>37</c:v>
                      </c:pt>
                      <c:pt idx="12">
                        <c:v>6</c:v>
                      </c:pt>
                      <c:pt idx="13">
                        <c:v>38</c:v>
                      </c:pt>
                      <c:pt idx="14">
                        <c:v>7</c:v>
                      </c:pt>
                      <c:pt idx="15">
                        <c:v>39</c:v>
                      </c:pt>
                      <c:pt idx="16">
                        <c:v>8</c:v>
                      </c:pt>
                      <c:pt idx="17">
                        <c:v>40</c:v>
                      </c:pt>
                      <c:pt idx="18">
                        <c:v>9</c:v>
                      </c:pt>
                      <c:pt idx="19">
                        <c:v>41</c:v>
                      </c:pt>
                      <c:pt idx="20">
                        <c:v>10</c:v>
                      </c:pt>
                      <c:pt idx="21">
                        <c:v>42</c:v>
                      </c:pt>
                      <c:pt idx="22">
                        <c:v>11</c:v>
                      </c:pt>
                      <c:pt idx="23">
                        <c:v>43</c:v>
                      </c:pt>
                      <c:pt idx="24">
                        <c:v>12</c:v>
                      </c:pt>
                      <c:pt idx="25">
                        <c:v>44</c:v>
                      </c:pt>
                      <c:pt idx="26">
                        <c:v>13</c:v>
                      </c:pt>
                      <c:pt idx="27">
                        <c:v>45</c:v>
                      </c:pt>
                      <c:pt idx="28">
                        <c:v>14</c:v>
                      </c:pt>
                      <c:pt idx="29">
                        <c:v>46</c:v>
                      </c:pt>
                      <c:pt idx="30">
                        <c:v>15</c:v>
                      </c:pt>
                      <c:pt idx="31">
                        <c:v>47</c:v>
                      </c:pt>
                      <c:pt idx="32">
                        <c:v>16</c:v>
                      </c:pt>
                      <c:pt idx="33">
                        <c:v>48</c:v>
                      </c:pt>
                      <c:pt idx="34">
                        <c:v>17</c:v>
                      </c:pt>
                      <c:pt idx="35">
                        <c:v>49</c:v>
                      </c:pt>
                      <c:pt idx="36">
                        <c:v>18</c:v>
                      </c:pt>
                      <c:pt idx="37">
                        <c:v>50</c:v>
                      </c:pt>
                      <c:pt idx="38">
                        <c:v>19</c:v>
                      </c:pt>
                      <c:pt idx="39">
                        <c:v>51</c:v>
                      </c:pt>
                      <c:pt idx="40">
                        <c:v>20</c:v>
                      </c:pt>
                      <c:pt idx="41">
                        <c:v>52</c:v>
                      </c:pt>
                      <c:pt idx="42">
                        <c:v>21</c:v>
                      </c:pt>
                      <c:pt idx="43">
                        <c:v>53</c:v>
                      </c:pt>
                      <c:pt idx="44">
                        <c:v>22</c:v>
                      </c:pt>
                      <c:pt idx="45">
                        <c:v>54</c:v>
                      </c:pt>
                      <c:pt idx="46">
                        <c:v>23</c:v>
                      </c:pt>
                      <c:pt idx="47">
                        <c:v>55</c:v>
                      </c:pt>
                      <c:pt idx="48">
                        <c:v>24</c:v>
                      </c:pt>
                      <c:pt idx="49">
                        <c:v>56</c:v>
                      </c:pt>
                      <c:pt idx="50">
                        <c:v>25</c:v>
                      </c:pt>
                      <c:pt idx="51">
                        <c:v>57</c:v>
                      </c:pt>
                      <c:pt idx="52">
                        <c:v>26</c:v>
                      </c:pt>
                      <c:pt idx="53">
                        <c:v>58</c:v>
                      </c:pt>
                      <c:pt idx="54">
                        <c:v>27</c:v>
                      </c:pt>
                      <c:pt idx="55">
                        <c:v>59</c:v>
                      </c:pt>
                      <c:pt idx="56">
                        <c:v>28</c:v>
                      </c:pt>
                      <c:pt idx="57">
                        <c:v>60</c:v>
                      </c:pt>
                      <c:pt idx="58">
                        <c:v>29</c:v>
                      </c:pt>
                      <c:pt idx="59">
                        <c:v>61</c:v>
                      </c:pt>
                      <c:pt idx="60">
                        <c:v>30</c:v>
                      </c:pt>
                      <c:pt idx="61">
                        <c:v>62</c:v>
                      </c:pt>
                      <c:pt idx="62">
                        <c:v>31</c:v>
                      </c:pt>
                      <c:pt idx="63">
                        <c:v>63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Лист1!$F$71:$F$134</c15:sqref>
                        </c15:formulaRef>
                      </c:ext>
                    </c:extLst>
                    <c:numCache>
                      <c:formatCode>General</c:formatCode>
                      <c:ptCount val="64"/>
                      <c:pt idx="0">
                        <c:v>195.608</c:v>
                      </c:pt>
                      <c:pt idx="1">
                        <c:v>216.566</c:v>
                      </c:pt>
                      <c:pt idx="2">
                        <c:v>188.01400000000001</c:v>
                      </c:pt>
                      <c:pt idx="4">
                        <c:v>189.029</c:v>
                      </c:pt>
                      <c:pt idx="5">
                        <c:v>189.32599999999999</c:v>
                      </c:pt>
                      <c:pt idx="6">
                        <c:v>186.392</c:v>
                      </c:pt>
                      <c:pt idx="8">
                        <c:v>187.52699999999999</c:v>
                      </c:pt>
                      <c:pt idx="9">
                        <c:v>188.697</c:v>
                      </c:pt>
                      <c:pt idx="10">
                        <c:v>184.36099999999999</c:v>
                      </c:pt>
                      <c:pt idx="12">
                        <c:v>185.40700000000001</c:v>
                      </c:pt>
                      <c:pt idx="13">
                        <c:v>209.13</c:v>
                      </c:pt>
                      <c:pt idx="16">
                        <c:v>188.273</c:v>
                      </c:pt>
                      <c:pt idx="17">
                        <c:v>192.1</c:v>
                      </c:pt>
                      <c:pt idx="20">
                        <c:v>192.93199999999999</c:v>
                      </c:pt>
                      <c:pt idx="21">
                        <c:v>191.95500000000001</c:v>
                      </c:pt>
                      <c:pt idx="24">
                        <c:v>195.39599999999999</c:v>
                      </c:pt>
                      <c:pt idx="25">
                        <c:v>191.68299999999999</c:v>
                      </c:pt>
                      <c:pt idx="28">
                        <c:v>185.155</c:v>
                      </c:pt>
                      <c:pt idx="29">
                        <c:v>195.63900000000001</c:v>
                      </c:pt>
                      <c:pt idx="32">
                        <c:v>184.36099999999999</c:v>
                      </c:pt>
                      <c:pt idx="33">
                        <c:v>196.54400000000001</c:v>
                      </c:pt>
                      <c:pt idx="36">
                        <c:v>186.62200000000001</c:v>
                      </c:pt>
                      <c:pt idx="37">
                        <c:v>198.91800000000001</c:v>
                      </c:pt>
                      <c:pt idx="40">
                        <c:v>185.26900000000001</c:v>
                      </c:pt>
                      <c:pt idx="41">
                        <c:v>191.48500000000001</c:v>
                      </c:pt>
                      <c:pt idx="44">
                        <c:v>184.45</c:v>
                      </c:pt>
                      <c:pt idx="45">
                        <c:v>193.488</c:v>
                      </c:pt>
                      <c:pt idx="48">
                        <c:v>180.1</c:v>
                      </c:pt>
                      <c:pt idx="49">
                        <c:v>197.583</c:v>
                      </c:pt>
                      <c:pt idx="52">
                        <c:v>189.95599999999999</c:v>
                      </c:pt>
                      <c:pt idx="53">
                        <c:v>204.02500000000001</c:v>
                      </c:pt>
                      <c:pt idx="56">
                        <c:v>188.53899999999999</c:v>
                      </c:pt>
                      <c:pt idx="57">
                        <c:v>204.726</c:v>
                      </c:pt>
                      <c:pt idx="60">
                        <c:v>189.13399999999999</c:v>
                      </c:pt>
                      <c:pt idx="61">
                        <c:v>185.47399999999999</c:v>
                      </c:pt>
                    </c:numCache>
                  </c:numRef>
                </c:yVal>
                <c:smooth val="0"/>
                <c:extLst>
                  <c:ext xmlns:c16="http://schemas.microsoft.com/office/drawing/2014/chart" uri="{C3380CC4-5D6E-409C-BE32-E72D297353CC}">
                    <c16:uniqueId val="{00000001-BFEA-43B3-B439-735D917D1BFB}"/>
                  </c:ext>
                </c:extLst>
              </c15:ser>
            </c15:filteredScatterSeries>
          </c:ext>
        </c:extLst>
      </c:scatterChart>
      <c:valAx>
        <c:axId val="680561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channel</a:t>
                </a:r>
                <a:endParaRPr lang="ru-R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80562304"/>
        <c:crosses val="autoZero"/>
        <c:crossBetween val="midCat"/>
      </c:valAx>
      <c:valAx>
        <c:axId val="680562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Mean</a:t>
                </a:r>
                <a:endParaRPr lang="ru-R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805614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F508F-234E-433B-B7ED-E7B61DDD8A79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1D5C6-0B38-42F0-8DA4-2B87A28EE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536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ED8A4A-2128-19B3-E898-762B896AD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B9CC88F-1D12-F997-E9C7-FE4083E1F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1B9541-0EC6-FCB1-2161-04AA657B0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AFD4-CFA5-4AB8-A7C0-28DBF4E4498E}" type="datetime1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3DEA40-2A38-44CB-7C81-1C0A6B9BB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468D42-1E41-FCE3-30DF-23DA3B10A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879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FAEF3A-9932-0C98-5668-D717E56DC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4CA3E20-21F5-C9E1-5C47-DD99D0D510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3C23A6-E11A-0A0C-25BA-39F9D3EC4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018C-0FFB-49A4-AD26-378A07B75E29}" type="datetime1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072077-EE86-F966-9B56-F57E8EF46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CA31F6-09E8-1783-1B8C-945D032EC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074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C051250-DAA1-4F6D-753D-2E9D84A1E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12BB5B-AD1C-5382-CD29-2F2824ADD7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45967D-DCFD-AA1B-F9B9-AD1A759C8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9873-C2FD-40CF-950F-7687DBFCD6F1}" type="datetime1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1DEF76-A35D-87FC-C642-F734D43D6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03550F-CEF9-AFE8-51F3-98E3E4D76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75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75FF21-A201-409F-D0CE-6B4A5DADC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2DABC8-9AC5-097D-A5F1-224499B64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C5ACF0-5333-1144-0CFA-304D6EF01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BE21B-EC8D-4C82-AA12-5563843391F8}" type="datetime1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7B3DDF-A4B1-6E32-5DC2-8B22BA7C2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29AA59-C7EA-E33D-9D11-A815D397B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64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FD16A3-C0F7-C1A0-F6E7-CE73D73D4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BBA64F-0773-B95D-27D8-7B227A35D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290C63-F9B4-2D4E-E015-2992A90B2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F90B-7535-4DA6-BB60-2FEC089ADA3F}" type="datetime1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F68F15-0068-54ED-8D2D-44688215D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75A6CE-1918-2D4D-C7B7-A643B7512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51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3C05A3-1D76-ED56-A261-3DFB0A9CB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A2F63B-B5AE-4FD3-4048-1FA49AA67F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2B6ED23-DC6C-C5AD-F86F-214EAB205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6F9CDA-E5A0-2865-EC00-9B9125242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8804-1D45-46D9-83F1-B33A9C2C9EDD}" type="datetime1">
              <a:rPr lang="ru-RU" smtClean="0"/>
              <a:t>24.01.2025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413FFA1-E34B-D221-9C4D-F3F22E409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4642DCF-163F-205A-E875-D31FC936C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075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9CD0B4-DBEA-0AC5-1FD9-CC04A6575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A4BBF9C-5A0D-8F20-A6E2-BBA8B1581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47D889E-911B-AFE5-6AFD-1BF31DAD8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08A6F17-4644-155D-CD1E-2C6DA2E78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D40ABF9-5D74-5FB6-DBC5-872FDC1773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2368DFB-A770-30C4-9E74-48CA3A1C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C9361-F7FB-4D1E-BFD9-3B6B0B5C3648}" type="datetime1">
              <a:rPr lang="ru-RU" smtClean="0"/>
              <a:t>24.01.2025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0E88B1F-6341-7B52-F023-1F133ACE5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C3E820F-83A6-E4DB-D328-0CFD7CC30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121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E4C137-7C30-72AF-0F73-5D662B733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22688A5-FB74-0478-6D24-248F97B3B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D7E1-8532-4E3A-9C3C-F20806122B44}" type="datetime1">
              <a:rPr lang="ru-RU" smtClean="0"/>
              <a:t>24.01.2025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74AB1CB-72C9-F7B4-9DB7-47D2C4EA9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6944D46-D007-33D8-9C82-0FC5F504C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810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1318B0B-4C76-72C9-2FF5-6839CAA0D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AED11-DC21-4C5D-A6EE-D448D642EFC7}" type="datetime1">
              <a:rPr lang="ru-RU" smtClean="0"/>
              <a:t>24.01.2025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30E1219-7134-7000-EE0E-DE636DB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1BBFF0E-164E-542D-9D2D-3459C5CA4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51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19FC5D-1BF9-1157-CF04-1714355E8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EF5239-1B21-AF94-7DF3-469C01B3E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F65C507-6BFB-B24E-1386-D98602D99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FC1A074-5FE0-6C85-AD8F-F77227FB7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ABB6-5A95-4331-8D6A-6DFDB226A410}" type="datetime1">
              <a:rPr lang="ru-RU" smtClean="0"/>
              <a:t>24.01.2025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8D15214-E777-5625-32A0-EC372E9F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30C6C0-E4A2-485C-9447-08CAC6983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805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A341C1-D780-DBD5-034A-804120D2B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8AAB081-6B69-B9CF-5D43-68BAA19FB1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487163B-1AEE-C5FC-3E4D-4B6D2E3D0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A20B8AB-D962-7DF1-D6C9-83B91C2B0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78E3-C8F8-476D-AF4E-F348961FB9FA}" type="datetime1">
              <a:rPr lang="ru-RU" smtClean="0"/>
              <a:t>24.01.2025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999A5F-4012-10A1-7BF9-FE62348CD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3CBF3B-92C1-4FBA-50C8-21BBD2F66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49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8A166C-2E47-2097-B4D5-5F0605EFA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54F0E0-CD85-1993-695A-82443E518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7FB4AA-A972-E764-D250-B828BB8327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88FB9-34F6-43D7-BA83-625A81B23DFD}" type="datetime1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C990F0-FCD8-5C97-613E-3C9EF67620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BF25D0-67F0-A488-6263-9848C4AD77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37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1F3BFA-CD84-FBEA-8D7E-90BEB2413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48738"/>
            <a:ext cx="9144000" cy="2387600"/>
          </a:xfrm>
        </p:spPr>
        <p:txBody>
          <a:bodyPr>
            <a:normAutofit/>
          </a:bodyPr>
          <a:lstStyle/>
          <a:p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Текущие активности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BBC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R&amp;D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F41EF3B-F4D8-F476-57C4-05916B6A4E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39614"/>
            <a:ext cx="9144000" cy="2816736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Доронин, Ф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Дубинин, К. Тертышная, Д. Шафикова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0.12.2024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365B5BB-07E0-5BB0-5FDE-80EB7025D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1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BF725E-1A96-643F-1181-9C1BF8359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Текущие работы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89EE99-D40B-E280-EA89-063A020A8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Схема питания и съёма сигнала для </a:t>
            </a:r>
            <a:r>
              <a:rPr lang="en-US" dirty="0" err="1"/>
              <a:t>SiPM</a:t>
            </a:r>
            <a:r>
              <a:rPr lang="en-US" dirty="0"/>
              <a:t> </a:t>
            </a:r>
            <a:r>
              <a:rPr lang="ru-RU" dirty="0"/>
              <a:t>на общей плате для 8-тайлового прототипа</a:t>
            </a:r>
          </a:p>
          <a:p>
            <a:r>
              <a:rPr lang="ru-RU" dirty="0"/>
              <a:t>Зависимость амплитуды и дисперсии сигнала </a:t>
            </a:r>
            <a:r>
              <a:rPr lang="ru-RU" dirty="0" err="1"/>
              <a:t>тайлов</a:t>
            </a:r>
            <a:r>
              <a:rPr lang="ru-RU" dirty="0"/>
              <a:t> от длины волокна и числа витков</a:t>
            </a:r>
            <a:endParaRPr lang="en-US" dirty="0"/>
          </a:p>
          <a:p>
            <a:r>
              <a:rPr lang="ru-RU" b="1" dirty="0"/>
              <a:t>Потери света в прозрачном оптоволокне</a:t>
            </a:r>
          </a:p>
          <a:p>
            <a:r>
              <a:rPr lang="ru-RU" b="1" dirty="0"/>
              <a:t>Потери света на стыке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EAC17CE-DB91-924D-B617-EEEF04EDE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779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477CC1-6617-6318-FD01-B6A1DF1E22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68D062-E0D0-3C7E-5C69-1E8B47B2F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ru-RU" b="1" dirty="0"/>
              <a:t>Потери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света</a:t>
            </a:r>
            <a:r>
              <a:rPr lang="ru-RU" b="1" dirty="0"/>
              <a:t> в прозрачном оптоволокне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2E254A-8C7F-182B-ABFF-C6F8BFA83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5109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1" dirty="0"/>
              <a:t>Образец чистого волокна </a:t>
            </a:r>
            <a:r>
              <a:rPr lang="en-US" sz="2000" b="1" dirty="0"/>
              <a:t>Kuraray Clear-PSMS </a:t>
            </a:r>
            <a:endParaRPr lang="ru-RU" sz="2000" b="1" dirty="0"/>
          </a:p>
          <a:p>
            <a:r>
              <a:rPr lang="ru-RU" sz="2000" dirty="0" err="1"/>
              <a:t>Многооболочечное</a:t>
            </a:r>
            <a:endParaRPr lang="ru-RU" sz="2000" dirty="0"/>
          </a:p>
          <a:p>
            <a:r>
              <a:rPr lang="ru-RU" sz="2000" dirty="0"/>
              <a:t>С малыми потерями на изгибе</a:t>
            </a:r>
            <a:endParaRPr lang="en-US" sz="2000" dirty="0"/>
          </a:p>
          <a:p>
            <a:r>
              <a:rPr lang="en-US" sz="2000" dirty="0"/>
              <a:t>L</a:t>
            </a:r>
            <a:r>
              <a:rPr lang="ru-RU" sz="2000" dirty="0"/>
              <a:t>_</a:t>
            </a:r>
            <a:r>
              <a:rPr lang="en-US" sz="2000" dirty="0"/>
              <a:t>max = 303 </a:t>
            </a:r>
            <a:r>
              <a:rPr lang="ru-RU" sz="2000" dirty="0"/>
              <a:t>см</a:t>
            </a:r>
          </a:p>
          <a:p>
            <a:endParaRPr lang="ru-RU" sz="2000" dirty="0"/>
          </a:p>
          <a:p>
            <a:pPr marL="0" indent="0">
              <a:buNone/>
            </a:pPr>
            <a:r>
              <a:rPr lang="en-US" sz="2000" b="1" dirty="0"/>
              <a:t>WLS</a:t>
            </a:r>
            <a:r>
              <a:rPr lang="ru-RU" sz="2000" b="1" dirty="0"/>
              <a:t> </a:t>
            </a:r>
            <a:r>
              <a:rPr lang="en-US" sz="2000" b="1" dirty="0"/>
              <a:t>Kuraray Y11</a:t>
            </a:r>
          </a:p>
          <a:p>
            <a:r>
              <a:rPr lang="en-US" sz="2000" dirty="0"/>
              <a:t>L ~</a:t>
            </a:r>
            <a:r>
              <a:rPr lang="ru-RU" sz="2000" dirty="0"/>
              <a:t> </a:t>
            </a:r>
            <a:r>
              <a:rPr lang="en-US" sz="2000" dirty="0"/>
              <a:t>1</a:t>
            </a:r>
            <a:r>
              <a:rPr lang="ru-RU" sz="2000" dirty="0"/>
              <a:t> м</a:t>
            </a: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LED</a:t>
            </a:r>
            <a:r>
              <a:rPr lang="en-US" sz="2000" dirty="0"/>
              <a:t> </a:t>
            </a:r>
            <a:endParaRPr lang="ru-RU" sz="2000" dirty="0"/>
          </a:p>
          <a:p>
            <a:r>
              <a:rPr lang="en-US" sz="2000" dirty="0"/>
              <a:t>400</a:t>
            </a:r>
            <a:r>
              <a:rPr lang="ru-RU" sz="2000" dirty="0"/>
              <a:t> нм </a:t>
            </a:r>
          </a:p>
          <a:p>
            <a:r>
              <a:rPr lang="ru-RU" sz="2000" dirty="0"/>
              <a:t>8 </a:t>
            </a:r>
            <a:r>
              <a:rPr lang="ru-RU" sz="2000" dirty="0" err="1"/>
              <a:t>нс</a:t>
            </a:r>
            <a:r>
              <a:rPr lang="ru-RU" sz="2000" dirty="0"/>
              <a:t> прямоугольный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C24DB3A-5A51-1DD0-7FF4-6D1D5A036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3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92790FC-3D30-3E13-E8D7-A767E4780B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93" t="8148" r="18864" b="16829"/>
          <a:stretch/>
        </p:blipFill>
        <p:spPr>
          <a:xfrm rot="16200000">
            <a:off x="7684686" y="398101"/>
            <a:ext cx="3107909" cy="496283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342D6C9-E696-BBFE-5586-258597CBEF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3" t="38657" r="7529" b="23297"/>
          <a:stretch/>
        </p:blipFill>
        <p:spPr>
          <a:xfrm>
            <a:off x="6913311" y="4654142"/>
            <a:ext cx="4650657" cy="1481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685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27817B-45E4-DEAF-D80B-1FE4875864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53F37-BF2A-EAEC-CB36-4FE19AA92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ru-RU" b="1" dirty="0"/>
              <a:t>Потери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света</a:t>
            </a:r>
            <a:r>
              <a:rPr lang="ru-RU" b="1" dirty="0"/>
              <a:t> на стыке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EF1D51-1A41-3A98-F30A-1C8AC3364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014021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Два образца по 4 см:</a:t>
            </a:r>
          </a:p>
          <a:p>
            <a:r>
              <a:rPr lang="ru-RU" sz="2000" dirty="0"/>
              <a:t>Одинаковая технология реза – кусачки примерно под прямым углом к оси (на глаз)</a:t>
            </a:r>
          </a:p>
          <a:p>
            <a:r>
              <a:rPr lang="ru-RU" sz="2000" dirty="0"/>
              <a:t>одинаковая технология полировки (до 7000)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B0A6905-056F-95D8-BB67-CDAE17D62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4</a:t>
            </a:fld>
            <a:endParaRPr lang="ru-RU"/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5A9F5BF3-B348-8F08-0728-356E0D8C3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614235"/>
              </p:ext>
            </p:extLst>
          </p:nvPr>
        </p:nvGraphicFramePr>
        <p:xfrm>
          <a:off x="1666334" y="3270526"/>
          <a:ext cx="8144204" cy="2927349"/>
        </p:xfrm>
        <a:graphic>
          <a:graphicData uri="http://schemas.openxmlformats.org/drawingml/2006/table">
            <a:tbl>
              <a:tblPr/>
              <a:tblGrid>
                <a:gridCol w="1879040">
                  <a:extLst>
                    <a:ext uri="{9D8B030D-6E8A-4147-A177-3AD203B41FA5}">
                      <a16:colId xmlns:a16="http://schemas.microsoft.com/office/drawing/2014/main" val="450380769"/>
                    </a:ext>
                  </a:extLst>
                </a:gridCol>
                <a:gridCol w="2564024">
                  <a:extLst>
                    <a:ext uri="{9D8B030D-6E8A-4147-A177-3AD203B41FA5}">
                      <a16:colId xmlns:a16="http://schemas.microsoft.com/office/drawing/2014/main" val="3662907610"/>
                    </a:ext>
                  </a:extLst>
                </a:gridCol>
                <a:gridCol w="2314714">
                  <a:extLst>
                    <a:ext uri="{9D8B030D-6E8A-4147-A177-3AD203B41FA5}">
                      <a16:colId xmlns:a16="http://schemas.microsoft.com/office/drawing/2014/main" val="237492133"/>
                    </a:ext>
                  </a:extLst>
                </a:gridCol>
                <a:gridCol w="1386426">
                  <a:extLst>
                    <a:ext uri="{9D8B030D-6E8A-4147-A177-3AD203B41FA5}">
                      <a16:colId xmlns:a16="http://schemas.microsoft.com/office/drawing/2014/main" val="486240479"/>
                    </a:ext>
                  </a:extLst>
                </a:gridCol>
              </a:tblGrid>
              <a:tr h="12545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Образец</a:t>
                      </a:r>
                      <a:endParaRPr lang="ru-RU" sz="2400" b="1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Расположение оптоволокна</a:t>
                      </a:r>
                      <a:endParaRPr lang="ru-RU" sz="2400" b="1" dirty="0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Медиана распределения,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pVs</a:t>
                      </a:r>
                      <a:endParaRPr lang="en-GB" sz="2400" b="1" dirty="0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Длина оптоволокна, см</a:t>
                      </a:r>
                      <a:endParaRPr lang="ru-RU" sz="2400" b="1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7484204"/>
                  </a:ext>
                </a:extLst>
              </a:tr>
              <a:tr h="4181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1</a:t>
                      </a:r>
                      <a:endParaRPr lang="ru-RU" sz="2400" b="1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Прямо</a:t>
                      </a:r>
                      <a:endParaRPr lang="ru-RU" sz="2400" b="1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421</a:t>
                      </a:r>
                      <a:endParaRPr lang="ru-RU" sz="2400" b="1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4</a:t>
                      </a:r>
                      <a:endParaRPr lang="ru-RU" sz="2400" b="1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0178474"/>
                  </a:ext>
                </a:extLst>
              </a:tr>
              <a:tr h="4181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Перевёрнуто</a:t>
                      </a:r>
                      <a:endParaRPr lang="ru-RU" sz="2400" b="1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500,5</a:t>
                      </a:r>
                      <a:endParaRPr lang="ru-RU" sz="2400" b="1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902316"/>
                  </a:ext>
                </a:extLst>
              </a:tr>
              <a:tr h="4181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2</a:t>
                      </a:r>
                      <a:endParaRPr lang="ru-RU" sz="2400" b="1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Прямо</a:t>
                      </a:r>
                      <a:endParaRPr lang="ru-RU" sz="2400" b="1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410,3</a:t>
                      </a:r>
                      <a:endParaRPr lang="ru-RU" sz="2400" b="1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370889"/>
                  </a:ext>
                </a:extLst>
              </a:tr>
              <a:tr h="4181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Перевёрнуто</a:t>
                      </a:r>
                      <a:endParaRPr lang="ru-RU" sz="2400" b="1" dirty="0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445</a:t>
                      </a:r>
                      <a:endParaRPr lang="ru-RU" sz="2400" b="1" dirty="0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546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421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766C7C-41E5-E6AA-AF62-FD873DE729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6EABF6-CE97-FD71-61AC-A3F175CB4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ru-RU" b="1" dirty="0"/>
              <a:t>Коннектор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E6C0665-E98E-71E5-0E6F-99DF0B8F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5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BF77638-A787-4BB2-EE94-64C618E31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3" t="38657" r="7529" b="23297"/>
          <a:stretch/>
        </p:blipFill>
        <p:spPr>
          <a:xfrm>
            <a:off x="879318" y="1325563"/>
            <a:ext cx="8756964" cy="2789663"/>
          </a:xfrm>
          <a:prstGeom prst="rect">
            <a:avLst/>
          </a:prstGeom>
        </p:spPr>
      </p:pic>
      <p:pic>
        <p:nvPicPr>
          <p:cNvPr id="7" name="Объект 6">
            <a:extLst>
              <a:ext uri="{FF2B5EF4-FFF2-40B4-BE49-F238E27FC236}">
                <a16:creationId xmlns:a16="http://schemas.microsoft.com/office/drawing/2014/main" id="{CDAFF525-908B-08A1-F8FC-7F6E627283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27380" t="45904" r="13998" b="34767"/>
          <a:stretch/>
        </p:blipFill>
        <p:spPr>
          <a:xfrm>
            <a:off x="7491635" y="3307584"/>
            <a:ext cx="4289294" cy="3142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165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00472E-7B77-464C-0216-7C1638F9C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181" y="276621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Back-up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CA4815C-6F72-D5A8-A55B-3870985F6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866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059658-C992-54F7-C682-210ACE6F17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19A7FA-CEBA-2163-1588-2189B5C34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Установка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2611A13-E140-463F-BFB7-B888E2C0E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7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AEA47B0-51F0-4D06-4D77-F76978A3F00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881"/>
          <a:stretch/>
        </p:blipFill>
        <p:spPr>
          <a:xfrm>
            <a:off x="3213126" y="1779640"/>
            <a:ext cx="8556548" cy="3947421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16F4A16-9AEF-880B-F861-1C60D9AB6D7C}"/>
              </a:ext>
            </a:extLst>
          </p:cNvPr>
          <p:cNvSpPr/>
          <p:nvPr/>
        </p:nvSpPr>
        <p:spPr>
          <a:xfrm>
            <a:off x="344130" y="2143433"/>
            <a:ext cx="1858296" cy="9733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Генератор:</a:t>
            </a:r>
          </a:p>
          <a:p>
            <a:pPr algn="ctr"/>
            <a:r>
              <a:rPr lang="ru-RU" dirty="0"/>
              <a:t>10 </a:t>
            </a:r>
            <a:r>
              <a:rPr lang="ru-RU" dirty="0" err="1"/>
              <a:t>нс</a:t>
            </a:r>
            <a:r>
              <a:rPr lang="ru-RU" dirty="0"/>
              <a:t> прямоугольный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606B9BD-6292-9281-1B24-95170C057DB3}"/>
              </a:ext>
            </a:extLst>
          </p:cNvPr>
          <p:cNvSpPr/>
          <p:nvPr/>
        </p:nvSpPr>
        <p:spPr>
          <a:xfrm>
            <a:off x="344130" y="3588774"/>
            <a:ext cx="1858296" cy="9733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Аттенюатор</a:t>
            </a: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BAB6A078-8E14-2EA3-988C-F4D4D4AC02F4}"/>
              </a:ext>
            </a:extLst>
          </p:cNvPr>
          <p:cNvCxnSpPr>
            <a:stCxn id="7" idx="2"/>
            <a:endCxn id="10" idx="0"/>
          </p:cNvCxnSpPr>
          <p:nvPr/>
        </p:nvCxnSpPr>
        <p:spPr>
          <a:xfrm>
            <a:off x="1273278" y="3116827"/>
            <a:ext cx="0" cy="471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Соединитель: уступ 13">
            <a:extLst>
              <a:ext uri="{FF2B5EF4-FFF2-40B4-BE49-F238E27FC236}">
                <a16:creationId xmlns:a16="http://schemas.microsoft.com/office/drawing/2014/main" id="{826E0BCD-E28B-533D-2075-06C05DCFDE9F}"/>
              </a:ext>
            </a:extLst>
          </p:cNvPr>
          <p:cNvCxnSpPr>
            <a:stCxn id="10" idx="3"/>
          </p:cNvCxnSpPr>
          <p:nvPr/>
        </p:nvCxnSpPr>
        <p:spPr>
          <a:xfrm flipV="1">
            <a:off x="2202426" y="3844413"/>
            <a:ext cx="865239" cy="23105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A2B0DD6-B794-6790-0646-49EAC8A5D017}"/>
              </a:ext>
            </a:extLst>
          </p:cNvPr>
          <p:cNvSpPr txBox="1"/>
          <p:nvPr/>
        </p:nvSpPr>
        <p:spPr>
          <a:xfrm>
            <a:off x="344130" y="5102942"/>
            <a:ext cx="21827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Амплитуды сигнала: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40 мВ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80 мВ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120 мВ</a:t>
            </a:r>
          </a:p>
        </p:txBody>
      </p:sp>
    </p:spTree>
    <p:extLst>
      <p:ext uri="{BB962C8B-B14F-4D97-AF65-F5344CB8AC3E}">
        <p14:creationId xmlns:p14="http://schemas.microsoft.com/office/powerpoint/2010/main" val="1661920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A7F5FBD-3E10-BE88-807A-2662F2EAC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8</a:t>
            </a:fld>
            <a:endParaRPr lang="ru-RU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7284051E-4E30-4D8E-8FF6-D435ADD09D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5409597"/>
              </p:ext>
            </p:extLst>
          </p:nvPr>
        </p:nvGraphicFramePr>
        <p:xfrm>
          <a:off x="706202" y="1560195"/>
          <a:ext cx="4526280" cy="3737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67041C41-DFA1-4F36-A690-E31673E3B2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3223368"/>
              </p:ext>
            </p:extLst>
          </p:nvPr>
        </p:nvGraphicFramePr>
        <p:xfrm>
          <a:off x="6417023" y="1560195"/>
          <a:ext cx="4526280" cy="3646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418733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195</Words>
  <Application>Microsoft Office PowerPoint</Application>
  <PresentationFormat>Широкоэкранный</PresentationFormat>
  <Paragraphs>67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Aptos</vt:lpstr>
      <vt:lpstr>Arial</vt:lpstr>
      <vt:lpstr>Calibri</vt:lpstr>
      <vt:lpstr>Calibri Light</vt:lpstr>
      <vt:lpstr>Тема Office</vt:lpstr>
      <vt:lpstr>Текущие активности BBC R&amp;D</vt:lpstr>
      <vt:lpstr>Текущие работы</vt:lpstr>
      <vt:lpstr>Потери света в прозрачном оптоволокне</vt:lpstr>
      <vt:lpstr>Потери света на стыке</vt:lpstr>
      <vt:lpstr>Коннектор</vt:lpstr>
      <vt:lpstr>Back-up</vt:lpstr>
      <vt:lpstr>Установка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qwe rty</dc:creator>
  <cp:lastModifiedBy>qwe rty</cp:lastModifiedBy>
  <cp:revision>12</cp:revision>
  <dcterms:created xsi:type="dcterms:W3CDTF">2024-11-15T14:13:37Z</dcterms:created>
  <dcterms:modified xsi:type="dcterms:W3CDTF">2025-01-24T15:02:48Z</dcterms:modified>
</cp:coreProperties>
</file>