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67DD2-C6C9-4140-84CD-989BD84DE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40A31D-FC2B-423B-A826-7A7899939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C4E2E-0103-40CA-8928-F7F7A4A6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099D-2C50-456A-9CDC-172541C6586B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732E88-9E17-435D-B0C0-C696E0E89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E91720-3C97-42B2-9CE0-4C28CE4E8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F1A8-C0E8-4C55-9680-CC4B8985A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48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86BCA-89DC-451A-AD67-C52D8BAC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744133-AD45-49BE-BDFF-199E0E5A4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2F8BF3-7608-431E-AD1C-982BA0F42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099D-2C50-456A-9CDC-172541C6586B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62C45-39D4-4C6A-A6D6-960C9F440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BDEDA8-B890-49DB-9556-EDFB007EB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F1A8-C0E8-4C55-9680-CC4B8985A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243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65B0AE-77EF-475E-B929-22637FD8B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1634E4-91C3-4FC0-B599-C96EF2498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3B23C-A1F3-4425-A375-7FEE5CE69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099D-2C50-456A-9CDC-172541C6586B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BF5DE3-30E0-485A-895F-9C37DD40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A08798-D16F-4CFC-80C9-806F1D45A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F1A8-C0E8-4C55-9680-CC4B8985A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63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AC00F-47BE-46F2-B09C-F987FAD94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80FFF5-E30F-47E2-A082-D536B8D30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53330F-1D9D-41A2-8DD8-4E9B651B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099D-2C50-456A-9CDC-172541C6586B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64A087-4C1D-410E-A776-CF98505D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ECD0CF-2105-4AE0-9B59-CEC1FEB7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F1A8-C0E8-4C55-9680-CC4B8985A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1995D-A3C0-40FD-86C8-1DD73FAED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E07E05-AFDC-4DA3-A8CB-15CCA9045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80F405-5EAE-44F5-B7CD-FB339BAEB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099D-2C50-456A-9CDC-172541C6586B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34691D-F3CC-42A4-A092-8DCD529EB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152EAA-AA13-42F9-B4F2-6A3B8FE96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F1A8-C0E8-4C55-9680-CC4B8985A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29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E3BD9-4878-4500-BC18-448BDD223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320246-11C9-4AC6-AE27-FA52A7C8C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1410A2-F5D2-4FFA-B242-C7CEC7F5F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A38C11-230C-4100-BBF4-73DB84997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099D-2C50-456A-9CDC-172541C6586B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BAB98A-6074-4C03-B4EE-9E79D72DE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AB5A8B-6FCD-456A-9140-33ECFA65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F1A8-C0E8-4C55-9680-CC4B8985A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83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ACFE5-9F76-4459-9B77-75199D421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254ACB-FC5F-4E1A-9BC5-D4D015982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99ABFE-935F-4572-893B-7544812FF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6485C2-C507-440C-B9DA-A2DF91847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4208A3-B170-45C7-929F-442A46CC62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D0A4AD9-0F6D-4736-86EA-A95298F55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099D-2C50-456A-9CDC-172541C6586B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67DC41-98AF-4B2C-92D6-FF952A288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3C657B-ABFC-42DE-8A1E-01590024C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F1A8-C0E8-4C55-9680-CC4B8985A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738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B2D80-E769-4F3C-A4A4-C4C63841A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CEB16FE-41F4-4242-8E63-18194697B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099D-2C50-456A-9CDC-172541C6586B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F78EF4-B92E-4601-941F-25908088F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934415-FB00-4635-B94A-435FD7AF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F1A8-C0E8-4C55-9680-CC4B8985A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271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52D367D-C295-44D3-86E3-7255DA02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099D-2C50-456A-9CDC-172541C6586B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59C709E-2029-4216-9320-A653D8C88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9BFDC9-5ECF-43E4-9035-961BAE3C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F1A8-C0E8-4C55-9680-CC4B8985A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77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D8E5D-6E16-4AAA-9977-65836932B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5207D8-B248-4917-8F42-230E42251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A48622-0547-45BB-8BDF-86887E3E7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F5D763-A3C5-4566-B6D4-9C5C4786D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099D-2C50-456A-9CDC-172541C6586B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42B91E-FC9C-42D3-95D8-5B2248137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97B9C1-B76E-4E0A-A657-BA27F408E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F1A8-C0E8-4C55-9680-CC4B8985A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569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F903A-0EE7-4A6C-B37B-1461B17BA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33317DF-E2C7-4240-A293-6B7476BF0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1BA46C-E649-4216-8DAD-538C94682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6388CF-9077-4B88-9C6C-F03C36E3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099D-2C50-456A-9CDC-172541C6586B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2EFD20-2450-4270-B6A5-41367D526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A6C4BA-6D49-4B27-A98D-95EDF6881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F1A8-C0E8-4C55-9680-CC4B8985A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30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E78A8-A5BC-48BE-B1BD-6BEA1F0E1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5D9190-36B3-4C4D-8922-93E9A3133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CDA0E8-23A9-43AF-9733-7F30BDE0B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6099D-2C50-456A-9CDC-172541C6586B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232046-E570-4417-B65B-927E1EC1F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4D840E-240B-42E6-BB32-F2AC78819A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FF1A8-C0E8-4C55-9680-CC4B8985A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46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5E841-3CD4-4956-8B51-D5AACB8A7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83581"/>
            <a:ext cx="12192000" cy="2032986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scanner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status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4E7884-9CE2-4556-9019-CBCB7C1AD3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Zakharov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Durov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13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7A7FCC-70C6-42BE-9CF9-2A6EE6DE81E0}"/>
              </a:ext>
            </a:extLst>
          </p:cNvPr>
          <p:cNvSpPr txBox="1"/>
          <p:nvPr/>
        </p:nvSpPr>
        <p:spPr>
          <a:xfrm>
            <a:off x="11870422" y="6396335"/>
            <a:ext cx="321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  <a:endParaRPr lang="ru-RU" sz="20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953ECF-BE17-4DCA-887A-4222BCFE1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7371" y="1132353"/>
            <a:ext cx="3607833" cy="2705875"/>
          </a:xfrm>
          <a:prstGeom prst="rect">
            <a:avLst/>
          </a:prstGeom>
        </p:spPr>
      </p:pic>
      <p:pic>
        <p:nvPicPr>
          <p:cNvPr id="13" name="Picture 6" descr="Песочница: CNC Shield v3.0 - Железо">
            <a:extLst>
              <a:ext uri="{FF2B5EF4-FFF2-40B4-BE49-F238E27FC236}">
                <a16:creationId xmlns:a16="http://schemas.microsoft.com/office/drawing/2014/main" id="{6607C73E-76EC-4F56-9FBD-B5653AD59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897" y="756665"/>
            <a:ext cx="2805921" cy="187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05768A-7FE6-40BB-916D-36ED16C0404D}"/>
              </a:ext>
            </a:extLst>
          </p:cNvPr>
          <p:cNvSpPr txBox="1"/>
          <p:nvPr/>
        </p:nvSpPr>
        <p:spPr>
          <a:xfrm>
            <a:off x="120416" y="4220229"/>
            <a:ext cx="59755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Coordinate table with X-ray tube: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AMPTEK Mini-X X-ray tube</a:t>
            </a:r>
          </a:p>
          <a:p>
            <a:pPr lvl="1"/>
            <a:r>
              <a:rPr lang="en-US" sz="1400" dirty="0"/>
              <a:t>Ag target, 50 kV / 80 </a:t>
            </a:r>
            <a:r>
              <a:rPr lang="el-GR" sz="1400" dirty="0"/>
              <a:t>μ</a:t>
            </a:r>
            <a:r>
              <a:rPr lang="en-US" sz="1400" dirty="0"/>
              <a:t>A, 2 mm collimator (5° X-ray cone) with ~ 2 cm from tile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NEMA 17 stepping motors</a:t>
            </a:r>
          </a:p>
          <a:p>
            <a:pPr lvl="1"/>
            <a:r>
              <a:rPr lang="en-US" sz="1400" dirty="0"/>
              <a:t>Angular step 1.8°, 20 &amp; 40 </a:t>
            </a:r>
            <a:r>
              <a:rPr lang="el-GR" sz="1400" dirty="0"/>
              <a:t>μ</a:t>
            </a:r>
            <a:r>
              <a:rPr lang="en-US" sz="1400" dirty="0"/>
              <a:t>m resolution (X and Y axis correspondingly)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Arduino and CNC </a:t>
            </a:r>
            <a:r>
              <a:rPr lang="en-US" b="1" dirty="0" err="1"/>
              <a:t>Sheild</a:t>
            </a:r>
            <a:endParaRPr lang="en-US" b="1" dirty="0"/>
          </a:p>
          <a:p>
            <a:pPr lvl="1"/>
            <a:r>
              <a:rPr lang="en-US" sz="1400" dirty="0"/>
              <a:t>Microcontroller board, enables movement automatization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CAEN DT5202</a:t>
            </a:r>
          </a:p>
          <a:p>
            <a:pPr lvl="1"/>
            <a:r>
              <a:rPr lang="en-US" sz="1400" dirty="0"/>
              <a:t>A7585D power supply with 1</a:t>
            </a:r>
            <a:r>
              <a:rPr lang="el-GR" sz="1400" dirty="0"/>
              <a:t> μ</a:t>
            </a:r>
            <a:r>
              <a:rPr lang="en-US" sz="1400" dirty="0"/>
              <a:t>A resolution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1C8B2C9-B85C-433F-A7A4-999480763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095" y="756665"/>
            <a:ext cx="3401941" cy="15575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F67136-1D15-40A2-80C2-78C1E8F9276B}"/>
              </a:ext>
            </a:extLst>
          </p:cNvPr>
          <p:cNvSpPr txBox="1"/>
          <p:nvPr/>
        </p:nvSpPr>
        <p:spPr>
          <a:xfrm>
            <a:off x="3865699" y="2485291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Mini-X X-ray tube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A34787-F9B5-4608-B336-3DD8F3F6A54D}"/>
              </a:ext>
            </a:extLst>
          </p:cNvPr>
          <p:cNvSpPr txBox="1"/>
          <p:nvPr/>
        </p:nvSpPr>
        <p:spPr>
          <a:xfrm>
            <a:off x="6969096" y="2485291"/>
            <a:ext cx="2563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Arduino with CNC shield</a:t>
            </a:r>
          </a:p>
          <a:p>
            <a:pPr algn="ctr"/>
            <a:r>
              <a:rPr lang="en-US" dirty="0"/>
              <a:t>and drivers</a:t>
            </a:r>
            <a:endParaRPr lang="ru-RU" dirty="0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6AAB1EE-1FAB-45AC-A6EA-850278696887}"/>
              </a:ext>
            </a:extLst>
          </p:cNvPr>
          <p:cNvCxnSpPr/>
          <p:nvPr/>
        </p:nvCxnSpPr>
        <p:spPr>
          <a:xfrm flipH="1" flipV="1">
            <a:off x="2343150" y="3131622"/>
            <a:ext cx="1038225" cy="59475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A7567F2-892C-4FF8-8609-A83C97E2C884}"/>
              </a:ext>
            </a:extLst>
          </p:cNvPr>
          <p:cNvSpPr txBox="1"/>
          <p:nvPr/>
        </p:nvSpPr>
        <p:spPr>
          <a:xfrm>
            <a:off x="3419847" y="3488369"/>
            <a:ext cx="190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Pb bricks for </a:t>
            </a:r>
            <a:endParaRPr lang="ru-RU" dirty="0"/>
          </a:p>
          <a:p>
            <a:pPr algn="ctr"/>
            <a:r>
              <a:rPr lang="en-US" dirty="0"/>
              <a:t>radiation shielding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38DD9A-7C30-4AE5-A8E2-81E45EDB1CEB}"/>
              </a:ext>
            </a:extLst>
          </p:cNvPr>
          <p:cNvSpPr txBox="1"/>
          <p:nvPr/>
        </p:nvSpPr>
        <p:spPr>
          <a:xfrm>
            <a:off x="10019367" y="3028126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WLS fiber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CCCFD3-A245-4670-822D-5442D0136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9367" y="784026"/>
            <a:ext cx="1802355" cy="1576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E8F9FD-C4C7-4570-BA28-0433147B61E2}"/>
              </a:ext>
            </a:extLst>
          </p:cNvPr>
          <p:cNvSpPr txBox="1"/>
          <p:nvPr/>
        </p:nvSpPr>
        <p:spPr>
          <a:xfrm>
            <a:off x="9978625" y="2360362"/>
            <a:ext cx="161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Row 3 tile with</a:t>
            </a:r>
          </a:p>
          <a:p>
            <a:pPr algn="ctr"/>
            <a:r>
              <a:rPr lang="en-US" dirty="0"/>
              <a:t>SG BCF92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6C2275-0FB9-4DDD-BA46-CE58E0699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896" y="3481168"/>
            <a:ext cx="4745273" cy="2920517"/>
          </a:xfrm>
          <a:prstGeom prst="rect">
            <a:avLst/>
          </a:prstGeom>
        </p:spPr>
      </p:pic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C562BAC8-0AD3-4CD6-B94F-554D09F787C9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9848850" y="3397458"/>
            <a:ext cx="753369" cy="6316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46D7AFF-0B71-4375-AC24-0BFFF3F95C44}"/>
              </a:ext>
            </a:extLst>
          </p:cNvPr>
          <p:cNvSpPr txBox="1"/>
          <p:nvPr/>
        </p:nvSpPr>
        <p:spPr>
          <a:xfrm>
            <a:off x="7441941" y="6267025"/>
            <a:ext cx="3555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Detector response VS. coordinate</a:t>
            </a:r>
          </a:p>
          <a:p>
            <a:pPr algn="ctr"/>
            <a:r>
              <a:rPr lang="en-US" dirty="0"/>
              <a:t>(preliminary) </a:t>
            </a:r>
            <a:endParaRPr lang="ru-RU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97185AC6-EDAA-47E3-A8B3-D75EDC4EB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5"/>
            <a:ext cx="12192000" cy="64633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you could probably remember, 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680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40B2C-1A1F-477C-82B0-CF7D85A16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68103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 mechanics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90CD8D-7B4B-4FAC-BA3E-5F35D7425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68645"/>
            <a:ext cx="12191999" cy="13893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Horizontal axis is perpendicular to the tube axis (precise);</a:t>
            </a:r>
          </a:p>
          <a:p>
            <a:r>
              <a:rPr lang="en-US" dirty="0"/>
              <a:t>3D-modeled table and stepping motor’s fixation; </a:t>
            </a:r>
          </a:p>
          <a:p>
            <a:r>
              <a:rPr lang="en-US" dirty="0"/>
              <a:t>Actually solved problems with overheating 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045E15-6F3F-4404-AA43-CEDA0143E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20212" y="1269924"/>
            <a:ext cx="4711086" cy="353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A45054C-0A96-4665-8876-387DDC15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42" y="681035"/>
            <a:ext cx="3533315" cy="471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B7EA442-0348-435D-BF3E-E904794B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01125" y="1269921"/>
            <a:ext cx="4711087" cy="35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0BCD91-9ABF-4EA1-BB76-2BD9506FA5FA}"/>
              </a:ext>
            </a:extLst>
          </p:cNvPr>
          <p:cNvSpPr txBox="1"/>
          <p:nvPr/>
        </p:nvSpPr>
        <p:spPr>
          <a:xfrm>
            <a:off x="11870422" y="6396335"/>
            <a:ext cx="321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0862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BDAF97-FD92-495C-A57E-8C90B5269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5222" y="4755311"/>
            <a:ext cx="3478578" cy="16315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Fiber between two boxes is insulated via tape</a:t>
            </a:r>
          </a:p>
          <a:p>
            <a:pPr marL="0" indent="0">
              <a:buNone/>
            </a:pPr>
            <a:r>
              <a:rPr lang="en-US" dirty="0"/>
              <a:t>Both boxes (including tile inside it) are fixed using tape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5A97FA-CEC0-4CD9-A7B2-90D288AB4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854" y="288342"/>
            <a:ext cx="3090807" cy="30008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D7FC1C-6CC9-4105-BE51-D77E754CD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278" y="170848"/>
            <a:ext cx="5534441" cy="31919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81C6C4-093D-44B5-86DE-D1AFE84A8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267" y="4049947"/>
            <a:ext cx="4239445" cy="2775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230386-F19E-4F56-854F-61AE5AD73DDA}"/>
              </a:ext>
            </a:extLst>
          </p:cNvPr>
          <p:cNvSpPr txBox="1"/>
          <p:nvPr/>
        </p:nvSpPr>
        <p:spPr>
          <a:xfrm>
            <a:off x="3133142" y="3269452"/>
            <a:ext cx="28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Tile box design (updated)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0F7514-B6BD-49D8-9536-17D0D0327814}"/>
              </a:ext>
            </a:extLst>
          </p:cNvPr>
          <p:cNvSpPr txBox="1"/>
          <p:nvPr/>
        </p:nvSpPr>
        <p:spPr>
          <a:xfrm>
            <a:off x="8080148" y="3333572"/>
            <a:ext cx="27783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Tile box design (former)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first tests used as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black box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7C97337-EFB7-470C-81AA-34C4CA30C071}"/>
              </a:ext>
            </a:extLst>
          </p:cNvPr>
          <p:cNvCxnSpPr>
            <a:cxnSpLocks/>
          </p:cNvCxnSpPr>
          <p:nvPr/>
        </p:nvCxnSpPr>
        <p:spPr>
          <a:xfrm>
            <a:off x="2828721" y="2808053"/>
            <a:ext cx="1423683" cy="2629891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A2BF74E-7334-4BA4-AD5E-4B00ED15E822}"/>
              </a:ext>
            </a:extLst>
          </p:cNvPr>
          <p:cNvCxnSpPr/>
          <p:nvPr/>
        </p:nvCxnSpPr>
        <p:spPr>
          <a:xfrm flipH="1">
            <a:off x="5819359" y="3027285"/>
            <a:ext cx="1815437" cy="1884171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EA874E7-DE58-44EB-869D-47F5AF14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68103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Setup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FF59FD-BCAB-48AA-A189-8F1CEF28C3B0}"/>
              </a:ext>
            </a:extLst>
          </p:cNvPr>
          <p:cNvSpPr txBox="1"/>
          <p:nvPr/>
        </p:nvSpPr>
        <p:spPr>
          <a:xfrm>
            <a:off x="1" y="1225483"/>
            <a:ext cx="26877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 vs new design:</a:t>
            </a:r>
          </a:p>
          <a:p>
            <a:endParaRPr lang="en-US" dirty="0"/>
          </a:p>
          <a:p>
            <a:r>
              <a:rPr lang="en-US" dirty="0"/>
              <a:t>New design is closer to </a:t>
            </a:r>
          </a:p>
          <a:p>
            <a:r>
              <a:rPr lang="en-US" dirty="0"/>
              <a:t>experiment conditions;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There is a way to use </a:t>
            </a:r>
          </a:p>
          <a:p>
            <a:r>
              <a:rPr lang="en-US" dirty="0"/>
              <a:t>thermostabilizing technologies for </a:t>
            </a:r>
            <a:r>
              <a:rPr lang="en-US" dirty="0" err="1"/>
              <a:t>SiPM</a:t>
            </a:r>
            <a:r>
              <a:rPr lang="en-US" dirty="0"/>
              <a:t>;</a:t>
            </a:r>
          </a:p>
          <a:p>
            <a:endParaRPr lang="en-US" dirty="0"/>
          </a:p>
          <a:p>
            <a:r>
              <a:rPr lang="en-US" dirty="0"/>
              <a:t>Absolutely inefficient in terms of mass production;</a:t>
            </a:r>
          </a:p>
          <a:p>
            <a:endParaRPr lang="en-US" dirty="0"/>
          </a:p>
          <a:p>
            <a:r>
              <a:rPr lang="en-US" dirty="0"/>
              <a:t>It is difficult to produce a single design for all tiles without potential breakage of WLS;</a:t>
            </a:r>
          </a:p>
          <a:p>
            <a:endParaRPr lang="en-US" dirty="0"/>
          </a:p>
          <a:p>
            <a:r>
              <a:rPr lang="en-US" dirty="0"/>
              <a:t>potentially zero repeatability.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F2959-1D2D-4ABC-B7FF-7483342D1C19}"/>
              </a:ext>
            </a:extLst>
          </p:cNvPr>
          <p:cNvSpPr txBox="1"/>
          <p:nvPr/>
        </p:nvSpPr>
        <p:spPr>
          <a:xfrm>
            <a:off x="11870422" y="6396335"/>
            <a:ext cx="321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278630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D17DB5B-8CC1-46CC-997D-6A726906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5657619"/>
            <a:ext cx="12192000" cy="12003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The largest response is observed inside the region bounded by the fiber;</a:t>
            </a:r>
          </a:p>
          <a:p>
            <a:pPr marL="0" indent="0">
              <a:buNone/>
            </a:pPr>
            <a:r>
              <a:rPr lang="en-US" dirty="0"/>
              <a:t>The outer region of the tile has a slightly suppressed response;</a:t>
            </a:r>
          </a:p>
          <a:p>
            <a:pPr marL="0" indent="0">
              <a:buNone/>
            </a:pPr>
            <a:r>
              <a:rPr lang="en-US" dirty="0"/>
              <a:t>In the area where the fiber passes through, the response is strongly suppressed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3280E08-81F6-4147-8C14-F679330D3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68103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C97B7B-F7BD-4C55-9A54-D00BDD1EA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77" y="516801"/>
            <a:ext cx="7259718" cy="50761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E82282-6838-4C7F-8849-6F7C397B1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972068" y="1991725"/>
            <a:ext cx="3286710" cy="2874550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DBF75CDA-FD9C-45B0-9246-983DD3B73DA4}"/>
              </a:ext>
            </a:extLst>
          </p:cNvPr>
          <p:cNvCxnSpPr/>
          <p:nvPr/>
        </p:nvCxnSpPr>
        <p:spPr>
          <a:xfrm flipH="1">
            <a:off x="5273336" y="4119239"/>
            <a:ext cx="3266982" cy="301841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5A3094C-2752-4E9C-A098-9FC453AF68E7}"/>
              </a:ext>
            </a:extLst>
          </p:cNvPr>
          <p:cNvSpPr txBox="1"/>
          <p:nvPr/>
        </p:nvSpPr>
        <p:spPr>
          <a:xfrm rot="21330645">
            <a:off x="7165162" y="3775395"/>
            <a:ext cx="86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Fiber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4626A4B-0447-4763-8527-DCC96C92FBB5}"/>
              </a:ext>
            </a:extLst>
          </p:cNvPr>
          <p:cNvCxnSpPr/>
          <p:nvPr/>
        </p:nvCxnSpPr>
        <p:spPr>
          <a:xfrm flipH="1">
            <a:off x="3861786" y="681037"/>
            <a:ext cx="2352583" cy="153838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CFDE466-1DFA-4FA5-A7D6-ECBA7C5D3492}"/>
              </a:ext>
            </a:extLst>
          </p:cNvPr>
          <p:cNvSpPr txBox="1"/>
          <p:nvPr/>
        </p:nvSpPr>
        <p:spPr>
          <a:xfrm>
            <a:off x="6016163" y="307900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74BA1A-54C0-4E5D-906C-50062AE16E9E}"/>
              </a:ext>
            </a:extLst>
          </p:cNvPr>
          <p:cNvSpPr txBox="1"/>
          <p:nvPr/>
        </p:nvSpPr>
        <p:spPr>
          <a:xfrm>
            <a:off x="11870422" y="6396335"/>
            <a:ext cx="321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68813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9C30489-79B8-4172-8586-DC35FD2AE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8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3091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298</Words>
  <Application>Microsoft Office PowerPoint</Application>
  <PresentationFormat>Широкоэкранный</PresentationFormat>
  <Paragraphs>63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X-Ray scanner  development status</vt:lpstr>
      <vt:lpstr>As you could probably remember, …</vt:lpstr>
      <vt:lpstr>The new mechanics </vt:lpstr>
      <vt:lpstr>The Setup</vt:lpstr>
      <vt:lpstr>Results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X-Ray scanner  development status</dc:title>
  <dc:creator>Арсений Захаров</dc:creator>
  <cp:lastModifiedBy>Арсений Захаров</cp:lastModifiedBy>
  <cp:revision>8</cp:revision>
  <dcterms:created xsi:type="dcterms:W3CDTF">2025-02-11T10:08:35Z</dcterms:created>
  <dcterms:modified xsi:type="dcterms:W3CDTF">2025-02-11T11:05:23Z</dcterms:modified>
</cp:coreProperties>
</file>