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70" r:id="rId4"/>
    <p:sldId id="262" r:id="rId5"/>
    <p:sldId id="280" r:id="rId6"/>
    <p:sldId id="282" r:id="rId7"/>
    <p:sldId id="281" r:id="rId8"/>
    <p:sldId id="266" r:id="rId9"/>
    <p:sldId id="27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&#1050;&#1072;&#1083;&#1080;&#1073;&#1088;&#1086;&#1074;&#1082;&#1072;%20&#1086;&#1076;&#1085;&#1086;&#1075;&#1086;%20&#1082;&#1072;&#1085;&#1072;&#1083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&#1050;&#1072;&#1083;&#1080;&#1073;&#1088;&#1086;&#1074;&#1082;&#1072;%20&#1086;&#1076;&#1085;&#1086;&#1075;&#1086;%20&#1082;&#1072;&#1085;&#1072;&#1083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HG</a:t>
            </a:r>
          </a:p>
        </c:rich>
      </c:tx>
      <c:layout>
        <c:manualLayout>
          <c:xMode val="edge"/>
          <c:yMode val="edge"/>
          <c:x val="0.46465348980440874"/>
          <c:y val="3.4409943365223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092900683341026"/>
          <c:y val="0.17171300678617288"/>
          <c:w val="0.79453980752405939"/>
          <c:h val="0.61139690871974339"/>
        </c:manualLayout>
      </c:layout>
      <c:scatterChart>
        <c:scatterStyle val="lineMarker"/>
        <c:varyColors val="0"/>
        <c:ser>
          <c:idx val="0"/>
          <c:order val="0"/>
          <c:tx>
            <c:v>Канал 0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9598435242493407"/>
                  <c:y val="-4.6922650043486579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1"/>
                        </a:solidFill>
                      </a:rPr>
                      <a:t>y = 60,228x - 967,06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(Лист1!$J$194,Лист1!$J$195,Лист1!$J$196)</c:f>
              <c:numCache>
                <c:formatCode>General</c:formatCode>
                <c:ptCount val="3"/>
                <c:pt idx="0">
                  <c:v>1538.7629999999999</c:v>
                </c:pt>
                <c:pt idx="1">
                  <c:v>3657.8130000000001</c:v>
                </c:pt>
                <c:pt idx="2">
                  <c:v>6357.0169999999998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3B5-40AF-B53D-DA47C1647A88}"/>
            </c:ext>
          </c:extLst>
        </c:ser>
        <c:ser>
          <c:idx val="1"/>
          <c:order val="1"/>
          <c:tx>
            <c:v>Канал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0955509812869717"/>
                  <c:y val="8.971659950939352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2"/>
                        </a:solidFill>
                      </a:rPr>
                      <a:t>y = 62,35x - 1107,8</a:t>
                    </a:r>
                    <a:endParaRPr lang="en-US" sz="1400" dirty="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Лист1!$L$194:$L$196</c:f>
              <c:numCache>
                <c:formatCode>General</c:formatCode>
                <c:ptCount val="3"/>
                <c:pt idx="0">
                  <c:v>1514.752</c:v>
                </c:pt>
                <c:pt idx="1">
                  <c:v>3623.1089999999999</c:v>
                </c:pt>
                <c:pt idx="2">
                  <c:v>6502.7749999999996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3B5-40AF-B53D-DA47C1647A88}"/>
            </c:ext>
          </c:extLst>
        </c:ser>
        <c:ser>
          <c:idx val="2"/>
          <c:order val="2"/>
          <c:tx>
            <c:v>Канал 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9375780060158977"/>
                  <c:y val="0.1720529188967241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59,953x - 987,74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Лист1!$N$194:$N$196</c:f>
              <c:numCache>
                <c:formatCode>General</c:formatCode>
                <c:ptCount val="3"/>
                <c:pt idx="0">
                  <c:v>1508.4280000000001</c:v>
                </c:pt>
                <c:pt idx="1">
                  <c:v>3612.4340000000002</c:v>
                </c:pt>
                <c:pt idx="2">
                  <c:v>6304.6779999999999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3B5-40AF-B53D-DA47C1647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3348047"/>
        <c:axId val="943344719"/>
      </c:scatterChart>
      <c:valAx>
        <c:axId val="943348047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Напряжение, мВ</a:t>
                </a:r>
                <a:endParaRPr lang="ru-RU" sz="1100" b="1" dirty="0"/>
              </a:p>
            </c:rich>
          </c:tx>
          <c:layout>
            <c:manualLayout>
              <c:xMode val="edge"/>
              <c:yMode val="edge"/>
              <c:x val="0.3956132020146963"/>
              <c:y val="0.858806420791980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3344719"/>
        <c:crosses val="autoZero"/>
        <c:crossBetween val="midCat"/>
      </c:valAx>
      <c:valAx>
        <c:axId val="943344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Амплитуда</a:t>
                </a:r>
              </a:p>
            </c:rich>
          </c:tx>
          <c:layout>
            <c:manualLayout>
              <c:xMode val="edge"/>
              <c:yMode val="edge"/>
              <c:x val="3.8337014741000298E-3"/>
              <c:y val="0.322472895088097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33480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79337073122241031"/>
          <c:y val="0.5357975483469557"/>
          <c:w val="0.12607370953630795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LG</a:t>
            </a:r>
            <a:endParaRPr lang="en-US" sz="2000" b="1" dirty="0"/>
          </a:p>
        </c:rich>
      </c:tx>
      <c:layout>
        <c:manualLayout>
          <c:xMode val="edge"/>
          <c:yMode val="edge"/>
          <c:x val="0.47705999427006401"/>
          <c:y val="4.9895856198973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443208006646573"/>
          <c:y val="0.17741398058979391"/>
          <c:w val="0.79009402068468171"/>
          <c:h val="0.61956574641482975"/>
        </c:manualLayout>
      </c:layout>
      <c:scatterChart>
        <c:scatterStyle val="lineMarker"/>
        <c:varyColors val="0"/>
        <c:ser>
          <c:idx val="1"/>
          <c:order val="0"/>
          <c:tx>
            <c:v>Канал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7912197490613647"/>
                  <c:y val="-3.176332994774811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1"/>
                        </a:solidFill>
                      </a:rPr>
                      <a:t>y = 2,2215x + 104,13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Лист1!$K$194:$K$196</c:f>
              <c:numCache>
                <c:formatCode>General</c:formatCode>
                <c:ptCount val="3"/>
                <c:pt idx="0">
                  <c:v>195.608</c:v>
                </c:pt>
                <c:pt idx="1">
                  <c:v>276.59800000000001</c:v>
                </c:pt>
                <c:pt idx="2">
                  <c:v>373.32600000000002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5C5-4B08-B9DA-E72DC29A5D85}"/>
            </c:ext>
          </c:extLst>
        </c:ser>
        <c:ser>
          <c:idx val="2"/>
          <c:order val="1"/>
          <c:tx>
            <c:v>Канал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8361673629712706"/>
                  <c:y val="2.028127884305683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>
                        <a:solidFill>
                          <a:schemeClr val="accent2"/>
                        </a:solidFill>
                      </a:rPr>
                      <a:t>y = 2,1941x + 94,656</a:t>
                    </a:r>
                    <a:endParaRPr lang="en-US" sz="1400" dirty="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Лист1!$M$194:$M$196</c:f>
              <c:numCache>
                <c:formatCode>General</c:formatCode>
                <c:ptCount val="3"/>
                <c:pt idx="0">
                  <c:v>187.52699999999999</c:v>
                </c:pt>
                <c:pt idx="1">
                  <c:v>259.96499999999997</c:v>
                </c:pt>
                <c:pt idx="2">
                  <c:v>363.053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5C5-4B08-B9DA-E72DC29A5D85}"/>
            </c:ext>
          </c:extLst>
        </c:ser>
        <c:ser>
          <c:idx val="0"/>
          <c:order val="2"/>
          <c:tx>
            <c:v>Канал 8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38136935560163177"/>
                  <c:y val="8.03334201492433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2,0555x + 102,97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Лист1!$O$194:$O$196</c:f>
              <c:numCache>
                <c:formatCode>General</c:formatCode>
                <c:ptCount val="3"/>
                <c:pt idx="0">
                  <c:v>188.273</c:v>
                </c:pt>
                <c:pt idx="1">
                  <c:v>261.22800000000001</c:v>
                </c:pt>
                <c:pt idx="2">
                  <c:v>352.71100000000001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5C5-4B08-B9DA-E72DC29A5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515135"/>
        <c:axId val="332509311"/>
      </c:scatterChart>
      <c:valAx>
        <c:axId val="332515135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Напряжение, мВ</a:t>
                </a:r>
              </a:p>
            </c:rich>
          </c:tx>
          <c:layout>
            <c:manualLayout>
              <c:xMode val="edge"/>
              <c:yMode val="edge"/>
              <c:x val="0.37771338039147956"/>
              <c:y val="0.869283707571076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09311"/>
        <c:crosses val="autoZero"/>
        <c:crossBetween val="midCat"/>
      </c:valAx>
      <c:valAx>
        <c:axId val="332509311"/>
        <c:scaling>
          <c:orientation val="minMax"/>
          <c:min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Амплитуда</a:t>
                </a:r>
                <a:endParaRPr lang="ru-RU" sz="1600" b="1" dirty="0"/>
              </a:p>
            </c:rich>
          </c:tx>
          <c:layout>
            <c:manualLayout>
              <c:xMode val="edge"/>
              <c:yMode val="edge"/>
              <c:x val="9.2946002874169861E-3"/>
              <c:y val="0.318716263255013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151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6709492316266215"/>
          <c:y val="0.53213711372311445"/>
          <c:w val="0.12592506177637641"/>
          <c:h val="0.21882582377656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Spec HG (gain 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Spec HG (gain 1)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Лист1!$A$35:$A$59</c:f>
              <c:numCache>
                <c:formatCode>General</c:formatCode>
                <c:ptCount val="25"/>
                <c:pt idx="0">
                  <c:v>19</c:v>
                </c:pt>
                <c:pt idx="1">
                  <c:v>20</c:v>
                </c:pt>
                <c:pt idx="2">
                  <c:v>22</c:v>
                </c:pt>
                <c:pt idx="3">
                  <c:v>26</c:v>
                </c:pt>
                <c:pt idx="4">
                  <c:v>28</c:v>
                </c:pt>
                <c:pt idx="5">
                  <c:v>30</c:v>
                </c:pt>
                <c:pt idx="6">
                  <c:v>34</c:v>
                </c:pt>
                <c:pt idx="7">
                  <c:v>39</c:v>
                </c:pt>
                <c:pt idx="8">
                  <c:v>40</c:v>
                </c:pt>
                <c:pt idx="9">
                  <c:v>48</c:v>
                </c:pt>
                <c:pt idx="10">
                  <c:v>52</c:v>
                </c:pt>
                <c:pt idx="11">
                  <c:v>60</c:v>
                </c:pt>
                <c:pt idx="12">
                  <c:v>68</c:v>
                </c:pt>
                <c:pt idx="13">
                  <c:v>80</c:v>
                </c:pt>
                <c:pt idx="14">
                  <c:v>84</c:v>
                </c:pt>
                <c:pt idx="15">
                  <c:v>100</c:v>
                </c:pt>
                <c:pt idx="16">
                  <c:v>110</c:v>
                </c:pt>
                <c:pt idx="17">
                  <c:v>120</c:v>
                </c:pt>
                <c:pt idx="18">
                  <c:v>130</c:v>
                </c:pt>
                <c:pt idx="19">
                  <c:v>140</c:v>
                </c:pt>
                <c:pt idx="20">
                  <c:v>150</c:v>
                </c:pt>
                <c:pt idx="21">
                  <c:v>180</c:v>
                </c:pt>
                <c:pt idx="22">
                  <c:v>200</c:v>
                </c:pt>
                <c:pt idx="23">
                  <c:v>210</c:v>
                </c:pt>
                <c:pt idx="24">
                  <c:v>220</c:v>
                </c:pt>
              </c:numCache>
            </c:numRef>
          </c:xVal>
          <c:yVal>
            <c:numRef>
              <c:f>Лист1!$C$35:$C$59</c:f>
              <c:numCache>
                <c:formatCode>General</c:formatCode>
                <c:ptCount val="25"/>
                <c:pt idx="0">
                  <c:v>591.29999999999995</c:v>
                </c:pt>
                <c:pt idx="1">
                  <c:v>636.20000000000005</c:v>
                </c:pt>
                <c:pt idx="2">
                  <c:v>722.9</c:v>
                </c:pt>
                <c:pt idx="3">
                  <c:v>829.2</c:v>
                </c:pt>
                <c:pt idx="4">
                  <c:v>956.5</c:v>
                </c:pt>
                <c:pt idx="5">
                  <c:v>1103.4000000000001</c:v>
                </c:pt>
                <c:pt idx="6">
                  <c:v>1280.7</c:v>
                </c:pt>
                <c:pt idx="7">
                  <c:v>1496.5</c:v>
                </c:pt>
                <c:pt idx="8">
                  <c:v>1746.3</c:v>
                </c:pt>
                <c:pt idx="9">
                  <c:v>2045.1</c:v>
                </c:pt>
                <c:pt idx="10">
                  <c:v>2389.8000000000002</c:v>
                </c:pt>
                <c:pt idx="11">
                  <c:v>2809.3</c:v>
                </c:pt>
                <c:pt idx="12">
                  <c:v>3333</c:v>
                </c:pt>
                <c:pt idx="13">
                  <c:v>3946.6</c:v>
                </c:pt>
                <c:pt idx="14">
                  <c:v>4682.7</c:v>
                </c:pt>
                <c:pt idx="15">
                  <c:v>5535.9</c:v>
                </c:pt>
                <c:pt idx="16">
                  <c:v>6359.5510000000004</c:v>
                </c:pt>
                <c:pt idx="17">
                  <c:v>6784.4</c:v>
                </c:pt>
                <c:pt idx="18">
                  <c:v>6897.9</c:v>
                </c:pt>
                <c:pt idx="19">
                  <c:v>7030.4</c:v>
                </c:pt>
                <c:pt idx="20">
                  <c:v>7252.8</c:v>
                </c:pt>
                <c:pt idx="21">
                  <c:v>7453.6</c:v>
                </c:pt>
                <c:pt idx="22">
                  <c:v>7637.1</c:v>
                </c:pt>
                <c:pt idx="23">
                  <c:v>7833.9</c:v>
                </c:pt>
                <c:pt idx="24">
                  <c:v>7972.4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671-44F0-B42D-A4455654A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1083519"/>
        <c:axId val="1291082271"/>
      </c:scatterChart>
      <c:valAx>
        <c:axId val="1291083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i="0" dirty="0"/>
                  <a:t>Напряжение, мВ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1082271"/>
        <c:crosses val="autoZero"/>
        <c:crossBetween val="midCat"/>
      </c:valAx>
      <c:valAx>
        <c:axId val="1291082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Амплитуда</a:t>
                </a:r>
              </a:p>
            </c:rich>
          </c:tx>
          <c:layout>
            <c:manualLayout>
              <c:xMode val="edge"/>
              <c:yMode val="edge"/>
              <c:x val="9.4730609828300762E-3"/>
              <c:y val="0.316084853800054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108351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Spec LG (gain 63)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Spec LG (gain 63)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Лист1!$A$89:$A$108</c:f>
              <c:numCache>
                <c:formatCode>General</c:formatCode>
                <c:ptCount val="20"/>
                <c:pt idx="0">
                  <c:v>19</c:v>
                </c:pt>
                <c:pt idx="1">
                  <c:v>20</c:v>
                </c:pt>
                <c:pt idx="2">
                  <c:v>22</c:v>
                </c:pt>
                <c:pt idx="3">
                  <c:v>26</c:v>
                </c:pt>
                <c:pt idx="4">
                  <c:v>28</c:v>
                </c:pt>
                <c:pt idx="5">
                  <c:v>30</c:v>
                </c:pt>
                <c:pt idx="6">
                  <c:v>34</c:v>
                </c:pt>
                <c:pt idx="7">
                  <c:v>39</c:v>
                </c:pt>
                <c:pt idx="8">
                  <c:v>40</c:v>
                </c:pt>
                <c:pt idx="9">
                  <c:v>48</c:v>
                </c:pt>
                <c:pt idx="10">
                  <c:v>52</c:v>
                </c:pt>
                <c:pt idx="11">
                  <c:v>60</c:v>
                </c:pt>
                <c:pt idx="12">
                  <c:v>68</c:v>
                </c:pt>
                <c:pt idx="13">
                  <c:v>80</c:v>
                </c:pt>
                <c:pt idx="14">
                  <c:v>84</c:v>
                </c:pt>
                <c:pt idx="15">
                  <c:v>100</c:v>
                </c:pt>
                <c:pt idx="16">
                  <c:v>110</c:v>
                </c:pt>
                <c:pt idx="17">
                  <c:v>120</c:v>
                </c:pt>
                <c:pt idx="18">
                  <c:v>130</c:v>
                </c:pt>
                <c:pt idx="19">
                  <c:v>140</c:v>
                </c:pt>
              </c:numCache>
            </c:numRef>
          </c:xVal>
          <c:yVal>
            <c:numRef>
              <c:f>Лист1!$C$89:$C$108</c:f>
              <c:numCache>
                <c:formatCode>General</c:formatCode>
                <c:ptCount val="20"/>
                <c:pt idx="0">
                  <c:v>1346.1</c:v>
                </c:pt>
                <c:pt idx="1">
                  <c:v>1019.7</c:v>
                </c:pt>
                <c:pt idx="2">
                  <c:v>1138.7</c:v>
                </c:pt>
                <c:pt idx="3">
                  <c:v>1247</c:v>
                </c:pt>
                <c:pt idx="4">
                  <c:v>1400</c:v>
                </c:pt>
                <c:pt idx="5">
                  <c:v>1576.7</c:v>
                </c:pt>
                <c:pt idx="6">
                  <c:v>1770.6</c:v>
                </c:pt>
                <c:pt idx="7">
                  <c:v>2004.1</c:v>
                </c:pt>
                <c:pt idx="8">
                  <c:v>2266.1999999999998</c:v>
                </c:pt>
                <c:pt idx="9">
                  <c:v>2569.5</c:v>
                </c:pt>
                <c:pt idx="10">
                  <c:v>2897.3</c:v>
                </c:pt>
                <c:pt idx="11">
                  <c:v>3290.2</c:v>
                </c:pt>
                <c:pt idx="12">
                  <c:v>3755.2</c:v>
                </c:pt>
                <c:pt idx="13">
                  <c:v>4272.8999999999996</c:v>
                </c:pt>
                <c:pt idx="14">
                  <c:v>4819.7</c:v>
                </c:pt>
                <c:pt idx="15">
                  <c:v>5411.1</c:v>
                </c:pt>
                <c:pt idx="16">
                  <c:v>6074.8</c:v>
                </c:pt>
                <c:pt idx="17">
                  <c:v>6798.5</c:v>
                </c:pt>
                <c:pt idx="18">
                  <c:v>7249.9</c:v>
                </c:pt>
                <c:pt idx="19">
                  <c:v>7510.2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D73-44D5-9A8D-2548DC1B33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1083103"/>
        <c:axId val="1291087679"/>
      </c:scatterChart>
      <c:valAx>
        <c:axId val="12910831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Напряжение,</a:t>
                </a:r>
                <a:r>
                  <a:rPr lang="ru-RU" sz="1800" b="1" baseline="0" dirty="0"/>
                  <a:t> мВ</a:t>
                </a:r>
                <a:endParaRPr lang="ru-RU" sz="18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1087679"/>
        <c:crosses val="autoZero"/>
        <c:crossBetween val="midCat"/>
      </c:valAx>
      <c:valAx>
        <c:axId val="1291087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800" b="1" dirty="0"/>
                  <a:t>Амплитуда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10831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F508F-234E-433B-B7ED-E7B61DDD8A79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1D5C6-0B38-42F0-8DA4-2B87A28EE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D8A4A-2128-19B3-E898-762B896AD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9CC88F-1D12-F997-E9C7-FE4083E1F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B9541-0EC6-FCB1-2161-04AA657B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AFD4-CFA5-4AB8-A7C0-28DBF4E4498E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3DEA40-2A38-44CB-7C81-1C0A6B9B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468D42-1E41-FCE3-30DF-23DA3B10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7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FAEF3A-9932-0C98-5668-D717E56D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CA3E20-21F5-C9E1-5C47-DD99D0D51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3C23A6-E11A-0A0C-25BA-39F9D3EC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018C-0FFB-49A4-AD26-378A07B75E29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072077-EE86-F966-9B56-F57E8EF4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CA31F6-09E8-1783-1B8C-945D032E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051250-DAA1-4F6D-753D-2E9D84A1E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12BB5B-AD1C-5382-CD29-2F2824ADD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45967D-DCFD-AA1B-F9B9-AD1A759C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9873-C2FD-40CF-950F-7687DBFCD6F1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1DEF76-A35D-87FC-C642-F734D43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03550F-CEF9-AFE8-51F3-98E3E4D7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5FF21-A201-409F-D0CE-6B4A5DA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DABC8-9AC5-097D-A5F1-224499B64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C5ACF0-5333-1144-0CFA-304D6EF0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BE21B-EC8D-4C82-AA12-5563843391F8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7B3DDF-A4B1-6E32-5DC2-8B22BA7C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29AA59-C7EA-E33D-9D11-A815D397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4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D16A3-C0F7-C1A0-F6E7-CE73D73D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BBA64F-0773-B95D-27D8-7B227A35D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90C63-F9B4-2D4E-E015-2992A90B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F90B-7535-4DA6-BB60-2FEC089ADA3F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F68F15-0068-54ED-8D2D-44688215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75A6CE-1918-2D4D-C7B7-A643B751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1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C05A3-1D76-ED56-A261-3DFB0A9C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A2F63B-B5AE-4FD3-4048-1FA49AA67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B6ED23-DC6C-C5AD-F86F-214EAB205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6F9CDA-E5A0-2865-EC00-9B912524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8804-1D45-46D9-83F1-B33A9C2C9EDD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13FFA1-E34B-D221-9C4D-F3F22E40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642DCF-163F-205A-E875-D31FC936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07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CD0B4-DBEA-0AC5-1FD9-CC04A6575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BBF9C-5A0D-8F20-A6E2-BBA8B1581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7D889E-911B-AFE5-6AFD-1BF31DAD8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8A6F17-4644-155D-CD1E-2C6DA2E78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40ABF9-5D74-5FB6-DBC5-872FDC177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368DFB-A770-30C4-9E74-48CA3A1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361-F7FB-4D1E-BFD9-3B6B0B5C3648}" type="datetime1">
              <a:rPr lang="ru-RU" smtClean="0"/>
              <a:t>01.04.2025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E88B1F-6341-7B52-F023-1F133ACE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3E820F-83A6-E4DB-D328-0CFD7CC3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4C137-7C30-72AF-0F73-5D662B73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2688A5-FB74-0478-6D24-248F97B3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D7E1-8532-4E3A-9C3C-F20806122B44}" type="datetime1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4AB1CB-72C9-F7B4-9DB7-47D2C4EA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944D46-D007-33D8-9C82-0FC5F504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1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318B0B-4C76-72C9-2FF5-6839CAA0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AED11-DC21-4C5D-A6EE-D448D642EFC7}" type="datetime1">
              <a:rPr lang="ru-RU" smtClean="0"/>
              <a:t>01.04.2025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0E1219-7134-7000-EE0E-DE636DB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BBFF0E-164E-542D-9D2D-3459C5CA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5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9FC5D-1BF9-1157-CF04-1714355E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F5239-1B21-AF94-7DF3-469C01B3E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65C507-6BFB-B24E-1386-D98602D99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C1A074-5FE0-6C85-AD8F-F77227FB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ABB6-5A95-4331-8D6A-6DFDB226A410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D15214-E777-5625-32A0-EC372E9F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0C6C0-E4A2-485C-9447-08CAC698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0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341C1-D780-DBD5-034A-804120D2B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AAB081-6B69-B9CF-5D43-68BAA19FB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87163B-1AEE-C5FC-3E4D-4B6D2E3D0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20B8AB-D962-7DF1-D6C9-83B91C2B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78E3-C8F8-476D-AF4E-F348961FB9FA}" type="datetime1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999A5F-4012-10A1-7BF9-FE62348C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CBF3B-92C1-4FBA-50C8-21BBD2F6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9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A166C-2E47-2097-B4D5-5F0605EF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54F0E0-CD85-1993-695A-82443E518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FB4AA-A972-E764-D250-B828BB832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8FB9-34F6-43D7-BA83-625A81B23DFD}" type="datetime1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990F0-FCD8-5C97-613E-3C9EF6762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F25D0-67F0-A488-6263-9848C4AD7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37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F3BFA-CD84-FBEA-8D7E-90BEB2413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8738"/>
            <a:ext cx="9144000" cy="2387600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Текущие активности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BBC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R&amp;D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41EF3B-F4D8-F476-57C4-05916B6A4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9614"/>
            <a:ext cx="9144000" cy="281673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С. Доронин, Ф. Дубинин, А. Дуров, А. Захаров, К. Тертышная, Д. Шафикова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01.04.2025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65B5BB-07E0-5BB0-5FDE-80EB7025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F725E-1A96-643F-1181-9C1BF835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23937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Текущие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9EE99-D40B-E280-EA89-063A020A8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725"/>
            <a:ext cx="10515600" cy="4351338"/>
          </a:xfrm>
        </p:spPr>
        <p:txBody>
          <a:bodyPr>
            <a:normAutofit/>
          </a:bodyPr>
          <a:lstStyle/>
          <a:p>
            <a:r>
              <a:rPr lang="ru-RU" sz="3200" dirty="0"/>
              <a:t>Схема питания и съёма сигнала для </a:t>
            </a:r>
            <a:r>
              <a:rPr lang="ru-RU" sz="3200" dirty="0" err="1"/>
              <a:t>SiPM</a:t>
            </a:r>
            <a:r>
              <a:rPr lang="ru-RU" sz="3200" dirty="0"/>
              <a:t> на общей плате для 8-тайлового прототипа </a:t>
            </a:r>
          </a:p>
          <a:p>
            <a:r>
              <a:rPr lang="ru-RU" sz="3200" dirty="0"/>
              <a:t>Зависимость амплитуды и дисперсии сигнала </a:t>
            </a:r>
            <a:r>
              <a:rPr lang="ru-RU" sz="3200" dirty="0" err="1"/>
              <a:t>тайлов</a:t>
            </a:r>
            <a:r>
              <a:rPr lang="ru-RU" sz="3200" dirty="0"/>
              <a:t> от длины волокна и числа витков </a:t>
            </a:r>
          </a:p>
          <a:p>
            <a:r>
              <a:rPr lang="ru-RU" sz="3200" dirty="0"/>
              <a:t>Потери света в прозрачном оптоволокне </a:t>
            </a:r>
          </a:p>
          <a:p>
            <a:r>
              <a:rPr lang="ru-RU" sz="3200" dirty="0"/>
              <a:t>Потери света на стыке </a:t>
            </a:r>
          </a:p>
          <a:p>
            <a:r>
              <a:rPr lang="ru-RU" sz="3200" dirty="0" err="1"/>
              <a:t>Восьмитайловый</a:t>
            </a:r>
            <a:r>
              <a:rPr lang="ru-RU" sz="3200" dirty="0"/>
              <a:t> телескоп</a:t>
            </a:r>
            <a:endParaRPr lang="ru-RU" sz="3200" b="1" u="sng" dirty="0"/>
          </a:p>
          <a:p>
            <a:r>
              <a:rPr lang="ru-RU" sz="3200" b="1" u="sng" dirty="0"/>
              <a:t>Исследование однородности каналов </a:t>
            </a:r>
            <a:r>
              <a:rPr lang="en-US" sz="3200" b="1" u="sng" dirty="0"/>
              <a:t>FERS-5200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AC17CE-DB91-924D-B617-EEEF04ED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059658-C992-54F7-C682-210ACE6F1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D5F3056-21DC-4059-ABDA-73EA8B6B80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925627"/>
          </a:xfrm>
        </p:spPr>
        <p:txBody>
          <a:bodyPr>
            <a:no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Схема канала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FERS-5200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AEA47B0-51F0-4D06-4D77-F76978A3F0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881"/>
          <a:stretch/>
        </p:blipFill>
        <p:spPr>
          <a:xfrm>
            <a:off x="3209770" y="1455289"/>
            <a:ext cx="8556548" cy="3947421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16F4A16-9AEF-880B-F861-1C60D9AB6D7C}"/>
              </a:ext>
            </a:extLst>
          </p:cNvPr>
          <p:cNvSpPr/>
          <p:nvPr/>
        </p:nvSpPr>
        <p:spPr>
          <a:xfrm>
            <a:off x="422326" y="2352675"/>
            <a:ext cx="1858296" cy="12115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/>
              <a:t>Генератор</a:t>
            </a:r>
            <a:r>
              <a:rPr lang="ru-RU" dirty="0"/>
              <a:t>:</a:t>
            </a:r>
          </a:p>
          <a:p>
            <a:pPr algn="ctr"/>
            <a:r>
              <a:rPr lang="ru-RU" sz="1600" dirty="0"/>
              <a:t>10 </a:t>
            </a:r>
            <a:r>
              <a:rPr lang="ru-RU" sz="1600" dirty="0" err="1"/>
              <a:t>нс</a:t>
            </a:r>
            <a:r>
              <a:rPr lang="ru-RU" sz="1600" dirty="0"/>
              <a:t> прямоугольный</a:t>
            </a:r>
          </a:p>
          <a:p>
            <a:pPr algn="ctr"/>
            <a:r>
              <a:rPr lang="ru-RU" sz="1600" dirty="0"/>
              <a:t>1 В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606B9BD-6292-9281-1B24-95170C057DB3}"/>
              </a:ext>
            </a:extLst>
          </p:cNvPr>
          <p:cNvSpPr/>
          <p:nvPr/>
        </p:nvSpPr>
        <p:spPr>
          <a:xfrm>
            <a:off x="422326" y="4036128"/>
            <a:ext cx="1858296" cy="14693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/>
              <a:t>Аттенюатор</a:t>
            </a:r>
            <a:r>
              <a:rPr lang="ru-RU" dirty="0"/>
              <a:t>:</a:t>
            </a:r>
          </a:p>
          <a:p>
            <a:pPr algn="ctr"/>
            <a:r>
              <a:rPr lang="ru-RU" sz="1600" dirty="0"/>
              <a:t>последовательное уменьшение с шагом 1 дБ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AB6A078-8E14-2EA3-988C-F4D4D4AC02F4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351474" y="3564182"/>
            <a:ext cx="0" cy="471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826E0BCD-E28B-533D-2075-06C05DCFDE9F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2280622" y="4291769"/>
            <a:ext cx="865239" cy="47902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9928D63-D1CA-4937-BF49-1A10DF71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61920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E5F0E-EF48-F98D-ABB3-EE7A331B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C687B-CF1F-954B-3D07-019EB35C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2553"/>
          </a:xfrm>
        </p:spPr>
        <p:txBody>
          <a:bodyPr>
            <a:no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Калибровочные кривые по трем точкам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46">
            <a:extLst>
              <a:ext uri="{FF2B5EF4-FFF2-40B4-BE49-F238E27FC236}">
                <a16:creationId xmlns:a16="http://schemas.microsoft.com/office/drawing/2014/main" id="{9A13184F-CDB9-64C6-F6EC-8C906A48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E3D7A7DC-85B5-4B0B-A58F-2C178B6C6B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7031933"/>
              </p:ext>
            </p:extLst>
          </p:nvPr>
        </p:nvGraphicFramePr>
        <p:xfrm>
          <a:off x="0" y="892553"/>
          <a:ext cx="5894388" cy="425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8451B5F0-BF5A-42AF-9045-8451ED540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7617157"/>
              </p:ext>
            </p:extLst>
          </p:nvPr>
        </p:nvGraphicFramePr>
        <p:xfrm>
          <a:off x="5887243" y="892553"/>
          <a:ext cx="5746273" cy="4367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Текст 6">
            <a:extLst>
              <a:ext uri="{FF2B5EF4-FFF2-40B4-BE49-F238E27FC236}">
                <a16:creationId xmlns:a16="http://schemas.microsoft.com/office/drawing/2014/main" id="{6884AB1E-DB0A-4F9D-8B7B-7042D584F138}"/>
              </a:ext>
            </a:extLst>
          </p:cNvPr>
          <p:cNvSpPr txBox="1">
            <a:spLocks/>
          </p:cNvSpPr>
          <p:nvPr/>
        </p:nvSpPr>
        <p:spPr>
          <a:xfrm>
            <a:off x="268287" y="5519867"/>
            <a:ext cx="11237913" cy="98488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 kern="1200">
                <a:solidFill>
                  <a:srgbClr val="222A3F"/>
                </a:solidFill>
                <a:latin typeface="Montserrat" panose="00000500000000000000" pitchFamily="2" charset="-52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Коэффициент 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отвечает за преобразование входного напряжения в цифровой код.</a:t>
            </a:r>
          </a:p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Коэффициент b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показывает точку пересечения прямой с осью y и определяет значение пьедестала в канале. 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>
            <a:extLst>
              <a:ext uri="{FF2B5EF4-FFF2-40B4-BE49-F238E27FC236}">
                <a16:creationId xmlns:a16="http://schemas.microsoft.com/office/drawing/2014/main" id="{4CF8BA46-7431-422A-884F-1B26F375266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668717"/>
            <a:ext cx="6057901" cy="447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LG</a:t>
            </a:r>
            <a:endParaRPr lang="ru-RU" sz="2400" b="1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D6B3570-7B4C-4496-8E63-D1C84DAB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dirty="0"/>
              <a:t>8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9648F14-1692-4B04-8C54-2247B60A6A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6391"/>
            <a:ext cx="6162676" cy="3077426"/>
          </a:xfrm>
          <a:prstGeom prst="rect">
            <a:avLst/>
          </a:prstGeom>
        </p:spPr>
      </p:pic>
      <p:sp>
        <p:nvSpPr>
          <p:cNvPr id="9" name="Текст 6">
            <a:extLst>
              <a:ext uri="{FF2B5EF4-FFF2-40B4-BE49-F238E27FC236}">
                <a16:creationId xmlns:a16="http://schemas.microsoft.com/office/drawing/2014/main" id="{3B88F32B-EB92-49E6-BCDA-72CA18BF2B71}"/>
              </a:ext>
            </a:extLst>
          </p:cNvPr>
          <p:cNvSpPr txBox="1">
            <a:spLocks/>
          </p:cNvSpPr>
          <p:nvPr/>
        </p:nvSpPr>
        <p:spPr>
          <a:xfrm>
            <a:off x="5824536" y="668717"/>
            <a:ext cx="6057901" cy="447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/>
              <a:t>HG</a:t>
            </a:r>
            <a:endParaRPr lang="ru-RU" sz="2400" b="1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C7AB51FA-B232-4023-9E62-1D750F5544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8925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Параметры линейной аппроксимации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A1751A-AD7D-4993-958F-143E6D98FD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543" y="1116390"/>
            <a:ext cx="6162676" cy="30774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42BCAB6-E1D9-46E0-98DC-6C5869748DDE}"/>
              </a:ext>
            </a:extLst>
          </p:cNvPr>
          <p:cNvSpPr txBox="1"/>
          <p:nvPr/>
        </p:nvSpPr>
        <p:spPr>
          <a:xfrm>
            <a:off x="2880124" y="4147797"/>
            <a:ext cx="6219824" cy="3906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Характеристики каналов при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18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HG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n-US" sz="1800" b="1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LG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1,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 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ru-RU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100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A5B14C76-24E6-4102-8971-4D0013959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205962"/>
              </p:ext>
            </p:extLst>
          </p:nvPr>
        </p:nvGraphicFramePr>
        <p:xfrm>
          <a:off x="2739167" y="4659374"/>
          <a:ext cx="6713666" cy="1696976"/>
        </p:xfrm>
        <a:graphic>
          <a:graphicData uri="http://schemas.openxmlformats.org/drawingml/2006/table">
            <a:tbl>
              <a:tblPr firstRow="1" firstCol="1" bandRow="1"/>
              <a:tblGrid>
                <a:gridCol w="2822112">
                  <a:extLst>
                    <a:ext uri="{9D8B030D-6E8A-4147-A177-3AD203B41FA5}">
                      <a16:colId xmlns:a16="http://schemas.microsoft.com/office/drawing/2014/main" val="3687241244"/>
                    </a:ext>
                  </a:extLst>
                </a:gridCol>
                <a:gridCol w="1933183">
                  <a:extLst>
                    <a:ext uri="{9D8B030D-6E8A-4147-A177-3AD203B41FA5}">
                      <a16:colId xmlns:a16="http://schemas.microsoft.com/office/drawing/2014/main" val="1385918387"/>
                    </a:ext>
                  </a:extLst>
                </a:gridCol>
                <a:gridCol w="1958371">
                  <a:extLst>
                    <a:ext uri="{9D8B030D-6E8A-4147-A177-3AD203B41FA5}">
                      <a16:colId xmlns:a16="http://schemas.microsoft.com/office/drawing/2014/main" val="3391492117"/>
                    </a:ext>
                  </a:extLst>
                </a:gridCol>
              </a:tblGrid>
              <a:tr h="364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Режим усиления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High Gain (HG)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Low Gain (LG)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078982"/>
                  </a:ext>
                </a:extLst>
              </a:tr>
              <a:tr h="364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СКО коэффициента k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162475"/>
                  </a:ext>
                </a:extLst>
              </a:tr>
              <a:tr h="364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Коэффициент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 (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пьедестал)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-902,6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96,8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528682"/>
                  </a:ext>
                </a:extLst>
              </a:tr>
              <a:tr h="364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СКО коэффициента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217,6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9,8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380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71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E5F0E-EF48-F98D-ABB3-EE7A331B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C687B-CF1F-954B-3D07-019EB35C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92553"/>
          </a:xfrm>
        </p:spPr>
        <p:txBody>
          <a:bodyPr>
            <a:no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Калибровочные кривые для первого канала</a:t>
            </a:r>
            <a:endParaRPr lang="ru-RU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46">
            <a:extLst>
              <a:ext uri="{FF2B5EF4-FFF2-40B4-BE49-F238E27FC236}">
                <a16:creationId xmlns:a16="http://schemas.microsoft.com/office/drawing/2014/main" id="{9A13184F-CDB9-64C6-F6EC-8C906A48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694172"/>
              </p:ext>
            </p:extLst>
          </p:nvPr>
        </p:nvGraphicFramePr>
        <p:xfrm>
          <a:off x="80961" y="1209675"/>
          <a:ext cx="6262689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689405"/>
              </p:ext>
            </p:extLst>
          </p:nvPr>
        </p:nvGraphicFramePr>
        <p:xfrm>
          <a:off x="6096000" y="1209675"/>
          <a:ext cx="6096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3797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39735-F2F2-6D2C-78CC-AE41D1F0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CF6E6E-2509-E2BF-D52B-C1D8A26C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3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39735-F2F2-6D2C-78CC-AE41D1F0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Backup slides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CF6E6E-2509-E2BF-D52B-C1D8A26C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873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9886A-9A44-EB6E-757C-8C95A2FDF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7AE60-5254-0E2D-CB29-FF6A4112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Схема канала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Citiroc1a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B5FEF55-43E5-F03C-F784-57BC8476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9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A440B2-779A-8A04-4FF6-678381B0F9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903" t="27957" r="36371" b="7315"/>
          <a:stretch/>
        </p:blipFill>
        <p:spPr>
          <a:xfrm>
            <a:off x="2202424" y="1465006"/>
            <a:ext cx="6184491" cy="443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18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221</Words>
  <Application>Microsoft Office PowerPoint</Application>
  <PresentationFormat>Широкоэкранный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Текущие активности BBC R&amp;D</vt:lpstr>
      <vt:lpstr>Текущие работы</vt:lpstr>
      <vt:lpstr>Схема канала FERS-5200</vt:lpstr>
      <vt:lpstr>Калибровочные кривые по трем точкам</vt:lpstr>
      <vt:lpstr>Презентация PowerPoint</vt:lpstr>
      <vt:lpstr>Калибровочные кривые для первого канала</vt:lpstr>
      <vt:lpstr>Спасибо за внимание</vt:lpstr>
      <vt:lpstr>Backup slides</vt:lpstr>
      <vt:lpstr>Схема канала Citiroc1a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Текущие активности BBC R&amp;D</dc:title>
  <dc:creator>qwe rty</dc:creator>
  <cp:lastModifiedBy>WIZARD LIZARD</cp:lastModifiedBy>
  <cp:revision>37</cp:revision>
  <dcterms:created xsi:type="dcterms:W3CDTF">2024-11-15T14:13:37Z</dcterms:created>
  <dcterms:modified xsi:type="dcterms:W3CDTF">2025-04-01T10:49:06Z</dcterms:modified>
</cp:coreProperties>
</file>