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.jpeg" ContentType="image/jpeg"/>
  <Override PartName="/ppt/media/image2.jpeg" ContentType="image/jpeg"/>
  <Override PartName="/ppt/media/image3.jpeg" ContentType="image/jpeg"/>
  <Override PartName="/ppt/media/image4.jpeg" ContentType="image/jpeg"/>
  <Override PartName="/ppt/media/image5.jpeg" ContentType="image/jpeg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Calibri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 b="def" i="def"/>
      <a:tcStyle>
        <a:tcBdr/>
        <a:fill>
          <a:solidFill>
            <a:srgbClr val="E8EBF5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 b="def" i="def"/>
      <a:tcStyle>
        <a:tcBdr/>
        <a:fill>
          <a:solidFill>
            <a:srgbClr val="F0F0F0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 b="def" i="def"/>
      <a:tcStyle>
        <a:tcBdr/>
        <a:fill>
          <a:solidFill>
            <a:srgbClr val="EBF1E8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 b="def" i="def"/>
      <a:tcStyle>
        <a:tcBdr/>
        <a:fill>
          <a:solidFill>
            <a:srgbClr val="E6E6E6"/>
          </a:solidFill>
        </a:fill>
      </a:tcStyle>
    </a:band2H>
    <a:firstCol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 b="def" i="def"/>
      <a:tcStyle>
        <a:tcBdr/>
        <a:fill>
          <a:solidFill>
            <a:srgbClr val="FFFFFF"/>
          </a:solidFill>
        </a:fill>
      </a:tcStyle>
    </a:band2H>
    <a:firstCol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Comments="1"/>
</file>

<file path=ppt/_rels/presentation.xml.rels><?xml version="1.0" encoding="UTF-8"?>
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Relationship Id="rId14" Type="http://schemas.openxmlformats.org/officeDocument/2006/relationships/slide" Target="slides/slide7.xml"/><Relationship Id="rId15" Type="http://schemas.openxmlformats.org/officeDocument/2006/relationships/slide" Target="slides/slide8.xml"/><Relationship Id="rId16" Type="http://schemas.openxmlformats.org/officeDocument/2006/relationships/slide" Target="slides/slide9.xml"/><Relationship Id="rId17" Type="http://schemas.openxmlformats.org/officeDocument/2006/relationships/slide" Target="slides/slide10.xml"/><Relationship Id="rId18" Type="http://schemas.openxmlformats.org/officeDocument/2006/relationships/slide" Target="slides/slide11.xml"/></Relationships>
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Shape 109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0" name="Shape 110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n-lt"/>
        <a:ea typeface="+mn-ea"/>
        <a:cs typeface="+mn-cs"/>
        <a:sym typeface="Calibri"/>
      </a:defRPr>
    </a:lvl1pPr>
    <a:lvl2pPr indent="228600" latinLnBrk="0">
      <a:defRPr sz="1200">
        <a:latin typeface="+mn-lt"/>
        <a:ea typeface="+mn-ea"/>
        <a:cs typeface="+mn-cs"/>
        <a:sym typeface="Calibri"/>
      </a:defRPr>
    </a:lvl2pPr>
    <a:lvl3pPr indent="457200" latinLnBrk="0">
      <a:defRPr sz="1200">
        <a:latin typeface="+mn-lt"/>
        <a:ea typeface="+mn-ea"/>
        <a:cs typeface="+mn-cs"/>
        <a:sym typeface="Calibri"/>
      </a:defRPr>
    </a:lvl3pPr>
    <a:lvl4pPr indent="685800" latinLnBrk="0">
      <a:defRPr sz="1200">
        <a:latin typeface="+mn-lt"/>
        <a:ea typeface="+mn-ea"/>
        <a:cs typeface="+mn-cs"/>
        <a:sym typeface="Calibri"/>
      </a:defRPr>
    </a:lvl4pPr>
    <a:lvl5pPr indent="914400" latinLnBrk="0">
      <a:defRPr sz="1200">
        <a:latin typeface="+mn-lt"/>
        <a:ea typeface="+mn-ea"/>
        <a:cs typeface="+mn-cs"/>
        <a:sym typeface="Calibri"/>
      </a:defRPr>
    </a:lvl5pPr>
    <a:lvl6pPr indent="1143000" latinLnBrk="0">
      <a:defRPr sz="1200">
        <a:latin typeface="+mn-lt"/>
        <a:ea typeface="+mn-ea"/>
        <a:cs typeface="+mn-cs"/>
        <a:sym typeface="Calibri"/>
      </a:defRPr>
    </a:lvl6pPr>
    <a:lvl7pPr indent="1371600" latinLnBrk="0">
      <a:defRPr sz="1200">
        <a:latin typeface="+mn-lt"/>
        <a:ea typeface="+mn-ea"/>
        <a:cs typeface="+mn-cs"/>
        <a:sym typeface="Calibri"/>
      </a:defRPr>
    </a:lvl7pPr>
    <a:lvl8pPr indent="1600200" latinLnBrk="0">
      <a:defRPr sz="1200">
        <a:latin typeface="+mn-lt"/>
        <a:ea typeface="+mn-ea"/>
        <a:cs typeface="+mn-cs"/>
        <a:sym typeface="Calibri"/>
      </a:defRPr>
    </a:lvl8pPr>
    <a:lvl9pPr indent="1828800" latinLnBrk="0">
      <a:defRPr sz="1200">
        <a:latin typeface="+mn-lt"/>
        <a:ea typeface="+mn-ea"/>
        <a:cs typeface="+mn-cs"/>
        <a:sym typeface="Calibri"/>
      </a:defRPr>
    </a:lvl9pPr>
  </p:notesStyle>
</p:notesMaster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itle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2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3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Текст заголовка"/>
          <p:cNvSpPr txBox="1"/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93" name="Уровень текста 1…"/>
          <p:cNvSpPr txBox="1"/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1pPr>
            <a:lvl2pPr marL="0" indent="45720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2pPr>
            <a:lvl3pPr marL="0" indent="91440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3pPr>
            <a:lvl4pPr marL="0" indent="137160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4pPr>
            <a:lvl5pPr marL="0" indent="1828800" algn="ctr">
              <a:buSzTx/>
              <a:buFontTx/>
              <a:buNone/>
              <a:defRPr sz="2400"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4" name="Номер слайда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ptos Display"/>
                <a:ea typeface="Aptos Display"/>
                <a:cs typeface="Aptos Display"/>
                <a:sym typeface="Aptos Display"/>
              </a:defRPr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102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Aptos"/>
                <a:ea typeface="Aptos"/>
                <a:cs typeface="Aptos"/>
                <a:sym typeface="Aptos"/>
              </a:defRPr>
            </a:lvl1pPr>
            <a:lvl2pPr>
              <a:defRPr>
                <a:latin typeface="Aptos"/>
                <a:ea typeface="Aptos"/>
                <a:cs typeface="Aptos"/>
                <a:sym typeface="Aptos"/>
              </a:defRPr>
            </a:lvl2pPr>
            <a:lvl3pPr>
              <a:defRPr>
                <a:latin typeface="Aptos"/>
                <a:ea typeface="Aptos"/>
                <a:cs typeface="Aptos"/>
                <a:sym typeface="Aptos"/>
              </a:defRPr>
            </a:lvl3pPr>
            <a:lvl4pPr>
              <a:defRPr>
                <a:latin typeface="Aptos"/>
                <a:ea typeface="Aptos"/>
                <a:cs typeface="Aptos"/>
                <a:sym typeface="Aptos"/>
              </a:defRPr>
            </a:lvl4pPr>
            <a:lvl5pPr>
              <a:defRPr>
                <a:latin typeface="Aptos"/>
                <a:ea typeface="Aptos"/>
                <a:cs typeface="Aptos"/>
                <a:sym typeface="Aptos"/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103" name="Номер слайда"/>
          <p:cNvSpPr txBox="1"/>
          <p:nvPr>
            <p:ph type="sldNum" sz="quarter" idx="2"/>
          </p:nvPr>
        </p:nvSpPr>
        <p:spPr>
          <a:xfrm>
            <a:off x="11080144" y="6404292"/>
            <a:ext cx="273657" cy="26924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757575"/>
                </a:solidFill>
                <a:latin typeface="Aptos"/>
                <a:ea typeface="Aptos"/>
                <a:cs typeface="Aptos"/>
                <a:sym typeface="Aptos"/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21" name="Уровень текста 1…"/>
          <p:cNvSpPr txBox="1"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22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Текст заголовка"/>
          <p:cNvSpPr txBox="1"/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30" name="Уровень текста 1…"/>
          <p:cNvSpPr txBox="1"/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31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39" name="Уровень текста 1…"/>
          <p:cNvSpPr txBox="1"/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Текст заголовка"/>
          <p:cNvSpPr txBox="1"/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48" name="Уровень текста 1…"/>
          <p:cNvSpPr txBox="1"/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b="1" sz="2400"/>
            </a:lvl1pPr>
            <a:lvl2pPr marL="0" indent="457200">
              <a:buSzTx/>
              <a:buFontTx/>
              <a:buNone/>
              <a:defRPr b="1" sz="2400"/>
            </a:lvl2pPr>
            <a:lvl3pPr marL="0" indent="914400">
              <a:buSzTx/>
              <a:buFontTx/>
              <a:buNone/>
              <a:defRPr b="1" sz="2400"/>
            </a:lvl3pPr>
            <a:lvl4pPr marL="0" indent="1371600">
              <a:buSzTx/>
              <a:buFontTx/>
              <a:buNone/>
              <a:defRPr b="1" sz="2400"/>
            </a:lvl4pPr>
            <a:lvl5pPr marL="0" indent="1828800">
              <a:buSzTx/>
              <a:buFontTx/>
              <a:buNone/>
              <a:defRPr b="1" sz="24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9" name="Текст 4"/>
          <p:cNvSpPr/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b="1" sz="2400"/>
            </a:pPr>
          </a:p>
        </p:txBody>
      </p:sp>
      <p:sp>
        <p:nvSpPr>
          <p:cNvPr id="50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Текст заголовка"/>
          <p:cNvSpPr txBox="1"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Текст заголовка</a:t>
            </a:r>
          </a:p>
        </p:txBody>
      </p:sp>
      <p:sp>
        <p:nvSpPr>
          <p:cNvPr id="58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73" name="Уровень текста 1…"/>
          <p:cNvSpPr txBox="1"/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74" name="Текст 3"/>
          <p:cNvSpPr/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</a:p>
        </p:txBody>
      </p:sp>
      <p:sp>
        <p:nvSpPr>
          <p:cNvPr id="7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type="tx" showMasterSp="1" showMasterPhAnim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Текст заголовка"/>
          <p:cNvSpPr txBox="1"/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pPr/>
            <a:r>
              <a:t>Текст заголовка</a:t>
            </a:r>
          </a:p>
        </p:txBody>
      </p:sp>
      <p:sp>
        <p:nvSpPr>
          <p:cNvPr id="83" name="Рисунок 2"/>
          <p:cNvSpPr/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pPr/>
          </a:p>
        </p:txBody>
      </p:sp>
      <p:sp>
        <p:nvSpPr>
          <p:cNvPr id="84" name="Уровень текста 1…"/>
          <p:cNvSpPr txBox="1"/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85" name="Номер слайда"/>
          <p:cNvSpPr txBox="1"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заголовка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normAutofit fontScale="100000" lnSpcReduction="0"/>
          </a:bodyPr>
          <a:lstStyle/>
          <a:p>
            <a:pPr/>
            <a:r>
              <a:t>Текст заголовка</a:t>
            </a:r>
          </a:p>
        </p:txBody>
      </p:sp>
      <p:sp>
        <p:nvSpPr>
          <p:cNvPr id="3" name="Уровень текста 1…"/>
          <p:cNvSpPr txBox="1"/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normAutofit fontScale="100000" lnSpcReduction="0"/>
          </a:bodyPr>
          <a:lstStyle/>
          <a:p>
            <a:pPr/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4" name="Номер слайда"/>
          <p:cNvSpPr txBox="1"/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</p:sldLayoutIdLst>
  <p:transition xmlns:p14="http://schemas.microsoft.com/office/powerpoint/2010/main" spd="med" advClick="1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4400" u="none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b="0" baseline="0" cap="none" i="0" spc="0" strike="noStrike" sz="2800" u="none">
          <a:solidFill>
            <a:srgbClr val="000000"/>
          </a:solidFill>
          <a:uFillTx/>
          <a:latin typeface="+mn-lt"/>
          <a:ea typeface="+mn-ea"/>
          <a:cs typeface="+mn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200" u="none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1.jpeg"/></Relationships>
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jpeg"/></Relationships>
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6.png"/></Relationships>
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2.jpeg"/><Relationship Id="rId3" Type="http://schemas.openxmlformats.org/officeDocument/2006/relationships/image" Target="../media/image7.png"/><Relationship Id="rId4" Type="http://schemas.openxmlformats.org/officeDocument/2006/relationships/image" Target="../media/image8.png"/><Relationship Id="rId5" Type="http://schemas.openxmlformats.org/officeDocument/2006/relationships/image" Target="../media/image9.png"/><Relationship Id="rId6" Type="http://schemas.openxmlformats.org/officeDocument/2006/relationships/image" Target="../media/image10.png"/><Relationship Id="rId7" Type="http://schemas.openxmlformats.org/officeDocument/2006/relationships/image" Target="../media/image1.png"/></Relationships>

</file>

<file path=ppt/slides/_rels/slide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3.jpeg"/><Relationship Id="rId3" Type="http://schemas.openxmlformats.org/officeDocument/2006/relationships/image" Target="../media/image11.png"/><Relationship Id="rId4" Type="http://schemas.openxmlformats.org/officeDocument/2006/relationships/image" Target="../media/image1.png"/><Relationship Id="rId5" Type="http://schemas.openxmlformats.org/officeDocument/2006/relationships/image" Target="../media/image4.jpeg"/><Relationship Id="rId6" Type="http://schemas.openxmlformats.org/officeDocument/2006/relationships/image" Target="../media/image12.png"/></Relationships>

</file>

<file path=ppt/slides/_rels/slide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1.tif"/></Relationships>
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2.tif"/><Relationship Id="rId4" Type="http://schemas.openxmlformats.org/officeDocument/2006/relationships/image" Target="../media/image3.tif"/></Relationships>

</file>

<file path=ppt/slides/_rels/slide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4.tif"/></Relationships>
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Relationship Id="rId3" Type="http://schemas.openxmlformats.org/officeDocument/2006/relationships/image" Target="../media/image5.tif"/></Relationships>

</file>

<file path=ppt/slides/_rels/slide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image" Target="../media/image1.pn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Подзаголовок 2"/>
          <p:cNvSpPr txBox="1"/>
          <p:nvPr>
            <p:ph type="body" sz="half" idx="1"/>
          </p:nvPr>
        </p:nvSpPr>
        <p:spPr>
          <a:xfrm>
            <a:off x="133081" y="2963037"/>
            <a:ext cx="11925838" cy="1789268"/>
          </a:xfrm>
          <a:prstGeom prst="rect">
            <a:avLst/>
          </a:prstGeom>
        </p:spPr>
        <p:txBody>
          <a:bodyPr anchor="ctr"/>
          <a:lstStyle>
            <a:lvl1pPr>
              <a:defRPr sz="5000">
                <a:solidFill>
                  <a:srgbClr val="1A1A1A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Ongoing BBC detector activities in MEPhI</a:t>
            </a:r>
          </a:p>
        </p:txBody>
      </p:sp>
      <p:grpSp>
        <p:nvGrpSpPr>
          <p:cNvPr id="117" name="Группа 14"/>
          <p:cNvGrpSpPr/>
          <p:nvPr/>
        </p:nvGrpSpPr>
        <p:grpSpPr>
          <a:xfrm>
            <a:off x="-1" y="-1"/>
            <a:ext cx="12192001" cy="1179659"/>
            <a:chOff x="0" y="0"/>
            <a:chExt cx="12192000" cy="1179657"/>
          </a:xfrm>
        </p:grpSpPr>
        <p:grpSp>
          <p:nvGrpSpPr>
            <p:cNvPr id="115" name="Прямоугольник 3"/>
            <p:cNvGrpSpPr/>
            <p:nvPr/>
          </p:nvGrpSpPr>
          <p:grpSpPr>
            <a:xfrm>
              <a:off x="0" y="-1"/>
              <a:ext cx="12192000" cy="1138154"/>
              <a:chOff x="0" y="0"/>
              <a:chExt cx="12192000" cy="1138153"/>
            </a:xfrm>
          </p:grpSpPr>
          <p:sp>
            <p:nvSpPr>
              <p:cNvPr id="113" name="Прямоугольник"/>
              <p:cNvSpPr/>
              <p:nvPr/>
            </p:nvSpPr>
            <p:spPr>
              <a:xfrm>
                <a:off x="0" y="-1"/>
                <a:ext cx="12192000" cy="1138154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sz="3200"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114" name="IX SPD collaboration meeting"/>
              <p:cNvSpPr txBox="1"/>
              <p:nvPr/>
            </p:nvSpPr>
            <p:spPr>
              <a:xfrm>
                <a:off x="55244" y="315548"/>
                <a:ext cx="12081511" cy="507056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3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IX SPD collaboration meeting</a:t>
                </a:r>
              </a:p>
            </p:txBody>
          </p:sp>
        </p:grpSp>
        <p:pic>
          <p:nvPicPr>
            <p:cNvPr id="116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65808"/>
              <a:ext cx="1445395" cy="813849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118" name="Рисунок 4" descr="Рисунок 4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24813" y="1240330"/>
            <a:ext cx="1367356" cy="1367356"/>
          </a:xfrm>
          <a:prstGeom prst="rect">
            <a:avLst/>
          </a:prstGeom>
          <a:ln w="12700">
            <a:miter lim="400000"/>
          </a:ln>
        </p:spPr>
      </p:pic>
      <p:pic>
        <p:nvPicPr>
          <p:cNvPr id="119" name="Рисунок 5" descr="Рисунок 5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802709" y="1002764"/>
            <a:ext cx="1818605" cy="1818605"/>
          </a:xfrm>
          <a:prstGeom prst="rect">
            <a:avLst/>
          </a:prstGeom>
          <a:ln w="12700">
            <a:miter lim="400000"/>
          </a:ln>
        </p:spPr>
      </p:pic>
      <p:pic>
        <p:nvPicPr>
          <p:cNvPr id="120" name="Picture 5" descr="Picture 5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9231017" y="1412469"/>
            <a:ext cx="1936170" cy="997322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4" descr="Picture 4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7157719" y="1240062"/>
            <a:ext cx="1662757" cy="1342137"/>
          </a:xfrm>
          <a:prstGeom prst="rect">
            <a:avLst/>
          </a:prstGeom>
          <a:ln w="12700">
            <a:miter lim="400000"/>
          </a:ln>
        </p:spPr>
      </p:pic>
      <p:pic>
        <p:nvPicPr>
          <p:cNvPr id="122" name="Picture 2" descr="Picture 2"/>
          <p:cNvPicPr>
            <a:picLocks noChangeAspect="1"/>
          </p:cNvPicPr>
          <p:nvPr/>
        </p:nvPicPr>
        <p:blipFill>
          <a:blip r:embed="rId7">
            <a:extLst/>
          </a:blip>
          <a:stretch>
            <a:fillRect/>
          </a:stretch>
        </p:blipFill>
        <p:spPr>
          <a:xfrm>
            <a:off x="4899828" y="1177540"/>
            <a:ext cx="2005135" cy="1417538"/>
          </a:xfrm>
          <a:prstGeom prst="rect">
            <a:avLst/>
          </a:prstGeom>
          <a:ln w="12700">
            <a:miter lim="400000"/>
          </a:ln>
        </p:spPr>
      </p:pic>
      <p:sp>
        <p:nvSpPr>
          <p:cNvPr id="123" name="TextBox 9"/>
          <p:cNvSpPr txBox="1"/>
          <p:nvPr/>
        </p:nvSpPr>
        <p:spPr>
          <a:xfrm>
            <a:off x="9863019" y="6001933"/>
            <a:ext cx="2332845" cy="8653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 anchor="ctr">
            <a:spAutoFit/>
          </a:bodyPr>
          <a:lstStyle/>
          <a:p>
            <a:pPr algn="ctr">
              <a:defRPr sz="30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Durov Andrei</a:t>
            </a:r>
          </a:p>
          <a:p>
            <a:pPr algn="ctr">
              <a:defRPr sz="25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NRNU MEPhI</a:t>
            </a:r>
          </a:p>
        </p:txBody>
      </p:sp>
      <p:sp>
        <p:nvSpPr>
          <p:cNvPr id="124" name="TextBox 10"/>
          <p:cNvSpPr txBox="1"/>
          <p:nvPr/>
        </p:nvSpPr>
        <p:spPr>
          <a:xfrm>
            <a:off x="4821793" y="6211668"/>
            <a:ext cx="2161206" cy="6151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The 13th of May 2025</a:t>
            </a:r>
            <a:br/>
            <a:r>
              <a:t>Erevan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TextBox 20"/>
          <p:cNvSpPr txBox="1"/>
          <p:nvPr/>
        </p:nvSpPr>
        <p:spPr>
          <a:xfrm>
            <a:off x="1340139" y="199875"/>
            <a:ext cx="10022521" cy="39247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defTabSz="457200">
              <a:lnSpc>
                <a:spcPct val="90000"/>
              </a:lnSpc>
              <a:defRPr b="1" sz="2400">
                <a:solidFill>
                  <a:srgbClr val="7E9C4C"/>
                </a:solidFill>
              </a:defRPr>
            </a:lvl1pPr>
          </a:lstStyle>
          <a:p>
            <a:pPr/>
            <a:r>
              <a:t>УСТРОЙСТВО ОБРАБОТКИ СИГНАЛА С КРЕМНИЕВЫХ ФОТОУМНОЖИТЕЛЕЙ</a:t>
            </a:r>
          </a:p>
        </p:txBody>
      </p:sp>
      <p:sp>
        <p:nvSpPr>
          <p:cNvPr id="254" name="TextBox 26"/>
          <p:cNvSpPr txBox="1"/>
          <p:nvPr/>
        </p:nvSpPr>
        <p:spPr>
          <a:xfrm>
            <a:off x="8491235" y="1104537"/>
            <a:ext cx="2651484" cy="3005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defTabSz="457200">
              <a:defRPr b="1" sz="1600"/>
            </a:lvl1pPr>
          </a:lstStyle>
          <a:p>
            <a:pPr/>
            <a:r>
              <a:t>Технические характеристики</a:t>
            </a:r>
          </a:p>
        </p:txBody>
      </p:sp>
      <p:graphicFrame>
        <p:nvGraphicFramePr>
          <p:cNvPr id="255" name="Таблица 16"/>
          <p:cNvGraphicFramePr/>
          <p:nvPr/>
        </p:nvGraphicFramePr>
        <p:xfrm>
          <a:off x="7695054" y="1504765"/>
          <a:ext cx="4182622" cy="5153359"/>
        </p:xfrm>
        <a:graphic xmlns:a="http://schemas.openxmlformats.org/drawingml/2006/main">
          <a:graphicData uri="http://schemas.openxmlformats.org/drawingml/2006/table">
            <a:tbl>
              <a:tblPr firstCol="1" firstRow="1" lastCol="0" lastRow="0" bandCol="0" bandRow="0" rtl="0">
                <a:tableStyleId>{4C3C2611-4C71-4FC5-86AE-919BDF0F9419}</a:tableStyleId>
              </a:tblPr>
              <a:tblGrid>
                <a:gridCol w="1906146"/>
                <a:gridCol w="2276475"/>
              </a:tblGrid>
              <a:tr h="420092">
                <a:tc>
                  <a:txBody>
                    <a:bodyPr/>
                    <a:lstStyle/>
                    <a:p>
                      <a:pPr algn="l">
                        <a:lnSpc>
                          <a:spcPct val="105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Входы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25400">
                      <a:solidFill>
                        <a:srgbClr val="84AC9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64 канала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25400">
                      <a:solidFill>
                        <a:srgbClr val="84AC9D"/>
                      </a:solidFill>
                    </a:lnB>
                    <a:noFill/>
                  </a:tcPr>
                </a:tc>
              </a:tr>
              <a:tr h="420092">
                <a:tc>
                  <a:txBody>
                    <a:bodyPr/>
                    <a:lstStyle/>
                    <a:p>
                      <a:pPr algn="l">
                        <a:lnSpc>
                          <a:spcPct val="105999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Полярность сигнала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254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/>
                        <a:t>Положительная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254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</a:tr>
              <a:tr h="420092">
                <a:tc>
                  <a:txBody>
                    <a:bodyPr/>
                    <a:lstStyle/>
                    <a:p>
                      <a:pPr algn="l"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Предусилитель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/>
                        <a:t>50 раз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</a:tr>
              <a:tr h="420092">
                <a:tc>
                  <a:txBody>
                    <a:bodyPr/>
                    <a:lstStyle/>
                    <a:p>
                      <a:pPr algn="l" defTabSz="540044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Время формирования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/>
                        <a:t>20 нс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</a:tr>
              <a:tr h="499925">
                <a:tc>
                  <a:txBody>
                    <a:bodyPr/>
                    <a:lstStyle/>
                    <a:p>
                      <a:pPr algn="l" defTabSz="540044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Запуск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/>
                        <a:t>10-битный ЦАП для задания порога каждого канала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</a:tr>
              <a:tr h="1126214">
                <a:tc>
                  <a:txBody>
                    <a:bodyPr/>
                    <a:lstStyle/>
                    <a:p>
                      <a:pPr algn="l" defTabSz="540044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Высоковольтный источник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800"/>
                        </a:spcBef>
                        <a:buSzPct val="100000"/>
                        <a:buFont typeface="Arial"/>
                        <a:buChar char="•"/>
                      </a:pPr>
                      <a:r>
                        <a:t>общий диапазон подстройки 20 ÷ 30 В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800"/>
                        </a:spcBef>
                        <a:buSzPct val="100000"/>
                        <a:buFont typeface="Arial"/>
                        <a:buChar char="•"/>
                      </a:pPr>
                      <a:r>
                        <a:t>индивидуальная подстройка канала в диапазоне 3 В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</a:tr>
              <a:tr h="420092">
                <a:tc>
                  <a:txBody>
                    <a:bodyPr/>
                    <a:lstStyle/>
                    <a:p>
                      <a:pPr algn="l" defTabSz="540044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Временное разрешение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/>
                        <a:t>12 пс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</a:tr>
              <a:tr h="420092">
                <a:tc>
                  <a:txBody>
                    <a:bodyPr/>
                    <a:lstStyle/>
                    <a:p>
                      <a:pPr algn="l" defTabSz="540044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Метка времени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Bef>
                          <a:spcPts val="800"/>
                        </a:spcBef>
                        <a:defRPr sz="1800"/>
                      </a:pPr>
                      <a:r>
                        <a:rPr sz="1200"/>
                        <a:t>48-битный счетчик, шаг 2 нс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solidFill>
                      <a:srgbClr val="84AC9D">
                        <a:alpha val="20000"/>
                      </a:srgbClr>
                    </a:solidFill>
                  </a:tcPr>
                </a:tc>
              </a:tr>
              <a:tr h="1006667">
                <a:tc>
                  <a:txBody>
                    <a:bodyPr/>
                    <a:lstStyle/>
                    <a:p>
                      <a:pPr algn="l" defTabSz="540044">
                        <a:lnSpc>
                          <a:spcPct val="107000"/>
                        </a:lnSpc>
                        <a:spcBef>
                          <a:spcPts val="800"/>
                        </a:spcBef>
                        <a:defRPr b="0" sz="1800">
                          <a:solidFill>
                            <a:srgbClr val="000000"/>
                          </a:solidFill>
                        </a:defRPr>
                      </a:pPr>
                      <a:r>
                        <a:rPr sz="1200"/>
                        <a:t>Интерфейс связи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800"/>
                        </a:spcBef>
                        <a:buSzPct val="100000"/>
                        <a:buFont typeface="Arial"/>
                        <a:buChar char="•"/>
                      </a:pPr>
                      <a:r>
                        <a:t>USB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800"/>
                        </a:spcBef>
                        <a:buSzPct val="100000"/>
                        <a:buFont typeface="Arial"/>
                        <a:buChar char="•"/>
                      </a:pPr>
                      <a:r>
                        <a:t>Ethernet</a:t>
                      </a:r>
                    </a:p>
                    <a:p>
                      <a:pPr marL="171450" indent="-171450" algn="l">
                        <a:lnSpc>
                          <a:spcPct val="107000"/>
                        </a:lnSpc>
                        <a:spcBef>
                          <a:spcPts val="800"/>
                        </a:spcBef>
                        <a:buSzPct val="100000"/>
                        <a:buFont typeface="Arial"/>
                        <a:buChar char="•"/>
                      </a:pPr>
                      <a:r>
                        <a:t>SFP </a:t>
                      </a:r>
                      <a:r>
                        <a:t>оптический канал</a:t>
                      </a:r>
                    </a:p>
                  </a:txBody>
                  <a:tcPr marL="10762" marR="10762" marT="10762" marB="10762" anchor="t" anchorCtr="0" horzOverflow="overflow">
                    <a:lnL w="12700">
                      <a:solidFill>
                        <a:srgbClr val="84AC9D"/>
                      </a:solidFill>
                    </a:lnL>
                    <a:lnR w="12700">
                      <a:solidFill>
                        <a:srgbClr val="84AC9D"/>
                      </a:solidFill>
                    </a:lnR>
                    <a:lnT w="12700">
                      <a:solidFill>
                        <a:srgbClr val="84AC9D"/>
                      </a:solidFill>
                    </a:lnT>
                    <a:lnB w="12700">
                      <a:solidFill>
                        <a:srgbClr val="84AC9D"/>
                      </a:solidFill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256" name="TextBox 4"/>
          <p:cNvSpPr txBox="1"/>
          <p:nvPr/>
        </p:nvSpPr>
        <p:spPr>
          <a:xfrm>
            <a:off x="607695" y="674193"/>
            <a:ext cx="1066526" cy="34018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/>
            </a:pPr>
            <a:r>
              <a:t>Функции</a:t>
            </a:r>
            <a:r>
              <a:rPr b="0" sz="2000"/>
              <a:t>:</a:t>
            </a:r>
          </a:p>
        </p:txBody>
      </p:sp>
      <p:sp>
        <p:nvSpPr>
          <p:cNvPr id="257" name="TextBox 7"/>
          <p:cNvSpPr txBox="1"/>
          <p:nvPr/>
        </p:nvSpPr>
        <p:spPr>
          <a:xfrm>
            <a:off x="521968" y="1142577"/>
            <a:ext cx="5385437" cy="12093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457200">
              <a:buSzPct val="100000"/>
              <a:buFont typeface="Arial"/>
              <a:buChar char="•"/>
            </a:pPr>
            <a:r>
              <a:t>64 </a:t>
            </a:r>
            <a:r>
              <a:t>канала обработки</a:t>
            </a:r>
          </a:p>
          <a:p>
            <a:pPr marL="285750" indent="-285750" defTabSz="457200">
              <a:buSzPct val="100000"/>
              <a:buFont typeface="Arial"/>
              <a:buChar char="•"/>
            </a:pPr>
            <a:r>
              <a:t>Источник питания смещения фотоумножителей</a:t>
            </a:r>
          </a:p>
          <a:p>
            <a:pPr marL="285750" indent="-285750" defTabSz="457200">
              <a:buSzPct val="100000"/>
              <a:buFont typeface="Arial"/>
              <a:buChar char="•"/>
            </a:pPr>
            <a:r>
              <a:t>Режим работы – фиксация момента срабатывания и времени над порогом</a:t>
            </a:r>
          </a:p>
        </p:txBody>
      </p:sp>
      <p:sp>
        <p:nvSpPr>
          <p:cNvPr id="258" name="TextBox 23"/>
          <p:cNvSpPr txBox="1"/>
          <p:nvPr/>
        </p:nvSpPr>
        <p:spPr>
          <a:xfrm>
            <a:off x="521969" y="2425227"/>
            <a:ext cx="1033709" cy="34018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defTabSz="457200">
              <a:defRPr b="1"/>
            </a:pPr>
            <a:r>
              <a:t>В работе</a:t>
            </a:r>
            <a:r>
              <a:rPr b="0" sz="2000"/>
              <a:t>:</a:t>
            </a:r>
          </a:p>
        </p:txBody>
      </p:sp>
      <p:sp>
        <p:nvSpPr>
          <p:cNvPr id="259" name="TextBox 24"/>
          <p:cNvSpPr txBox="1"/>
          <p:nvPr/>
        </p:nvSpPr>
        <p:spPr>
          <a:xfrm>
            <a:off x="521968" y="2784656"/>
            <a:ext cx="5385437" cy="120938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defTabSz="457200">
              <a:buSzPct val="100000"/>
              <a:buFont typeface="Arial"/>
              <a:buChar char="•"/>
            </a:pPr>
            <a:r>
              <a:t>Масштабируемость и синхронизация блоков по оптическому каналу связи</a:t>
            </a:r>
          </a:p>
          <a:p>
            <a:pPr marL="285750" indent="-285750" defTabSz="457200">
              <a:buSzPct val="100000"/>
              <a:buFont typeface="Arial"/>
              <a:buChar char="•"/>
            </a:pPr>
            <a:r>
              <a:t>Плата-концентратор для объединения нескольких блоков в кольца по 16</a:t>
            </a:r>
          </a:p>
        </p:txBody>
      </p:sp>
      <p:pic>
        <p:nvPicPr>
          <p:cNvPr id="260" name="Рисунок 3" descr="Рисунок 3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377" y="4032663"/>
            <a:ext cx="7393155" cy="2756264"/>
          </a:xfrm>
          <a:prstGeom prst="rect">
            <a:avLst/>
          </a:prstGeom>
          <a:ln w="12700">
            <a:miter lim="400000"/>
          </a:ln>
        </p:spPr>
      </p:pic>
      <p:sp>
        <p:nvSpPr>
          <p:cNvPr id="261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9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Объект 2"/>
          <p:cNvSpPr txBox="1"/>
          <p:nvPr>
            <p:ph type="body" idx="1"/>
          </p:nvPr>
        </p:nvSpPr>
        <p:spPr>
          <a:xfrm>
            <a:off x="227891" y="1105163"/>
            <a:ext cx="11624127" cy="5590362"/>
          </a:xfrm>
          <a:prstGeom prst="rect">
            <a:avLst/>
          </a:prstGeom>
        </p:spPr>
        <p:txBody>
          <a:bodyPr/>
          <a:lstStyle/>
          <a:p>
            <a:pPr marL="514350" indent="-514350">
              <a:buFontTx/>
              <a:buAutoNum type="arabicPeriod" startAt="1"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>
              <a:buSzTx/>
              <a:buFontTx/>
              <a:buNone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>
              <a:buSzTx/>
              <a:buFontTx/>
              <a:buNone/>
              <a:defRPr>
                <a:latin typeface="+mn-lt"/>
                <a:ea typeface="+mn-ea"/>
                <a:cs typeface="+mn-cs"/>
                <a:sym typeface="Calibri"/>
              </a:defRPr>
            </a:pPr>
          </a:p>
          <a:p>
            <a:pPr marL="0" indent="0">
              <a:buSzTx/>
              <a:buFontTx/>
              <a:buNone/>
              <a:defRPr>
                <a:latin typeface="+mn-lt"/>
                <a:ea typeface="+mn-ea"/>
                <a:cs typeface="+mn-cs"/>
                <a:sym typeface="Calibri"/>
              </a:defRPr>
            </a:pPr>
          </a:p>
        </p:txBody>
      </p:sp>
      <p:grpSp>
        <p:nvGrpSpPr>
          <p:cNvPr id="268" name="Группа 3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266" name="Прямоугольник 4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264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265" name="Текст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 </a:t>
                </a:r>
              </a:p>
            </p:txBody>
          </p:sp>
        </p:grpSp>
        <p:pic>
          <p:nvPicPr>
            <p:cNvPr id="267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69" name="Спасибо за внимание!"/>
          <p:cNvSpPr txBox="1"/>
          <p:nvPr/>
        </p:nvSpPr>
        <p:spPr>
          <a:xfrm>
            <a:off x="3007194" y="3059653"/>
            <a:ext cx="6177612" cy="73869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5000"/>
            </a:lvl1pPr>
          </a:lstStyle>
          <a:p>
            <a:pPr/>
            <a:r>
              <a:t>Спасибо за внимание!</a:t>
            </a:r>
          </a:p>
        </p:txBody>
      </p:sp>
      <p:sp>
        <p:nvSpPr>
          <p:cNvPr id="270" name="TextBox 14"/>
          <p:cNvSpPr txBox="1"/>
          <p:nvPr/>
        </p:nvSpPr>
        <p:spPr>
          <a:xfrm>
            <a:off x="-10176" y="6433146"/>
            <a:ext cx="406218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10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0" name="Группа 9"/>
          <p:cNvGrpSpPr/>
          <p:nvPr/>
        </p:nvGrpSpPr>
        <p:grpSpPr>
          <a:xfrm>
            <a:off x="-1" y="0"/>
            <a:ext cx="12192001" cy="863126"/>
            <a:chOff x="0" y="0"/>
            <a:chExt cx="12192000" cy="863125"/>
          </a:xfrm>
        </p:grpSpPr>
        <p:grpSp>
          <p:nvGrpSpPr>
            <p:cNvPr id="128" name="Прямоугольник 3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126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4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27" name="Beam-beam counter (BBC) detector"/>
              <p:cNvSpPr txBox="1"/>
              <p:nvPr/>
            </p:nvSpPr>
            <p:spPr>
              <a:xfrm>
                <a:off x="55244" y="82998"/>
                <a:ext cx="12081511" cy="666761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Beam-beam counter (BBC) detector</a:t>
                </a:r>
              </a:p>
            </p:txBody>
          </p:sp>
        </p:grpSp>
        <p:pic>
          <p:nvPicPr>
            <p:cNvPr id="12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grpSp>
        <p:nvGrpSpPr>
          <p:cNvPr id="133" name="Группа 11"/>
          <p:cNvGrpSpPr/>
          <p:nvPr/>
        </p:nvGrpSpPr>
        <p:grpSpPr>
          <a:xfrm>
            <a:off x="527452" y="1521216"/>
            <a:ext cx="11296772" cy="4930313"/>
            <a:chOff x="0" y="0"/>
            <a:chExt cx="11296770" cy="4930311"/>
          </a:xfrm>
        </p:grpSpPr>
        <p:pic>
          <p:nvPicPr>
            <p:cNvPr id="131" name="Рисунок 10" descr="Рисунок 10"/>
            <p:cNvPicPr>
              <a:picLocks noChangeAspect="1"/>
            </p:cNvPicPr>
            <p:nvPr/>
          </p:nvPicPr>
          <p:blipFill>
            <a:blip r:embed="rId3">
              <a:extLst/>
            </a:blip>
            <a:stretch>
              <a:fillRect/>
            </a:stretch>
          </p:blipFill>
          <p:spPr>
            <a:xfrm>
              <a:off x="6494875" y="569131"/>
              <a:ext cx="4801896" cy="3222153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32" name="Объект 2"/>
            <p:cNvSpPr txBox="1"/>
            <p:nvPr/>
          </p:nvSpPr>
          <p:spPr>
            <a:xfrm>
              <a:off x="0" y="0"/>
              <a:ext cx="6342178" cy="4930312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noAutofit/>
            </a:bodyPr>
            <a:lstStyle/>
            <a:p>
              <a:pPr defTabSz="457200">
                <a:spcBef>
                  <a:spcPts val="1200"/>
                </a:spcBef>
                <a:defRPr sz="2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Two Beam-Beam Counters (BBC) are planned to be installed at the ends of the SPD setup, symmetrically with respect to the interaction point along the collision axis.</a:t>
              </a:r>
              <a:br/>
              <a:br/>
              <a:br/>
              <a:r>
                <a:t>The main functions of the BBC are as follows:</a:t>
              </a:r>
            </a:p>
            <a:p>
              <a:pPr lvl="1" marL="6858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Local polarimetry within the SPD, based on the measurement of azimuthal asymmetries of polarized proton and heavy-ion beams</a:t>
              </a:r>
            </a:p>
            <a:p>
              <a:pPr lvl="1" marL="685800" indent="-228600">
                <a:lnSpc>
                  <a:spcPct val="90000"/>
                </a:lnSpc>
                <a:spcBef>
                  <a:spcPts val="1000"/>
                </a:spcBef>
                <a:buSzPct val="100000"/>
                <a:buFont typeface="Arial"/>
                <a:buChar char="•"/>
                <a:defRPr sz="21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Continuous monitoring of beam collision intensity (beam monitoring)</a:t>
              </a:r>
            </a:p>
          </p:txBody>
        </p:sp>
      </p:grpSp>
      <p:sp>
        <p:nvSpPr>
          <p:cNvPr id="134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1</a:t>
            </a:r>
          </a:p>
        </p:txBody>
      </p:sp>
      <p:sp>
        <p:nvSpPr>
          <p:cNvPr id="135" name="TextBox 5"/>
          <p:cNvSpPr txBox="1"/>
          <p:nvPr/>
        </p:nvSpPr>
        <p:spPr>
          <a:xfrm>
            <a:off x="8853451" y="6365326"/>
            <a:ext cx="596614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Pic. </a:t>
            </a:r>
            <a:r>
              <a:t>1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TextBox 3"/>
          <p:cNvSpPr txBox="1"/>
          <p:nvPr/>
        </p:nvSpPr>
        <p:spPr>
          <a:xfrm>
            <a:off x="2501070" y="1033687"/>
            <a:ext cx="4265903" cy="282600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 algn="just"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SPD BBC </a:t>
            </a:r>
            <a:r>
              <a:t>будет состоять из </a:t>
            </a:r>
            <a:r>
              <a:rPr b="1"/>
              <a:t>16 секторов с 26 тайлами</a:t>
            </a:r>
            <a:r>
              <a:t> </a:t>
            </a:r>
            <a:r>
              <a:rPr b="1"/>
              <a:t>в каждом секторе в одном колесе</a:t>
            </a:r>
            <a:r>
              <a:t>. Каждый тайл представляет собой отдельный источник сигнала,</a:t>
            </a:r>
            <a:r>
              <a:t> </a:t>
            </a:r>
            <a:r>
              <a:t>считывающийся с помощью кремниевого фотоумножителя (SiPM), подведенного к торцу </a:t>
            </a:r>
            <a:r>
              <a:t>WLS </a:t>
            </a:r>
            <a:r>
              <a:t>оптоволокна.</a:t>
            </a:r>
          </a:p>
          <a:p>
            <a:pPr marL="285750" indent="-285750" algn="just"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Количество каналов считывания наводит нас на использование </a:t>
            </a:r>
            <a:r>
              <a:t>FEE </a:t>
            </a:r>
            <a:r>
              <a:t>системы считывания </a:t>
            </a:r>
            <a:r>
              <a:rPr b="1"/>
              <a:t>CAEN FERS-5200</a:t>
            </a:r>
            <a:r>
              <a:t>, разработанной специально для больших массивов детекторов.</a:t>
            </a:r>
          </a:p>
        </p:txBody>
      </p:sp>
      <p:grpSp>
        <p:nvGrpSpPr>
          <p:cNvPr id="175" name="Группа 5"/>
          <p:cNvGrpSpPr/>
          <p:nvPr/>
        </p:nvGrpSpPr>
        <p:grpSpPr>
          <a:xfrm>
            <a:off x="2455349" y="4085816"/>
            <a:ext cx="9675110" cy="2711199"/>
            <a:chOff x="0" y="0"/>
            <a:chExt cx="9675108" cy="2711198"/>
          </a:xfrm>
        </p:grpSpPr>
        <p:pic>
          <p:nvPicPr>
            <p:cNvPr id="138" name="Picture 4" descr="Picture 4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5793997" y="668708"/>
              <a:ext cx="1327786" cy="1327786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grpSp>
          <p:nvGrpSpPr>
            <p:cNvPr id="173" name="Группа 7"/>
            <p:cNvGrpSpPr/>
            <p:nvPr/>
          </p:nvGrpSpPr>
          <p:grpSpPr>
            <a:xfrm>
              <a:off x="-1" y="0"/>
              <a:ext cx="9675110" cy="2711199"/>
              <a:chOff x="0" y="0"/>
              <a:chExt cx="9675108" cy="2711198"/>
            </a:xfrm>
          </p:grpSpPr>
          <p:grpSp>
            <p:nvGrpSpPr>
              <p:cNvPr id="171" name="Группа 9"/>
              <p:cNvGrpSpPr/>
              <p:nvPr/>
            </p:nvGrpSpPr>
            <p:grpSpPr>
              <a:xfrm>
                <a:off x="-1" y="0"/>
                <a:ext cx="9675110" cy="2711199"/>
                <a:chOff x="0" y="0"/>
                <a:chExt cx="9675108" cy="2711198"/>
              </a:xfrm>
            </p:grpSpPr>
            <p:sp>
              <p:nvSpPr>
                <p:cNvPr id="139" name="TextBox 11"/>
                <p:cNvSpPr txBox="1"/>
                <p:nvPr/>
              </p:nvSpPr>
              <p:spPr>
                <a:xfrm>
                  <a:off x="3245701" y="342845"/>
                  <a:ext cx="673111" cy="465967"/>
                </a:xfrm>
                <a:prstGeom prst="rect">
                  <a:avLst/>
                </a:prstGeom>
                <a:noFill/>
                <a:ln w="12700" cap="flat">
                  <a:noFill/>
                  <a:miter lim="400000"/>
                </a:ln>
                <a:effectLst/>
                <a:extLst>
                  <a:ext uri="{C572A759-6A51-4108-AA02-DFA0A04FC94B}">
                    <ma14:wrappingTextBoxFlag xmlns:ma14="http://schemas.microsoft.com/office/mac/drawingml/2011/main" val="1"/>
                  </a:ext>
                </a:extLst>
              </p:spPr>
              <p:txBody>
                <a:bodyPr wrap="none" lIns="45719" tIns="45719" rIns="45719" bIns="45719" numCol="1" anchor="t">
                  <a:spAutoFit/>
                </a:bodyPr>
                <a:lstStyle/>
                <a:p>
                  <a:pPr>
                    <a:defRPr b="1" sz="1200">
                      <a:effectLst>
                        <a:outerShdw sx="100000" sy="100000" kx="0" ky="0" algn="b" rotWithShape="0" blurRad="38100" dist="38100" dir="2700000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Чистое </a:t>
                  </a:r>
                </a:p>
                <a:p>
                  <a:pPr>
                    <a:defRPr b="1" sz="1200">
                      <a:effectLst>
                        <a:outerShdw sx="100000" sy="100000" kx="0" ky="0" algn="b" rotWithShape="0" blurRad="38100" dist="38100" dir="2700000">
                          <a:srgbClr val="000000">
                            <a:alpha val="43137"/>
                          </a:srgbClr>
                        </a:outerShdw>
                      </a:effectLst>
                      <a:latin typeface="Times New Roman"/>
                      <a:ea typeface="Times New Roman"/>
                      <a:cs typeface="Times New Roman"/>
                      <a:sym typeface="Times New Roman"/>
                    </a:defRPr>
                  </a:pPr>
                  <a:r>
                    <a:t>волокно</a:t>
                  </a:r>
                </a:p>
              </p:txBody>
            </p:sp>
            <p:grpSp>
              <p:nvGrpSpPr>
                <p:cNvPr id="170" name="Группа 12"/>
                <p:cNvGrpSpPr/>
                <p:nvPr/>
              </p:nvGrpSpPr>
              <p:grpSpPr>
                <a:xfrm>
                  <a:off x="-1" y="0"/>
                  <a:ext cx="9675110" cy="2711199"/>
                  <a:chOff x="0" y="0"/>
                  <a:chExt cx="9675108" cy="2711198"/>
                </a:xfrm>
              </p:grpSpPr>
              <p:sp>
                <p:nvSpPr>
                  <p:cNvPr id="140" name="Прямоугольник 13"/>
                  <p:cNvSpPr/>
                  <p:nvPr/>
                </p:nvSpPr>
                <p:spPr>
                  <a:xfrm>
                    <a:off x="4113214" y="2"/>
                    <a:ext cx="1322136" cy="1887387"/>
                  </a:xfrm>
                  <a:prstGeom prst="rect">
                    <a:avLst/>
                  </a:prstGeom>
                  <a:noFill/>
                  <a:ln w="38100" cap="flat">
                    <a:solidFill>
                      <a:srgbClr val="000000"/>
                    </a:solidFill>
                    <a:prstDash val="solid"/>
                    <a:miter lim="800000"/>
                  </a:ln>
                  <a:effectLst/>
                </p:spPr>
                <p:txBody>
                  <a:bodyPr wrap="square" lIns="45719" tIns="45719" rIns="45719" bIns="45719" numCol="1" anchor="ctr">
                    <a:noAutofit/>
                  </a:bodyPr>
                  <a:lstStyle/>
                  <a:p>
                    <a:pPr algn="ctr">
                      <a:defRPr>
                        <a:solidFill>
                          <a:srgbClr val="FFFFFF"/>
                        </a:solidFill>
                        <a:latin typeface="Aptos"/>
                        <a:ea typeface="Aptos"/>
                        <a:cs typeface="Aptos"/>
                        <a:sym typeface="Aptos"/>
                      </a:defRPr>
                    </a:pPr>
                  </a:p>
                </p:txBody>
              </p:sp>
              <p:grpSp>
                <p:nvGrpSpPr>
                  <p:cNvPr id="169" name="Группа 14"/>
                  <p:cNvGrpSpPr/>
                  <p:nvPr/>
                </p:nvGrpSpPr>
                <p:grpSpPr>
                  <a:xfrm>
                    <a:off x="-1" y="0"/>
                    <a:ext cx="9675110" cy="2711199"/>
                    <a:chOff x="0" y="0"/>
                    <a:chExt cx="9675108" cy="2711198"/>
                  </a:xfrm>
                </p:grpSpPr>
                <p:grpSp>
                  <p:nvGrpSpPr>
                    <p:cNvPr id="167" name="Группа 15"/>
                    <p:cNvGrpSpPr/>
                    <p:nvPr/>
                  </p:nvGrpSpPr>
                  <p:grpSpPr>
                    <a:xfrm>
                      <a:off x="-1" y="0"/>
                      <a:ext cx="9675110" cy="2711199"/>
                      <a:chOff x="0" y="0"/>
                      <a:chExt cx="9675108" cy="2711198"/>
                    </a:xfrm>
                  </p:grpSpPr>
                  <p:grpSp>
                    <p:nvGrpSpPr>
                      <p:cNvPr id="156" name="Группа 17"/>
                      <p:cNvGrpSpPr/>
                      <p:nvPr/>
                    </p:nvGrpSpPr>
                    <p:grpSpPr>
                      <a:xfrm>
                        <a:off x="-1" y="0"/>
                        <a:ext cx="5386983" cy="2711199"/>
                        <a:chOff x="0" y="0"/>
                        <a:chExt cx="5386981" cy="2711198"/>
                      </a:xfrm>
                    </p:grpSpPr>
                    <p:grpSp>
                      <p:nvGrpSpPr>
                        <p:cNvPr id="150" name="Группа 26"/>
                        <p:cNvGrpSpPr/>
                        <p:nvPr/>
                      </p:nvGrpSpPr>
                      <p:grpSpPr>
                        <a:xfrm>
                          <a:off x="-1" y="92712"/>
                          <a:ext cx="3013722" cy="2618487"/>
                          <a:chOff x="0" y="0"/>
                          <a:chExt cx="3013720" cy="2618485"/>
                        </a:xfrm>
                      </p:grpSpPr>
                      <p:pic>
                        <p:nvPicPr>
                          <p:cNvPr id="141" name="Рисунок 32" descr="Рисунок 32"/>
                          <p:cNvPicPr>
                            <a:picLocks noChangeAspect="1"/>
                          </p:cNvPicPr>
                          <p:nvPr/>
                        </p:nvPicPr>
                        <p:blipFill>
                          <a:blip r:embed="rId3">
                            <a:extLst/>
                          </a:blip>
                          <a:stretch>
                            <a:fillRect/>
                          </a:stretch>
                        </p:blipFill>
                        <p:spPr>
                          <a:xfrm>
                            <a:off x="0" y="198663"/>
                            <a:ext cx="2896326" cy="2419823"/>
                          </a:xfrm>
                          <a:prstGeom prst="rect">
                            <a:avLst/>
                          </a:prstGeom>
                          <a:ln w="12700" cap="flat">
                            <a:noFill/>
                            <a:miter lim="400000"/>
                          </a:ln>
                          <a:effectLst/>
                        </p:spPr>
                      </p:pic>
                      <p:sp>
                        <p:nvSpPr>
                          <p:cNvPr id="142" name="Прямая соединительная линия 33"/>
                          <p:cNvSpPr/>
                          <p:nvPr/>
                        </p:nvSpPr>
                        <p:spPr>
                          <a:xfrm>
                            <a:off x="474696" y="-1"/>
                            <a:ext cx="1" cy="211265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3" name="Прямая соединительная линия 34"/>
                          <p:cNvSpPr/>
                          <p:nvPr/>
                        </p:nvSpPr>
                        <p:spPr>
                          <a:xfrm flipH="1">
                            <a:off x="1398660" y="217667"/>
                            <a:ext cx="68802" cy="184235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4" name="Прямая соединительная линия 35"/>
                          <p:cNvSpPr/>
                          <p:nvPr/>
                        </p:nvSpPr>
                        <p:spPr>
                          <a:xfrm flipH="1">
                            <a:off x="2185022" y="808310"/>
                            <a:ext cx="144658" cy="149855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5" name="Прямая соединительная линия 36"/>
                          <p:cNvSpPr/>
                          <p:nvPr/>
                        </p:nvSpPr>
                        <p:spPr>
                          <a:xfrm flipH="1">
                            <a:off x="2705440" y="1707909"/>
                            <a:ext cx="213019" cy="86783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6" name="Прямая соединительная линия 37"/>
                          <p:cNvSpPr/>
                          <p:nvPr/>
                        </p:nvSpPr>
                        <p:spPr>
                          <a:xfrm>
                            <a:off x="461024" y="1660"/>
                            <a:ext cx="2550051" cy="1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7" name="Прямая соединительная линия 38"/>
                          <p:cNvSpPr/>
                          <p:nvPr/>
                        </p:nvSpPr>
                        <p:spPr>
                          <a:xfrm>
                            <a:off x="1453455" y="228897"/>
                            <a:ext cx="1557621" cy="1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8" name="Прямая соединительная линия 39"/>
                          <p:cNvSpPr/>
                          <p:nvPr/>
                        </p:nvSpPr>
                        <p:spPr>
                          <a:xfrm>
                            <a:off x="2320418" y="812106"/>
                            <a:ext cx="690658" cy="1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  <p:sp>
                        <p:nvSpPr>
                          <p:cNvPr id="149" name="Прямая соединительная линия 40"/>
                          <p:cNvSpPr/>
                          <p:nvPr/>
                        </p:nvSpPr>
                        <p:spPr>
                          <a:xfrm>
                            <a:off x="2912202" y="1711079"/>
                            <a:ext cx="101519" cy="1"/>
                          </a:xfrm>
                          <a:prstGeom prst="line">
                            <a:avLst/>
                          </a:prstGeom>
                          <a:noFill/>
                          <a:ln w="38100" cap="flat">
                            <a:solidFill>
                              <a:srgbClr val="78FE0A"/>
                            </a:solidFill>
                            <a:prstDash val="solid"/>
                            <a:miter lim="800000"/>
                          </a:ln>
                          <a:effectLst/>
                        </p:spPr>
                        <p:txBody>
                          <a:bodyPr wrap="square" lIns="45719" tIns="45719" rIns="45719" bIns="45719" numCol="1" anchor="t">
                            <a:noAutofit/>
                          </a:bodyPr>
                          <a:lstStyle/>
                          <a:p>
                            <a:pPr>
                              <a:defRPr>
                                <a:latin typeface="Aptos"/>
                                <a:ea typeface="Aptos"/>
                                <a:cs typeface="Aptos"/>
                                <a:sym typeface="Aptos"/>
                              </a:defRPr>
                            </a:pPr>
                          </a:p>
                        </p:txBody>
                      </p:sp>
                    </p:grpSp>
                    <p:sp>
                      <p:nvSpPr>
                        <p:cNvPr id="151" name="Прямоугольник 27"/>
                        <p:cNvSpPr/>
                        <p:nvPr/>
                      </p:nvSpPr>
                      <p:spPr>
                        <a:xfrm>
                          <a:off x="3013721" y="1786393"/>
                          <a:ext cx="1099493" cy="34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3175" cap="flat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 algn="ctr">
                            <a:defRPr>
                              <a:solidFill>
                                <a:srgbClr val="FFFFFF"/>
                              </a:solidFill>
                              <a:latin typeface="Aptos"/>
                              <a:ea typeface="Aptos"/>
                              <a:cs typeface="Aptos"/>
                              <a:sym typeface="Aptos"/>
                            </a:defRPr>
                          </a:pPr>
                        </a:p>
                      </p:txBody>
                    </p:sp>
                    <p:sp>
                      <p:nvSpPr>
                        <p:cNvPr id="152" name="Прямоугольник 28"/>
                        <p:cNvSpPr/>
                        <p:nvPr/>
                      </p:nvSpPr>
                      <p:spPr>
                        <a:xfrm>
                          <a:off x="3007424" y="887746"/>
                          <a:ext cx="1105791" cy="34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3175" cap="flat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 algn="ctr">
                            <a:defRPr>
                              <a:solidFill>
                                <a:srgbClr val="FFFFFF"/>
                              </a:solidFill>
                              <a:latin typeface="Aptos"/>
                              <a:ea typeface="Aptos"/>
                              <a:cs typeface="Aptos"/>
                              <a:sym typeface="Aptos"/>
                            </a:defRPr>
                          </a:pPr>
                        </a:p>
                      </p:txBody>
                    </p:sp>
                    <p:sp>
                      <p:nvSpPr>
                        <p:cNvPr id="153" name="Прямоугольник 29"/>
                        <p:cNvSpPr/>
                        <p:nvPr/>
                      </p:nvSpPr>
                      <p:spPr>
                        <a:xfrm>
                          <a:off x="3007423" y="303977"/>
                          <a:ext cx="1105792" cy="34145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3175" cap="flat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 algn="ctr">
                            <a:defRPr>
                              <a:solidFill>
                                <a:srgbClr val="FFFFFF"/>
                              </a:solidFill>
                              <a:latin typeface="Aptos"/>
                              <a:ea typeface="Aptos"/>
                              <a:cs typeface="Aptos"/>
                              <a:sym typeface="Aptos"/>
                            </a:defRPr>
                          </a:pPr>
                        </a:p>
                      </p:txBody>
                    </p:sp>
                    <p:sp>
                      <p:nvSpPr>
                        <p:cNvPr id="154" name="Прямоугольник 30"/>
                        <p:cNvSpPr/>
                        <p:nvPr/>
                      </p:nvSpPr>
                      <p:spPr>
                        <a:xfrm>
                          <a:off x="3013722" y="78130"/>
                          <a:ext cx="1099494" cy="34144"/>
                        </a:xfrm>
                        <a:prstGeom prst="rect">
                          <a:avLst/>
                        </a:prstGeom>
                        <a:solidFill>
                          <a:srgbClr val="FFFFFF"/>
                        </a:solidFill>
                        <a:ln w="3175" cap="flat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lIns="45719" tIns="45719" rIns="45719" bIns="45719" numCol="1" anchor="ctr">
                          <a:noAutofit/>
                        </a:bodyPr>
                        <a:lstStyle/>
                        <a:p>
                          <a:pPr algn="ctr">
                            <a:defRPr>
                              <a:solidFill>
                                <a:srgbClr val="FFFFFF"/>
                              </a:solidFill>
                              <a:latin typeface="Aptos"/>
                              <a:ea typeface="Aptos"/>
                              <a:cs typeface="Aptos"/>
                              <a:sym typeface="Aptos"/>
                            </a:defRPr>
                          </a:pPr>
                        </a:p>
                      </p:txBody>
                    </p:sp>
                    <p:sp>
                      <p:nvSpPr>
                        <p:cNvPr id="155" name="TextBox 31"/>
                        <p:cNvSpPr txBox="1"/>
                        <p:nvPr/>
                      </p:nvSpPr>
                      <p:spPr>
                        <a:xfrm>
                          <a:off x="4156288" y="0"/>
                          <a:ext cx="1230694" cy="846966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wrap="square" lIns="45719" tIns="45719" rIns="45719" bIns="45719" numCol="1" anchor="t">
                          <a:spAutoFit/>
                        </a:bodyPr>
                        <a:lstStyle/>
                        <a:p>
                          <a:pPr algn="ctr">
                            <a:defRPr b="1" sz="1000"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defRPr>
                          </a:pPr>
                          <a:r>
                            <a:t>Трансмиссионная</a:t>
                          </a:r>
                          <a:r>
                            <a:rPr sz="1200"/>
                            <a:t> коробка с платой для </a:t>
                          </a:r>
                          <a:r>
                            <a:rPr sz="1200"/>
                            <a:t>SiPM</a:t>
                          </a:r>
                        </a:p>
                      </p:txBody>
                    </p:sp>
                  </p:grpSp>
                  <p:grpSp>
                    <p:nvGrpSpPr>
                      <p:cNvPr id="159" name="Прямоугольник 18"/>
                      <p:cNvGrpSpPr/>
                      <p:nvPr/>
                    </p:nvGrpSpPr>
                    <p:grpSpPr>
                      <a:xfrm>
                        <a:off x="5801488" y="-1"/>
                        <a:ext cx="1397193" cy="1887387"/>
                        <a:chOff x="0" y="0"/>
                        <a:chExt cx="1397191" cy="1887385"/>
                      </a:xfrm>
                    </p:grpSpPr>
                    <p:sp>
                      <p:nvSpPr>
                        <p:cNvPr id="157" name="Прямоугольник"/>
                        <p:cNvSpPr/>
                        <p:nvPr/>
                      </p:nvSpPr>
                      <p:spPr>
                        <a:xfrm>
                          <a:off x="0" y="0"/>
                          <a:ext cx="1397192" cy="1887386"/>
                        </a:xfrm>
                        <a:prstGeom prst="rect">
                          <a:avLst/>
                        </a:prstGeom>
                        <a:noFill/>
                        <a:ln w="38100" cap="flat">
                          <a:solidFill>
                            <a:srgbClr val="000000"/>
                          </a:solidFill>
                          <a:prstDash val="solid"/>
                          <a:miter lim="800000"/>
                        </a:ln>
                        <a:effectLst/>
                      </p:spPr>
                      <p:txBody>
                        <a:bodyPr wrap="square" lIns="45719" tIns="45719" rIns="45719" bIns="45719" numCol="1" anchor="t">
                          <a:noAutofit/>
                        </a:bodyPr>
                        <a:lstStyle/>
                        <a:p>
                          <a:pPr algn="ctr">
                            <a:defRPr>
                              <a:solidFill>
                                <a:srgbClr val="FFFFFF"/>
                              </a:solidFill>
                              <a:latin typeface="Aptos"/>
                              <a:ea typeface="Aptos"/>
                              <a:cs typeface="Aptos"/>
                              <a:sym typeface="Aptos"/>
                            </a:defRPr>
                          </a:pPr>
                        </a:p>
                      </p:txBody>
                    </p:sp>
                    <p:sp>
                      <p:nvSpPr>
                        <p:cNvPr id="158" name="Front-End система считывания…"/>
                        <p:cNvSpPr txBox="1"/>
                        <p:nvPr/>
                      </p:nvSpPr>
                      <p:spPr>
                        <a:xfrm>
                          <a:off x="64770" y="19050"/>
                          <a:ext cx="1267652" cy="1037466"/>
                        </a:xfrm>
                        <a:prstGeom prst="rect">
                          <a:avLst/>
                        </a:prstGeom>
                        <a:noFill/>
                        <a:ln w="12700" cap="flat">
                          <a:noFill/>
                          <a:miter lim="400000"/>
                        </a:ln>
                        <a:effectLst/>
                        <a:extLst>
                          <a:ext uri="{C572A759-6A51-4108-AA02-DFA0A04FC94B}">
                            <ma14:wrappingTextBoxFlag xmlns:ma14="http://schemas.microsoft.com/office/mac/drawingml/2011/main" val="1"/>
                          </a:ext>
                        </a:extLst>
                      </p:spPr>
                      <p:txBody>
                        <a:bodyPr wrap="square" lIns="45719" tIns="45719" rIns="45719" bIns="45719" numCol="1" anchor="t">
                          <a:spAutoFit/>
                        </a:bodyPr>
                        <a:lstStyle/>
                        <a:p>
                          <a:pPr algn="ctr">
                            <a:defRPr b="1" sz="1200"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defRPr>
                          </a:pPr>
                          <a:r>
                            <a:t>Front-End </a:t>
                          </a:r>
                          <a:r>
                            <a:t>система считывания</a:t>
                          </a:r>
                        </a:p>
                        <a:p>
                          <a:pPr algn="ctr">
                            <a:defRPr b="1" sz="1200">
                              <a:latin typeface="Times New Roman"/>
                              <a:ea typeface="Times New Roman"/>
                              <a:cs typeface="Times New Roman"/>
                              <a:sym typeface="Times New Roman"/>
                            </a:defRPr>
                          </a:pPr>
                          <a:r>
                            <a:t>CAEN FERS-5200</a:t>
                          </a:r>
                        </a:p>
                      </p:txBody>
                    </p:sp>
                  </p:grpSp>
                  <p:sp>
                    <p:nvSpPr>
                      <p:cNvPr id="160" name="Прямоугольник 19"/>
                      <p:cNvSpPr/>
                      <p:nvPr/>
                    </p:nvSpPr>
                    <p:spPr>
                      <a:xfrm>
                        <a:off x="5437996" y="78130"/>
                        <a:ext cx="360844" cy="3414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algn="ctr">
                          <a:defRPr>
                            <a:solidFill>
                              <a:srgbClr val="FFFFFF"/>
                            </a:solidFill>
                            <a:latin typeface="Aptos"/>
                            <a:ea typeface="Aptos"/>
                            <a:cs typeface="Aptos"/>
                            <a:sym typeface="Aptos"/>
                          </a:defRPr>
                        </a:pPr>
                      </a:p>
                    </p:txBody>
                  </p:sp>
                  <p:sp>
                    <p:nvSpPr>
                      <p:cNvPr id="161" name="Прямоугольник 20"/>
                      <p:cNvSpPr/>
                      <p:nvPr/>
                    </p:nvSpPr>
                    <p:spPr>
                      <a:xfrm>
                        <a:off x="5443293" y="303978"/>
                        <a:ext cx="360844" cy="3414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algn="ctr">
                          <a:defRPr>
                            <a:solidFill>
                              <a:srgbClr val="FFFFFF"/>
                            </a:solidFill>
                            <a:latin typeface="Aptos"/>
                            <a:ea typeface="Aptos"/>
                            <a:cs typeface="Aptos"/>
                            <a:sym typeface="Aptos"/>
                          </a:defRPr>
                        </a:pPr>
                      </a:p>
                    </p:txBody>
                  </p:sp>
                  <p:sp>
                    <p:nvSpPr>
                      <p:cNvPr id="162" name="Прямоугольник 21"/>
                      <p:cNvSpPr/>
                      <p:nvPr/>
                    </p:nvSpPr>
                    <p:spPr>
                      <a:xfrm>
                        <a:off x="5437996" y="888813"/>
                        <a:ext cx="360844" cy="3414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algn="ctr">
                          <a:defRPr>
                            <a:solidFill>
                              <a:srgbClr val="FFFFFF"/>
                            </a:solidFill>
                            <a:latin typeface="Aptos"/>
                            <a:ea typeface="Aptos"/>
                            <a:cs typeface="Aptos"/>
                            <a:sym typeface="Aptos"/>
                          </a:defRPr>
                        </a:pPr>
                      </a:p>
                    </p:txBody>
                  </p:sp>
                  <p:sp>
                    <p:nvSpPr>
                      <p:cNvPr id="163" name="Прямоугольник 22"/>
                      <p:cNvSpPr/>
                      <p:nvPr/>
                    </p:nvSpPr>
                    <p:spPr>
                      <a:xfrm>
                        <a:off x="5443293" y="1786394"/>
                        <a:ext cx="360844" cy="34144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2700" cap="flat">
                        <a:noFill/>
                        <a:miter lim="4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algn="ctr">
                          <a:defRPr>
                            <a:solidFill>
                              <a:srgbClr val="FFFFFF"/>
                            </a:solidFill>
                            <a:latin typeface="Aptos"/>
                            <a:ea typeface="Aptos"/>
                            <a:cs typeface="Aptos"/>
                            <a:sym typeface="Aptos"/>
                          </a:defRPr>
                        </a:pPr>
                      </a:p>
                    </p:txBody>
                  </p:sp>
                  <p:pic>
                    <p:nvPicPr>
                      <p:cNvPr id="164" name="Picture 4" descr="Picture 4"/>
                      <p:cNvPicPr>
                        <a:picLocks noChangeAspect="1"/>
                      </p:cNvPicPr>
                      <p:nvPr/>
                    </p:nvPicPr>
                    <p:blipFill>
                      <a:blip r:embed="rId4">
                        <a:extLst/>
                      </a:blip>
                      <a:stretch>
                        <a:fillRect/>
                      </a:stretch>
                    </p:blipFill>
                    <p:spPr>
                      <a:xfrm>
                        <a:off x="7709351" y="16807"/>
                        <a:ext cx="1965758" cy="1951515"/>
                      </a:xfrm>
                      <a:prstGeom prst="rect">
                        <a:avLst/>
                      </a:prstGeom>
                      <a:ln w="12700" cap="flat">
                        <a:noFill/>
                        <a:miter lim="400000"/>
                      </a:ln>
                      <a:effectLst/>
                    </p:spPr>
                  </p:pic>
                  <p:sp>
                    <p:nvSpPr>
                      <p:cNvPr id="165" name="Прямоугольник 24"/>
                      <p:cNvSpPr/>
                      <p:nvPr/>
                    </p:nvSpPr>
                    <p:spPr>
                      <a:xfrm rot="5400000">
                        <a:off x="7494910" y="614497"/>
                        <a:ext cx="53608" cy="612916"/>
                      </a:xfrm>
                      <a:prstGeom prst="rect">
                        <a:avLst/>
                      </a:prstGeom>
                      <a:solidFill>
                        <a:srgbClr val="000000"/>
                      </a:solidFill>
                      <a:ln w="19050" cap="flat">
                        <a:solidFill>
                          <a:srgbClr val="000000"/>
                        </a:solidFill>
                        <a:prstDash val="solid"/>
                        <a:miter lim="800000"/>
                      </a:ln>
                      <a:effectLst/>
                    </p:spPr>
                    <p:txBody>
                      <a:bodyPr wrap="square" lIns="45719" tIns="45719" rIns="45719" bIns="45719" numCol="1" anchor="ctr">
                        <a:noAutofit/>
                      </a:bodyPr>
                      <a:lstStyle/>
                      <a:p>
                        <a:pPr algn="ctr">
                          <a:defRPr>
                            <a:solidFill>
                              <a:srgbClr val="FFFFFF"/>
                            </a:solidFill>
                            <a:latin typeface="Aptos"/>
                            <a:ea typeface="Aptos"/>
                            <a:cs typeface="Aptos"/>
                            <a:sym typeface="Aptos"/>
                          </a:defRPr>
                        </a:pPr>
                      </a:p>
                    </p:txBody>
                  </p:sp>
                  <p:sp>
                    <p:nvSpPr>
                      <p:cNvPr id="166" name="TextBox 25"/>
                      <p:cNvSpPr txBox="1"/>
                      <p:nvPr/>
                    </p:nvSpPr>
                    <p:spPr>
                      <a:xfrm>
                        <a:off x="7890467" y="156954"/>
                        <a:ext cx="1199375" cy="542707"/>
                      </a:xfrm>
                      <a:prstGeom prst="rect">
                        <a:avLst/>
                      </a:prstGeom>
                      <a:noFill/>
                      <a:ln w="12700" cap="flat">
                        <a:noFill/>
                        <a:miter lim="400000"/>
                      </a:ln>
                      <a:effectLst/>
                      <a:extLst>
                        <a:ext uri="{C572A759-6A51-4108-AA02-DFA0A04FC94B}">
                          <ma14:wrappingTextBoxFlag xmlns:ma14="http://schemas.microsoft.com/office/mac/drawingml/2011/main" val="1"/>
                        </a:ext>
                      </a:extLst>
                    </p:spPr>
                    <p:txBody>
                      <a:bodyPr wrap="square" lIns="45719" tIns="45719" rIns="45719" bIns="45719" numCol="1" anchor="t">
                        <a:spAutoFit/>
                      </a:bodyPr>
                      <a:lstStyle>
                        <a:lvl1pPr algn="ctr">
                          <a:defRPr b="1" sz="1100">
                            <a:latin typeface="Times New Roman"/>
                            <a:ea typeface="Times New Roman"/>
                            <a:cs typeface="Times New Roman"/>
                            <a:sym typeface="Times New Roman"/>
                          </a:defRPr>
                        </a:lvl1pPr>
                      </a:lstStyle>
                      <a:p>
                        <a:pPr/>
                        <a:r>
                          <a:t>Девайс для мониторинга в режиме онлайн</a:t>
                        </a:r>
                      </a:p>
                    </p:txBody>
                  </p:sp>
                </p:grpSp>
                <p:sp>
                  <p:nvSpPr>
                    <p:cNvPr id="168" name="TextBox 16"/>
                    <p:cNvSpPr txBox="1"/>
                    <p:nvPr/>
                  </p:nvSpPr>
                  <p:spPr>
                    <a:xfrm>
                      <a:off x="1723380" y="359980"/>
                      <a:ext cx="1050018" cy="275467"/>
                    </a:xfrm>
                    <a:prstGeom prst="rect">
                      <a:avLst/>
                    </a:prstGeom>
                    <a:noFill/>
                    <a:ln w="12700" cap="flat">
                      <a:noFill/>
                      <a:miter lim="400000"/>
                    </a:ln>
                    <a:effectLst/>
                    <a:extLst>
                      <a:ext uri="{C572A759-6A51-4108-AA02-DFA0A04FC94B}">
                        <ma14:wrappingTextBoxFlag xmlns:ma14="http://schemas.microsoft.com/office/mac/drawingml/2011/main" val="1"/>
                      </a:ext>
                    </a:extLst>
                  </p:spPr>
                  <p:txBody>
                    <a:bodyPr wrap="none" lIns="45719" tIns="45719" rIns="45719" bIns="45719" numCol="1" anchor="t">
                      <a:spAutoFit/>
                    </a:bodyPr>
                    <a:lstStyle/>
                    <a:p>
                      <a:pPr>
                        <a:defRPr b="1" sz="1200">
                          <a:ln w="9525" cap="flat">
                            <a:solidFill>
                              <a:srgbClr val="000000">
                                <a:alpha val="43000"/>
                              </a:srgbClr>
                            </a:solidFill>
                            <a:prstDash val="solid"/>
                            <a:round/>
                          </a:ln>
                          <a:solidFill>
                            <a:srgbClr val="78FE0A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</a:defRPr>
                      </a:pPr>
                      <a:r>
                        <a:t>WLS </a:t>
                      </a:r>
                      <a:r>
                        <a:t>волокно</a:t>
                      </a:r>
                    </a:p>
                  </p:txBody>
                </p:sp>
              </p:grpSp>
            </p:grpSp>
          </p:grpSp>
          <p:sp>
            <p:nvSpPr>
              <p:cNvPr id="172" name="Прямоугольник 10"/>
              <p:cNvSpPr/>
              <p:nvPr/>
            </p:nvSpPr>
            <p:spPr>
              <a:xfrm>
                <a:off x="2918458" y="1"/>
                <a:ext cx="193444" cy="1887381"/>
              </a:xfrm>
              <a:prstGeom prst="rect">
                <a:avLst/>
              </a:prstGeom>
              <a:solidFill>
                <a:srgbClr val="D9D9D9"/>
              </a:solidFill>
              <a:ln w="19050" cap="flat">
                <a:solidFill>
                  <a:srgbClr val="00000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</p:grpSp>
        <p:sp>
          <p:nvSpPr>
            <p:cNvPr id="174" name="TextBox 8"/>
            <p:cNvSpPr txBox="1"/>
            <p:nvPr/>
          </p:nvSpPr>
          <p:spPr>
            <a:xfrm rot="5400000">
              <a:off x="2122976" y="777141"/>
              <a:ext cx="1795940" cy="287628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5719" tIns="45719" rIns="45719" bIns="45719" numCol="1" anchor="t">
              <a:spAutoFit/>
            </a:bodyPr>
            <a:lstStyle/>
            <a:p>
              <a:pPr algn="ctr">
                <a:defRPr b="1" sz="1300">
                  <a:latin typeface="Times New Roman"/>
                  <a:ea typeface="Times New Roman"/>
                  <a:cs typeface="Times New Roman"/>
                  <a:sym typeface="Times New Roman"/>
                </a:defRPr>
              </a:pPr>
              <a:r>
                <a:t>Коннектор </a:t>
              </a:r>
              <a:r>
                <a:t>WLS-clear</a:t>
              </a:r>
            </a:p>
          </p:txBody>
        </p:sp>
      </p:grpSp>
      <p:sp>
        <p:nvSpPr>
          <p:cNvPr id="176" name="TextBox 41"/>
          <p:cNvSpPr txBox="1"/>
          <p:nvPr/>
        </p:nvSpPr>
        <p:spPr>
          <a:xfrm>
            <a:off x="45719" y="4668887"/>
            <a:ext cx="2453255" cy="19126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 marL="285750" indent="-285750">
              <a:buSzPct val="100000"/>
              <a:buFont typeface="Arial"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Спектросмещающее волокно (WLS) сдвигает ультрафиолетовый спектр в сторону зеленого света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Прозрачное волокно имеет большую длину затухания </a:t>
            </a:r>
          </a:p>
          <a:p>
            <a:pPr marL="285750" indent="-285750">
              <a:buSzPct val="100000"/>
              <a:buFont typeface="Arial"/>
              <a:buChar char="•"/>
              <a:defRPr sz="14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Устройство мониторинга служит инструментом для предварительного анализа</a:t>
            </a:r>
          </a:p>
        </p:txBody>
      </p:sp>
      <p:pic>
        <p:nvPicPr>
          <p:cNvPr id="177" name="Рисунок 48" descr="Рисунок 48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333156" y="966332"/>
            <a:ext cx="1649687" cy="3590229"/>
          </a:xfrm>
          <a:prstGeom prst="rect">
            <a:avLst/>
          </a:prstGeom>
          <a:ln w="12700">
            <a:miter lim="400000"/>
          </a:ln>
        </p:spPr>
      </p:pic>
      <p:grpSp>
        <p:nvGrpSpPr>
          <p:cNvPr id="184" name="Группа 51"/>
          <p:cNvGrpSpPr/>
          <p:nvPr/>
        </p:nvGrpSpPr>
        <p:grpSpPr>
          <a:xfrm>
            <a:off x="6968548" y="1269648"/>
            <a:ext cx="2603078" cy="2238363"/>
            <a:chOff x="0" y="0"/>
            <a:chExt cx="2603077" cy="2238361"/>
          </a:xfrm>
        </p:grpSpPr>
        <p:pic>
          <p:nvPicPr>
            <p:cNvPr id="178" name="Рисунок 52" descr="Рисунок 52"/>
            <p:cNvPicPr>
              <a:picLocks noChangeAspect="1"/>
            </p:cNvPicPr>
            <p:nvPr/>
          </p:nvPicPr>
          <p:blipFill>
            <a:blip r:embed="rId6">
              <a:extLst/>
            </a:blip>
            <a:stretch>
              <a:fillRect/>
            </a:stretch>
          </p:blipFill>
          <p:spPr>
            <a:xfrm>
              <a:off x="831357" y="0"/>
              <a:ext cx="1771721" cy="2238362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179" name="Content Placeholder 2"/>
            <p:cNvSpPr txBox="1"/>
            <p:nvPr/>
          </p:nvSpPr>
          <p:spPr>
            <a:xfrm>
              <a:off x="0" y="1711077"/>
              <a:ext cx="863632" cy="258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475" tIns="41475" rIns="41475" bIns="41475" numCol="1" anchor="t">
              <a:normAutofit fontScale="100000" lnSpcReduction="0"/>
            </a:bodyPr>
            <a:lstStyle>
              <a:lvl1pPr algn="just">
                <a:lnSpc>
                  <a:spcPct val="72000"/>
                </a:lnSpc>
                <a:spcBef>
                  <a:spcPts val="1000"/>
                </a:spcBef>
                <a:defRPr b="1" sz="800">
                  <a:latin typeface="Times New Roman"/>
                  <a:ea typeface="Times New Roman"/>
                  <a:cs typeface="Times New Roman"/>
                  <a:sym typeface="Times New Roman"/>
                </a:defRPr>
              </a:lvl1pPr>
            </a:lstStyle>
            <a:p>
              <a:pPr/>
              <a:r>
                <a:t>центральный</a:t>
              </a:r>
            </a:p>
          </p:txBody>
        </p:sp>
        <p:sp>
          <p:nvSpPr>
            <p:cNvPr id="180" name="Content Placeholder 2"/>
            <p:cNvSpPr txBox="1"/>
            <p:nvPr/>
          </p:nvSpPr>
          <p:spPr>
            <a:xfrm>
              <a:off x="221946" y="1293493"/>
              <a:ext cx="743601" cy="258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475" tIns="41475" rIns="41475" bIns="41475" numCol="1" anchor="t">
              <a:normAutofit fontScale="100000" lnSpcReduction="0"/>
            </a:bodyPr>
            <a:lstStyle/>
            <a:p>
              <a:pPr defTabSz="768095">
                <a:lnSpc>
                  <a:spcPct val="72000"/>
                </a:lnSpc>
                <a:spcBef>
                  <a:spcPts val="800"/>
                </a:spcBef>
                <a:defRPr b="1" sz="1092">
                  <a:latin typeface="Aptos"/>
                  <a:ea typeface="Aptos"/>
                  <a:cs typeface="Aptos"/>
                  <a:sym typeface="Aptos"/>
                </a:defRPr>
              </a:pPr>
              <a:r>
                <a:t>1 </a:t>
              </a:r>
              <a:r>
                <a:rPr b="0"/>
                <a:t>(L;R)</a:t>
              </a:r>
            </a:p>
          </p:txBody>
        </p:sp>
        <p:sp>
          <p:nvSpPr>
            <p:cNvPr id="181" name="Content Placeholder 2"/>
            <p:cNvSpPr txBox="1"/>
            <p:nvPr/>
          </p:nvSpPr>
          <p:spPr>
            <a:xfrm>
              <a:off x="221947" y="873013"/>
              <a:ext cx="743601" cy="258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475" tIns="41475" rIns="41475" bIns="41475" numCol="1" anchor="t">
              <a:normAutofit fontScale="100000" lnSpcReduction="0"/>
            </a:bodyPr>
            <a:lstStyle/>
            <a:p>
              <a:pPr defTabSz="768095">
                <a:lnSpc>
                  <a:spcPct val="72000"/>
                </a:lnSpc>
                <a:spcBef>
                  <a:spcPts val="800"/>
                </a:spcBef>
                <a:defRPr b="1" sz="1092">
                  <a:latin typeface="Aptos"/>
                  <a:ea typeface="Aptos"/>
                  <a:cs typeface="Aptos"/>
                  <a:sym typeface="Aptos"/>
                </a:defRPr>
              </a:pPr>
              <a:r>
                <a:t>2 </a:t>
              </a:r>
              <a:r>
                <a:rPr b="0"/>
                <a:t>(L;R)</a:t>
              </a:r>
            </a:p>
          </p:txBody>
        </p:sp>
        <p:sp>
          <p:nvSpPr>
            <p:cNvPr id="182" name="Content Placeholder 2"/>
            <p:cNvSpPr txBox="1"/>
            <p:nvPr/>
          </p:nvSpPr>
          <p:spPr>
            <a:xfrm>
              <a:off x="221947" y="452534"/>
              <a:ext cx="743601" cy="258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475" tIns="41475" rIns="41475" bIns="41475" numCol="1" anchor="t">
              <a:normAutofit fontScale="100000" lnSpcReduction="0"/>
            </a:bodyPr>
            <a:lstStyle/>
            <a:p>
              <a:pPr defTabSz="768095">
                <a:lnSpc>
                  <a:spcPct val="72000"/>
                </a:lnSpc>
                <a:spcBef>
                  <a:spcPts val="800"/>
                </a:spcBef>
                <a:defRPr b="1" sz="1092">
                  <a:latin typeface="Aptos"/>
                  <a:ea typeface="Aptos"/>
                  <a:cs typeface="Aptos"/>
                  <a:sym typeface="Aptos"/>
                </a:defRPr>
              </a:pPr>
              <a:r>
                <a:t>3 </a:t>
              </a:r>
              <a:r>
                <a:rPr b="0"/>
                <a:t>(L;R)</a:t>
              </a:r>
            </a:p>
          </p:txBody>
        </p:sp>
        <p:sp>
          <p:nvSpPr>
            <p:cNvPr id="183" name="Content Placeholder 2"/>
            <p:cNvSpPr txBox="1"/>
            <p:nvPr/>
          </p:nvSpPr>
          <p:spPr>
            <a:xfrm>
              <a:off x="142444" y="119833"/>
              <a:ext cx="741853" cy="258927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square" lIns="41475" tIns="41475" rIns="41475" bIns="41475" numCol="1" anchor="t">
              <a:normAutofit fontScale="100000" lnSpcReduction="0"/>
            </a:bodyPr>
            <a:lstStyle>
              <a:lvl1pPr algn="ctr" defTabSz="768095">
                <a:lnSpc>
                  <a:spcPct val="72000"/>
                </a:lnSpc>
                <a:spcBef>
                  <a:spcPts val="800"/>
                </a:spcBef>
                <a:defRPr b="1" sz="1092">
                  <a:latin typeface="Aptos"/>
                  <a:ea typeface="Aptos"/>
                  <a:cs typeface="Aptos"/>
                  <a:sym typeface="Aptos"/>
                </a:defRPr>
              </a:lvl1pPr>
            </a:lstStyle>
            <a:p>
              <a:pPr/>
              <a:r>
                <a:t>Ряд</a:t>
              </a:r>
            </a:p>
          </p:txBody>
        </p:sp>
      </p:grpSp>
      <p:sp>
        <p:nvSpPr>
          <p:cNvPr id="185" name="TextBox 58"/>
          <p:cNvSpPr txBox="1"/>
          <p:nvPr/>
        </p:nvSpPr>
        <p:spPr>
          <a:xfrm>
            <a:off x="9716326" y="1234666"/>
            <a:ext cx="2290118" cy="214020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В работе используем: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Матированное покрытие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Saint-Gobain Crystals BCF92 WLS </a:t>
            </a:r>
            <a:r>
              <a:t>волокно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Оптический клей СКТН Б</a:t>
            </a:r>
          </a:p>
          <a:p>
            <a:pPr marL="285750" indent="-285750">
              <a:buSzPct val="100000"/>
              <a:buFont typeface="Arial"/>
              <a:buChar char="•"/>
              <a:defRPr sz="1600">
                <a:latin typeface="Times New Roman"/>
                <a:ea typeface="Times New Roman"/>
                <a:cs typeface="Times New Roman"/>
                <a:sym typeface="Times New Roman"/>
              </a:defRPr>
            </a:pPr>
            <a:r>
              <a:t>Ой не чуэ бабка какой сыпыэм</a:t>
            </a:r>
          </a:p>
        </p:txBody>
      </p:sp>
      <p:grpSp>
        <p:nvGrpSpPr>
          <p:cNvPr id="190" name="Группа 59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188" name="Прямоугольник 60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186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 b="1" sz="4000"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</a:p>
            </p:txBody>
          </p:sp>
          <p:sp>
            <p:nvSpPr>
              <p:cNvPr id="187" name="Строение прототипа BBCs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/>
              <a:p>
                <a: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pPr>
                <a:r>
                  <a:t>Строение прототипа </a:t>
                </a:r>
                <a:r>
                  <a:t>BBCs</a:t>
                </a:r>
              </a:p>
            </p:txBody>
          </p:sp>
        </p:grpSp>
        <p:pic>
          <p:nvPicPr>
            <p:cNvPr id="189" name="Picture 2" descr="Picture 2"/>
            <p:cNvPicPr>
              <a:picLocks noChangeAspect="1"/>
            </p:cNvPicPr>
            <p:nvPr/>
          </p:nvPicPr>
          <p:blipFill>
            <a:blip r:embed="rId7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191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2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3" name="Picture 6" descr="Picture 6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3304830" y="928895"/>
            <a:ext cx="2390587" cy="1593726"/>
          </a:xfrm>
          <a:prstGeom prst="rect">
            <a:avLst/>
          </a:prstGeom>
          <a:ln w="12700">
            <a:miter lim="400000"/>
          </a:ln>
        </p:spPr>
      </p:pic>
      <p:pic>
        <p:nvPicPr>
          <p:cNvPr id="194" name="Рисунок 15" descr="Рисунок 15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8744" y="928895"/>
            <a:ext cx="2891141" cy="1323655"/>
          </a:xfrm>
          <a:prstGeom prst="rect">
            <a:avLst/>
          </a:prstGeom>
          <a:ln w="12700">
            <a:miter lim="400000"/>
          </a:ln>
        </p:spPr>
      </p:pic>
      <p:sp>
        <p:nvSpPr>
          <p:cNvPr id="195" name="TextBox 16"/>
          <p:cNvSpPr txBox="1"/>
          <p:nvPr/>
        </p:nvSpPr>
        <p:spPr>
          <a:xfrm>
            <a:off x="389887" y="2252548"/>
            <a:ext cx="2248854" cy="5740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 sz="1600">
                <a:latin typeface="Aptos"/>
                <a:ea typeface="Aptos"/>
                <a:cs typeface="Aptos"/>
                <a:sym typeface="Aptos"/>
              </a:defRPr>
            </a:pPr>
            <a:r>
              <a:t> </a:t>
            </a:r>
            <a:r>
              <a:t>AMPTEK Mini-X </a:t>
            </a:r>
          </a:p>
          <a:p>
            <a:pPr algn="ctr">
              <a:defRPr sz="1600">
                <a:latin typeface="Aptos"/>
                <a:ea typeface="Aptos"/>
                <a:cs typeface="Aptos"/>
                <a:sym typeface="Aptos"/>
              </a:defRPr>
            </a:pPr>
            <a:r>
              <a:t>Рентгеновская трубка</a:t>
            </a:r>
          </a:p>
        </p:txBody>
      </p:sp>
      <p:sp>
        <p:nvSpPr>
          <p:cNvPr id="196" name="TextBox 17"/>
          <p:cNvSpPr txBox="1"/>
          <p:nvPr/>
        </p:nvSpPr>
        <p:spPr>
          <a:xfrm>
            <a:off x="3252408" y="2295591"/>
            <a:ext cx="2289459" cy="6502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 algn="ctr">
              <a:defRPr>
                <a:latin typeface="Aptos"/>
                <a:ea typeface="Aptos"/>
                <a:cs typeface="Aptos"/>
                <a:sym typeface="Aptos"/>
              </a:defRPr>
            </a:pPr>
            <a:r>
              <a:t>Arduino c CNC shield</a:t>
            </a:r>
          </a:p>
          <a:p>
            <a:pPr algn="ctr">
              <a:defRPr>
                <a:latin typeface="Aptos"/>
                <a:ea typeface="Aptos"/>
                <a:cs typeface="Aptos"/>
                <a:sym typeface="Aptos"/>
              </a:defRPr>
            </a:pPr>
            <a:r>
              <a:t>и драйверами</a:t>
            </a:r>
          </a:p>
        </p:txBody>
      </p:sp>
      <p:grpSp>
        <p:nvGrpSpPr>
          <p:cNvPr id="201" name="Группа 1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199" name="Прямоугольник 6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197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198" name="Экспериментальная установка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Экспериментальная установка</a:t>
                </a:r>
              </a:p>
            </p:txBody>
          </p:sp>
        </p:grpSp>
        <p:pic>
          <p:nvPicPr>
            <p:cNvPr id="200" name="Picture 2" descr="Picture 2"/>
            <p:cNvPicPr>
              <a:picLocks noChangeAspect="1"/>
            </p:cNvPicPr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02" name="Picture 2" descr="Picture 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8709444" y="1382868"/>
            <a:ext cx="2968623" cy="5013468"/>
          </a:xfrm>
          <a:prstGeom prst="rect">
            <a:avLst/>
          </a:prstGeom>
          <a:ln w="12700">
            <a:miter lim="400000"/>
          </a:ln>
        </p:spPr>
      </p:pic>
      <p:sp>
        <p:nvSpPr>
          <p:cNvPr id="203" name="TextBox 18"/>
          <p:cNvSpPr txBox="1"/>
          <p:nvPr/>
        </p:nvSpPr>
        <p:spPr>
          <a:xfrm>
            <a:off x="45719" y="2903261"/>
            <a:ext cx="5884145" cy="38379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/>
          <a:p>
            <a:pPr>
              <a:defRPr>
                <a:latin typeface="Aptos"/>
                <a:ea typeface="Aptos"/>
                <a:cs typeface="Aptos"/>
                <a:sym typeface="Aptos"/>
              </a:defRPr>
            </a:pPr>
            <a:r>
              <a:t>Координатный столик на основе рентгеновской трубки включает в себя</a:t>
            </a:r>
            <a:r>
              <a:t>: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latin typeface="Aptos"/>
                <a:ea typeface="Aptos"/>
                <a:cs typeface="Aptos"/>
                <a:sym typeface="Aptos"/>
              </a:defRPr>
            </a:pPr>
            <a:r>
              <a:t>AMPTEK Mini-X X-ray tube</a:t>
            </a:r>
          </a:p>
          <a:p>
            <a:pPr lvl="1">
              <a:defRPr sz="1400">
                <a:latin typeface="Aptos"/>
                <a:ea typeface="Aptos"/>
                <a:cs typeface="Aptos"/>
                <a:sym typeface="Aptos"/>
              </a:defRPr>
            </a:pPr>
            <a:r>
              <a:t>Ag </a:t>
            </a:r>
            <a:r>
              <a:t>мишень</a:t>
            </a:r>
            <a:r>
              <a:t>, 50 kV / 80 </a:t>
            </a:r>
            <a:r>
              <a:t>μ</a:t>
            </a:r>
            <a:r>
              <a:t>A, 2 </a:t>
            </a:r>
            <a:r>
              <a:t>мм</a:t>
            </a:r>
            <a:r>
              <a:t> </a:t>
            </a:r>
            <a:r>
              <a:t>коллиматор</a:t>
            </a:r>
            <a:r>
              <a:t> (5° X-ray </a:t>
            </a:r>
            <a:r>
              <a:t>конус</a:t>
            </a:r>
            <a:r>
              <a:t>) </a:t>
            </a:r>
            <a:r>
              <a:t>на высоте</a:t>
            </a:r>
            <a:r>
              <a:t> ~ 2 </a:t>
            </a:r>
            <a:r>
              <a:t>см</a:t>
            </a:r>
            <a:r>
              <a:t> </a:t>
            </a:r>
            <a:r>
              <a:t>от тайла</a:t>
            </a:r>
            <a:r>
              <a:t> 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latin typeface="Aptos"/>
                <a:ea typeface="Aptos"/>
                <a:cs typeface="Aptos"/>
                <a:sym typeface="Aptos"/>
              </a:defRPr>
            </a:pPr>
            <a:r>
              <a:t>NEMA 17 </a:t>
            </a:r>
            <a:r>
              <a:t>шаговый двигатель</a:t>
            </a:r>
          </a:p>
          <a:p>
            <a:pPr lvl="1">
              <a:defRPr sz="1400">
                <a:latin typeface="Aptos"/>
                <a:ea typeface="Aptos"/>
                <a:cs typeface="Aptos"/>
                <a:sym typeface="Aptos"/>
              </a:defRPr>
            </a:pPr>
            <a:r>
              <a:t>Угловой шаг</a:t>
            </a:r>
            <a:r>
              <a:t> 1.8°, </a:t>
            </a:r>
            <a:r>
              <a:t>около </a:t>
            </a:r>
            <a:r>
              <a:t>20 </a:t>
            </a:r>
            <a:r>
              <a:t>мкм</a:t>
            </a:r>
            <a:r>
              <a:t> </a:t>
            </a:r>
            <a:r>
              <a:t>разрешение</a:t>
            </a:r>
            <a:r>
              <a:t> (X </a:t>
            </a:r>
            <a:r>
              <a:t>и</a:t>
            </a:r>
            <a:r>
              <a:t> Y </a:t>
            </a:r>
            <a:r>
              <a:t>оси, механическое</a:t>
            </a:r>
            <a:r>
              <a:t>)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latin typeface="Aptos"/>
                <a:ea typeface="Aptos"/>
                <a:cs typeface="Aptos"/>
                <a:sym typeface="Aptos"/>
              </a:defRPr>
            </a:pPr>
            <a:r>
              <a:t>Arduino and CNC Sheild</a:t>
            </a:r>
            <a:r>
              <a:t> </a:t>
            </a:r>
          </a:p>
          <a:p>
            <a:pPr lvl="1">
              <a:defRPr sz="1400">
                <a:latin typeface="Aptos"/>
                <a:ea typeface="Aptos"/>
                <a:cs typeface="Aptos"/>
                <a:sym typeface="Aptos"/>
              </a:defRPr>
            </a:pPr>
            <a:r>
              <a:t>Микроконтроллерная плата, позволяющая автоматизировать движение</a:t>
            </a:r>
            <a:endParaRPr b="1"/>
          </a:p>
          <a:p>
            <a:pPr marL="285750" indent="-285750">
              <a:buSzPct val="100000"/>
              <a:buFont typeface="Arial"/>
              <a:buChar char="•"/>
              <a:defRPr b="1">
                <a:latin typeface="Aptos"/>
                <a:ea typeface="Aptos"/>
                <a:cs typeface="Aptos"/>
                <a:sym typeface="Aptos"/>
              </a:defRPr>
            </a:pPr>
            <a:r>
              <a:t>CAEN DT5202</a:t>
            </a:r>
          </a:p>
          <a:p>
            <a:pPr lvl="1">
              <a:defRPr sz="1400">
                <a:latin typeface="Aptos"/>
                <a:ea typeface="Aptos"/>
                <a:cs typeface="Aptos"/>
                <a:sym typeface="Aptos"/>
              </a:defRPr>
            </a:pPr>
            <a:r>
              <a:t>Источник питания A7585D с разрешением 1 мкА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latin typeface="Aptos"/>
                <a:ea typeface="Aptos"/>
                <a:cs typeface="Aptos"/>
                <a:sym typeface="Aptos"/>
              </a:defRPr>
            </a:pPr>
            <a:r>
              <a:t>Черный ящик для светоизоляции тайла</a:t>
            </a:r>
          </a:p>
          <a:p>
            <a:pPr marL="285750" indent="-285750">
              <a:buSzPct val="100000"/>
              <a:buFont typeface="Arial"/>
              <a:buChar char="•"/>
              <a:defRPr b="1">
                <a:latin typeface="Aptos"/>
                <a:ea typeface="Aptos"/>
                <a:cs typeface="Aptos"/>
                <a:sym typeface="Aptos"/>
              </a:defRPr>
            </a:pPr>
            <a:r>
              <a:t>Свинцовые листы для защиты</a:t>
            </a:r>
          </a:p>
        </p:txBody>
      </p:sp>
      <p:pic>
        <p:nvPicPr>
          <p:cNvPr id="204" name="Рисунок 20" descr="Рисунок 20"/>
          <p:cNvPicPr>
            <a:picLocks noChangeAspect="1"/>
          </p:cNvPicPr>
          <p:nvPr/>
        </p:nvPicPr>
        <p:blipFill>
          <a:blip r:embed="rId6">
            <a:extLst/>
          </a:blip>
          <a:stretch>
            <a:fillRect/>
          </a:stretch>
        </p:blipFill>
        <p:spPr>
          <a:xfrm>
            <a:off x="6322464" y="928895"/>
            <a:ext cx="1820909" cy="1540416"/>
          </a:xfrm>
          <a:prstGeom prst="rect">
            <a:avLst/>
          </a:prstGeom>
          <a:ln w="12700">
            <a:miter lim="400000"/>
          </a:ln>
        </p:spPr>
      </p:pic>
      <p:sp>
        <p:nvSpPr>
          <p:cNvPr id="205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3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Группа 1"/>
          <p:cNvGrpSpPr/>
          <p:nvPr/>
        </p:nvGrpSpPr>
        <p:grpSpPr>
          <a:xfrm>
            <a:off x="-1" y="-1"/>
            <a:ext cx="12192001" cy="5064602"/>
            <a:chOff x="0" y="0"/>
            <a:chExt cx="12192000" cy="5064600"/>
          </a:xfrm>
        </p:grpSpPr>
        <p:grpSp>
          <p:nvGrpSpPr>
            <p:cNvPr id="209" name="Прямоугольник 6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207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208" name="Results 1 - tiles under tests"/>
              <p:cNvSpPr/>
              <p:nvPr/>
            </p:nvSpPr>
            <p:spPr>
              <a:xfrm>
                <a:off x="55244" y="416379"/>
                <a:ext cx="12081511" cy="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0" fill="norm" stroke="1" extrusionOk="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0"/>
                    </a:lnTo>
                    <a:lnTo>
                      <a:pt x="0" y="0"/>
                    </a:lnTo>
                    <a:close/>
                  </a:path>
                </a:pathLst>
              </a:cu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Results 1 - tiles under tests</a:t>
                </a:r>
              </a:p>
            </p:txBody>
          </p:sp>
        </p:grpSp>
        <p:pic>
          <p:nvPicPr>
            <p:cNvPr id="21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  <p:sp>
          <p:nvSpPr>
            <p:cNvPr id="211" name="Left tile - fully competed"/>
            <p:cNvSpPr/>
            <p:nvPr/>
          </p:nvSpPr>
          <p:spPr>
            <a:xfrm>
              <a:off x="977724" y="37946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Left tile - fully competed</a:t>
              </a:r>
            </a:p>
          </p:txBody>
        </p:sp>
        <p:sp>
          <p:nvSpPr>
            <p:cNvPr id="212" name="Right tile - tile without glue"/>
            <p:cNvSpPr/>
            <p:nvPr/>
          </p:nvSpPr>
          <p:spPr>
            <a:xfrm>
              <a:off x="9113380" y="3794600"/>
              <a:ext cx="1270001" cy="1270001"/>
            </a:xfrm>
            <a:prstGeom prst="line">
              <a:avLst/>
            </a:prstGeom>
            <a:noFill/>
            <a:ln w="12700" cap="flat">
              <a:noFill/>
              <a:miter lim="400000"/>
            </a:ln>
            <a:effectLst/>
            <a:extLst>
              <a:ext uri="{C572A759-6A51-4108-AA02-DFA0A04FC94B}">
                <ma14:wrappingTextBoxFlag xmlns:ma14="http://schemas.microsoft.com/office/mac/drawingml/2011/main" val="1"/>
              </a:ext>
            </a:extLst>
          </p:spPr>
          <p:txBody>
            <a:bodyPr wrap="none" lIns="45719" tIns="45719" rIns="45719" bIns="45719" numCol="1" anchor="t">
              <a:spAutoFit/>
            </a:bodyPr>
            <a:lstStyle/>
            <a:p>
              <a:pPr/>
              <a:r>
                <a:t>Right tile - tile </a:t>
              </a:r>
              <a:r>
                <a:rPr u="sng"/>
                <a:t>without</a:t>
              </a:r>
              <a:r>
                <a:t> glue</a:t>
              </a:r>
            </a:p>
          </p:txBody>
        </p:sp>
      </p:grpSp>
      <p:pic>
        <p:nvPicPr>
          <p:cNvPr id="21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917417" y="914638"/>
            <a:ext cx="4357166" cy="5809554"/>
          </a:xfrm>
          <a:prstGeom prst="rect">
            <a:avLst/>
          </a:prstGeom>
          <a:ln w="12700">
            <a:miter lim="400000"/>
          </a:ln>
        </p:spPr>
      </p:pic>
      <p:sp>
        <p:nvSpPr>
          <p:cNvPr id="215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4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Группа 1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219" name="Прямоугольник 6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217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218" name="Results 2 - full test (2nd method)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Results 2 - full test (2nd method)</a:t>
                </a:r>
              </a:p>
            </p:txBody>
          </p:sp>
        </p:grpSp>
        <p:pic>
          <p:nvPicPr>
            <p:cNvPr id="220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pic>
        <p:nvPicPr>
          <p:cNvPr id="22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5813700" y="1719460"/>
            <a:ext cx="5991129" cy="4309409"/>
          </a:xfrm>
          <a:prstGeom prst="rect">
            <a:avLst/>
          </a:prstGeom>
          <a:ln w="12700">
            <a:miter lim="400000"/>
          </a:ln>
        </p:spPr>
      </p:pic>
      <p:pic>
        <p:nvPicPr>
          <p:cNvPr id="223" name="Изображение" descr="Изображение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250026" y="1786751"/>
            <a:ext cx="5804029" cy="4174828"/>
          </a:xfrm>
          <a:prstGeom prst="rect">
            <a:avLst/>
          </a:prstGeom>
          <a:ln w="12700">
            <a:miter lim="400000"/>
          </a:ln>
        </p:spPr>
      </p:pic>
      <p:sp>
        <p:nvSpPr>
          <p:cNvPr id="224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5</a:t>
            </a:r>
          </a:p>
        </p:txBody>
      </p:sp>
      <p:sp>
        <p:nvSpPr>
          <p:cNvPr id="225" name="Left tile - fully competed"/>
          <p:cNvSpPr txBox="1"/>
          <p:nvPr/>
        </p:nvSpPr>
        <p:spPr>
          <a:xfrm>
            <a:off x="1968523" y="5914538"/>
            <a:ext cx="2367035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Left tile - fully competed</a:t>
            </a:r>
          </a:p>
        </p:txBody>
      </p:sp>
      <p:sp>
        <p:nvSpPr>
          <p:cNvPr id="226" name="Right tile - tile without glue"/>
          <p:cNvSpPr txBox="1"/>
          <p:nvPr/>
        </p:nvSpPr>
        <p:spPr>
          <a:xfrm>
            <a:off x="7496546" y="5914538"/>
            <a:ext cx="2625438" cy="33308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pPr/>
            <a:r>
              <a:t>Right tile - tile </a:t>
            </a:r>
            <a:r>
              <a:rPr u="sng"/>
              <a:t>without</a:t>
            </a:r>
            <a:r>
              <a:t> glue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" name="Группа 1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230" name="Прямоугольник 6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228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229" name="Results 3 - tile under tests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Results 3 - tile under tests</a:t>
                </a:r>
              </a:p>
            </p:txBody>
          </p:sp>
        </p:grpSp>
        <p:pic>
          <p:nvPicPr>
            <p:cNvPr id="231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33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6</a:t>
            </a:r>
          </a:p>
        </p:txBody>
      </p:sp>
      <p:pic>
        <p:nvPicPr>
          <p:cNvPr id="234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894249" y="911290"/>
            <a:ext cx="4403502" cy="58713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0" name="Группа 1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238" name="Прямоугольник 6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236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237" name="Results 4 - full test (1st method)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Results 4 - full test (1st method)</a:t>
                </a:r>
              </a:p>
            </p:txBody>
          </p:sp>
        </p:grpSp>
        <p:pic>
          <p:nvPicPr>
            <p:cNvPr id="23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41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7</a:t>
            </a:r>
          </a:p>
        </p:txBody>
      </p:sp>
      <p:pic>
        <p:nvPicPr>
          <p:cNvPr id="242" name="Изображение" descr="Изображение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2041939" y="1311080"/>
            <a:ext cx="7217082" cy="5292528"/>
          </a:xfrm>
          <a:prstGeom prst="rect">
            <a:avLst/>
          </a:prstGeom>
          <a:ln w="12700">
            <a:miter lim="400000"/>
          </a:ln>
        </p:spPr>
      </p:pic>
      <p:sp>
        <p:nvSpPr>
          <p:cNvPr id="243" name="Линия"/>
          <p:cNvSpPr/>
          <p:nvPr/>
        </p:nvSpPr>
        <p:spPr>
          <a:xfrm flipV="1">
            <a:off x="2285803" y="1108938"/>
            <a:ext cx="7123158" cy="5282284"/>
          </a:xfrm>
          <a:prstGeom prst="line">
            <a:avLst/>
          </a:prstGeom>
          <a:ln w="12700">
            <a:solidFill>
              <a:srgbClr val="BE0700"/>
            </a:solidFill>
            <a:miter/>
          </a:ln>
        </p:spPr>
        <p:txBody>
          <a:bodyPr lIns="45719" rIns="45719"/>
          <a:lstStyle/>
          <a:p>
            <a:pPr/>
          </a:p>
        </p:txBody>
      </p:sp>
      <p:sp>
        <p:nvSpPr>
          <p:cNvPr id="244" name="Линия"/>
          <p:cNvSpPr/>
          <p:nvPr/>
        </p:nvSpPr>
        <p:spPr>
          <a:xfrm flipH="1" flipV="1">
            <a:off x="2050812" y="981937"/>
            <a:ext cx="7593139" cy="5536284"/>
          </a:xfrm>
          <a:prstGeom prst="line">
            <a:avLst/>
          </a:prstGeom>
          <a:ln w="12700">
            <a:solidFill>
              <a:srgbClr val="BE0700"/>
            </a:solidFill>
            <a:miter/>
          </a:ln>
        </p:spPr>
        <p:txBody>
          <a:bodyPr lIns="45719" rIns="45719"/>
          <a:lstStyle/>
          <a:p>
            <a:pPr/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a14="http://schemas.microsoft.com/office/drawing/2010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0" name="Группа 1"/>
          <p:cNvGrpSpPr/>
          <p:nvPr/>
        </p:nvGrpSpPr>
        <p:grpSpPr>
          <a:xfrm>
            <a:off x="-1" y="-1"/>
            <a:ext cx="12192001" cy="863127"/>
            <a:chOff x="0" y="0"/>
            <a:chExt cx="12192000" cy="863125"/>
          </a:xfrm>
        </p:grpSpPr>
        <p:grpSp>
          <p:nvGrpSpPr>
            <p:cNvPr id="248" name="Прямоугольник 6"/>
            <p:cNvGrpSpPr/>
            <p:nvPr/>
          </p:nvGrpSpPr>
          <p:grpSpPr>
            <a:xfrm>
              <a:off x="0" y="-1"/>
              <a:ext cx="12192000" cy="832759"/>
              <a:chOff x="0" y="0"/>
              <a:chExt cx="12192000" cy="832757"/>
            </a:xfrm>
          </p:grpSpPr>
          <p:sp>
            <p:nvSpPr>
              <p:cNvPr id="246" name="Прямоугольник"/>
              <p:cNvSpPr/>
              <p:nvPr/>
            </p:nvSpPr>
            <p:spPr>
              <a:xfrm>
                <a:off x="0" y="-1"/>
                <a:ext cx="12192000" cy="832759"/>
              </a:xfrm>
              <a:prstGeom prst="rect">
                <a:avLst/>
              </a:prstGeom>
              <a:solidFill>
                <a:srgbClr val="1A64A0"/>
              </a:solidFill>
              <a:ln w="19050" cap="flat">
                <a:solidFill>
                  <a:srgbClr val="1A64A0"/>
                </a:solidFill>
                <a:prstDash val="solid"/>
                <a:miter lim="800000"/>
              </a:ln>
              <a:effectLst/>
            </p:spPr>
            <p:txBody>
              <a:bodyPr wrap="square" lIns="45719" tIns="45719" rIns="45719" bIns="45719" numCol="1" anchor="ctr">
                <a:noAutofit/>
              </a:bodyPr>
              <a:lstStyle/>
              <a:p>
                <a:pPr algn="ctr">
                  <a:defRPr>
                    <a:solidFill>
                      <a:srgbClr val="FFFFFF"/>
                    </a:solidFill>
                    <a:latin typeface="Aptos"/>
                    <a:ea typeface="Aptos"/>
                    <a:cs typeface="Aptos"/>
                    <a:sym typeface="Aptos"/>
                  </a:defRPr>
                </a:pPr>
              </a:p>
            </p:txBody>
          </p:sp>
          <p:sp>
            <p:nvSpPr>
              <p:cNvPr id="247" name="Filipp slides would be here"/>
              <p:cNvSpPr txBox="1"/>
              <p:nvPr/>
            </p:nvSpPr>
            <p:spPr>
              <a:xfrm>
                <a:off x="55244" y="82999"/>
                <a:ext cx="12081511" cy="666760"/>
              </a:xfrm>
              <a:prstGeom prst="rect">
                <a:avLst/>
              </a:prstGeom>
              <a:noFill/>
              <a:ln w="12700" cap="flat">
                <a:noFill/>
                <a:miter lim="400000"/>
              </a:ln>
              <a:effectLst/>
              <a:extLst>
                <a:ext uri="{C572A759-6A51-4108-AA02-DFA0A04FC94B}">
                  <ma14:wrappingTextBoxFlag xmlns:ma14="http://schemas.microsoft.com/office/mac/drawingml/2011/main" val="1"/>
                </a:ext>
              </a:extLst>
            </p:spPr>
            <p:txBody>
              <a:bodyPr wrap="square" lIns="45719" tIns="45719" rIns="45719" bIns="45719" numCol="1" anchor="ctr">
                <a:spAutoFit/>
              </a:bodyPr>
              <a:lstStyle>
                <a:lvl1pPr algn="ctr">
                  <a:defRPr b="1" sz="4000">
                    <a:solidFill>
                      <a:srgbClr val="FFFFFF"/>
                    </a:solidFill>
                    <a:latin typeface="Times New Roman"/>
                    <a:ea typeface="Times New Roman"/>
                    <a:cs typeface="Times New Roman"/>
                    <a:sym typeface="Times New Roman"/>
                  </a:defRPr>
                </a:lvl1pPr>
              </a:lstStyle>
              <a:p>
                <a:pPr/>
                <a:r>
                  <a:t>Filipp slides would be here</a:t>
                </a:r>
              </a:p>
            </p:txBody>
          </p:sp>
        </p:grpSp>
        <p:pic>
          <p:nvPicPr>
            <p:cNvPr id="249" name="Picture 2" descr="Picture 2"/>
            <p:cNvPicPr>
              <a:picLocks noChangeAspect="1"/>
            </p:cNvPicPr>
            <p:nvPr/>
          </p:nvPicPr>
          <p:blipFill>
            <a:blip r:embed="rId2">
              <a:extLst/>
            </a:blip>
            <a:stretch>
              <a:fillRect/>
            </a:stretch>
          </p:blipFill>
          <p:spPr>
            <a:xfrm>
              <a:off x="-1" y="30366"/>
              <a:ext cx="1445395" cy="832760"/>
            </a:xfrm>
            <a:prstGeom prst="rect">
              <a:avLst/>
            </a:prstGeom>
            <a:ln w="12700" cap="flat">
              <a:noFill/>
              <a:miter lim="400000"/>
            </a:ln>
            <a:effectLst/>
          </p:spPr>
        </p:pic>
      </p:grpSp>
      <p:sp>
        <p:nvSpPr>
          <p:cNvPr id="251" name="TextBox 14"/>
          <p:cNvSpPr txBox="1"/>
          <p:nvPr/>
        </p:nvSpPr>
        <p:spPr>
          <a:xfrm>
            <a:off x="-10176" y="6433146"/>
            <a:ext cx="256541" cy="42139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>
              <a:defRPr b="1" sz="2400">
                <a:latin typeface="Times New Roman"/>
                <a:ea typeface="Times New Roman"/>
                <a:cs typeface="Times New Roman"/>
                <a:sym typeface="Times New Roman"/>
              </a:defRPr>
            </a:lvl1pPr>
          </a:lstStyle>
          <a:p>
            <a:pPr/>
            <a:r>
              <a:t>8</a:t>
            </a:r>
          </a:p>
        </p:txBody>
      </p:sp>
    </p:spTree>
  </p:cSld>
  <p:clrMapOvr>
    <a:masterClrMapping/>
  </p:clrMapOvr>
  <p:transition xmlns:p14="http://schemas.microsoft.com/office/powerpoint/2010/main" spd="med" advClick="1"/>
</p:sld>
</file>

<file path=ppt/theme/theme1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Тема Office">
  <a:themeElements>
    <a:clrScheme name="Тема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Тема Office">
      <a:majorFont>
        <a:latin typeface="Helvetica"/>
        <a:ea typeface="Helvetica"/>
        <a:cs typeface="Helvetica"/>
      </a:majorFont>
      <a:minorFont>
        <a:latin typeface="Calibri"/>
        <a:ea typeface="Calibri"/>
        <a:cs typeface="Calibri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 upright="0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