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4" r:id="rId6"/>
    <p:sldId id="265" r:id="rId7"/>
    <p:sldId id="261" r:id="rId8"/>
    <p:sldId id="263" r:id="rId9"/>
    <p:sldId id="260" r:id="rId10"/>
    <p:sldId id="262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52" y="54"/>
      </p:cViewPr>
      <p:guideLst>
        <p:guide orient="horz" pos="2159"/>
        <p:guide pos="38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ешегд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255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Введение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Гравитационно-волновое событие GW150914, обнаруженное детекторами LIGO, выявило существование черных дыр (ЧД) с массой около 30 M⊙ в форме двойных систем. В работе </a:t>
            </a:r>
            <a:r>
              <a:rPr lang="es-AR" altLang="en-US">
                <a:sym typeface="+mn-ea"/>
              </a:rPr>
              <a:t>Sasaki 2016 </a:t>
            </a:r>
            <a:endParaRPr lang="es-AR" altLang="en-US">
              <a:sym typeface="+mn-ea"/>
            </a:endParaRPr>
          </a:p>
          <a:p>
            <a:r>
              <a:rPr lang="ru-RU" altLang="en-US">
                <a:sym typeface="+mn-ea"/>
              </a:rPr>
              <a:t>был расчитан темп слияний этих ПЧД  не учитывая возможные взаймодействия между ними</a:t>
            </a:r>
            <a:r>
              <a:rPr lang="en-US" altLang="ru-RU">
                <a:sym typeface="+mn-ea"/>
              </a:rPr>
              <a:t>.</a:t>
            </a:r>
            <a:endParaRPr lang="ru-RU" altLang="en-US">
              <a:sym typeface="+mn-ea"/>
            </a:endParaRPr>
          </a:p>
          <a:p>
            <a:r>
              <a:rPr lang="ru-RU" altLang="en-US">
                <a:sym typeface="+mn-ea"/>
              </a:rPr>
              <a:t>В кластерах ПЧД активно рассеиваются друг на друге в результате чего возможно возмущение параметров двойное или образование новой двойной, что ведет к подавлению темпа слияний.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вшгощ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700" y="635"/>
            <a:ext cx="10515600" cy="1325563"/>
          </a:xfrm>
        </p:spPr>
        <p:txBody>
          <a:bodyPr/>
          <a:p>
            <a:r>
              <a:rPr lang="ru-RU">
                <a:sym typeface="+mn-ea"/>
              </a:rPr>
              <a:t>При больших прицельных параметрах</a:t>
            </a:r>
            <a:endParaRPr lang="ru-RU" altLang="en-US"/>
          </a:p>
        </p:txBody>
      </p:sp>
      <p:pic>
        <p:nvPicPr>
          <p:cNvPr id="4" name="Video1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973455"/>
            <a:ext cx="12191365" cy="588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p>
            <a:r>
              <a:rPr lang="ru-RU">
                <a:sym typeface="+mn-ea"/>
              </a:rPr>
              <a:t>При маленьких прицельных параметрах</a:t>
            </a:r>
            <a:endParaRPr lang="ru-RU" altLang="en-US"/>
          </a:p>
        </p:txBody>
      </p:sp>
      <p:pic>
        <p:nvPicPr>
          <p:cNvPr id="5" name="Video2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" y="1047115"/>
            <a:ext cx="12191365" cy="582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248285" y="300990"/>
            <a:ext cx="838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>
                <a:sym typeface="+mn-ea"/>
              </a:rPr>
              <a:t>Распределение </a:t>
            </a:r>
            <a:r>
              <a:rPr lang="en-US" sz="2800">
                <a:sym typeface="+mn-ea"/>
              </a:rPr>
              <a:t>j</a:t>
            </a:r>
            <a:r>
              <a:rPr lang="ru-RU" sz="2800">
                <a:sym typeface="+mn-ea"/>
              </a:rPr>
              <a:t> при жестком рассеянии (</a:t>
            </a:r>
            <a:r>
              <a:rPr lang="es-AR" sz="2800">
                <a:sym typeface="+mn-ea"/>
              </a:rPr>
              <a:t>b</a:t>
            </a:r>
            <a:r>
              <a:rPr lang="en-US" sz="2800">
                <a:sym typeface="+mn-ea"/>
              </a:rPr>
              <a:t>=100au</a:t>
            </a:r>
            <a:r>
              <a:rPr lang="ru-RU" sz="2800">
                <a:sym typeface="+mn-ea"/>
              </a:rPr>
              <a:t>)</a:t>
            </a:r>
            <a:endParaRPr lang="ru-RU" sz="2800">
              <a:sym typeface="+mn-ea"/>
            </a:endParaRPr>
          </a:p>
          <a:p>
            <a:pPr algn="ctr"/>
            <a:r>
              <a:rPr lang="en-US" altLang="ru-RU" sz="2800">
                <a:sym typeface="+mn-ea"/>
              </a:rPr>
              <a:t>(j_0 = 0.04)</a:t>
            </a:r>
            <a:endParaRPr lang="en-US" altLang="ru-RU" sz="2800">
              <a:sym typeface="+mn-ea"/>
            </a:endParaRPr>
          </a:p>
        </p:txBody>
      </p:sp>
      <p:pic>
        <p:nvPicPr>
          <p:cNvPr id="5" name="Замещающее содержимое 4" descr="1111111111"/>
          <p:cNvPicPr>
            <a:picLocks noChangeAspect="1"/>
          </p:cNvPicPr>
          <p:nvPr>
            <p:ph sz="half" idx="1"/>
          </p:nvPr>
        </p:nvPicPr>
        <p:blipFill>
          <a:blip r:embed="rId1"/>
          <a:srcRect l="8484" t="5081" r="7077" b="2547"/>
          <a:stretch>
            <a:fillRect/>
          </a:stretch>
        </p:blipFill>
        <p:spPr>
          <a:xfrm>
            <a:off x="0" y="1421130"/>
            <a:ext cx="8686165" cy="5052695"/>
          </a:xfrm>
          <a:prstGeom prst="rect">
            <a:avLst/>
          </a:prstGeom>
        </p:spPr>
      </p:pic>
      <p:pic>
        <p:nvPicPr>
          <p:cNvPr id="12" name="Замещающее содержимое 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86800" y="2308860"/>
            <a:ext cx="3505200" cy="2432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98145" y="309880"/>
            <a:ext cx="115208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>
                <a:sym typeface="+mn-ea"/>
              </a:rPr>
              <a:t>Интегральная функция распределения </a:t>
            </a:r>
            <a:r>
              <a:rPr lang="es-AR" altLang="ru-RU" sz="3200">
                <a:sym typeface="+mn-ea"/>
              </a:rPr>
              <a:t>t </a:t>
            </a:r>
            <a:r>
              <a:rPr lang="ru-RU" altLang="ru-RU" sz="3200">
                <a:sym typeface="+mn-ea"/>
              </a:rPr>
              <a:t>при жестком рассеянии</a:t>
            </a:r>
            <a:endParaRPr lang="ru-RU" altLang="ru-RU" sz="3200">
              <a:sym typeface="+mn-ea"/>
            </a:endParaRPr>
          </a:p>
          <a:p>
            <a:pPr algn="ctr"/>
            <a:r>
              <a:rPr lang="en-US" altLang="ru-RU" sz="3200">
                <a:sym typeface="+mn-ea"/>
              </a:rPr>
              <a:t>(t_0 = 1.4e10 years)</a:t>
            </a:r>
            <a:endParaRPr lang="en-US" altLang="ru-RU" sz="3200">
              <a:sym typeface="+mn-ea"/>
            </a:endParaRPr>
          </a:p>
        </p:txBody>
      </p:sp>
      <p:pic>
        <p:nvPicPr>
          <p:cNvPr id="5" name="Замещающее содержимое 4" descr="tttt"/>
          <p:cNvPicPr>
            <a:picLocks noChangeAspect="1"/>
          </p:cNvPicPr>
          <p:nvPr>
            <p:ph sz="quarter" idx="13"/>
          </p:nvPr>
        </p:nvPicPr>
        <p:blipFill>
          <a:blip r:embed="rId1"/>
          <a:srcRect t="4663"/>
          <a:stretch>
            <a:fillRect/>
          </a:stretch>
        </p:blipFill>
        <p:spPr>
          <a:xfrm>
            <a:off x="247015" y="1287780"/>
            <a:ext cx="11557000" cy="5570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е поле 8"/>
          <p:cNvSpPr txBox="1"/>
          <p:nvPr/>
        </p:nvSpPr>
        <p:spPr>
          <a:xfrm>
            <a:off x="1518964" y="120868"/>
            <a:ext cx="340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dirty="0"/>
              <a:t>Темп слияний ПЧД</a:t>
            </a:r>
            <a:endParaRPr lang="ru-RU" altLang="en-US" sz="3200" dirty="0"/>
          </a:p>
        </p:txBody>
      </p:sp>
      <p:pic>
        <p:nvPicPr>
          <p:cNvPr id="11" name="Замещающее содержимое 10" descr="33333333333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03418" y="904657"/>
            <a:ext cx="8159750" cy="5832475"/>
          </a:xfrm>
          <a:prstGeom prst="rect">
            <a:avLst/>
          </a:prstGeom>
        </p:spPr>
      </p:pic>
      <p:pic>
        <p:nvPicPr>
          <p:cNvPr id="4" name="Замещающее содержимое 3" descr="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2762819"/>
            <a:ext cx="4141470" cy="3548380"/>
          </a:xfrm>
          <a:prstGeom prst="rect">
            <a:avLst/>
          </a:prstGeom>
          <a:effectLst/>
        </p:spPr>
      </p:pic>
      <p:pic>
        <p:nvPicPr>
          <p:cNvPr id="5" name="Замещающее содержимое 2" descr="33333333333333333333333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247" y="908136"/>
            <a:ext cx="4038600" cy="1428750"/>
          </a:xfrm>
          <a:prstGeom prst="rect">
            <a:avLst/>
          </a:prstGeom>
          <a:effectLst/>
        </p:spPr>
      </p:pic>
      <p:sp>
        <p:nvSpPr>
          <p:cNvPr id="6" name="Текстовое поле 5"/>
          <p:cNvSpPr txBox="1"/>
          <p:nvPr/>
        </p:nvSpPr>
        <p:spPr>
          <a:xfrm>
            <a:off x="7999095" y="673824"/>
            <a:ext cx="401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s-AR" sz="2400" dirty="0"/>
              <a:t>В работе </a:t>
            </a:r>
            <a:r>
              <a:rPr lang="es-AR" altLang="en-US" sz="2400" dirty="0"/>
              <a:t>Sasaki et al. 2016</a:t>
            </a:r>
            <a:r>
              <a:rPr lang="en-US" altLang="en-US" sz="2400" dirty="0"/>
              <a:t>:</a:t>
            </a:r>
            <a:endParaRPr lang="en-US" altLang="en-US" sz="2400" dirty="0"/>
          </a:p>
        </p:txBody>
      </p:sp>
      <p:sp>
        <p:nvSpPr>
          <p:cNvPr id="7" name="Текстовое поле 5"/>
          <p:cNvSpPr txBox="1"/>
          <p:nvPr/>
        </p:nvSpPr>
        <p:spPr>
          <a:xfrm>
            <a:off x="7999095" y="2231904"/>
            <a:ext cx="401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s-AR" sz="2400" dirty="0"/>
              <a:t>Учет возмущений двойных в данной работе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en-US" sz="4400" b="1"/>
              <a:t>Заключение</a:t>
            </a:r>
            <a:endParaRPr lang="ru-RU" altLang="en-US" sz="4400" b="1"/>
          </a:p>
          <a:p>
            <a:endParaRPr lang="ru-RU" altLang="en-US"/>
          </a:p>
          <a:p>
            <a:r>
              <a:rPr lang="ru-RU" altLang="en-US"/>
              <a:t>-Были исследованны жесткие рассеяния, при которых начальная двойная разрушается и образуется новая.</a:t>
            </a:r>
            <a:endParaRPr lang="ru-RU" altLang="en-US"/>
          </a:p>
          <a:p>
            <a:r>
              <a:rPr lang="en-US" altLang="ru-RU"/>
              <a:t>-</a:t>
            </a:r>
            <a:r>
              <a:rPr lang="ru-RU" altLang="ru-RU"/>
              <a:t>Было показано,что при таких рассеинях время жизни образовавшейся двойной значительное большое, что соотвествует подавленю темпа слияний ПЧД.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WPS Presentation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Введение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Carlos Miguel Gordillo García</cp:lastModifiedBy>
  <cp:revision>6</cp:revision>
  <dcterms:created xsi:type="dcterms:W3CDTF">2024-12-26T19:58:00Z</dcterms:created>
  <dcterms:modified xsi:type="dcterms:W3CDTF">2025-05-06T07:32:16Z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1049-12.2.0.20796</vt:lpwstr>
  </property>
  <property fmtid="{D5CDD505-2E9C-101B-9397-08002B2CF9AE}" pid="3" name="ICV">
    <vt:lpwstr>1A691AA7E5F74347A2CA79F2BF04EB71_13</vt:lpwstr>
  </property>
</Properties>
</file>