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5" r:id="rId3"/>
    <p:sldId id="266" r:id="rId4"/>
    <p:sldId id="259" r:id="rId5"/>
    <p:sldId id="258" r:id="rId6"/>
    <p:sldId id="267" r:id="rId7"/>
    <p:sldId id="261" r:id="rId8"/>
    <p:sldId id="262" r:id="rId9"/>
    <p:sldId id="263" r:id="rId10"/>
    <p:sldId id="264" r:id="rId11"/>
    <p:sldId id="268" r:id="rId12"/>
    <p:sldId id="260" r:id="rId13"/>
    <p:sldId id="25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D97A6-DF50-42F6-8B8A-21FFD9A7D36B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DA31D-017A-471B-BD83-B0BD4D488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DA31D-017A-471B-BD83-B0BD4D4889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5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184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5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0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1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55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1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3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3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8D07D24-9487-4033-B183-23979141514F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B1330D8-CBBE-4B36-8FE1-C2FC859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B347-E2F2-4D06-85CE-3CE3232DB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58" y="1408922"/>
            <a:ext cx="10550683" cy="2020077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+mn-lt"/>
              </a:rPr>
              <a:t>ПОИСК ПРОСТРАНСТВЕННОГО РАСПРЕДЕЛЕНИЯ ИСТОЧНИКОВ ИЗЛУЧЕНИЯ ДЛЯ ОБЪЯСНЕНИЯ ИЗБЫТКА КОСМИЧЕСКИХ ПОЗИТРОНОВ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31CD1-1D37-4893-A76B-1280E1F75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938" y="4415712"/>
            <a:ext cx="6615403" cy="165576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Выполнил:	Ф. В. Костромин </a:t>
            </a:r>
          </a:p>
          <a:p>
            <a:pPr algn="r"/>
            <a:r>
              <a:rPr lang="ru-RU" dirty="0"/>
              <a:t>Научные руководители</a:t>
            </a:r>
            <a:r>
              <a:rPr lang="en-US" dirty="0"/>
              <a:t>: </a:t>
            </a:r>
            <a:r>
              <a:rPr lang="ru-RU" dirty="0"/>
              <a:t>	</a:t>
            </a:r>
            <a:r>
              <a:rPr lang="en-US" dirty="0"/>
              <a:t>M. </a:t>
            </a:r>
            <a:r>
              <a:rPr lang="ru-RU" dirty="0"/>
              <a:t>Л. Соловьёв   </a:t>
            </a:r>
          </a:p>
          <a:p>
            <a:pPr algn="r"/>
            <a:r>
              <a:rPr lang="ru-RU" dirty="0"/>
              <a:t>К. М. </a:t>
            </a:r>
            <a:r>
              <a:rPr lang="ru-RU" dirty="0" err="1"/>
              <a:t>Белоцкий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33156F2-8FBA-4B37-A47D-1BE54CF141C1}"/>
              </a:ext>
            </a:extLst>
          </p:cNvPr>
          <p:cNvSpPr txBox="1">
            <a:spLocks/>
          </p:cNvSpPr>
          <p:nvPr/>
        </p:nvSpPr>
        <p:spPr>
          <a:xfrm>
            <a:off x="820658" y="679190"/>
            <a:ext cx="6614968" cy="60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i="0" u="none" strike="noStrike" baseline="0" dirty="0">
                <a:latin typeface="SFBX1440"/>
              </a:rPr>
              <a:t>ОТЧЁТ О НАУЧНО-ИССЛЕДОВАТЕЛЬСКОЙ РАБОТЕ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822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D4E8-C5E1-4343-86E0-8B1A0FE4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42" y="244461"/>
            <a:ext cx="9692640" cy="1052493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Возможные условия на конкретный профиль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F3E95-AA02-499A-9F60-6DB09126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27" y="1695469"/>
            <a:ext cx="3127629" cy="1733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11B5FB-5771-47AC-B8CF-2149EC73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2" y="3739825"/>
            <a:ext cx="4104543" cy="81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077CFC-1143-436A-9EDE-32A3F5BB9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9" t="9932" r="20263" b="3564"/>
          <a:stretch/>
        </p:blipFill>
        <p:spPr>
          <a:xfrm>
            <a:off x="4599993" y="925595"/>
            <a:ext cx="5831632" cy="59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911FC-8755-49EC-A97E-1C7191B4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718457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6F96AC-822E-416D-A03E-BD2ABF0D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1175657"/>
            <a:ext cx="10075568" cy="381000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+mn-lt"/>
              </a:rPr>
              <a:t>Данная работа послужила продолжением и развитием работы прошлого семестра по поиску пространственного распределения источников излучения с целью объяснения позитронной аномалии.</a:t>
            </a:r>
          </a:p>
          <a:p>
            <a:r>
              <a:rPr lang="ru-RU" sz="1600" dirty="0"/>
              <a:t>В ней был предложен метод, позволяющий найти всю совокупность возможных профилей плотности, описывающих имеющиеся данные с заданной точностью.</a:t>
            </a:r>
          </a:p>
          <a:p>
            <a:r>
              <a:rPr lang="ru-RU" sz="1600" dirty="0"/>
              <a:t>Таким образом было получено самое общее решение поставленной задачи и начата работа по его анализу.</a:t>
            </a:r>
          </a:p>
        </p:txBody>
      </p:sp>
    </p:spTree>
    <p:extLst>
      <p:ext uri="{BB962C8B-B14F-4D97-AF65-F5344CB8AC3E}">
        <p14:creationId xmlns:p14="http://schemas.microsoft.com/office/powerpoint/2010/main" val="333297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EAC2E-8EC1-4C57-B52A-97F91267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52" y="207140"/>
            <a:ext cx="9692640" cy="1071154"/>
          </a:xfrm>
        </p:spPr>
        <p:txBody>
          <a:bodyPr>
            <a:normAutofit/>
          </a:bodyPr>
          <a:lstStyle/>
          <a:p>
            <a:r>
              <a:rPr lang="ru-RU" dirty="0"/>
              <a:t>Доп.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32621-E1B1-4D68-8FEC-27514B7E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3" y="1717319"/>
            <a:ext cx="8576373" cy="41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5640-F770-4B36-9958-A964A855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132495"/>
            <a:ext cx="10497312" cy="856550"/>
          </a:xfrm>
        </p:spPr>
        <p:txBody>
          <a:bodyPr>
            <a:normAutofit/>
          </a:bodyPr>
          <a:lstStyle/>
          <a:p>
            <a:r>
              <a:rPr lang="ru-RU" dirty="0"/>
              <a:t>Доп.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9789F7-0D75-4B96-A96F-C03DFCB8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14" y="1287624"/>
            <a:ext cx="8964483" cy="5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0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5640-F770-4B36-9958-A964A855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132495"/>
            <a:ext cx="10497312" cy="856550"/>
          </a:xfrm>
        </p:spPr>
        <p:txBody>
          <a:bodyPr>
            <a:normAutofit/>
          </a:bodyPr>
          <a:lstStyle/>
          <a:p>
            <a:r>
              <a:rPr lang="ru-RU" dirty="0"/>
              <a:t>Доп.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B406CC-21A9-4B72-8325-1B5E8962A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33375"/>
            <a:ext cx="5562600" cy="3095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6D2B69-DF5E-4237-A9B5-06677B4DB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52" y="1264881"/>
            <a:ext cx="1590675" cy="1171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CACA96-3EF6-4787-B8FB-39BC67A4E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52" y="4379556"/>
            <a:ext cx="4905375" cy="1028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8D8463-CBE0-4802-8419-C32802FF8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50" y="3989031"/>
            <a:ext cx="1800225" cy="3905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C2E1F8-8616-4E15-9FA6-BF59CCDEA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07" y="5519543"/>
            <a:ext cx="4838700" cy="9715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2B3D5E-0A78-4D2F-8316-E0081877C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700" y="4118007"/>
            <a:ext cx="582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5640-F770-4B36-9958-A964A855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132495"/>
            <a:ext cx="10497312" cy="856550"/>
          </a:xfrm>
        </p:spPr>
        <p:txBody>
          <a:bodyPr/>
          <a:lstStyle/>
          <a:p>
            <a:r>
              <a:rPr lang="ru-RU" dirty="0"/>
              <a:t>Проблема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29D18-C188-4620-AEEF-F5D8A5DCA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/>
          <a:stretch/>
        </p:blipFill>
        <p:spPr>
          <a:xfrm>
            <a:off x="954450" y="1156996"/>
            <a:ext cx="9107442" cy="57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5640-F770-4B36-9958-A964A855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132495"/>
            <a:ext cx="10497312" cy="856550"/>
          </a:xfrm>
        </p:spPr>
        <p:txBody>
          <a:bodyPr/>
          <a:lstStyle/>
          <a:p>
            <a:r>
              <a:rPr lang="ru-RU" dirty="0"/>
              <a:t>Работа проделанная ранее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3742D-E8BD-4082-B1F7-627FF08BB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 b="14150"/>
          <a:stretch/>
        </p:blipFill>
        <p:spPr>
          <a:xfrm>
            <a:off x="-305456" y="1455575"/>
            <a:ext cx="9598047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EAC2E-8EC1-4C57-B52A-97F91267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52" y="207140"/>
            <a:ext cx="9692640" cy="800567"/>
          </a:xfrm>
        </p:spPr>
        <p:txBody>
          <a:bodyPr/>
          <a:lstStyle/>
          <a:p>
            <a:r>
              <a:rPr lang="ru-RU" dirty="0"/>
              <a:t>Результаты и проблемы.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FA74D-60E3-44D3-9768-629687F23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9910" r="8433" b="2517"/>
          <a:stretch/>
        </p:blipFill>
        <p:spPr>
          <a:xfrm>
            <a:off x="0" y="1296955"/>
            <a:ext cx="5719665" cy="42459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0ADBB8-91CF-404D-B877-05EF5BD62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9251" r="8510" b="3020"/>
          <a:stretch/>
        </p:blipFill>
        <p:spPr>
          <a:xfrm>
            <a:off x="5719666" y="1231641"/>
            <a:ext cx="5505062" cy="4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7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D64218-243B-4AD4-A8F9-244C1D724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-136" b="6803"/>
          <a:stretch/>
        </p:blipFill>
        <p:spPr>
          <a:xfrm>
            <a:off x="3321698" y="739918"/>
            <a:ext cx="7940490" cy="58502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EAC2E-8EC1-4C57-B52A-97F91267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52" y="207140"/>
            <a:ext cx="9692640" cy="800567"/>
          </a:xfrm>
        </p:spPr>
        <p:txBody>
          <a:bodyPr/>
          <a:lstStyle/>
          <a:p>
            <a:r>
              <a:rPr lang="ru-RU" dirty="0"/>
              <a:t>Результаты и проблемы.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D749191A-ED16-4373-96C4-670B0200EE43}"/>
              </a:ext>
            </a:extLst>
          </p:cNvPr>
          <p:cNvSpPr/>
          <p:nvPr/>
        </p:nvSpPr>
        <p:spPr>
          <a:xfrm>
            <a:off x="6375281" y="2742243"/>
            <a:ext cx="1928964" cy="553998"/>
          </a:xfrm>
          <a:prstGeom prst="wedgeRoundRectCallout">
            <a:avLst>
              <a:gd name="adj1" fmla="val -16299"/>
              <a:gd name="adj2" fmla="val 11218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Галактический центр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A257CE10-C364-450D-910A-C17CC4FE2661}"/>
              </a:ext>
            </a:extLst>
          </p:cNvPr>
          <p:cNvSpPr/>
          <p:nvPr/>
        </p:nvSpPr>
        <p:spPr>
          <a:xfrm>
            <a:off x="7255469" y="3455127"/>
            <a:ext cx="2392384" cy="348078"/>
          </a:xfrm>
          <a:prstGeom prst="wedgeRoundRectCallout">
            <a:avLst>
              <a:gd name="adj1" fmla="val -26596"/>
              <a:gd name="adj2" fmla="val 12988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Солнечная система</a:t>
            </a: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375DD7A4-9A8D-4E56-8CA0-BDAD9FC3AA63}"/>
              </a:ext>
            </a:extLst>
          </p:cNvPr>
          <p:cNvCxnSpPr>
            <a:cxnSpLocks/>
          </p:cNvCxnSpPr>
          <p:nvPr/>
        </p:nvCxnSpPr>
        <p:spPr>
          <a:xfrm flipV="1">
            <a:off x="3192189" y="4674637"/>
            <a:ext cx="1659729" cy="9703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A47A6C2-B227-4EF2-B0F3-B184A7DD4AA8}"/>
              </a:ext>
            </a:extLst>
          </p:cNvPr>
          <p:cNvSpPr/>
          <p:nvPr/>
        </p:nvSpPr>
        <p:spPr>
          <a:xfrm>
            <a:off x="318361" y="5423620"/>
            <a:ext cx="2873828" cy="7065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Области с ненулевой плотностью источников</a:t>
            </a:r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5E859892-6C98-48E7-9B87-83BA7ED6F5C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192189" y="5001208"/>
            <a:ext cx="2527476" cy="7757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B26C1072-D8EF-4BA0-B21A-B2BD21E24A04}"/>
              </a:ext>
            </a:extLst>
          </p:cNvPr>
          <p:cNvCxnSpPr>
            <a:cxnSpLocks/>
          </p:cNvCxnSpPr>
          <p:nvPr/>
        </p:nvCxnSpPr>
        <p:spPr>
          <a:xfrm flipV="1">
            <a:off x="3192189" y="5679998"/>
            <a:ext cx="3861754" cy="2169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3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6325A-5BD8-4647-9EDE-D043B731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74441"/>
            <a:ext cx="3200400" cy="711457"/>
          </a:xfrm>
        </p:spPr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90821E-45EB-4F3E-872C-558FC8B9B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1576874"/>
            <a:ext cx="3880042" cy="4332862"/>
          </a:xfrm>
        </p:spPr>
        <p:txBody>
          <a:bodyPr>
            <a:normAutofit/>
          </a:bodyPr>
          <a:lstStyle/>
          <a:p>
            <a:r>
              <a:rPr lang="ru-RU" sz="2000" dirty="0"/>
              <a:t>Был разработан алгоритм позволяющий найти все возможные профили плотности, содержащие различные области, отвечающие значениям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85016-0D42-46C5-B66A-B0CD92749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4986" r="8536"/>
          <a:stretch/>
        </p:blipFill>
        <p:spPr>
          <a:xfrm>
            <a:off x="5234472" y="1130169"/>
            <a:ext cx="5868957" cy="4978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2C9E0-8E29-4847-9C0C-FC0BD1A9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3743305"/>
            <a:ext cx="1981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D4E8-C5E1-4343-86E0-8B1A0FE4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42" y="244462"/>
            <a:ext cx="9692640" cy="707260"/>
          </a:xfrm>
        </p:spPr>
        <p:txBody>
          <a:bodyPr/>
          <a:lstStyle/>
          <a:p>
            <a:r>
              <a:rPr lang="ru-RU" dirty="0"/>
              <a:t>Результаты.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2B54F-699A-49FA-A57F-4DBFC295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96" y="2149539"/>
            <a:ext cx="1419225" cy="400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308E5-E009-4211-A3C1-2E827C73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62" y="6194438"/>
            <a:ext cx="1981200" cy="419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138598-81B3-492B-83D6-FC4B813C9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51" y="1467822"/>
            <a:ext cx="3057525" cy="18669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86BB3CC-8A93-4A20-A9B7-E55B323644F0}"/>
              </a:ext>
            </a:extLst>
          </p:cNvPr>
          <p:cNvSpPr txBox="1">
            <a:spLocks/>
          </p:cNvSpPr>
          <p:nvPr/>
        </p:nvSpPr>
        <p:spPr>
          <a:xfrm>
            <a:off x="989551" y="1019913"/>
            <a:ext cx="2350809" cy="707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Было: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34E0EDE-2D66-4026-95A4-C5C4AFABF13A}"/>
              </a:ext>
            </a:extLst>
          </p:cNvPr>
          <p:cNvSpPr txBox="1">
            <a:spLocks/>
          </p:cNvSpPr>
          <p:nvPr/>
        </p:nvSpPr>
        <p:spPr>
          <a:xfrm>
            <a:off x="989551" y="3075370"/>
            <a:ext cx="2350809" cy="707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Стало: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69E41B-F498-4DC1-A24A-D34D8AD0F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715" y="4147457"/>
            <a:ext cx="3009900" cy="18288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CBC742-1D19-49BD-BBBF-0FE5DC668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950" y="4156982"/>
            <a:ext cx="3086100" cy="1819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AD3C8-A329-4BD6-94C0-0F7875B60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097" y="6168507"/>
            <a:ext cx="21717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E7E75E-9E88-4FFC-95DE-BAED3B417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5307"/>
          <a:stretch/>
        </p:blipFill>
        <p:spPr>
          <a:xfrm>
            <a:off x="536876" y="951722"/>
            <a:ext cx="9360550" cy="59715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D4E8-C5E1-4343-86E0-8B1A0FE4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42" y="244462"/>
            <a:ext cx="9692640" cy="1061824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сверху на плотность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84680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7D4E8-C5E1-4343-86E0-8B1A0FE4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42" y="244462"/>
            <a:ext cx="9692640" cy="707260"/>
          </a:xfrm>
        </p:spPr>
        <p:txBody>
          <a:bodyPr/>
          <a:lstStyle/>
          <a:p>
            <a:r>
              <a:rPr lang="ru-RU" dirty="0"/>
              <a:t>Запрещённая область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BF92B-20FA-4C2B-AE01-552857DC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r="16" b="3564"/>
          <a:stretch/>
        </p:blipFill>
        <p:spPr>
          <a:xfrm>
            <a:off x="644042" y="953588"/>
            <a:ext cx="9456540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8973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920</TotalTime>
  <Words>158</Words>
  <Application>Microsoft Office PowerPoint</Application>
  <PresentationFormat>Широкоэкранный</PresentationFormat>
  <Paragraphs>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Schoolbook</vt:lpstr>
      <vt:lpstr>SFBX1440</vt:lpstr>
      <vt:lpstr>Wingdings 2</vt:lpstr>
      <vt:lpstr>Вид</vt:lpstr>
      <vt:lpstr>ПОИСК ПРОСТРАНСТВЕННОГО РАСПРЕДЕЛЕНИЯ ИСТОЧНИКОВ ИЗЛУЧЕНИЯ ДЛЯ ОБЪЯСНЕНИЯ ИЗБЫТКА КОСМИЧЕСКИХ ПОЗИТРОНОВ</vt:lpstr>
      <vt:lpstr>Проблема</vt:lpstr>
      <vt:lpstr>Работа проделанная ранее </vt:lpstr>
      <vt:lpstr>Результаты и проблемы.</vt:lpstr>
      <vt:lpstr>Результаты и проблемы.</vt:lpstr>
      <vt:lpstr>Решение</vt:lpstr>
      <vt:lpstr>Результаты.</vt:lpstr>
      <vt:lpstr>Оценка сверху на плотность источников</vt:lpstr>
      <vt:lpstr>Запрещённая область</vt:lpstr>
      <vt:lpstr>Возможные условия на конкретный профиль</vt:lpstr>
      <vt:lpstr>Заключение</vt:lpstr>
      <vt:lpstr>Доп.</vt:lpstr>
      <vt:lpstr>Доп.</vt:lpstr>
      <vt:lpstr>Доп.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ОЦЕНКА ДОЛИ ПОЗИТРОНОВ В КОСМИЧЕСКИХ ЛУЧАХ ОТ ИСТОЧНИКОВ С ПРОСТРАНСТВЕННЫМ РАСПРЕДЕЛЕНИЕМ В ВИДЕ КОЛЬЦА, РАСПОЛОЖЕННОГО ВОКРУГ ЦЕНТРА ГАЛАКТИКИ</dc:title>
  <dc:creator>Ted Sn</dc:creator>
  <cp:lastModifiedBy>Ted Sn</cp:lastModifiedBy>
  <cp:revision>34</cp:revision>
  <dcterms:created xsi:type="dcterms:W3CDTF">2024-02-19T22:11:26Z</dcterms:created>
  <dcterms:modified xsi:type="dcterms:W3CDTF">2025-05-06T03:50:47Z</dcterms:modified>
</cp:coreProperties>
</file>