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81" r:id="rId2"/>
    <p:sldId id="282" r:id="rId3"/>
    <p:sldId id="276" r:id="rId4"/>
    <p:sldId id="280" r:id="rId5"/>
    <p:sldId id="259" r:id="rId6"/>
    <p:sldId id="260" r:id="rId7"/>
    <p:sldId id="269" r:id="rId8"/>
    <p:sldId id="271" r:id="rId9"/>
    <p:sldId id="263" r:id="rId10"/>
    <p:sldId id="265" r:id="rId11"/>
    <p:sldId id="279" r:id="rId12"/>
    <p:sldId id="284" r:id="rId13"/>
    <p:sldId id="283" r:id="rId14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97"/>
  </p:normalViewPr>
  <p:slideViewPr>
    <p:cSldViewPr snapToGrid="0" showGuides="1">
      <p:cViewPr varScale="1">
        <p:scale>
          <a:sx n="127" d="100"/>
          <a:sy n="127" d="100"/>
        </p:scale>
        <p:origin x="110" y="18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4" y="5132103"/>
            <a:ext cx="6437766" cy="951753"/>
          </a:xfrm>
        </p:spPr>
        <p:txBody>
          <a:bodyPr/>
          <a:lstStyle/>
          <a:p>
            <a:r>
              <a:rPr lang="ru-RU" dirty="0">
                <a:latin typeface="Montserrat" panose="020B0604020202020204" charset="-52"/>
              </a:rPr>
              <a:t>Студент: Петров Г. Е. Б22-102</a:t>
            </a:r>
          </a:p>
          <a:p>
            <a:r>
              <a:rPr lang="ru-RU" dirty="0">
                <a:latin typeface="Montserrat" panose="020B0604020202020204" charset="-52"/>
              </a:rPr>
              <a:t>Научный руководитель: Солдатов Е. Ю.</a:t>
            </a:r>
            <a:endParaRPr lang="en-US" dirty="0">
              <a:latin typeface="Montserrat" panose="020B0604020202020204" charset="-52"/>
            </a:endParaRPr>
          </a:p>
          <a:p>
            <a:endParaRPr lang="ru-RU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2628289"/>
            <a:ext cx="8660006" cy="2365742"/>
          </a:xfrm>
        </p:spPr>
        <p:txBody>
          <a:bodyPr/>
          <a:lstStyle/>
          <a:p>
            <a:r>
              <a:rPr lang="ru-RU" dirty="0"/>
              <a:t>Исследование реконструкции фотонов электромагнитным калориметром эксперимента SPD на ускорителе NICA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5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3206429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F4F50-23E6-428A-C12B-1308B8F89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2086C82-D5D0-9724-0346-FBFCB059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97547"/>
            <a:ext cx="11081566" cy="646331"/>
          </a:xfrm>
        </p:spPr>
        <p:txBody>
          <a:bodyPr/>
          <a:lstStyle/>
          <a:p>
            <a:r>
              <a:rPr lang="ru-RU" sz="1800" dirty="0"/>
              <a:t>Приложение.</a:t>
            </a:r>
            <a:r>
              <a:rPr lang="en-US" sz="1800" dirty="0"/>
              <a:t> 2D </a:t>
            </a:r>
            <a:r>
              <a:rPr lang="ru-RU" sz="1800" dirty="0"/>
              <a:t>карта попаданий в калориметре.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66FECF-7B61-0E6D-B1D3-96825FD8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74" y="1683334"/>
            <a:ext cx="4800076" cy="34913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C7B3BE-25B5-A37B-0BF7-DACB15698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42922"/>
            <a:ext cx="5440341" cy="3142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792E20-01B0-6EAB-5E6E-14644C6008FB}"/>
              </a:ext>
            </a:extLst>
          </p:cNvPr>
          <p:cNvSpPr txBox="1"/>
          <p:nvPr/>
        </p:nvSpPr>
        <p:spPr>
          <a:xfrm>
            <a:off x="1352208" y="5315599"/>
            <a:ext cx="2395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2D 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карта попаданий в проекции </a:t>
            </a:r>
            <a:r>
              <a:rPr lang="en-US" sz="1400" dirty="0" err="1">
                <a:solidFill>
                  <a:srgbClr val="222A3F"/>
                </a:solidFill>
                <a:latin typeface="Montserrat" panose="00000500000000000000" pitchFamily="2" charset="-52"/>
              </a:rPr>
              <a:t>xy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60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33DBC-ED53-5E28-EE97-BE7D0F3E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293B20B0-B373-0292-E62E-10FA23FD7B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9572" y="155938"/>
                <a:ext cx="11081566" cy="929550"/>
              </a:xfrm>
            </p:spPr>
            <p:txBody>
              <a:bodyPr/>
              <a:lstStyle/>
              <a:p>
                <a:r>
                  <a:rPr lang="ru-RU" sz="1800" dirty="0"/>
                  <a:t>Приложение.</a:t>
                </a:r>
                <a:r>
                  <a:rPr lang="en-US" sz="1800" dirty="0"/>
                  <a:t> </a:t>
                </a:r>
                <a:r>
                  <a:rPr lang="ru-RU" sz="1800" dirty="0"/>
                  <a:t>Причина создания фильтра по дубликатам. </a:t>
                </a:r>
                <a:r>
                  <a:rPr lang="en-US" sz="1800" dirty="0"/>
                  <a:t>p-p </a:t>
                </a:r>
                <a:r>
                  <a:rPr lang="ru-RU" sz="1800" dirty="0"/>
                  <a:t>столкновения</a:t>
                </a:r>
                <a:r>
                  <a:rPr lang="en-US" sz="1800" dirty="0"/>
                  <a:t>, 10 GeV</a:t>
                </a:r>
                <a:r>
                  <a:rPr lang="ru-RU" sz="1800" dirty="0"/>
                  <a:t>, </a:t>
                </a:r>
                <a:r>
                  <a:rPr lang="en-US" sz="1800" dirty="0"/>
                  <a:t>10000 </a:t>
                </a:r>
                <a:r>
                  <a:rPr lang="ru-RU" sz="1800" dirty="0"/>
                  <a:t>событий.</a:t>
                </a:r>
                <a:r>
                  <a:rPr lang="en-US" sz="1800" dirty="0"/>
                  <a:t> </a:t>
                </a:r>
                <a:r>
                  <a:rPr lang="ru-RU" sz="1800" dirty="0"/>
                  <a:t>Моделирование реакции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l-GR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l-GR" sz="1800" i="1" dirty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el-GR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800" b="1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ru-RU" sz="1800" dirty="0"/>
                </a:br>
                <a:endParaRPr lang="ru-RU" sz="1800" dirty="0"/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C2086C82-D5D0-9724-0346-FBFCB059A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9572" y="155938"/>
                <a:ext cx="11081566" cy="929550"/>
              </a:xfrm>
              <a:blipFill>
                <a:blip r:embed="rId2"/>
                <a:stretch>
                  <a:fillRect l="-495" t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Текст 6">
            <a:extLst>
              <a:ext uri="{FF2B5EF4-FFF2-40B4-BE49-F238E27FC236}">
                <a16:creationId xmlns:a16="http://schemas.microsoft.com/office/drawing/2014/main" id="{260826DC-F679-7A4E-7745-F6A3D84F2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331" y="1359962"/>
            <a:ext cx="9707836" cy="954107"/>
          </a:xfrm>
        </p:spPr>
        <p:txBody>
          <a:bodyPr/>
          <a:lstStyle/>
          <a:p>
            <a:r>
              <a:rPr lang="ru-RU" sz="1400" dirty="0"/>
              <a:t>Была замечена проблема: одной </a:t>
            </a:r>
            <a:r>
              <a:rPr lang="en-US" sz="1400" dirty="0" err="1"/>
              <a:t>hmctruth</a:t>
            </a:r>
            <a:r>
              <a:rPr lang="en-US" sz="1400" dirty="0"/>
              <a:t> </a:t>
            </a:r>
            <a:r>
              <a:rPr lang="ru-RU" sz="1400" dirty="0"/>
              <a:t>может соответствовать более одного </a:t>
            </a:r>
            <a:r>
              <a:rPr lang="en-US" sz="1400" dirty="0" err="1"/>
              <a:t>EcalHit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/>
              <a:t>В связи с этой проблемой был написан фильтр, который отбирает наилучший хит по критерию – наименьший </a:t>
            </a:r>
            <a:r>
              <a:rPr lang="el-GR" sz="1400" dirty="0"/>
              <a:t>Δ</a:t>
            </a:r>
            <a:r>
              <a:rPr lang="en-US" sz="1400" dirty="0"/>
              <a:t>R=sqrt(</a:t>
            </a:r>
            <a:r>
              <a:rPr lang="el-GR" sz="1400" dirty="0"/>
              <a:t>Δ</a:t>
            </a:r>
            <a:r>
              <a:rPr lang="en-US" sz="1400" dirty="0"/>
              <a:t>phi^2+</a:t>
            </a:r>
            <a:r>
              <a:rPr lang="el-GR" sz="1400" dirty="0"/>
              <a:t> Δ</a:t>
            </a:r>
            <a:r>
              <a:rPr lang="en-US" dirty="0"/>
              <a:t>theta^2).</a:t>
            </a:r>
            <a:br>
              <a:rPr lang="ru-RU" dirty="0"/>
            </a:br>
            <a:r>
              <a:rPr lang="ru-RU" dirty="0"/>
              <a:t>В дальнейшем данный фильтр применяется везде.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5AAE94-FC95-6292-6DCE-83287B926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7" y="2388037"/>
            <a:ext cx="5078952" cy="36600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DD2D13-A6B9-A2BA-3C6C-C96DF1162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17" y="2650840"/>
            <a:ext cx="4947014" cy="334513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3D69E8E2-21E5-2125-737F-45D917CE3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0131" y="2365836"/>
            <a:ext cx="1852703" cy="285004"/>
          </a:xfrm>
        </p:spPr>
        <p:txBody>
          <a:bodyPr/>
          <a:lstStyle/>
          <a:p>
            <a:r>
              <a:rPr lang="ru-RU" dirty="0"/>
              <a:t>До фильтра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ECE72068-B2D1-BA34-7BD9-3F2D5E9FAD98}"/>
              </a:ext>
            </a:extLst>
          </p:cNvPr>
          <p:cNvSpPr txBox="1">
            <a:spLocks/>
          </p:cNvSpPr>
          <p:nvPr/>
        </p:nvSpPr>
        <p:spPr>
          <a:xfrm>
            <a:off x="6518261" y="2339061"/>
            <a:ext cx="4904511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После фильтра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CB1452-0A8A-28DA-18AC-39F4D9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131" y="6111684"/>
            <a:ext cx="3162741" cy="5048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9C999-284E-204F-6F00-95DD6B771A38}"/>
              </a:ext>
            </a:extLst>
          </p:cNvPr>
          <p:cNvSpPr txBox="1"/>
          <p:nvPr/>
        </p:nvSpPr>
        <p:spPr>
          <a:xfrm>
            <a:off x="4751130" y="61681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Число 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pi+ 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с одной и той же </a:t>
            </a:r>
            <a:r>
              <a:rPr lang="en-US" sz="1400" dirty="0" err="1">
                <a:solidFill>
                  <a:srgbClr val="222A3F"/>
                </a:solidFill>
                <a:latin typeface="Montserrat" panose="00000500000000000000" pitchFamily="2" charset="-52"/>
              </a:rPr>
              <a:t>hmctruth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порядка 80000.</a:t>
            </a:r>
          </a:p>
        </p:txBody>
      </p:sp>
    </p:spTree>
    <p:extLst>
      <p:ext uri="{BB962C8B-B14F-4D97-AF65-F5344CB8AC3E}">
        <p14:creationId xmlns:p14="http://schemas.microsoft.com/office/powerpoint/2010/main" val="46033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48B3-DF52-8BC9-9EE6-02807F80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2571A5B-0A11-8008-086A-B61A660C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97548"/>
            <a:ext cx="11081566" cy="646331"/>
          </a:xfrm>
        </p:spPr>
        <p:txBody>
          <a:bodyPr/>
          <a:lstStyle/>
          <a:p>
            <a:r>
              <a:rPr lang="ru-RU" sz="1800" dirty="0"/>
              <a:t>Приложение.</a:t>
            </a:r>
            <a:r>
              <a:rPr lang="en-US" sz="1800" dirty="0"/>
              <a:t> </a:t>
            </a:r>
            <a:r>
              <a:rPr lang="ru-RU" sz="1800" dirty="0"/>
              <a:t>Альтернативная методика оценки эффективности реконструкции. </a:t>
            </a:r>
            <a:r>
              <a:rPr lang="en-US" sz="1800" dirty="0"/>
              <a:t>Gamma, </a:t>
            </a:r>
            <a:r>
              <a:rPr lang="ru-RU" sz="1800" dirty="0"/>
              <a:t>пучок вдоль </a:t>
            </a:r>
            <a:r>
              <a:rPr lang="en-US" sz="1800" dirty="0"/>
              <a:t>Oy </a:t>
            </a:r>
            <a:r>
              <a:rPr lang="ru-RU" sz="1800" dirty="0"/>
              <a:t>из точки начала координат</a:t>
            </a:r>
            <a:r>
              <a:rPr lang="en-US" sz="1800" dirty="0"/>
              <a:t>, 1 GeV</a:t>
            </a:r>
            <a:r>
              <a:rPr lang="ru-RU" sz="1800" dirty="0"/>
              <a:t>, </a:t>
            </a:r>
            <a:r>
              <a:rPr lang="en-US" sz="1800" dirty="0"/>
              <a:t>10000 </a:t>
            </a:r>
            <a:r>
              <a:rPr lang="ru-RU" sz="1800" dirty="0"/>
              <a:t>событий.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8531635-E579-638B-E1FC-043DB5A4C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3041" y="3076640"/>
            <a:ext cx="4057908" cy="2356403"/>
          </a:xfrm>
        </p:spPr>
        <p:txBody>
          <a:bodyPr/>
          <a:lstStyle/>
          <a:p>
            <a:r>
              <a:rPr lang="ru-RU" sz="1400" dirty="0"/>
              <a:t>Для каждого события вычислялось суммарное энерговыделение в калориметре по всем зарегистрированным частицам. Полученное значение интерпретировалось как реконструированная энергия частицы. В качестве генерируемых частиц в симуляции рассматривались частицы первого поколения с энергией 1 ГэВ.</a:t>
            </a:r>
            <a:endParaRPr lang="ru-RU" dirty="0"/>
          </a:p>
        </p:txBody>
      </p:sp>
      <p:pic>
        <p:nvPicPr>
          <p:cNvPr id="4" name="Рисунок 3" descr="Изображение выглядит как текст, снимок экрана, диаграмма, ли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D14252-CD0E-AE2F-B5CB-8DC676C9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" y="1465075"/>
            <a:ext cx="4947015" cy="3807109"/>
          </a:xfrm>
          <a:prstGeom prst="rect">
            <a:avLst/>
          </a:prstGeom>
        </p:spPr>
      </p:pic>
      <p:sp>
        <p:nvSpPr>
          <p:cNvPr id="13" name="Текст 6">
            <a:extLst>
              <a:ext uri="{FF2B5EF4-FFF2-40B4-BE49-F238E27FC236}">
                <a16:creationId xmlns:a16="http://schemas.microsoft.com/office/drawing/2014/main" id="{4D1EECD4-F772-4D7C-7C8E-1D03DA9D2D1D}"/>
              </a:ext>
            </a:extLst>
          </p:cNvPr>
          <p:cNvSpPr txBox="1">
            <a:spLocks/>
          </p:cNvSpPr>
          <p:nvPr/>
        </p:nvSpPr>
        <p:spPr>
          <a:xfrm>
            <a:off x="6444642" y="1690580"/>
            <a:ext cx="5196496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Отключены все детекторы кроме калориметра.</a:t>
            </a:r>
            <a:br>
              <a:rPr lang="en-US" dirty="0"/>
            </a:br>
            <a:r>
              <a:rPr lang="ru-RU" dirty="0"/>
              <a:t>Работает фильтрация частиц, которые реконструируются, как одна и та же. </a:t>
            </a:r>
            <a:br>
              <a:rPr lang="ru-RU" dirty="0"/>
            </a:br>
            <a:r>
              <a:rPr lang="ru-RU" dirty="0"/>
              <a:t>Так же здесь есть фильтрация</a:t>
            </a:r>
            <a:r>
              <a:rPr lang="en-US" dirty="0"/>
              <a:t> </a:t>
            </a:r>
            <a:r>
              <a:rPr lang="ru-RU" dirty="0"/>
              <a:t>по </a:t>
            </a:r>
            <a:r>
              <a:rPr lang="en-US" dirty="0"/>
              <a:t>eta </a:t>
            </a:r>
            <a:r>
              <a:rPr lang="ru-RU" dirty="0"/>
              <a:t>от -3.</a:t>
            </a:r>
            <a:r>
              <a:rPr lang="en-US" dirty="0"/>
              <a:t>2</a:t>
            </a:r>
            <a:r>
              <a:rPr lang="ru-RU" dirty="0"/>
              <a:t> до 3.</a:t>
            </a:r>
            <a:r>
              <a:rPr lang="en-US" dirty="0"/>
              <a:t>2</a:t>
            </a:r>
            <a:r>
              <a:rPr lang="ru-RU" dirty="0"/>
              <a:t> для частиц из генерации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8B6AC38B-80EA-7431-F0A8-4F99DFB1BFCE}"/>
              </a:ext>
            </a:extLst>
          </p:cNvPr>
          <p:cNvSpPr txBox="1">
            <a:spLocks/>
          </p:cNvSpPr>
          <p:nvPr/>
        </p:nvSpPr>
        <p:spPr>
          <a:xfrm>
            <a:off x="986215" y="5649553"/>
            <a:ext cx="7535780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Если определить эффективность как отношение числа частиц, для которых зарегистрировано ненулевое энерговыделение, к общему числу частиц, то полученное значение составляет порядка 0.59, что все еще ниже ожиданий, но выше предыдущих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409355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эксперименте </a:t>
            </a:r>
            <a:r>
              <a:rPr lang="en-US" dirty="0"/>
              <a:t>SPD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713" y="5884910"/>
            <a:ext cx="5235821" cy="307777"/>
          </a:xfrm>
        </p:spPr>
        <p:txBody>
          <a:bodyPr/>
          <a:lstStyle/>
          <a:p>
            <a:r>
              <a:rPr lang="ru-RU" dirty="0"/>
              <a:t>Детекторы второй стадии эксперимента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562990"/>
            <a:ext cx="7015943" cy="4253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r="35175"/>
          <a:stretch/>
        </p:blipFill>
        <p:spPr>
          <a:xfrm>
            <a:off x="7305297" y="1562990"/>
            <a:ext cx="4637887" cy="1924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 t="9646" r="-655"/>
          <a:stretch/>
        </p:blipFill>
        <p:spPr>
          <a:xfrm>
            <a:off x="7255810" y="3635936"/>
            <a:ext cx="2483606" cy="1738709"/>
          </a:xfrm>
          <a:prstGeom prst="rect">
            <a:avLst/>
          </a:prstGeom>
        </p:spPr>
      </p:pic>
      <p:sp>
        <p:nvSpPr>
          <p:cNvPr id="10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 txBox="1">
            <a:spLocks/>
          </p:cNvSpPr>
          <p:nvPr/>
        </p:nvSpPr>
        <p:spPr>
          <a:xfrm>
            <a:off x="7685294" y="5523273"/>
            <a:ext cx="4108244" cy="1031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Диаграммы иллюстрирующие реакции: </a:t>
            </a:r>
            <a:r>
              <a:rPr lang="en-US" dirty="0"/>
              <a:t>production of (a) </a:t>
            </a:r>
            <a:r>
              <a:rPr lang="en-US" dirty="0" err="1"/>
              <a:t>charmonium</a:t>
            </a:r>
            <a:r>
              <a:rPr lang="en-US" dirty="0"/>
              <a:t>, (b) </a:t>
            </a:r>
            <a:r>
              <a:rPr lang="en-US" dirty="0" err="1"/>
              <a:t>opencharm</a:t>
            </a:r>
            <a:r>
              <a:rPr lang="en-US" dirty="0"/>
              <a:t>, and (c) prompt photons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2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4CA42-9854-A238-833E-96C003B18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4">
            <a:extLst>
              <a:ext uri="{FF2B5EF4-FFF2-40B4-BE49-F238E27FC236}">
                <a16:creationId xmlns:a16="http://schemas.microsoft.com/office/drawing/2014/main" id="{CD224A70-F162-5C86-ACA1-859C0263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64" y="335474"/>
            <a:ext cx="11080750" cy="523220"/>
          </a:xfrm>
        </p:spPr>
        <p:txBody>
          <a:bodyPr/>
          <a:lstStyle/>
          <a:p>
            <a:r>
              <a:rPr lang="ru-RU" dirty="0"/>
              <a:t>Электромагнитный калориметр</a:t>
            </a:r>
            <a:r>
              <a:rPr lang="en-US" dirty="0"/>
              <a:t> (</a:t>
            </a:r>
            <a:r>
              <a:rPr lang="en-US" dirty="0" err="1"/>
              <a:t>Ecal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9" name="Рисунок 18" descr="Изображение выглядит как Прямоугольник, снимок экрана, линия, Параллель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5B938C1-181D-856D-916C-A3404AFD8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1" y="1834663"/>
            <a:ext cx="4615947" cy="354623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электроника, в помещении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6F9A52-3FDE-FC99-F7C7-F667D6E6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91" y="2414554"/>
            <a:ext cx="3939881" cy="2491956"/>
          </a:xfrm>
          <a:prstGeom prst="rect">
            <a:avLst/>
          </a:prstGeom>
        </p:spPr>
      </p:pic>
      <p:sp>
        <p:nvSpPr>
          <p:cNvPr id="28" name="Текст 5">
            <a:extLst>
              <a:ext uri="{FF2B5EF4-FFF2-40B4-BE49-F238E27FC236}">
                <a16:creationId xmlns:a16="http://schemas.microsoft.com/office/drawing/2014/main" id="{FAC6314D-58AF-61CF-FB2B-4AD8DDA1506B}"/>
              </a:ext>
            </a:extLst>
          </p:cNvPr>
          <p:cNvSpPr txBox="1">
            <a:spLocks/>
          </p:cNvSpPr>
          <p:nvPr/>
        </p:nvSpPr>
        <p:spPr>
          <a:xfrm>
            <a:off x="1295123" y="5671352"/>
            <a:ext cx="2438678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222A3F"/>
                </a:solidFill>
              </a:rPr>
              <a:t>Чертеж </a:t>
            </a:r>
            <a:r>
              <a:rPr lang="en-US" sz="1400" b="0" dirty="0" err="1">
                <a:solidFill>
                  <a:srgbClr val="222A3F"/>
                </a:solidFill>
              </a:rPr>
              <a:t>Ecal</a:t>
            </a:r>
            <a:r>
              <a:rPr lang="en-US" sz="1400" b="0" dirty="0">
                <a:solidFill>
                  <a:srgbClr val="222A3F"/>
                </a:solidFill>
              </a:rPr>
              <a:t>,</a:t>
            </a:r>
            <a:r>
              <a:rPr lang="ru-RU" sz="1400" b="0" dirty="0">
                <a:solidFill>
                  <a:srgbClr val="222A3F"/>
                </a:solidFill>
              </a:rPr>
              <a:t> вид сбоку</a:t>
            </a:r>
            <a:r>
              <a:rPr lang="en-US" sz="1400" b="0" dirty="0">
                <a:solidFill>
                  <a:srgbClr val="222A3F"/>
                </a:solidFill>
              </a:rPr>
              <a:t> </a:t>
            </a:r>
            <a:endParaRPr lang="ru-RU" sz="1400" b="0" dirty="0">
              <a:solidFill>
                <a:srgbClr val="222A3F"/>
              </a:solidFill>
            </a:endParaRP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0BCBAA95-EA24-8BD3-B9CB-32F9F904EEB9}"/>
              </a:ext>
            </a:extLst>
          </p:cNvPr>
          <p:cNvSpPr txBox="1">
            <a:spLocks/>
          </p:cNvSpPr>
          <p:nvPr/>
        </p:nvSpPr>
        <p:spPr>
          <a:xfrm>
            <a:off x="6699460" y="5563631"/>
            <a:ext cx="3276877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222A3F"/>
                </a:solidFill>
              </a:rPr>
              <a:t>Фото отдельного модуля без внешнего корпуса</a:t>
            </a:r>
          </a:p>
        </p:txBody>
      </p:sp>
    </p:spTree>
    <p:extLst>
      <p:ext uri="{BB962C8B-B14F-4D97-AF65-F5344CB8AC3E}">
        <p14:creationId xmlns:p14="http://schemas.microsoft.com/office/powerpoint/2010/main" val="269703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3AFBD-CCAD-5B44-8BC9-E25547F6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8D0702-49B8-EACF-1D08-C934E283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17" y="209622"/>
            <a:ext cx="11081566" cy="646331"/>
          </a:xfrm>
        </p:spPr>
        <p:txBody>
          <a:bodyPr/>
          <a:lstStyle/>
          <a:p>
            <a:r>
              <a:rPr lang="ru-RU" sz="1800" dirty="0"/>
              <a:t>Первая симуляция: </a:t>
            </a:r>
            <a:r>
              <a:rPr lang="en-US" sz="1800" dirty="0"/>
              <a:t>p-p </a:t>
            </a:r>
            <a:r>
              <a:rPr lang="ru-RU" sz="1800" dirty="0"/>
              <a:t>столкновения</a:t>
            </a:r>
            <a:r>
              <a:rPr lang="en-US" sz="1800" dirty="0"/>
              <a:t>, 10 GeV</a:t>
            </a:r>
            <a:r>
              <a:rPr lang="ru-RU" sz="1800" dirty="0"/>
              <a:t>, </a:t>
            </a:r>
            <a:r>
              <a:rPr lang="en-US" sz="1800" dirty="0"/>
              <a:t>10000 </a:t>
            </a:r>
            <a:r>
              <a:rPr lang="ru-RU" sz="1800" dirty="0"/>
              <a:t>событий</a:t>
            </a:r>
            <a:r>
              <a:rPr lang="en-US" sz="1800" dirty="0"/>
              <a:t>. </a:t>
            </a:r>
            <a:r>
              <a:rPr lang="ru-RU" sz="1800" dirty="0"/>
              <a:t>Проблема с реконструкцией.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6DDDD31-1A34-2E91-227D-37C75FB5B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4246" y="5630121"/>
            <a:ext cx="4974034" cy="523220"/>
          </a:xfrm>
        </p:spPr>
        <p:txBody>
          <a:bodyPr/>
          <a:lstStyle/>
          <a:p>
            <a:r>
              <a:rPr lang="ru-RU" sz="1400" b="0" dirty="0">
                <a:solidFill>
                  <a:srgbClr val="222A3F"/>
                </a:solidFill>
              </a:rPr>
              <a:t>Проблема была решена, удалось добиться успешной реконструкции</a:t>
            </a:r>
            <a:r>
              <a:rPr lang="en-US" sz="1400" b="0" dirty="0">
                <a:solidFill>
                  <a:srgbClr val="222A3F"/>
                </a:solidFill>
              </a:rPr>
              <a:t> </a:t>
            </a:r>
            <a:r>
              <a:rPr lang="ru-RU" sz="1400" b="0" dirty="0">
                <a:solidFill>
                  <a:srgbClr val="222A3F"/>
                </a:solidFill>
              </a:rPr>
              <a:t>в </a:t>
            </a:r>
            <a:r>
              <a:rPr lang="en-US" sz="1400" b="0" dirty="0" err="1">
                <a:solidFill>
                  <a:srgbClr val="222A3F"/>
                </a:solidFill>
              </a:rPr>
              <a:t>Ecal</a:t>
            </a:r>
            <a:endParaRPr lang="ru-RU" sz="1400" b="0" dirty="0">
              <a:solidFill>
                <a:srgbClr val="222A3F"/>
              </a:solidFill>
            </a:endParaRPr>
          </a:p>
        </p:txBody>
      </p:sp>
      <p:pic>
        <p:nvPicPr>
          <p:cNvPr id="10" name="Рисунок 9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C5B6F0-C5A4-8E55-D034-B1D703FE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3" y="2875524"/>
            <a:ext cx="5967324" cy="1752752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id="{D47A1323-19C5-82DE-6092-5F50B6CCCAD9}"/>
              </a:ext>
            </a:extLst>
          </p:cNvPr>
          <p:cNvSpPr txBox="1">
            <a:spLocks/>
          </p:cNvSpPr>
          <p:nvPr/>
        </p:nvSpPr>
        <p:spPr>
          <a:xfrm>
            <a:off x="386584" y="1529461"/>
            <a:ext cx="617766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222A3F"/>
                </a:solidFill>
              </a:rPr>
              <a:t>Включены все детекторы кроме </a:t>
            </a:r>
            <a:r>
              <a:rPr lang="en-US" sz="1400" b="0" dirty="0">
                <a:solidFill>
                  <a:srgbClr val="222A3F"/>
                </a:solidFill>
              </a:rPr>
              <a:t>SVD, </a:t>
            </a:r>
            <a:r>
              <a:rPr lang="ru-RU" sz="1400" b="0" dirty="0">
                <a:solidFill>
                  <a:srgbClr val="222A3F"/>
                </a:solidFill>
              </a:rPr>
              <a:t>отборы отсутствуют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DE72EFC5-0903-DE94-DA1C-016440E7F400}"/>
              </a:ext>
            </a:extLst>
          </p:cNvPr>
          <p:cNvSpPr txBox="1">
            <a:spLocks/>
          </p:cNvSpPr>
          <p:nvPr/>
        </p:nvSpPr>
        <p:spPr>
          <a:xfrm>
            <a:off x="428293" y="4714593"/>
            <a:ext cx="5199462" cy="73866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rgbClr val="222A3F"/>
                </a:solidFill>
              </a:rPr>
              <a:t>Реконструкция прошла успешно для всех детекторов, однако в </a:t>
            </a:r>
            <a:r>
              <a:rPr lang="ru-RU" sz="1400" b="0" dirty="0" err="1">
                <a:solidFill>
                  <a:srgbClr val="222A3F"/>
                </a:solidFill>
              </a:rPr>
              <a:t>ECal</a:t>
            </a:r>
            <a:r>
              <a:rPr lang="ru-RU" sz="1400" b="0" dirty="0">
                <a:solidFill>
                  <a:srgbClr val="222A3F"/>
                </a:solidFill>
              </a:rPr>
              <a:t> события отсутствовали, что потребовало дальнейшего анализа.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F45506-F747-2FC0-66DF-C407BCF56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70" y="1500233"/>
            <a:ext cx="5692675" cy="40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97545"/>
            <a:ext cx="11081566" cy="646331"/>
          </a:xfrm>
        </p:spPr>
        <p:txBody>
          <a:bodyPr/>
          <a:lstStyle/>
          <a:p>
            <a:r>
              <a:rPr lang="en-US" sz="1800" dirty="0"/>
              <a:t>p-p </a:t>
            </a:r>
            <a:r>
              <a:rPr lang="ru-RU" sz="1800" dirty="0"/>
              <a:t>столкновения</a:t>
            </a:r>
            <a:r>
              <a:rPr lang="en-US" sz="1800" dirty="0"/>
              <a:t>, 10 GeV</a:t>
            </a:r>
            <a:r>
              <a:rPr lang="ru-RU" sz="1800" dirty="0"/>
              <a:t>, </a:t>
            </a:r>
            <a:r>
              <a:rPr lang="en-US" sz="1800" dirty="0"/>
              <a:t>10000 </a:t>
            </a:r>
            <a:r>
              <a:rPr lang="ru-RU" sz="1800" dirty="0"/>
              <a:t>событий.</a:t>
            </a:r>
            <a:r>
              <a:rPr lang="en-US" sz="1800" dirty="0"/>
              <a:t> </a:t>
            </a:r>
            <a:r>
              <a:rPr lang="ru-RU" sz="1800" dirty="0"/>
              <a:t>Моделирование реакции </a:t>
            </a:r>
            <a:r>
              <a:rPr lang="el-GR" sz="1800" dirty="0"/>
              <a:t>π0→γ+γ</a:t>
            </a:r>
            <a:r>
              <a:rPr lang="ru-RU" sz="1800" dirty="0"/>
              <a:t>. Основные распределения для фотонов.</a:t>
            </a:r>
            <a:r>
              <a:rPr lang="en-US" sz="1800" dirty="0"/>
              <a:t> </a:t>
            </a:r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8209" y="6342332"/>
            <a:ext cx="4974034" cy="307777"/>
          </a:xfrm>
        </p:spPr>
        <p:txBody>
          <a:bodyPr/>
          <a:lstStyle/>
          <a:p>
            <a:r>
              <a:rPr lang="ru-RU" sz="1400" b="0" dirty="0">
                <a:solidFill>
                  <a:srgbClr val="222A3F"/>
                </a:solidFill>
              </a:rPr>
              <a:t>Число </a:t>
            </a:r>
            <a:r>
              <a:rPr lang="en-US" sz="1400" b="0" dirty="0">
                <a:solidFill>
                  <a:srgbClr val="222A3F"/>
                </a:solidFill>
              </a:rPr>
              <a:t>gamma </a:t>
            </a:r>
            <a:r>
              <a:rPr lang="ru-RU" sz="1400" b="0" dirty="0">
                <a:solidFill>
                  <a:srgbClr val="222A3F"/>
                </a:solidFill>
              </a:rPr>
              <a:t>с одной и той же </a:t>
            </a:r>
            <a:r>
              <a:rPr lang="en-US" sz="1400" b="0" dirty="0" err="1">
                <a:solidFill>
                  <a:srgbClr val="222A3F"/>
                </a:solidFill>
              </a:rPr>
              <a:t>hmctruth</a:t>
            </a:r>
            <a:r>
              <a:rPr lang="en-US" sz="1400" b="0" dirty="0">
                <a:solidFill>
                  <a:srgbClr val="222A3F"/>
                </a:solidFill>
              </a:rPr>
              <a:t> </a:t>
            </a:r>
            <a:r>
              <a:rPr lang="ru-RU" sz="1400" b="0" dirty="0">
                <a:solidFill>
                  <a:srgbClr val="222A3F"/>
                </a:solidFill>
              </a:rPr>
              <a:t>– 4.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50430" y="1504788"/>
            <a:ext cx="2201045" cy="2031325"/>
          </a:xfrm>
        </p:spPr>
        <p:txBody>
          <a:bodyPr/>
          <a:lstStyle/>
          <a:p>
            <a:r>
              <a:rPr lang="ru-RU" sz="1400" dirty="0"/>
              <a:t>Работает фильтрация частиц, которые реконструируются, как одна и та же.</a:t>
            </a:r>
            <a:br>
              <a:rPr lang="ru-RU" dirty="0"/>
            </a:br>
            <a:r>
              <a:rPr lang="ru-RU" dirty="0"/>
              <a:t>Так же здесь есть фильтрация</a:t>
            </a:r>
            <a:r>
              <a:rPr lang="en-US" dirty="0"/>
              <a:t> </a:t>
            </a:r>
            <a:r>
              <a:rPr lang="ru-RU" dirty="0"/>
              <a:t>по </a:t>
            </a:r>
            <a:r>
              <a:rPr lang="en-US" dirty="0"/>
              <a:t>eta </a:t>
            </a:r>
            <a:r>
              <a:rPr lang="ru-RU" dirty="0"/>
              <a:t>от -3.</a:t>
            </a:r>
            <a:r>
              <a:rPr lang="en-US" dirty="0"/>
              <a:t>2</a:t>
            </a:r>
            <a:r>
              <a:rPr lang="ru-RU" dirty="0"/>
              <a:t> до 3.</a:t>
            </a:r>
            <a:r>
              <a:rPr lang="en-US" dirty="0"/>
              <a:t>2</a:t>
            </a:r>
            <a:r>
              <a:rPr lang="ru-RU" dirty="0"/>
              <a:t> для частиц из генерации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427D3B-B8B4-4413-5DC5-4F9818A3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00" y="1312321"/>
            <a:ext cx="7227954" cy="503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AC6C37-7C6D-1B09-A82F-97688E778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21" y="6342332"/>
            <a:ext cx="3553321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59047"/>
            <a:ext cx="9173513" cy="923330"/>
          </a:xfrm>
        </p:spPr>
        <p:txBody>
          <a:bodyPr/>
          <a:lstStyle/>
          <a:p>
            <a:r>
              <a:rPr lang="en-US" sz="1800" dirty="0"/>
              <a:t>p-p </a:t>
            </a:r>
            <a:r>
              <a:rPr lang="ru-RU" sz="1800" dirty="0"/>
              <a:t>столкновения</a:t>
            </a:r>
            <a:r>
              <a:rPr lang="en-US" sz="1800" dirty="0"/>
              <a:t>, 10 GeV</a:t>
            </a:r>
            <a:r>
              <a:rPr lang="ru-RU" sz="1800" dirty="0"/>
              <a:t>, </a:t>
            </a:r>
            <a:r>
              <a:rPr lang="en-US" sz="1800" dirty="0"/>
              <a:t>10000 </a:t>
            </a:r>
            <a:r>
              <a:rPr lang="ru-RU" sz="1800" dirty="0"/>
              <a:t>событий. Моделирование реакции </a:t>
            </a:r>
            <a:r>
              <a:rPr lang="el-GR" sz="1800" dirty="0"/>
              <a:t>π0→γ+γ</a:t>
            </a:r>
            <a:r>
              <a:rPr lang="ru-RU" sz="1800" dirty="0"/>
              <a:t>. Эффективности реконструкции для гистограмм с предыдущего слайда.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A9839-C5BC-92E2-2D51-A26C4CBC7E81}"/>
              </a:ext>
            </a:extLst>
          </p:cNvPr>
          <p:cNvSpPr txBox="1"/>
          <p:nvPr/>
        </p:nvSpPr>
        <p:spPr>
          <a:xfrm>
            <a:off x="9170750" y="1654981"/>
            <a:ext cx="27344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Работает фильтрация частиц, которые реконструируются, как одна и та же.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Есть фильтрация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по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eta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от  -3.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до 3.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22A3F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для частиц из генерации и фильтрация дубликатов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767653-AEDB-B752-9AD2-02A9218A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7" y="1273984"/>
            <a:ext cx="7596097" cy="55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DEF77-907F-AF31-9338-7F8025E12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C8402FB-1534-3C4F-5E60-56D9F414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97546"/>
            <a:ext cx="9173513" cy="646331"/>
          </a:xfrm>
        </p:spPr>
        <p:txBody>
          <a:bodyPr/>
          <a:lstStyle/>
          <a:p>
            <a:r>
              <a:rPr lang="en-US" sz="1800" dirty="0"/>
              <a:t>p-p </a:t>
            </a:r>
            <a:r>
              <a:rPr lang="ru-RU" sz="1800" dirty="0"/>
              <a:t>столкновения</a:t>
            </a:r>
            <a:r>
              <a:rPr lang="en-US" sz="1800" dirty="0"/>
              <a:t>, 10 GeV</a:t>
            </a:r>
            <a:r>
              <a:rPr lang="ru-RU" sz="1800" dirty="0"/>
              <a:t>, </a:t>
            </a:r>
            <a:r>
              <a:rPr lang="en-US" sz="1800" dirty="0"/>
              <a:t>10000 </a:t>
            </a:r>
            <a:r>
              <a:rPr lang="ru-RU" sz="1800" dirty="0"/>
              <a:t>событий. Число гамма квантов по поколениям и эффективность реконструкции.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03ECBD-09A7-A6E6-C3D8-EFCCB7E9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7" y="1594740"/>
            <a:ext cx="5721851" cy="42513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0F1E61-5024-F6D5-F69E-F3DAB3C6B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098" y="1594740"/>
            <a:ext cx="5360872" cy="4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F728C-B4DF-DE56-B370-994D83035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8C5D76-6B7E-C64D-A3FB-D972B300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97545"/>
            <a:ext cx="11081566" cy="646331"/>
          </a:xfrm>
        </p:spPr>
        <p:txBody>
          <a:bodyPr/>
          <a:lstStyle/>
          <a:p>
            <a:r>
              <a:rPr lang="en-US" sz="1800" dirty="0"/>
              <a:t>Gamma, </a:t>
            </a:r>
            <a:r>
              <a:rPr lang="ru-RU" sz="1800" dirty="0"/>
              <a:t>пучок вдоль </a:t>
            </a:r>
            <a:r>
              <a:rPr lang="en-US" sz="1800" dirty="0"/>
              <a:t>Oy </a:t>
            </a:r>
            <a:r>
              <a:rPr lang="ru-RU" sz="1800" dirty="0"/>
              <a:t>из точки начала координат</a:t>
            </a:r>
            <a:r>
              <a:rPr lang="en-US" sz="1800" dirty="0"/>
              <a:t>, 1 GeV</a:t>
            </a:r>
            <a:r>
              <a:rPr lang="ru-RU" sz="1800" dirty="0"/>
              <a:t>, </a:t>
            </a:r>
            <a:r>
              <a:rPr lang="en-US" sz="1800" dirty="0"/>
              <a:t>10000 </a:t>
            </a:r>
            <a:r>
              <a:rPr lang="ru-RU" sz="1800" dirty="0"/>
              <a:t>событий.</a:t>
            </a:r>
            <a:r>
              <a:rPr lang="en-US" sz="1800" dirty="0"/>
              <a:t> </a:t>
            </a:r>
            <a:r>
              <a:rPr lang="ru-RU" sz="1800" dirty="0"/>
              <a:t>Основные распределения для фотонов.</a:t>
            </a:r>
            <a:r>
              <a:rPr lang="en-US" sz="1800" dirty="0"/>
              <a:t> </a:t>
            </a:r>
            <a:r>
              <a:rPr lang="ru-RU" sz="1800" dirty="0"/>
              <a:t>Эффективности реконструкции по </a:t>
            </a:r>
            <a:r>
              <a:rPr lang="en-US" sz="1800" dirty="0"/>
              <a:t>eta </a:t>
            </a:r>
            <a:r>
              <a:rPr lang="ru-RU" sz="1800" dirty="0"/>
              <a:t>и энергии.</a:t>
            </a:r>
            <a:r>
              <a:rPr lang="en-US" sz="1800" dirty="0"/>
              <a:t> </a:t>
            </a:r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37A3684-3321-37C2-5F53-9D47BF8AA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161" y="6321057"/>
            <a:ext cx="4355726" cy="307777"/>
          </a:xfrm>
        </p:spPr>
        <p:txBody>
          <a:bodyPr/>
          <a:lstStyle/>
          <a:p>
            <a:r>
              <a:rPr lang="ru-RU" sz="1400" b="0" dirty="0">
                <a:solidFill>
                  <a:srgbClr val="222A3F"/>
                </a:solidFill>
              </a:rPr>
              <a:t>Число </a:t>
            </a:r>
            <a:r>
              <a:rPr lang="en-US" sz="1400" b="0" dirty="0">
                <a:solidFill>
                  <a:srgbClr val="222A3F"/>
                </a:solidFill>
              </a:rPr>
              <a:t>gamma </a:t>
            </a:r>
            <a:r>
              <a:rPr lang="ru-RU" sz="1400" b="0" dirty="0">
                <a:solidFill>
                  <a:srgbClr val="222A3F"/>
                </a:solidFill>
              </a:rPr>
              <a:t>с одной и той же </a:t>
            </a:r>
            <a:r>
              <a:rPr lang="en-US" sz="1400" b="0" dirty="0" err="1">
                <a:solidFill>
                  <a:srgbClr val="222A3F"/>
                </a:solidFill>
              </a:rPr>
              <a:t>hmctruth</a:t>
            </a:r>
            <a:r>
              <a:rPr lang="en-US" sz="1400" b="0" dirty="0">
                <a:solidFill>
                  <a:srgbClr val="222A3F"/>
                </a:solidFill>
              </a:rPr>
              <a:t> </a:t>
            </a:r>
            <a:r>
              <a:rPr lang="ru-RU" sz="1400" b="0" dirty="0">
                <a:solidFill>
                  <a:srgbClr val="222A3F"/>
                </a:solidFill>
              </a:rPr>
              <a:t>– 0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FE65764-0D3F-54E7-2A49-DECF69B8E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496" y="1469576"/>
            <a:ext cx="2696978" cy="2677656"/>
          </a:xfrm>
        </p:spPr>
        <p:txBody>
          <a:bodyPr/>
          <a:lstStyle/>
          <a:p>
            <a:r>
              <a:rPr lang="ru-RU" dirty="0"/>
              <a:t>Отключены все детекторы кроме калориметра.</a:t>
            </a:r>
            <a:br>
              <a:rPr lang="en-US" dirty="0"/>
            </a:br>
            <a:r>
              <a:rPr lang="ru-RU" dirty="0"/>
              <a:t>Работает фильтрация частиц, которые реконструируются, как одна и та же. </a:t>
            </a:r>
            <a:br>
              <a:rPr lang="ru-RU" dirty="0"/>
            </a:br>
            <a:r>
              <a:rPr lang="ru-RU" dirty="0"/>
              <a:t>Так же здесь есть фильтрация</a:t>
            </a:r>
            <a:r>
              <a:rPr lang="en-US" dirty="0"/>
              <a:t> </a:t>
            </a:r>
            <a:r>
              <a:rPr lang="ru-RU" dirty="0"/>
              <a:t>по </a:t>
            </a:r>
            <a:r>
              <a:rPr lang="en-US" dirty="0"/>
              <a:t>eta </a:t>
            </a:r>
            <a:r>
              <a:rPr lang="ru-RU" dirty="0"/>
              <a:t>от -3.</a:t>
            </a:r>
            <a:r>
              <a:rPr lang="en-US" dirty="0"/>
              <a:t>2</a:t>
            </a:r>
            <a:r>
              <a:rPr lang="ru-RU" dirty="0"/>
              <a:t> до 3.</a:t>
            </a:r>
            <a:r>
              <a:rPr lang="en-US" dirty="0"/>
              <a:t>2</a:t>
            </a:r>
            <a:r>
              <a:rPr lang="ru-RU" dirty="0"/>
              <a:t> для частиц из генерации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5636ECFC-A597-9CB8-3EC1-4C7525E52C4E}"/>
              </a:ext>
            </a:extLst>
          </p:cNvPr>
          <p:cNvSpPr txBox="1">
            <a:spLocks/>
          </p:cNvSpPr>
          <p:nvPr/>
        </p:nvSpPr>
        <p:spPr>
          <a:xfrm>
            <a:off x="8564296" y="5388424"/>
            <a:ext cx="264659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Практически все </a:t>
            </a:r>
            <a:r>
              <a:rPr lang="en-US" dirty="0"/>
              <a:t>gamma </a:t>
            </a:r>
            <a:r>
              <a:rPr lang="ru-RU" dirty="0"/>
              <a:t>в калориметре от </a:t>
            </a:r>
            <a:r>
              <a:rPr lang="en-US" dirty="0"/>
              <a:t>e+</a:t>
            </a:r>
            <a:r>
              <a:rPr lang="ru-RU" dirty="0"/>
              <a:t> и </a:t>
            </a:r>
            <a:r>
              <a:rPr lang="en-US" dirty="0"/>
              <a:t>e-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260FE-62DE-7901-FB2D-265A473A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2" y="3639744"/>
            <a:ext cx="7265582" cy="25654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109C61-2C41-C716-08A4-8E99D4E3E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45" y="6159119"/>
            <a:ext cx="3305636" cy="514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414653-9988-0D9D-8FF9-E2F441C23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13" y="1315860"/>
            <a:ext cx="6960300" cy="2316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8E071F-76AF-D8EB-AA06-C57B6EB08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496" y="4147232"/>
            <a:ext cx="3231399" cy="11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79" y="382547"/>
            <a:ext cx="8900951" cy="52322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508" y="1219340"/>
            <a:ext cx="11252983" cy="4585871"/>
          </a:xfrm>
        </p:spPr>
        <p:txBody>
          <a:bodyPr/>
          <a:lstStyle/>
          <a:p>
            <a:endParaRPr lang="ru-RU" b="1" dirty="0"/>
          </a:p>
          <a:p>
            <a:r>
              <a:rPr lang="ru-RU" b="1" dirty="0"/>
              <a:t>Результаты:</a:t>
            </a:r>
            <a:endParaRPr lang="ru-RU" dirty="0"/>
          </a:p>
          <a:p>
            <a:r>
              <a:rPr lang="en-US" dirty="0"/>
              <a:t>1) </a:t>
            </a:r>
            <a:r>
              <a:rPr lang="ru-RU" dirty="0"/>
              <a:t>Устранена критическая ошибка в инициализации калориметра, из-за которой события не реконструировались в </a:t>
            </a:r>
            <a:r>
              <a:rPr lang="ru-RU" dirty="0" err="1"/>
              <a:t>ECal</a:t>
            </a:r>
            <a:r>
              <a:rPr lang="ru-RU" dirty="0"/>
              <a:t>.</a:t>
            </a:r>
          </a:p>
          <a:p>
            <a:r>
              <a:rPr lang="en-US" dirty="0"/>
              <a:t>2)</a:t>
            </a:r>
            <a:r>
              <a:rPr lang="ru-RU" dirty="0"/>
              <a:t> Разработан и реализован алгоритм устранения дубликатов частиц на основе минимизации углового расстояния ΔR, что позволило повысить точность сопоставления частиц между симуляцией и реконструкцией.</a:t>
            </a:r>
          </a:p>
          <a:p>
            <a:r>
              <a:rPr lang="en-US" dirty="0"/>
              <a:t>3)</a:t>
            </a:r>
            <a:r>
              <a:rPr lang="ru-RU" dirty="0"/>
              <a:t> Выполнен анализ реконструкции π⁺-мезонов из распада Kₛ⁰, что подтвердило корректную работу детектора и выявило возможные особенности отклика калориметра в переходной зоне между баррельной частью и </a:t>
            </a:r>
            <a:r>
              <a:rPr lang="ru-RU" dirty="0" err="1"/>
              <a:t>эндкапами</a:t>
            </a:r>
            <a:r>
              <a:rPr lang="ru-RU" dirty="0"/>
              <a:t>.</a:t>
            </a:r>
          </a:p>
          <a:p>
            <a:r>
              <a:rPr lang="en-US" dirty="0"/>
              <a:t>4)</a:t>
            </a:r>
            <a:r>
              <a:rPr lang="ru-RU" dirty="0"/>
              <a:t> Проведено исследование реконструкции фотонов из распада π⁰ → γ + γ, а также симуляции одиночных фотонов. Было выявлено, что часть хитов фотонов, регистрируемых в калориметре, не являются фотонами из пучка, а являются фотонами из соответствующего ливня. Это показало необходимость кластеризации хитов и более строгих критериев отбора при оценке эффективности реконструкции.</a:t>
            </a:r>
          </a:p>
          <a:p>
            <a:endParaRPr lang="ru-RU" dirty="0"/>
          </a:p>
          <a:p>
            <a:r>
              <a:rPr lang="ru-RU" b="1" dirty="0"/>
              <a:t>Выводы:</a:t>
            </a:r>
          </a:p>
          <a:p>
            <a:r>
              <a:rPr lang="ru-RU" dirty="0"/>
              <a:t>На основе проведённого анализа можно сделать вывод, что система реконструкции в </a:t>
            </a:r>
            <a:r>
              <a:rPr lang="ru-RU" dirty="0" err="1"/>
              <a:t>ECal</a:t>
            </a:r>
            <a:r>
              <a:rPr lang="ru-RU" dirty="0"/>
              <a:t> функционирует в целом корректно, однако требуется дальнейшая работа для точной оценки эффективности. Полученные методы фильтрации и сопоставления частиц могут быть использованы в дальнейших исследованиях и при подготовке к экспериментальной фазе SPD.</a:t>
            </a:r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791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Cambria Math</vt:lpstr>
      <vt:lpstr>Arial</vt:lpstr>
      <vt:lpstr>Montserrat</vt:lpstr>
      <vt:lpstr>Шаблон МИФИ</vt:lpstr>
      <vt:lpstr>Презентация PowerPoint</vt:lpstr>
      <vt:lpstr>Об эксперименте SPD</vt:lpstr>
      <vt:lpstr>Электромагнитный калориметр (Ecal)</vt:lpstr>
      <vt:lpstr>Первая симуляция: p-p столкновения, 10 GeV, 10000 событий. Проблема с реконструкцией.</vt:lpstr>
      <vt:lpstr>p-p столкновения, 10 GeV, 10000 событий. Моделирование реакции π0→γ+γ. Основные распределения для фотонов. </vt:lpstr>
      <vt:lpstr>p-p столкновения, 10 GeV, 10000 событий. Моделирование реакции π0→γ+γ. Эффективности реконструкции для гистограмм с предыдущего слайда.</vt:lpstr>
      <vt:lpstr>p-p столкновения, 10 GeV, 10000 событий. Число гамма квантов по поколениям и эффективность реконструкции.</vt:lpstr>
      <vt:lpstr>Gamma, пучок вдоль Oy из точки начала координат, 1 GeV, 10000 событий. Основные распределения для фотонов. Эффективности реконструкции по eta и энергии. </vt:lpstr>
      <vt:lpstr>Заключение</vt:lpstr>
      <vt:lpstr>Презентация PowerPoint</vt:lpstr>
      <vt:lpstr>Приложение. 2D карта попаданий в калориметре. </vt:lpstr>
      <vt:lpstr>Приложение. Причина создания фильтра по дубликатам. p-p столкновения, 10 GeV, 10000 событий. Моделирование реакции〖 K〗_s^0→π^+  +π^-. </vt:lpstr>
      <vt:lpstr>Приложение. Альтернативная методика оценки эффективности реконструкции. Gamma, пучок вдоль Oy из точки начала координат, 1 GeV, 10000 событий.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Reith Tyler</cp:lastModifiedBy>
  <cp:revision>60</cp:revision>
  <dcterms:created xsi:type="dcterms:W3CDTF">2020-05-28T16:18:16Z</dcterms:created>
  <dcterms:modified xsi:type="dcterms:W3CDTF">2025-05-27T04:51:50Z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