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4" r:id="rId1"/>
  </p:sldMasterIdLst>
  <p:notesMasterIdLst>
    <p:notesMasterId r:id="rId13"/>
  </p:notesMasterIdLst>
  <p:sldIdLst>
    <p:sldId id="258" r:id="rId2"/>
    <p:sldId id="260" r:id="rId3"/>
    <p:sldId id="267" r:id="rId4"/>
    <p:sldId id="261" r:id="rId5"/>
    <p:sldId id="268" r:id="rId6"/>
    <p:sldId id="269" r:id="rId7"/>
    <p:sldId id="270" r:id="rId8"/>
    <p:sldId id="271" r:id="rId9"/>
    <p:sldId id="274" r:id="rId10"/>
    <p:sldId id="276" r:id="rId11"/>
    <p:sldId id="275" r:id="rId12"/>
  </p:sldIdLst>
  <p:sldSz cx="12192000" cy="6858000"/>
  <p:notesSz cx="6858000" cy="9144000"/>
  <p:embeddedFontLst>
    <p:embeddedFont>
      <p:font typeface="Cambria Math" panose="02040503050406030204" pitchFamily="18" charset="0"/>
      <p:regular r:id="rId14"/>
    </p:embeddedFont>
    <p:embeddedFont>
      <p:font typeface="Montserrat" panose="00000500000000000000" pitchFamily="2" charset="-52"/>
      <p:regular r:id="rId15"/>
      <p:bold r:id="rId16"/>
      <p:italic r:id="rId17"/>
      <p:bold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2A"/>
    <a:srgbClr val="FF7300"/>
    <a:srgbClr val="0055BB"/>
    <a:srgbClr val="0061AF"/>
    <a:srgbClr val="8F9092"/>
    <a:srgbClr val="DDDEDE"/>
    <a:srgbClr val="222A3F"/>
    <a:srgbClr val="00B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7"/>
  </p:normalViewPr>
  <p:slideViewPr>
    <p:cSldViewPr snapToGrid="0" showGuides="1">
      <p:cViewPr>
        <p:scale>
          <a:sx n="75" d="100"/>
          <a:sy n="75" d="100"/>
        </p:scale>
        <p:origin x="706" y="39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2F189-6D78-4EA5-92EF-B947199A722A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6DF49-F19E-44A6-81BB-D0FC78172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802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6DF49-F19E-44A6-81BB-D0FC7817258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475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атом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5BB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54" b="46857"/>
          <a:stretch/>
        </p:blipFill>
        <p:spPr>
          <a:xfrm>
            <a:off x="8040340" y="-1"/>
            <a:ext cx="4151660" cy="1223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1108156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239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38" y="170399"/>
            <a:ext cx="1656000" cy="883200"/>
          </a:xfrm>
          <a:prstGeom prst="rect">
            <a:avLst/>
          </a:prstGeom>
        </p:spPr>
      </p:pic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4376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синя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62" y="170399"/>
            <a:ext cx="1656000" cy="883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73513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3DE57E-711D-404D-B188-192C4B659303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4683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8900951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E46C2A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956" y="-135287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0D0962-6951-42C9-AAB7-A8419B4562CD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46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сер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03283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0055BB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9525956" y="-144001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077ADA-551A-4656-A047-B811D4148796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75729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94" y="558606"/>
            <a:ext cx="2484000" cy="1656000"/>
          </a:xfrm>
          <a:prstGeom prst="rect">
            <a:avLst/>
          </a:prstGeom>
        </p:spPr>
      </p:pic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2702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18217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7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250"/>
            <a:ext cx="5886994" cy="40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0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sp>
        <p:nvSpPr>
          <p:cNvPr id="7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05834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7975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05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78" r:id="rId3"/>
    <p:sldLayoutId id="2147483679" r:id="rId4"/>
    <p:sldLayoutId id="2147483680" r:id="rId5"/>
    <p:sldLayoutId id="2147483675" r:id="rId6"/>
    <p:sldLayoutId id="2147483682" r:id="rId7"/>
    <p:sldLayoutId id="214748368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>
          <a:xfrm>
            <a:off x="560193" y="6171949"/>
            <a:ext cx="2563016" cy="646331"/>
          </a:xfrm>
        </p:spPr>
        <p:txBody>
          <a:bodyPr/>
          <a:lstStyle/>
          <a:p>
            <a:r>
              <a:rPr lang="ru-RU" dirty="0"/>
              <a:t>Москва, 2025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2"/>
          </p:nvPr>
        </p:nvSpPr>
        <p:spPr>
          <a:xfrm>
            <a:off x="560193" y="4744194"/>
            <a:ext cx="8108794" cy="1354217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Montserrat" panose="020B0604020202020204" charset="-52"/>
              </a:rPr>
              <a:t>Студент:                                   Фахрутдинов Э.А.</a:t>
            </a:r>
          </a:p>
          <a:p>
            <a:r>
              <a:rPr lang="ru-RU" dirty="0">
                <a:solidFill>
                  <a:schemeClr val="tx1"/>
                </a:solidFill>
                <a:latin typeface="Montserrat" panose="020B0604020202020204" charset="-52"/>
              </a:rPr>
              <a:t>группа Б22-102</a:t>
            </a:r>
          </a:p>
          <a:p>
            <a:endParaRPr lang="ru-RU" dirty="0">
              <a:solidFill>
                <a:schemeClr val="tx1"/>
              </a:solidFill>
              <a:latin typeface="Montserrat" panose="020B0604020202020204" charset="-52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560193" y="2220942"/>
            <a:ext cx="10216663" cy="1200329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Определение вкладов тепловых и </a:t>
            </a:r>
            <a:r>
              <a:rPr lang="ru-RU" dirty="0" err="1">
                <a:solidFill>
                  <a:schemeClr val="tx1"/>
                </a:solidFill>
              </a:rPr>
              <a:t>надтепловых</a:t>
            </a:r>
            <a:r>
              <a:rPr lang="ru-RU" dirty="0">
                <a:solidFill>
                  <a:schemeClr val="tx1"/>
                </a:solidFill>
              </a:rPr>
              <a:t> нейтронов на ГЭК-1 ИР-8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93C0F7-F90C-3241-32E7-7B29C865B667}"/>
              </a:ext>
            </a:extLst>
          </p:cNvPr>
          <p:cNvSpPr txBox="1"/>
          <p:nvPr/>
        </p:nvSpPr>
        <p:spPr>
          <a:xfrm>
            <a:off x="560193" y="3718303"/>
            <a:ext cx="61638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Montserrat" panose="00000500000000000000" pitchFamily="2" charset="-52"/>
              </a:rPr>
              <a:t>Научный руководитель:    Попов Д.В.</a:t>
            </a:r>
          </a:p>
          <a:p>
            <a:r>
              <a:rPr lang="ru-RU" sz="2400" dirty="0">
                <a:latin typeface="Montserrat" panose="00000500000000000000" pitchFamily="2" charset="-52"/>
              </a:rPr>
              <a:t>ассистент каф. 40	</a:t>
            </a:r>
          </a:p>
        </p:txBody>
      </p:sp>
    </p:spTree>
    <p:extLst>
      <p:ext uri="{BB962C8B-B14F-4D97-AF65-F5344CB8AC3E}">
        <p14:creationId xmlns:p14="http://schemas.microsoft.com/office/powerpoint/2010/main" val="1841292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716323BA-0010-556B-FEC7-56773C6F3D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9414" y="2767280"/>
            <a:ext cx="4730447" cy="1323439"/>
          </a:xfrm>
        </p:spPr>
        <p:txBody>
          <a:bodyPr/>
          <a:lstStyle/>
          <a:p>
            <a:r>
              <a:rPr lang="ru-RU" sz="4000" dirty="0">
                <a:solidFill>
                  <a:schemeClr val="accent1"/>
                </a:solidFill>
              </a:rPr>
              <a:t>Спасибо за внимание!</a:t>
            </a:r>
          </a:p>
        </p:txBody>
      </p:sp>
      <p:pic>
        <p:nvPicPr>
          <p:cNvPr id="1026" name="Picture 2" descr="Официальный сайт НИЯУ МИФИ">
            <a:extLst>
              <a:ext uri="{FF2B5EF4-FFF2-40B4-BE49-F238E27FC236}">
                <a16:creationId xmlns:a16="http://schemas.microsoft.com/office/drawing/2014/main" id="{55F0724A-20B8-1F4F-84FA-D23B5BE22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39" y="1568377"/>
            <a:ext cx="4493797" cy="252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239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4D2272-F7C6-B513-FA26-51D9BFE1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143658"/>
            <a:ext cx="9199890" cy="954107"/>
          </a:xfrm>
        </p:spPr>
        <p:txBody>
          <a:bodyPr/>
          <a:lstStyle/>
          <a:p>
            <a:r>
              <a:rPr lang="ru-RU" dirty="0"/>
              <a:t>Определение погрешности потока нейтронов</a:t>
            </a:r>
          </a:p>
        </p:txBody>
      </p:sp>
      <p:pic>
        <p:nvPicPr>
          <p:cNvPr id="6" name="Рисунок 5" descr="Изображение выглядит как текст, линия, График, диаграмм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85E2D98-9048-A102-4800-2F8A14626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990" y="1361573"/>
            <a:ext cx="7205472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75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1C537ED-4EF2-AFF2-7E57-729FFBDA1265}"/>
              </a:ext>
            </a:extLst>
          </p:cNvPr>
          <p:cNvSpPr/>
          <p:nvPr/>
        </p:nvSpPr>
        <p:spPr>
          <a:xfrm>
            <a:off x="6280484" y="4873384"/>
            <a:ext cx="4908880" cy="13042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358E13-D50D-6D9B-12AF-89BA8EF0C715}"/>
              </a:ext>
            </a:extLst>
          </p:cNvPr>
          <p:cNvSpPr/>
          <p:nvPr/>
        </p:nvSpPr>
        <p:spPr>
          <a:xfrm>
            <a:off x="6280484" y="3137052"/>
            <a:ext cx="4908880" cy="8819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CC8566B-449F-6BBF-AA43-4CA00D0681CB}"/>
              </a:ext>
            </a:extLst>
          </p:cNvPr>
          <p:cNvSpPr/>
          <p:nvPr/>
        </p:nvSpPr>
        <p:spPr>
          <a:xfrm>
            <a:off x="6286500" y="1534027"/>
            <a:ext cx="4836695" cy="8819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4F3E63E-279A-47BF-9880-4C2350165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C734CD0-0BCD-1B4E-71FA-17EA6A260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28" y="1534027"/>
            <a:ext cx="5014681" cy="480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95EB61-59A9-E44A-88A7-372F3F220211}"/>
              </a:ext>
            </a:extLst>
          </p:cNvPr>
          <p:cNvSpPr txBox="1"/>
          <p:nvPr/>
        </p:nvSpPr>
        <p:spPr>
          <a:xfrm>
            <a:off x="6344653" y="1461837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Montserrat" panose="00000500000000000000" pitchFamily="2" charset="-52"/>
              </a:rPr>
              <a:t>«Любой неравновесный процесс»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753BD1E6-BD4A-6314-9CB7-1D758BDF90A1}"/>
              </a:ext>
            </a:extLst>
          </p:cNvPr>
          <p:cNvCxnSpPr/>
          <p:nvPr/>
        </p:nvCxnSpPr>
        <p:spPr>
          <a:xfrm>
            <a:off x="8698832" y="2518213"/>
            <a:ext cx="0" cy="537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9250C3F-DD27-F9B6-9BB8-3A1AB0485A78}"/>
              </a:ext>
            </a:extLst>
          </p:cNvPr>
          <p:cNvSpPr txBox="1"/>
          <p:nvPr/>
        </p:nvSpPr>
        <p:spPr>
          <a:xfrm>
            <a:off x="6202280" y="3158291"/>
            <a:ext cx="5197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tserrat" panose="00000500000000000000" pitchFamily="2" charset="-52"/>
              </a:rPr>
              <a:t>Активности осколков деления выходят из равновесия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47035D50-1ACB-FDB1-6EE2-2E85B3170DD3}"/>
              </a:ext>
            </a:extLst>
          </p:cNvPr>
          <p:cNvCxnSpPr/>
          <p:nvPr/>
        </p:nvCxnSpPr>
        <p:spPr>
          <a:xfrm>
            <a:off x="8698832" y="4210655"/>
            <a:ext cx="0" cy="537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5DF5924-AA96-E7BC-D8BA-3F8D6110506D}"/>
              </a:ext>
            </a:extLst>
          </p:cNvPr>
          <p:cNvSpPr txBox="1"/>
          <p:nvPr/>
        </p:nvSpPr>
        <p:spPr>
          <a:xfrm>
            <a:off x="6202280" y="4925328"/>
            <a:ext cx="5197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tserrat" panose="00000500000000000000" pitchFamily="2" charset="-52"/>
              </a:rPr>
              <a:t>Энергетический спектр антинейтрино меняется со временем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81BF86C-E1A6-5FB0-7FEA-B5BF3B50732E}"/>
              </a:ext>
            </a:extLst>
          </p:cNvPr>
          <p:cNvSpPr/>
          <p:nvPr/>
        </p:nvSpPr>
        <p:spPr>
          <a:xfrm>
            <a:off x="11571514" y="6486071"/>
            <a:ext cx="390072" cy="297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96377C-87C2-6ECB-0681-CCAF85BC754C}"/>
              </a:ext>
            </a:extLst>
          </p:cNvPr>
          <p:cNvSpPr txBox="1"/>
          <p:nvPr/>
        </p:nvSpPr>
        <p:spPr>
          <a:xfrm>
            <a:off x="11463422" y="6383504"/>
            <a:ext cx="599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Montserrat" panose="00000500000000000000" pitchFamily="2" charset="-52"/>
              </a:rPr>
              <a:t>2</a:t>
            </a:r>
            <a:r>
              <a:rPr lang="en-US" sz="2000" b="1" dirty="0">
                <a:latin typeface="Montserrat" panose="00000500000000000000" pitchFamily="2" charset="-52"/>
              </a:rPr>
              <a:t>/9</a:t>
            </a:r>
            <a:endParaRPr lang="ru-RU" sz="2000" b="1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98251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4F3E63E-279A-47BF-9880-4C2350165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382060-39AF-3360-0A27-487412EB4CBA}"/>
              </a:ext>
            </a:extLst>
          </p:cNvPr>
          <p:cNvSpPr txBox="1"/>
          <p:nvPr/>
        </p:nvSpPr>
        <p:spPr>
          <a:xfrm>
            <a:off x="559572" y="1501187"/>
            <a:ext cx="115441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Montserrat" panose="00000500000000000000" pitchFamily="2" charset="-52"/>
              </a:rPr>
              <a:t>Цель </a:t>
            </a:r>
            <a:r>
              <a:rPr lang="ru-RU" sz="2200" dirty="0">
                <a:latin typeface="Montserrat" panose="00000500000000000000" pitchFamily="2" charset="-52"/>
              </a:rPr>
              <a:t>данной работы заключается в определении потока нейтронов от ядерного реактора ИР-8 на экспериментальном канале ГЭК-1 и его последующий учёт в динамике энергетического спектра реакторных</a:t>
            </a:r>
            <a:r>
              <a:rPr lang="en-US" sz="2200" dirty="0">
                <a:latin typeface="Montserrat" panose="00000500000000000000" pitchFamily="2" charset="-52"/>
              </a:rPr>
              <a:t> </a:t>
            </a:r>
            <a:r>
              <a:rPr lang="ru-RU" sz="2200" dirty="0">
                <a:latin typeface="Montserrat" panose="00000500000000000000" pitchFamily="2" charset="-52"/>
              </a:rPr>
              <a:t>антинейтрино.</a:t>
            </a:r>
            <a:endParaRPr lang="ru-RU" sz="2200" b="1" dirty="0">
              <a:latin typeface="Montserrat" panose="00000500000000000000" pitchFamily="2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73A699-3F81-80FE-AF8A-0C35862614D7}"/>
              </a:ext>
            </a:extLst>
          </p:cNvPr>
          <p:cNvSpPr txBox="1"/>
          <p:nvPr/>
        </p:nvSpPr>
        <p:spPr>
          <a:xfrm>
            <a:off x="559572" y="2947737"/>
            <a:ext cx="110809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Montserrat" panose="00000500000000000000" pitchFamily="2" charset="-52"/>
              </a:rPr>
              <a:t>Задачи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Montserrat" panose="00000500000000000000" pitchFamily="2" charset="-52"/>
              </a:rPr>
              <a:t>Изучить методику расчёта энергетического спектра реакторных анти-нейтрино в динамике.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Montserrat" panose="00000500000000000000" pitchFamily="2" charset="-52"/>
              </a:rPr>
              <a:t>Проанализировать метод определения</a:t>
            </a:r>
            <a:r>
              <a:rPr lang="en-US" sz="2200" dirty="0">
                <a:latin typeface="Montserrat" panose="00000500000000000000" pitchFamily="2" charset="-52"/>
              </a:rPr>
              <a:t> </a:t>
            </a:r>
            <a:r>
              <a:rPr lang="ru-RU" sz="2200" dirty="0">
                <a:latin typeface="Montserrat" panose="00000500000000000000" pitchFamily="2" charset="-52"/>
              </a:rPr>
              <a:t>плотности потока тепловых и </a:t>
            </a:r>
            <a:r>
              <a:rPr lang="ru-RU" sz="2200" dirty="0" err="1">
                <a:latin typeface="Montserrat" panose="00000500000000000000" pitchFamily="2" charset="-52"/>
              </a:rPr>
              <a:t>надтепловых</a:t>
            </a:r>
            <a:r>
              <a:rPr lang="ru-RU" sz="2200" dirty="0">
                <a:latin typeface="Montserrat" panose="00000500000000000000" pitchFamily="2" charset="-52"/>
              </a:rPr>
              <a:t> нейтронов в экспериментальном канале.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Montserrat" panose="00000500000000000000" pitchFamily="2" charset="-52"/>
              </a:rPr>
              <a:t>По анализу полученных экспериментальных данных определить вклады тепловых и </a:t>
            </a:r>
            <a:r>
              <a:rPr lang="ru-RU" sz="2200" dirty="0" err="1">
                <a:latin typeface="Montserrat" panose="00000500000000000000" pitchFamily="2" charset="-52"/>
              </a:rPr>
              <a:t>надтепловых</a:t>
            </a:r>
            <a:r>
              <a:rPr lang="ru-RU" sz="2200" dirty="0">
                <a:latin typeface="Montserrat" panose="00000500000000000000" pitchFamily="2" charset="-52"/>
              </a:rPr>
              <a:t> нейтронов.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Montserrat" panose="00000500000000000000" pitchFamily="2" charset="-52"/>
              </a:rPr>
              <a:t>Написать алгоритм для расчёта энергетического спектра электронных антинейтрино, рождённых в заданной цепочке распадов, в динамике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0EC13CB-8AAA-9B17-6E08-CF37A34D679B}"/>
              </a:ext>
            </a:extLst>
          </p:cNvPr>
          <p:cNvSpPr/>
          <p:nvPr/>
        </p:nvSpPr>
        <p:spPr>
          <a:xfrm>
            <a:off x="11382972" y="6334898"/>
            <a:ext cx="720796" cy="465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1EB5F4-9849-8C30-9B96-113CEE62A809}"/>
              </a:ext>
            </a:extLst>
          </p:cNvPr>
          <p:cNvSpPr txBox="1"/>
          <p:nvPr/>
        </p:nvSpPr>
        <p:spPr>
          <a:xfrm>
            <a:off x="11495909" y="6367365"/>
            <a:ext cx="601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Montserrat" panose="00000500000000000000" pitchFamily="2" charset="-52"/>
              </a:rPr>
              <a:t>3/9</a:t>
            </a:r>
            <a:endParaRPr lang="ru-RU" sz="2000" b="1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71003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A50A-53CD-4E60-A18D-C406CF898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Методика расчёта неравновесного спектра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3">
                <a:extLst>
                  <a:ext uri="{FF2B5EF4-FFF2-40B4-BE49-F238E27FC236}">
                    <a16:creationId xmlns:a16="http://schemas.microsoft.com/office/drawing/2014/main" id="{65984CBB-0DCC-4620-A4B0-8447C78414AD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702765" y="2487244"/>
                <a:ext cx="3753748" cy="1197700"/>
              </a:xfrm>
            </p:spPr>
            <p:txBody>
              <a:bodyPr/>
              <a:lstStyle/>
              <a:p>
                <a:r>
                  <a:rPr lang="ru-RU" sz="1600" dirty="0"/>
                  <a:t>Энергетический спектр антинейтрино в зависимости от времени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1600" b="0" i="1" smtClean="0">
                                <a:latin typeface="Cambria Math" panose="02040503050406030204" pitchFamily="18" charset="0"/>
                              </a:rPr>
                              <m:t>МэВ</m:t>
                            </m:r>
                            <m:r>
                              <a:rPr lang="ru-RU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×сек</m:t>
                            </m:r>
                          </m:den>
                        </m:f>
                      </m:e>
                    </m:d>
                  </m:oMath>
                </a14:m>
                <a:endParaRPr lang="ru-RU" sz="1600" dirty="0"/>
              </a:p>
            </p:txBody>
          </p:sp>
        </mc:Choice>
        <mc:Fallback xmlns="">
          <p:sp>
            <p:nvSpPr>
              <p:cNvPr id="4" name="Текст 3">
                <a:extLst>
                  <a:ext uri="{FF2B5EF4-FFF2-40B4-BE49-F238E27FC236}">
                    <a16:creationId xmlns:a16="http://schemas.microsoft.com/office/drawing/2014/main" id="{65984CBB-0DCC-4620-A4B0-8447C78414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702765" y="2487244"/>
                <a:ext cx="3753748" cy="1197700"/>
              </a:xfrm>
              <a:blipFill>
                <a:blip r:embed="rId2"/>
                <a:stretch>
                  <a:fillRect l="-812" t="-15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D86925F-FDCC-37A6-FD93-93FE00AF2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821" y="1385637"/>
            <a:ext cx="3652363" cy="864268"/>
          </a:xfrm>
          <a:prstGeom prst="rect">
            <a:avLst/>
          </a:prstGeom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10108E78-596F-7CE8-CA9A-572115B555EE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2579639" y="2084471"/>
            <a:ext cx="981708" cy="4027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Текст 3">
                <a:extLst>
                  <a:ext uri="{FF2B5EF4-FFF2-40B4-BE49-F238E27FC236}">
                    <a16:creationId xmlns:a16="http://schemas.microsoft.com/office/drawing/2014/main" id="{A40C9F7F-CDA1-2E2E-3A6F-514B6338AD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19126" y="3086094"/>
                <a:ext cx="3753748" cy="7052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400" kern="1200">
                    <a:solidFill>
                      <a:srgbClr val="222A3F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1600" dirty="0"/>
                  <a:t>Число делений </a:t>
                </a:r>
                <a:r>
                  <a:rPr lang="en-US" sz="1600" dirty="0" err="1"/>
                  <a:t>i</a:t>
                </a:r>
                <a:r>
                  <a:rPr lang="en-US" sz="1600" dirty="0"/>
                  <a:t>-</a:t>
                </a:r>
                <a:r>
                  <a:rPr lang="ru-RU" sz="1600" dirty="0"/>
                  <a:t>ого осколка в секунду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60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сек</m:t>
                            </m:r>
                          </m:den>
                        </m:f>
                      </m:e>
                    </m:d>
                  </m:oMath>
                </a14:m>
                <a:endParaRPr lang="ru-RU" sz="1600" dirty="0"/>
              </a:p>
            </p:txBody>
          </p:sp>
        </mc:Choice>
        <mc:Fallback xmlns="">
          <p:sp>
            <p:nvSpPr>
              <p:cNvPr id="13" name="Текст 3">
                <a:extLst>
                  <a:ext uri="{FF2B5EF4-FFF2-40B4-BE49-F238E27FC236}">
                    <a16:creationId xmlns:a16="http://schemas.microsoft.com/office/drawing/2014/main" id="{A40C9F7F-CDA1-2E2E-3A6F-514B6338A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126" y="3086094"/>
                <a:ext cx="3753748" cy="705258"/>
              </a:xfrm>
              <a:prstGeom prst="rect">
                <a:avLst/>
              </a:prstGeom>
              <a:blipFill>
                <a:blip r:embed="rId4"/>
                <a:stretch>
                  <a:fillRect l="-812" t="-2586" b="-17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6A9CEECF-C166-4A25-35BB-C6F258322FDE}"/>
              </a:ext>
            </a:extLst>
          </p:cNvPr>
          <p:cNvCxnSpPr>
            <a:cxnSpLocks/>
          </p:cNvCxnSpPr>
          <p:nvPr/>
        </p:nvCxnSpPr>
        <p:spPr>
          <a:xfrm flipV="1">
            <a:off x="5332695" y="2084471"/>
            <a:ext cx="225894" cy="887329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AA76AF84-E4B8-0614-65FE-9A3B44E74327}"/>
              </a:ext>
            </a:extLst>
          </p:cNvPr>
          <p:cNvCxnSpPr/>
          <p:nvPr/>
        </p:nvCxnSpPr>
        <p:spPr>
          <a:xfrm>
            <a:off x="5402179" y="2009274"/>
            <a:ext cx="3549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60B29664-353F-708A-3238-ED5AC1159C8C}"/>
              </a:ext>
            </a:extLst>
          </p:cNvPr>
          <p:cNvCxnSpPr>
            <a:cxnSpLocks/>
          </p:cNvCxnSpPr>
          <p:nvPr/>
        </p:nvCxnSpPr>
        <p:spPr>
          <a:xfrm>
            <a:off x="3605464" y="2009274"/>
            <a:ext cx="79809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62AE4694-C984-815D-39D7-126802B86455}"/>
              </a:ext>
            </a:extLst>
          </p:cNvPr>
          <p:cNvCxnSpPr>
            <a:cxnSpLocks/>
          </p:cNvCxnSpPr>
          <p:nvPr/>
        </p:nvCxnSpPr>
        <p:spPr>
          <a:xfrm>
            <a:off x="6222332" y="2009274"/>
            <a:ext cx="8041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Текст 3">
                <a:extLst>
                  <a:ext uri="{FF2B5EF4-FFF2-40B4-BE49-F238E27FC236}">
                    <a16:creationId xmlns:a16="http://schemas.microsoft.com/office/drawing/2014/main" id="{7E9C66C6-80A7-F170-45DB-4C9936E296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44115" y="2380836"/>
                <a:ext cx="3753748" cy="7052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400" kern="1200">
                    <a:solidFill>
                      <a:srgbClr val="222A3F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1600" dirty="0"/>
                  <a:t>Энергетический спектр </a:t>
                </a:r>
                <a:r>
                  <a:rPr lang="en-US" sz="1600" dirty="0"/>
                  <a:t>i-</a:t>
                </a:r>
                <a:r>
                  <a:rPr lang="ru-RU" sz="1600" dirty="0"/>
                  <a:t>ого осколка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60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1600" b="0" i="1" smtClean="0">
                                <a:latin typeface="Cambria Math" panose="02040503050406030204" pitchFamily="18" charset="0"/>
                              </a:rPr>
                              <m:t>МэВ</m:t>
                            </m:r>
                          </m:den>
                        </m:f>
                      </m:e>
                    </m:d>
                  </m:oMath>
                </a14:m>
                <a:endParaRPr lang="ru-RU" sz="1600" dirty="0"/>
              </a:p>
            </p:txBody>
          </p:sp>
        </mc:Choice>
        <mc:Fallback xmlns="">
          <p:sp>
            <p:nvSpPr>
              <p:cNvPr id="25" name="Текст 3">
                <a:extLst>
                  <a:ext uri="{FF2B5EF4-FFF2-40B4-BE49-F238E27FC236}">
                    <a16:creationId xmlns:a16="http://schemas.microsoft.com/office/drawing/2014/main" id="{7E9C66C6-80A7-F170-45DB-4C9936E29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115" y="2380836"/>
                <a:ext cx="3753748" cy="705258"/>
              </a:xfrm>
              <a:prstGeom prst="rect">
                <a:avLst/>
              </a:prstGeom>
              <a:blipFill>
                <a:blip r:embed="rId5"/>
                <a:stretch>
                  <a:fillRect l="-974" t="-2609" b="-26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2E2A6B9E-CFB0-11AE-89B4-1ADE8BA42A49}"/>
              </a:ext>
            </a:extLst>
          </p:cNvPr>
          <p:cNvCxnSpPr>
            <a:cxnSpLocks/>
          </p:cNvCxnSpPr>
          <p:nvPr/>
        </p:nvCxnSpPr>
        <p:spPr>
          <a:xfrm flipH="1" flipV="1">
            <a:off x="7227847" y="2009274"/>
            <a:ext cx="820231" cy="345495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74C42689-053C-3894-1200-F247264636AB}"/>
              </a:ext>
            </a:extLst>
          </p:cNvPr>
          <p:cNvCxnSpPr>
            <a:cxnSpLocks/>
          </p:cNvCxnSpPr>
          <p:nvPr/>
        </p:nvCxnSpPr>
        <p:spPr>
          <a:xfrm flipV="1">
            <a:off x="5470230" y="4098275"/>
            <a:ext cx="0" cy="613611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D4DC5F0-5C83-EB37-7EEF-4DDA353759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7537" y="4501333"/>
            <a:ext cx="9199890" cy="839534"/>
          </a:xfrm>
          <a:prstGeom prst="rect">
            <a:avLst/>
          </a:prstGeom>
        </p:spPr>
      </p:pic>
      <p:sp>
        <p:nvSpPr>
          <p:cNvPr id="46" name="Текст 3">
            <a:extLst>
              <a:ext uri="{FF2B5EF4-FFF2-40B4-BE49-F238E27FC236}">
                <a16:creationId xmlns:a16="http://schemas.microsoft.com/office/drawing/2014/main" id="{C1CA357B-4F30-9384-14F5-FC973756DEF5}"/>
              </a:ext>
            </a:extLst>
          </p:cNvPr>
          <p:cNvSpPr txBox="1">
            <a:spLocks/>
          </p:cNvSpPr>
          <p:nvPr/>
        </p:nvSpPr>
        <p:spPr>
          <a:xfrm>
            <a:off x="489442" y="5289867"/>
            <a:ext cx="1808590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/>
              <a:t>Система уравнений </a:t>
            </a:r>
            <a:r>
              <a:rPr lang="ru-RU" sz="1800" b="1" dirty="0" err="1"/>
              <a:t>Бейтмана</a:t>
            </a:r>
            <a:endParaRPr lang="ru-RU" sz="1800" b="1" dirty="0"/>
          </a:p>
        </p:txBody>
      </p:sp>
      <p:cxnSp>
        <p:nvCxnSpPr>
          <p:cNvPr id="50" name="Соединитель: уступ 49">
            <a:extLst>
              <a:ext uri="{FF2B5EF4-FFF2-40B4-BE49-F238E27FC236}">
                <a16:creationId xmlns:a16="http://schemas.microsoft.com/office/drawing/2014/main" id="{D98070B4-090E-9375-6B36-A4F40B3AE97B}"/>
              </a:ext>
            </a:extLst>
          </p:cNvPr>
          <p:cNvCxnSpPr>
            <a:cxnSpLocks/>
            <a:stCxn id="46" idx="1"/>
            <a:endCxn id="32" idx="1"/>
          </p:cNvCxnSpPr>
          <p:nvPr/>
        </p:nvCxnSpPr>
        <p:spPr>
          <a:xfrm rot="10800000" flipH="1">
            <a:off x="489441" y="4921100"/>
            <a:ext cx="858095" cy="830432"/>
          </a:xfrm>
          <a:prstGeom prst="bentConnector3">
            <a:avLst>
              <a:gd name="adj1" fmla="val -2664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Текст 3">
            <a:extLst>
              <a:ext uri="{FF2B5EF4-FFF2-40B4-BE49-F238E27FC236}">
                <a16:creationId xmlns:a16="http://schemas.microsoft.com/office/drawing/2014/main" id="{6BB314B7-D81A-42FE-2E99-CEB078B856DF}"/>
              </a:ext>
            </a:extLst>
          </p:cNvPr>
          <p:cNvSpPr txBox="1">
            <a:spLocks/>
          </p:cNvSpPr>
          <p:nvPr/>
        </p:nvSpPr>
        <p:spPr>
          <a:xfrm>
            <a:off x="3931042" y="5878955"/>
            <a:ext cx="4041832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/>
              <a:t>Слагаемые, содержащие поток нейтронов </a:t>
            </a:r>
          </a:p>
        </p:txBody>
      </p: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3AFC1030-6710-2077-5DE1-61EBB68B1460}"/>
              </a:ext>
            </a:extLst>
          </p:cNvPr>
          <p:cNvCxnSpPr>
            <a:cxnSpLocks/>
          </p:cNvCxnSpPr>
          <p:nvPr/>
        </p:nvCxnSpPr>
        <p:spPr>
          <a:xfrm>
            <a:off x="4004511" y="5878955"/>
            <a:ext cx="32233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A7BFF1AB-ED94-394C-5B77-7DD5A6642C8E}"/>
              </a:ext>
            </a:extLst>
          </p:cNvPr>
          <p:cNvCxnSpPr>
            <a:cxnSpLocks/>
          </p:cNvCxnSpPr>
          <p:nvPr/>
        </p:nvCxnSpPr>
        <p:spPr>
          <a:xfrm>
            <a:off x="3703722" y="5157537"/>
            <a:ext cx="8041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75F605C0-A106-A397-EA83-48BA9BF64DC0}"/>
              </a:ext>
            </a:extLst>
          </p:cNvPr>
          <p:cNvCxnSpPr>
            <a:cxnSpLocks/>
          </p:cNvCxnSpPr>
          <p:nvPr/>
        </p:nvCxnSpPr>
        <p:spPr>
          <a:xfrm>
            <a:off x="5470230" y="5157537"/>
            <a:ext cx="12012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F1354927-28A5-AF7A-F39C-04844AAF342D}"/>
              </a:ext>
            </a:extLst>
          </p:cNvPr>
          <p:cNvCxnSpPr>
            <a:cxnSpLocks/>
          </p:cNvCxnSpPr>
          <p:nvPr/>
        </p:nvCxnSpPr>
        <p:spPr>
          <a:xfrm>
            <a:off x="9250061" y="5157537"/>
            <a:ext cx="10188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924B624-E04C-457D-273F-DF025FDABEE8}"/>
              </a:ext>
            </a:extLst>
          </p:cNvPr>
          <p:cNvSpPr/>
          <p:nvPr/>
        </p:nvSpPr>
        <p:spPr>
          <a:xfrm>
            <a:off x="11244943" y="6262914"/>
            <a:ext cx="834571" cy="55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06A5AE-EAC8-9415-A137-E2A54672A314}"/>
              </a:ext>
            </a:extLst>
          </p:cNvPr>
          <p:cNvSpPr txBox="1"/>
          <p:nvPr/>
        </p:nvSpPr>
        <p:spPr>
          <a:xfrm>
            <a:off x="11339462" y="6284687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Montserrat" panose="00000500000000000000" pitchFamily="2" charset="-52"/>
              </a:rPr>
              <a:t>4/9</a:t>
            </a:r>
            <a:endParaRPr lang="ru-RU" sz="2000" b="1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95830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29D78D65-8DAA-E4BD-9DA7-C95152D0D2A4}"/>
              </a:ext>
            </a:extLst>
          </p:cNvPr>
          <p:cNvSpPr/>
          <p:nvPr/>
        </p:nvSpPr>
        <p:spPr>
          <a:xfrm>
            <a:off x="5487472" y="5113613"/>
            <a:ext cx="3175264" cy="1015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10082B63-A422-0F91-2F62-9A333BE0E5FA}"/>
              </a:ext>
            </a:extLst>
          </p:cNvPr>
          <p:cNvSpPr/>
          <p:nvPr/>
        </p:nvSpPr>
        <p:spPr>
          <a:xfrm>
            <a:off x="322218" y="5332550"/>
            <a:ext cx="4155872" cy="6730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A50A-53CD-4E60-A18D-C406CF89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177" y="288037"/>
            <a:ext cx="9199890" cy="954107"/>
          </a:xfrm>
        </p:spPr>
        <p:txBody>
          <a:bodyPr/>
          <a:lstStyle/>
          <a:p>
            <a:r>
              <a:rPr lang="ru-RU" dirty="0"/>
              <a:t> Методика определения доли тепловых и </a:t>
            </a:r>
            <a:r>
              <a:rPr lang="ru-RU" dirty="0" err="1"/>
              <a:t>надтепловых</a:t>
            </a:r>
            <a:r>
              <a:rPr lang="ru-RU" dirty="0"/>
              <a:t> нейтронов</a:t>
            </a:r>
          </a:p>
        </p:txBody>
      </p:sp>
      <p:pic>
        <p:nvPicPr>
          <p:cNvPr id="8" name="Рисунок 7" descr="Изображение выглядит как Прямоугольник, снимок экрана, линия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ED5A99E-189F-FB76-8D2F-90CC4D4B6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23" y="1759761"/>
            <a:ext cx="957943" cy="2002971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748447F-943E-137A-AB6B-4F21CF7CD5F1}"/>
              </a:ext>
            </a:extLst>
          </p:cNvPr>
          <p:cNvCxnSpPr/>
          <p:nvPr/>
        </p:nvCxnSpPr>
        <p:spPr>
          <a:xfrm>
            <a:off x="1581865" y="2586789"/>
            <a:ext cx="163658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719F41DA-50C5-641B-D354-4293203D8E02}"/>
              </a:ext>
            </a:extLst>
          </p:cNvPr>
          <p:cNvCxnSpPr/>
          <p:nvPr/>
        </p:nvCxnSpPr>
        <p:spPr>
          <a:xfrm>
            <a:off x="1581865" y="3112168"/>
            <a:ext cx="163658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Овал 14">
            <a:extLst>
              <a:ext uri="{FF2B5EF4-FFF2-40B4-BE49-F238E27FC236}">
                <a16:creationId xmlns:a16="http://schemas.microsoft.com/office/drawing/2014/main" id="{E51D53C2-51E8-E664-9DD7-83B424A2922A}"/>
              </a:ext>
            </a:extLst>
          </p:cNvPr>
          <p:cNvSpPr/>
          <p:nvPr/>
        </p:nvSpPr>
        <p:spPr>
          <a:xfrm>
            <a:off x="2327965" y="2868531"/>
            <a:ext cx="144379" cy="13836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E40DBDC3-C7DF-72DE-97C6-0EC0445E5BFF}"/>
              </a:ext>
            </a:extLst>
          </p:cNvPr>
          <p:cNvSpPr/>
          <p:nvPr/>
        </p:nvSpPr>
        <p:spPr>
          <a:xfrm>
            <a:off x="2005263" y="2692064"/>
            <a:ext cx="144379" cy="13836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977759A8-B8A3-7D2F-8825-1C674C816A0D}"/>
              </a:ext>
            </a:extLst>
          </p:cNvPr>
          <p:cNvSpPr/>
          <p:nvPr/>
        </p:nvSpPr>
        <p:spPr>
          <a:xfrm>
            <a:off x="2654823" y="2641934"/>
            <a:ext cx="144379" cy="13836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6C412F58-DC06-4C15-E592-CB20B9E89E82}"/>
              </a:ext>
            </a:extLst>
          </p:cNvPr>
          <p:cNvSpPr/>
          <p:nvPr/>
        </p:nvSpPr>
        <p:spPr>
          <a:xfrm>
            <a:off x="2799202" y="2937712"/>
            <a:ext cx="144379" cy="13836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3E697F2E-0D19-2372-AB51-12A0FA2C69EA}"/>
              </a:ext>
            </a:extLst>
          </p:cNvPr>
          <p:cNvSpPr/>
          <p:nvPr/>
        </p:nvSpPr>
        <p:spPr>
          <a:xfrm>
            <a:off x="3061890" y="2692064"/>
            <a:ext cx="144379" cy="13836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F36DC7F8-1059-11F9-E375-FC558692D847}"/>
              </a:ext>
            </a:extLst>
          </p:cNvPr>
          <p:cNvSpPr/>
          <p:nvPr/>
        </p:nvSpPr>
        <p:spPr>
          <a:xfrm>
            <a:off x="3270439" y="2896605"/>
            <a:ext cx="144379" cy="13836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7C8EBBA1-B7B0-009C-EF92-E7A851962F0F}"/>
              </a:ext>
            </a:extLst>
          </p:cNvPr>
          <p:cNvSpPr/>
          <p:nvPr/>
        </p:nvSpPr>
        <p:spPr>
          <a:xfrm>
            <a:off x="3468957" y="2692063"/>
            <a:ext cx="144379" cy="13836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87074E62-B2B1-A5B2-2F5B-9FB6A45C55DA}"/>
              </a:ext>
            </a:extLst>
          </p:cNvPr>
          <p:cNvCxnSpPr>
            <a:cxnSpLocks/>
          </p:cNvCxnSpPr>
          <p:nvPr/>
        </p:nvCxnSpPr>
        <p:spPr>
          <a:xfrm>
            <a:off x="3570176" y="2761244"/>
            <a:ext cx="2216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282E575B-ECB4-E574-DA3C-A31FB2B00E98}"/>
              </a:ext>
            </a:extLst>
          </p:cNvPr>
          <p:cNvCxnSpPr>
            <a:cxnSpLocks/>
          </p:cNvCxnSpPr>
          <p:nvPr/>
        </p:nvCxnSpPr>
        <p:spPr>
          <a:xfrm>
            <a:off x="3358116" y="2965786"/>
            <a:ext cx="2216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8698D841-8251-BE38-609D-E88CA3910E58}"/>
              </a:ext>
            </a:extLst>
          </p:cNvPr>
          <p:cNvCxnSpPr>
            <a:cxnSpLocks/>
          </p:cNvCxnSpPr>
          <p:nvPr/>
        </p:nvCxnSpPr>
        <p:spPr>
          <a:xfrm>
            <a:off x="3136434" y="2780297"/>
            <a:ext cx="2216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C0CCFB9A-3C75-FD85-2DCA-8D1955AE2BD0}"/>
              </a:ext>
            </a:extLst>
          </p:cNvPr>
          <p:cNvCxnSpPr>
            <a:cxnSpLocks/>
          </p:cNvCxnSpPr>
          <p:nvPr/>
        </p:nvCxnSpPr>
        <p:spPr>
          <a:xfrm>
            <a:off x="2727012" y="2711115"/>
            <a:ext cx="2216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1BA61C43-FDA3-26F3-C95F-D847FC88CF79}"/>
              </a:ext>
            </a:extLst>
          </p:cNvPr>
          <p:cNvCxnSpPr>
            <a:cxnSpLocks/>
          </p:cNvCxnSpPr>
          <p:nvPr/>
        </p:nvCxnSpPr>
        <p:spPr>
          <a:xfrm>
            <a:off x="2871391" y="3010423"/>
            <a:ext cx="2216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5112433F-BC78-9E73-B781-1E5E8B1DC60E}"/>
              </a:ext>
            </a:extLst>
          </p:cNvPr>
          <p:cNvCxnSpPr>
            <a:cxnSpLocks/>
          </p:cNvCxnSpPr>
          <p:nvPr/>
        </p:nvCxnSpPr>
        <p:spPr>
          <a:xfrm>
            <a:off x="2370406" y="2937712"/>
            <a:ext cx="2216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98E006CA-0126-20CD-11B6-879CD729E292}"/>
              </a:ext>
            </a:extLst>
          </p:cNvPr>
          <p:cNvCxnSpPr>
            <a:cxnSpLocks/>
          </p:cNvCxnSpPr>
          <p:nvPr/>
        </p:nvCxnSpPr>
        <p:spPr>
          <a:xfrm>
            <a:off x="2077452" y="2761244"/>
            <a:ext cx="2216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D47B095-CE83-950F-8DAF-269FFAF71255}"/>
              </a:ext>
            </a:extLst>
          </p:cNvPr>
          <p:cNvSpPr/>
          <p:nvPr/>
        </p:nvSpPr>
        <p:spPr>
          <a:xfrm>
            <a:off x="3964545" y="2326055"/>
            <a:ext cx="557727" cy="10087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9C81D24-FA9E-57A4-A0DA-F4DDEDED7D45}"/>
                  </a:ext>
                </a:extLst>
              </p:cNvPr>
              <p:cNvSpPr txBox="1"/>
              <p:nvPr/>
            </p:nvSpPr>
            <p:spPr>
              <a:xfrm>
                <a:off x="3741676" y="2670784"/>
                <a:ext cx="972691" cy="395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79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197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sz="1400" b="1" dirty="0">
                              <a:latin typeface="Montserrat" panose="00000500000000000000" pitchFamily="2" charset="-52"/>
                            </a:rPr>
                            <m:t>Au</m:t>
                          </m:r>
                        </m:e>
                      </m:sPre>
                    </m:oMath>
                  </m:oMathPara>
                </a14:m>
                <a:endParaRPr lang="ru-RU" sz="2800" b="1" dirty="0">
                  <a:latin typeface="Montserrat" panose="00000500000000000000" pitchFamily="2" charset="-52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9C81D24-FA9E-57A4-A0DA-F4DDEDED7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676" y="2670784"/>
                <a:ext cx="972691" cy="395493"/>
              </a:xfrm>
              <a:prstGeom prst="rect">
                <a:avLst/>
              </a:prstGeom>
              <a:blipFill>
                <a:blip r:embed="rId4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40956A2E-5E65-B39F-A426-DE16ED24EB11}"/>
              </a:ext>
            </a:extLst>
          </p:cNvPr>
          <p:cNvCxnSpPr/>
          <p:nvPr/>
        </p:nvCxnSpPr>
        <p:spPr>
          <a:xfrm>
            <a:off x="4854742" y="2851478"/>
            <a:ext cx="116706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B4813BCD-3942-DA97-ED0D-1DB00F0A1F28}"/>
              </a:ext>
            </a:extLst>
          </p:cNvPr>
          <p:cNvSpPr/>
          <p:nvPr/>
        </p:nvSpPr>
        <p:spPr>
          <a:xfrm>
            <a:off x="6246535" y="2326054"/>
            <a:ext cx="627642" cy="10087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ABAD8B6-D392-26CF-E369-0CB82FCF95B5}"/>
                  </a:ext>
                </a:extLst>
              </p:cNvPr>
              <p:cNvSpPr txBox="1"/>
              <p:nvPr/>
            </p:nvSpPr>
            <p:spPr>
              <a:xfrm>
                <a:off x="6039052" y="2653731"/>
                <a:ext cx="972691" cy="395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79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198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sz="1400" b="1" dirty="0">
                              <a:latin typeface="Montserrat" panose="00000500000000000000" pitchFamily="2" charset="-52"/>
                            </a:rPr>
                            <m:t>Au</m:t>
                          </m:r>
                        </m:e>
                      </m:sPre>
                    </m:oMath>
                  </m:oMathPara>
                </a14:m>
                <a:endParaRPr lang="ru-RU" sz="2800" b="1" dirty="0">
                  <a:latin typeface="Montserrat" panose="00000500000000000000" pitchFamily="2" charset="-52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ABAD8B6-D392-26CF-E369-0CB82FCF9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052" y="2653731"/>
                <a:ext cx="972691" cy="395493"/>
              </a:xfrm>
              <a:prstGeom prst="rect">
                <a:avLst/>
              </a:prstGeom>
              <a:blipFill>
                <a:blip r:embed="rId5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35289D69-EB3B-542B-B3AD-7953D0FF6B68}"/>
              </a:ext>
            </a:extLst>
          </p:cNvPr>
          <p:cNvSpPr txBox="1"/>
          <p:nvPr/>
        </p:nvSpPr>
        <p:spPr>
          <a:xfrm>
            <a:off x="2021313" y="2134055"/>
            <a:ext cx="2987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" panose="00000500000000000000" pitchFamily="2" charset="-52"/>
              </a:rPr>
              <a:t>Поток Ф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904EF59-E61C-EA03-D399-66611A3A80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1890" y="3984330"/>
            <a:ext cx="4947552" cy="634658"/>
          </a:xfrm>
          <a:prstGeom prst="rect">
            <a:avLst/>
          </a:prstGeom>
        </p:spPr>
      </p:pic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B9D4766F-F222-F0A4-E3C1-552CEFEF36CD}"/>
              </a:ext>
            </a:extLst>
          </p:cNvPr>
          <p:cNvCxnSpPr>
            <a:cxnSpLocks/>
          </p:cNvCxnSpPr>
          <p:nvPr/>
        </p:nvCxnSpPr>
        <p:spPr>
          <a:xfrm flipV="1">
            <a:off x="5393293" y="3194384"/>
            <a:ext cx="0" cy="69251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EC94C216-7F93-A383-5F58-BCDE80A7D64A}"/>
              </a:ext>
            </a:extLst>
          </p:cNvPr>
          <p:cNvCxnSpPr/>
          <p:nvPr/>
        </p:nvCxnSpPr>
        <p:spPr>
          <a:xfrm>
            <a:off x="3206269" y="3931435"/>
            <a:ext cx="47285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Соединитель: изогнутый 52">
            <a:extLst>
              <a:ext uri="{FF2B5EF4-FFF2-40B4-BE49-F238E27FC236}">
                <a16:creationId xmlns:a16="http://schemas.microsoft.com/office/drawing/2014/main" id="{2CA5128B-D576-89A5-3BB2-7649E68CED10}"/>
              </a:ext>
            </a:extLst>
          </p:cNvPr>
          <p:cNvCxnSpPr/>
          <p:nvPr/>
        </p:nvCxnSpPr>
        <p:spPr>
          <a:xfrm flipV="1">
            <a:off x="7182880" y="2217819"/>
            <a:ext cx="481264" cy="35092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Соединитель: изогнутый 55">
            <a:extLst>
              <a:ext uri="{FF2B5EF4-FFF2-40B4-BE49-F238E27FC236}">
                <a16:creationId xmlns:a16="http://schemas.microsoft.com/office/drawing/2014/main" id="{B9803E47-2D7B-087F-DF9F-F1D2A6F759E3}"/>
              </a:ext>
            </a:extLst>
          </p:cNvPr>
          <p:cNvCxnSpPr>
            <a:cxnSpLocks/>
          </p:cNvCxnSpPr>
          <p:nvPr/>
        </p:nvCxnSpPr>
        <p:spPr>
          <a:xfrm flipV="1">
            <a:off x="7259218" y="2520492"/>
            <a:ext cx="605766" cy="19663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Соединитель: изогнутый 59">
            <a:extLst>
              <a:ext uri="{FF2B5EF4-FFF2-40B4-BE49-F238E27FC236}">
                <a16:creationId xmlns:a16="http://schemas.microsoft.com/office/drawing/2014/main" id="{85643191-F422-4836-4129-75A56842DC62}"/>
              </a:ext>
            </a:extLst>
          </p:cNvPr>
          <p:cNvCxnSpPr>
            <a:cxnSpLocks/>
          </p:cNvCxnSpPr>
          <p:nvPr/>
        </p:nvCxnSpPr>
        <p:spPr>
          <a:xfrm>
            <a:off x="7285149" y="2896605"/>
            <a:ext cx="579835" cy="123193"/>
          </a:xfrm>
          <a:prstGeom prst="curvedConnector3">
            <a:avLst>
              <a:gd name="adj1" fmla="val 4896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62631E6-7FD5-21BB-90C9-6AFABBDB3899}"/>
                  </a:ext>
                </a:extLst>
              </p:cNvPr>
              <p:cNvSpPr txBox="1"/>
              <p:nvPr/>
            </p:nvSpPr>
            <p:spPr>
              <a:xfrm>
                <a:off x="7834187" y="1809169"/>
                <a:ext cx="27732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  <a:latin typeface="Montserrat" panose="00000500000000000000" pitchFamily="2" charset="-52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62631E6-7FD5-21BB-90C9-6AFABBDB3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4187" y="1809169"/>
                <a:ext cx="27732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89CC556-8A06-0520-BC70-B1A3A4D5F81F}"/>
                  </a:ext>
                </a:extLst>
              </p:cNvPr>
              <p:cNvSpPr txBox="1"/>
              <p:nvPr/>
            </p:nvSpPr>
            <p:spPr>
              <a:xfrm>
                <a:off x="7972705" y="2166863"/>
                <a:ext cx="27732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  <a:latin typeface="Montserrat" panose="00000500000000000000" pitchFamily="2" charset="-52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89CC556-8A06-0520-BC70-B1A3A4D5F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705" y="2166863"/>
                <a:ext cx="277320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B853AC9-2B9B-9C34-9F31-B5603D1CC7E8}"/>
                  </a:ext>
                </a:extLst>
              </p:cNvPr>
              <p:cNvSpPr txBox="1"/>
              <p:nvPr/>
            </p:nvSpPr>
            <p:spPr>
              <a:xfrm>
                <a:off x="8026837" y="2711115"/>
                <a:ext cx="27732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  <a:latin typeface="Montserrat" panose="00000500000000000000" pitchFamily="2" charset="-52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B853AC9-2B9B-9C34-9F31-B5603D1CC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837" y="2711115"/>
                <a:ext cx="277320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99077198-D30F-FD2C-348E-58C406CC9777}"/>
              </a:ext>
            </a:extLst>
          </p:cNvPr>
          <p:cNvSpPr/>
          <p:nvPr/>
        </p:nvSpPr>
        <p:spPr>
          <a:xfrm>
            <a:off x="8931598" y="1821989"/>
            <a:ext cx="1842990" cy="18785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Детектор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4B39670-02C8-37D0-837C-8F135CA080BD}"/>
              </a:ext>
            </a:extLst>
          </p:cNvPr>
          <p:cNvSpPr txBox="1"/>
          <p:nvPr/>
        </p:nvSpPr>
        <p:spPr>
          <a:xfrm>
            <a:off x="451022" y="4681959"/>
            <a:ext cx="3417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" panose="00000500000000000000" pitchFamily="2" charset="-52"/>
              </a:rPr>
              <a:t>Зависимость активности изотопа от времени: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88D4F13-74CD-C5DD-6E60-751AFA617A26}"/>
              </a:ext>
            </a:extLst>
          </p:cNvPr>
          <p:cNvSpPr txBox="1"/>
          <p:nvPr/>
        </p:nvSpPr>
        <p:spPr>
          <a:xfrm>
            <a:off x="5714826" y="6247681"/>
            <a:ext cx="3417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tserrat" panose="00000500000000000000" pitchFamily="2" charset="-52"/>
              </a:rPr>
              <a:t>Искомый поток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8A4A1A3-5D62-DC59-954E-D5915308BC97}"/>
              </a:ext>
            </a:extLst>
          </p:cNvPr>
          <p:cNvSpPr txBox="1"/>
          <p:nvPr/>
        </p:nvSpPr>
        <p:spPr>
          <a:xfrm>
            <a:off x="677937" y="3880239"/>
            <a:ext cx="849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Montserrat" panose="00000500000000000000" pitchFamily="2" charset="-52"/>
              </a:rPr>
              <a:t>ИР-8</a:t>
            </a:r>
          </a:p>
        </p:txBody>
      </p:sp>
      <p:cxnSp>
        <p:nvCxnSpPr>
          <p:cNvPr id="86" name="Прямая со стрелкой 85">
            <a:extLst>
              <a:ext uri="{FF2B5EF4-FFF2-40B4-BE49-F238E27FC236}">
                <a16:creationId xmlns:a16="http://schemas.microsoft.com/office/drawing/2014/main" id="{BD1F24D2-70CB-ABC7-5C7E-9E6B80A95D7B}"/>
              </a:ext>
            </a:extLst>
          </p:cNvPr>
          <p:cNvCxnSpPr>
            <a:cxnSpLocks/>
          </p:cNvCxnSpPr>
          <p:nvPr/>
        </p:nvCxnSpPr>
        <p:spPr>
          <a:xfrm>
            <a:off x="4805457" y="5574092"/>
            <a:ext cx="40733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9751BDA5-8B75-635F-DD9B-89D05FD2B59B}"/>
              </a:ext>
            </a:extLst>
          </p:cNvPr>
          <p:cNvCxnSpPr>
            <a:cxnSpLocks/>
          </p:cNvCxnSpPr>
          <p:nvPr/>
        </p:nvCxnSpPr>
        <p:spPr>
          <a:xfrm>
            <a:off x="8879305" y="4317962"/>
            <a:ext cx="0" cy="22212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>
            <a:extLst>
              <a:ext uri="{FF2B5EF4-FFF2-40B4-BE49-F238E27FC236}">
                <a16:creationId xmlns:a16="http://schemas.microsoft.com/office/drawing/2014/main" id="{01FD8338-C6D6-E2FB-BA18-0A11DB86D961}"/>
              </a:ext>
            </a:extLst>
          </p:cNvPr>
          <p:cNvCxnSpPr>
            <a:cxnSpLocks/>
          </p:cNvCxnSpPr>
          <p:nvPr/>
        </p:nvCxnSpPr>
        <p:spPr>
          <a:xfrm>
            <a:off x="8931598" y="4317962"/>
            <a:ext cx="0" cy="2221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63781B6-1F48-5120-1A24-F46382279F08}"/>
                  </a:ext>
                </a:extLst>
              </p:cNvPr>
              <p:cNvSpPr txBox="1"/>
              <p:nvPr/>
            </p:nvSpPr>
            <p:spPr>
              <a:xfrm>
                <a:off x="8983891" y="4084920"/>
                <a:ext cx="3184579" cy="2783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ru-RU" sz="2400" dirty="0">
                    <a:solidFill>
                      <a:schemeClr val="tx1"/>
                    </a:solidFill>
                    <a:latin typeface="Montserrat" panose="00000500000000000000" pitchFamily="2" charset="-52"/>
                  </a:rPr>
                  <a:t>- </a:t>
                </a:r>
                <a:r>
                  <a:rPr lang="ru-RU" dirty="0">
                    <a:solidFill>
                      <a:schemeClr val="tx1"/>
                    </a:solidFill>
                    <a:latin typeface="Montserrat" panose="00000500000000000000" pitchFamily="2" charset="-52"/>
                  </a:rPr>
                  <a:t>эффективность регистрации</a:t>
                </a:r>
                <a:r>
                  <a:rPr lang="en-US" dirty="0">
                    <a:solidFill>
                      <a:schemeClr val="tx1"/>
                    </a:solidFill>
                    <a:latin typeface="Montserrat" panose="00000500000000000000" pitchFamily="2" charset="-52"/>
                  </a:rPr>
                  <a:t>;</a:t>
                </a:r>
                <a:endParaRPr lang="ru-RU" dirty="0">
                  <a:latin typeface="Montserrat" panose="00000500000000000000" pitchFamily="2" charset="-52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𝐴𝑢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  <a:latin typeface="Montserrat" panose="00000500000000000000" pitchFamily="2" charset="-52"/>
                  </a:rPr>
                  <a:t>- скорость счёта в момент окончания облучения</a:t>
                </a:r>
                <a:r>
                  <a:rPr lang="en-US" dirty="0">
                    <a:solidFill>
                      <a:schemeClr val="tx1"/>
                    </a:solidFill>
                    <a:latin typeface="Montserrat" panose="00000500000000000000" pitchFamily="2" charset="-52"/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=0.9562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  <a:latin typeface="Montserrat" panose="00000500000000000000" pitchFamily="2" charset="-52"/>
                  </a:rPr>
                  <a:t> – вероятность испускания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  <a:latin typeface="Montserrat" panose="00000500000000000000" pitchFamily="2" charset="-52"/>
                  </a:rPr>
                  <a:t>-кванта энергии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=411.8</m:t>
                    </m:r>
                  </m:oMath>
                </a14:m>
                <a:r>
                  <a:rPr lang="ru-RU" dirty="0">
                    <a:solidFill>
                      <a:schemeClr val="tx1"/>
                    </a:solidFill>
                    <a:latin typeface="Montserrat" panose="00000500000000000000" pitchFamily="2" charset="-52"/>
                  </a:rPr>
                  <a:t> кэВ.</a:t>
                </a:r>
                <a:endParaRPr lang="en-US" dirty="0">
                  <a:solidFill>
                    <a:schemeClr val="tx1"/>
                  </a:solidFill>
                  <a:latin typeface="Montserrat" panose="00000500000000000000" pitchFamily="2" charset="-52"/>
                </a:endParaRPr>
              </a:p>
              <a:p>
                <a:endParaRPr lang="ru-RU" sz="2400" dirty="0">
                  <a:solidFill>
                    <a:schemeClr val="tx1"/>
                  </a:solidFill>
                  <a:latin typeface="Montserrat" panose="00000500000000000000" pitchFamily="2" charset="-52"/>
                </a:endParaRPr>
              </a:p>
            </p:txBody>
          </p:sp>
        </mc:Choice>
        <mc:Fallback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63781B6-1F48-5120-1A24-F46382279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3891" y="4084920"/>
                <a:ext cx="3184579" cy="2783967"/>
              </a:xfrm>
              <a:prstGeom prst="rect">
                <a:avLst/>
              </a:prstGeom>
              <a:blipFill>
                <a:blip r:embed="rId10"/>
                <a:stretch>
                  <a:fillRect l="-1724" t="-1532" r="-3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FD6DE9-1E0C-7A98-28E9-27D2D44B21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4039" y="5395611"/>
            <a:ext cx="3903774" cy="5330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8ECE26-1B08-47DF-9727-275AD7A63A6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82494" y="5184283"/>
            <a:ext cx="2846046" cy="87432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AFC4B20-41AE-9408-14BE-1F0E0F178C49}"/>
              </a:ext>
            </a:extLst>
          </p:cNvPr>
          <p:cNvSpPr/>
          <p:nvPr/>
        </p:nvSpPr>
        <p:spPr>
          <a:xfrm>
            <a:off x="11382828" y="6440713"/>
            <a:ext cx="760997" cy="355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67C062-D5ED-474B-EA1A-694C561130EC}"/>
              </a:ext>
            </a:extLst>
          </p:cNvPr>
          <p:cNvSpPr txBox="1"/>
          <p:nvPr/>
        </p:nvSpPr>
        <p:spPr>
          <a:xfrm>
            <a:off x="11435926" y="6379027"/>
            <a:ext cx="601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Montserrat" panose="00000500000000000000" pitchFamily="2" charset="-52"/>
              </a:rPr>
              <a:t>5/9</a:t>
            </a:r>
            <a:endParaRPr lang="ru-RU" sz="2000" b="1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08522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A50A-53CD-4E60-A18D-C406CF89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24132"/>
            <a:ext cx="9199890" cy="954107"/>
          </a:xfrm>
        </p:spPr>
        <p:txBody>
          <a:bodyPr/>
          <a:lstStyle/>
          <a:p>
            <a:r>
              <a:rPr lang="ru-RU" dirty="0"/>
              <a:t>Эксперимент по определению доли тепловых и </a:t>
            </a:r>
            <a:r>
              <a:rPr lang="ru-RU" dirty="0" err="1"/>
              <a:t>надтепловых</a:t>
            </a:r>
            <a:r>
              <a:rPr lang="ru-RU" dirty="0"/>
              <a:t> нейтронов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6E60F41-A0D6-2F57-35E5-A78C3891758B}"/>
              </a:ext>
            </a:extLst>
          </p:cNvPr>
          <p:cNvCxnSpPr/>
          <p:nvPr/>
        </p:nvCxnSpPr>
        <p:spPr>
          <a:xfrm>
            <a:off x="5792607" y="1792818"/>
            <a:ext cx="0" cy="45599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FBE8CD-B055-A0D3-EF4C-469327FB03BB}"/>
                  </a:ext>
                </a:extLst>
              </p:cNvPr>
              <p:cNvSpPr txBox="1"/>
              <p:nvPr/>
            </p:nvSpPr>
            <p:spPr>
              <a:xfrm>
                <a:off x="429867" y="1356384"/>
                <a:ext cx="5616002" cy="872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latin typeface="Montserrat" panose="00000500000000000000" pitchFamily="2" charset="-52"/>
                  </a:rPr>
                  <a:t>Калибровка: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63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152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𝐸𝑢</m:t>
                        </m:r>
                      </m:e>
                    </m:sPre>
                  </m:oMath>
                </a14:m>
                <a:r>
                  <a:rPr lang="en-US" sz="1600" b="1" dirty="0">
                    <a:latin typeface="Montserrat" panose="00000500000000000000" pitchFamily="2" charset="-5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ru-RU" sz="1600" dirty="0">
                    <a:latin typeface="Montserrat" panose="00000500000000000000" pitchFamily="2" charset="-52"/>
                  </a:rPr>
                  <a:t>-кванты линия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=411,1165</m:t>
                    </m:r>
                    <m:r>
                      <a:rPr lang="ru-RU" sz="1600" b="0" i="0" smtClean="0">
                        <a:latin typeface="Cambria Math" panose="02040503050406030204" pitchFamily="18" charset="0"/>
                      </a:rPr>
                      <m:t> кэВ</m:t>
                    </m:r>
                  </m:oMath>
                </a14:m>
                <a:endParaRPr lang="ru-RU" sz="1600" b="0" dirty="0">
                  <a:latin typeface="Montserrat" panose="00000500000000000000" pitchFamily="2" charset="-52"/>
                </a:endParaRPr>
              </a:p>
              <a:p>
                <a:r>
                  <a:rPr lang="ru-RU" sz="1600" dirty="0">
                    <a:latin typeface="Montserrat" panose="00000500000000000000" pitchFamily="2" charset="-52"/>
                  </a:rPr>
                  <a:t>Вероятность испускания линии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=0.02235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1600" dirty="0">
                  <a:latin typeface="Montserrat" panose="00000500000000000000" pitchFamily="2" charset="-52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FBE8CD-B055-A0D3-EF4C-469327FB0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67" y="1356384"/>
                <a:ext cx="5616002" cy="872868"/>
              </a:xfrm>
              <a:prstGeom prst="rect">
                <a:avLst/>
              </a:prstGeom>
              <a:blipFill>
                <a:blip r:embed="rId2"/>
                <a:stretch>
                  <a:fillRect l="-977" t="-2098" b="-83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 descr="Изображение выглядит как текст, линия, График, диаграмм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ADFA77-6A1F-B7C1-4778-BF60D4A8C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7" y="2208613"/>
            <a:ext cx="4722290" cy="29474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BAE024-0264-757C-F5AD-9092923EA1CC}"/>
                  </a:ext>
                </a:extLst>
              </p:cNvPr>
              <p:cNvSpPr txBox="1"/>
              <p:nvPr/>
            </p:nvSpPr>
            <p:spPr>
              <a:xfrm>
                <a:off x="1017261" y="6098789"/>
                <a:ext cx="477534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Итого:</m:t>
                    </m:r>
                  </m:oMath>
                </a14:m>
                <a:r>
                  <a:rPr lang="ru-RU" sz="2000" dirty="0">
                    <a:latin typeface="Montserrat" panose="00000500000000000000" pitchFamily="2" charset="-52"/>
                  </a:rPr>
                  <a:t> эффективность регистрации </a:t>
                </a:r>
              </a:p>
              <a:p>
                <a14:m>
                  <m:oMath xmlns:m="http://schemas.openxmlformats.org/officeDocument/2006/math">
                    <m:r>
                      <a:rPr lang="ru-R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=0.00087.</m:t>
                    </m:r>
                  </m:oMath>
                </a14:m>
                <a:r>
                  <a:rPr lang="ru-RU" sz="2000" dirty="0">
                    <a:latin typeface="Montserrat" panose="00000500000000000000" pitchFamily="2" charset="-52"/>
                  </a:rPr>
                  <a:t> </a:t>
                </a:r>
                <a:endParaRPr lang="ru-RU" sz="2000" dirty="0">
                  <a:solidFill>
                    <a:schemeClr val="tx1"/>
                  </a:solidFill>
                  <a:latin typeface="Montserrat" panose="00000500000000000000" pitchFamily="2" charset="-52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BAE024-0264-757C-F5AD-9092923EA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61" y="6098789"/>
                <a:ext cx="4775346" cy="615553"/>
              </a:xfrm>
              <a:prstGeom prst="rect">
                <a:avLst/>
              </a:prstGeom>
              <a:blipFill>
                <a:blip r:embed="rId4"/>
                <a:stretch>
                  <a:fillRect l="-1916" t="-11881" r="-2299" b="-39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440990E-A048-FF63-DCE4-E53F891A8E5A}"/>
              </a:ext>
            </a:extLst>
          </p:cNvPr>
          <p:cNvCxnSpPr>
            <a:cxnSpLocks/>
          </p:cNvCxnSpPr>
          <p:nvPr/>
        </p:nvCxnSpPr>
        <p:spPr>
          <a:xfrm>
            <a:off x="914399" y="6098789"/>
            <a:ext cx="0" cy="6035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926E9E9-A50F-0980-B512-40868D3C1315}"/>
              </a:ext>
            </a:extLst>
          </p:cNvPr>
          <p:cNvSpPr txBox="1"/>
          <p:nvPr/>
        </p:nvSpPr>
        <p:spPr>
          <a:xfrm>
            <a:off x="340856" y="5193839"/>
            <a:ext cx="534406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latin typeface="Montserrat" panose="00000500000000000000" pitchFamily="2" charset="-52"/>
              </a:rPr>
              <a:t>Рис. 1 — Результат измерения детектором γ-квантов при его калибровке с помощью образца 152Eu.</a:t>
            </a:r>
          </a:p>
        </p:txBody>
      </p:sp>
      <p:pic>
        <p:nvPicPr>
          <p:cNvPr id="26" name="Рисунок 25" descr="Изображение выглядит как текст, линия, График, диаграмм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7AD93B-8552-F389-4502-516F76EE92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52" y="1023306"/>
            <a:ext cx="4120248" cy="296295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екст, линия, диаграмма, Граф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84A2335-E6E6-3ABB-D431-D2E8232BAA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68" y="3986259"/>
            <a:ext cx="4120248" cy="287174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B8F1764-790E-1DB1-A3B0-FB75B9470D51}"/>
              </a:ext>
            </a:extLst>
          </p:cNvPr>
          <p:cNvSpPr txBox="1"/>
          <p:nvPr/>
        </p:nvSpPr>
        <p:spPr>
          <a:xfrm>
            <a:off x="5895468" y="1356384"/>
            <a:ext cx="22799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" panose="00000500000000000000" pitchFamily="2" charset="-52"/>
              </a:rPr>
              <a:t>Определение скорости счёта в начальный момент времени:</a:t>
            </a:r>
            <a:endParaRPr lang="ru-RU" sz="1600" dirty="0">
              <a:latin typeface="Montserrat" panose="00000500000000000000" pitchFamily="2" charset="-52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0FCB707-26B8-2287-E8FC-19996BB6A9B4}"/>
              </a:ext>
            </a:extLst>
          </p:cNvPr>
          <p:cNvSpPr/>
          <p:nvPr/>
        </p:nvSpPr>
        <p:spPr>
          <a:xfrm>
            <a:off x="11618686" y="6458857"/>
            <a:ext cx="384628" cy="290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B6D3BD-378E-D006-4969-5DED4F68F76F}"/>
              </a:ext>
            </a:extLst>
          </p:cNvPr>
          <p:cNvSpPr txBox="1"/>
          <p:nvPr/>
        </p:nvSpPr>
        <p:spPr>
          <a:xfrm>
            <a:off x="11466462" y="6359920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Montserrat" panose="00000500000000000000" pitchFamily="2" charset="-52"/>
              </a:rPr>
              <a:t>6/9</a:t>
            </a:r>
            <a:endParaRPr lang="ru-RU" sz="2000" b="1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34662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A50A-53CD-4E60-A18D-C406CF89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539575"/>
            <a:ext cx="9199890" cy="523220"/>
          </a:xfrm>
        </p:spPr>
        <p:txBody>
          <a:bodyPr/>
          <a:lstStyle/>
          <a:p>
            <a:r>
              <a:rPr lang="ru-RU" dirty="0"/>
              <a:t>Результаты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6">
                <a:extLst>
                  <a:ext uri="{FF2B5EF4-FFF2-40B4-BE49-F238E27FC236}">
                    <a16:creationId xmlns:a16="http://schemas.microsoft.com/office/drawing/2014/main" id="{2C2A4BF3-E1DE-416D-2027-092412CDCCFC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884424" y="1368302"/>
                <a:ext cx="6948134" cy="937308"/>
              </a:xfrm>
            </p:spPr>
            <p:txBody>
              <a:bodyPr/>
              <a:lstStyle/>
              <a:p>
                <a:r>
                  <a:rPr lang="ru-RU" sz="1800" dirty="0"/>
                  <a:t>По результатам аппроксимации зависимости скорости счёта детектора от времени были определены значения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𝐴𝑢</m:t>
                        </m:r>
                      </m:sup>
                    </m:sSubSup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sz="1800" dirty="0"/>
              </a:p>
            </p:txBody>
          </p:sp>
        </mc:Choice>
        <mc:Fallback xmlns="">
          <p:sp>
            <p:nvSpPr>
              <p:cNvPr id="7" name="Текст 6">
                <a:extLst>
                  <a:ext uri="{FF2B5EF4-FFF2-40B4-BE49-F238E27FC236}">
                    <a16:creationId xmlns:a16="http://schemas.microsoft.com/office/drawing/2014/main" id="{2C2A4BF3-E1DE-416D-2027-092412CDCC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884424" y="1368302"/>
                <a:ext cx="6948134" cy="937308"/>
              </a:xfrm>
              <a:blipFill>
                <a:blip r:embed="rId2"/>
                <a:stretch>
                  <a:fillRect l="-702" t="-2597" r="-263" b="-97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D8ABA5-929B-8B93-FA73-BF1762348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038" y="2305610"/>
            <a:ext cx="3373605" cy="100594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Текст 6">
                <a:extLst>
                  <a:ext uri="{FF2B5EF4-FFF2-40B4-BE49-F238E27FC236}">
                    <a16:creationId xmlns:a16="http://schemas.microsoft.com/office/drawing/2014/main" id="{F2ECE44B-295A-DA00-1905-1BEA5AA106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4424" y="3429000"/>
                <a:ext cx="1078019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400" kern="1200">
                    <a:solidFill>
                      <a:srgbClr val="222A3F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1800" dirty="0"/>
                  <a:t>С учётом полученных значений были определены значения суммарной плотности потока нейтронов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b="0" i="1" smtClean="0">
                            <a:latin typeface="Cambria Math" panose="02040503050406030204" pitchFamily="18" charset="0"/>
                          </a:rPr>
                          <m:t>Ф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𝑠𝑢𝑚</m:t>
                        </m:r>
                      </m:sub>
                    </m:sSub>
                  </m:oMath>
                </a14:m>
                <a:r>
                  <a:rPr lang="ru-RU" sz="1800" dirty="0"/>
                  <a:t>, а также вклады тепловых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b="0" i="1" smtClean="0">
                            <a:latin typeface="Cambria Math" panose="02040503050406030204" pitchFamily="18" charset="0"/>
                          </a:rPr>
                          <m:t>Ф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𝑇h</m:t>
                        </m:r>
                      </m:sub>
                    </m:sSub>
                  </m:oMath>
                </a14:m>
                <a:r>
                  <a:rPr lang="en-US" sz="1800" dirty="0"/>
                  <a:t> </a:t>
                </a:r>
                <a:r>
                  <a:rPr lang="ru-RU" sz="1800" dirty="0"/>
                  <a:t>и </a:t>
                </a:r>
                <a:r>
                  <a:rPr lang="ru-RU" sz="1800" dirty="0" err="1"/>
                  <a:t>надтепловых</a:t>
                </a:r>
                <a:r>
                  <a:rPr lang="ru-RU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 panose="02040503050406030204" pitchFamily="18" charset="0"/>
                          </a:rPr>
                          <m:t>Ф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𝑆𝑇</m:t>
                        </m:r>
                      </m:sub>
                    </m:sSub>
                  </m:oMath>
                </a14:m>
                <a:r>
                  <a:rPr lang="ru-RU" sz="1800" dirty="0"/>
                  <a:t> нейтронов</a:t>
                </a:r>
                <a:r>
                  <a:rPr lang="en-US" sz="1800" dirty="0"/>
                  <a:t> </a:t>
                </a:r>
                <a:r>
                  <a:rPr lang="ru-RU" sz="1800" dirty="0"/>
                  <a:t>на ГЭК-1 ИР-8</a:t>
                </a:r>
              </a:p>
            </p:txBody>
          </p:sp>
        </mc:Choice>
        <mc:Fallback>
          <p:sp>
            <p:nvSpPr>
              <p:cNvPr id="14" name="Текст 6">
                <a:extLst>
                  <a:ext uri="{FF2B5EF4-FFF2-40B4-BE49-F238E27FC236}">
                    <a16:creationId xmlns:a16="http://schemas.microsoft.com/office/drawing/2014/main" id="{F2ECE44B-295A-DA00-1905-1BEA5AA10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24" y="3429000"/>
                <a:ext cx="10780192" cy="923330"/>
              </a:xfrm>
              <a:prstGeom prst="rect">
                <a:avLst/>
              </a:prstGeom>
              <a:blipFill>
                <a:blip r:embed="rId4"/>
                <a:stretch>
                  <a:fillRect l="-452" t="-3311" b="-99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6B9E4EE-18D0-4C50-6F34-086002087A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0038" y="4248866"/>
            <a:ext cx="3621756" cy="53941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3A7AB6C-6B65-0F0D-5030-1F27DC71E8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0038" y="4770525"/>
            <a:ext cx="3401586" cy="42819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BAEC7F4-3168-7230-265D-391038BB45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0038" y="5248381"/>
            <a:ext cx="3621756" cy="46095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729D66B-C151-676F-BF42-84312C9A82D3}"/>
              </a:ext>
            </a:extLst>
          </p:cNvPr>
          <p:cNvSpPr/>
          <p:nvPr/>
        </p:nvSpPr>
        <p:spPr>
          <a:xfrm>
            <a:off x="11629571" y="6469743"/>
            <a:ext cx="319315" cy="248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302F24-453C-397A-F5FE-6B21EE80F830}"/>
              </a:ext>
            </a:extLst>
          </p:cNvPr>
          <p:cNvSpPr txBox="1"/>
          <p:nvPr/>
        </p:nvSpPr>
        <p:spPr>
          <a:xfrm>
            <a:off x="11466462" y="6359920"/>
            <a:ext cx="607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Montserrat" panose="00000500000000000000" pitchFamily="2" charset="-52"/>
              </a:rPr>
              <a:t>7/9</a:t>
            </a:r>
            <a:endParaRPr lang="ru-RU" sz="2000" b="1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58887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A50A-53CD-4E60-A18D-C406CF89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604" y="304959"/>
            <a:ext cx="9199890" cy="523220"/>
          </a:xfrm>
        </p:spPr>
        <p:txBody>
          <a:bodyPr/>
          <a:lstStyle/>
          <a:p>
            <a:r>
              <a:rPr lang="ru-RU" dirty="0"/>
              <a:t>Результаты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C77F4910-FC6E-654B-26A1-1301B57D40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9808" y="852953"/>
            <a:ext cx="10178611" cy="923330"/>
          </a:xfrm>
        </p:spPr>
        <p:txBody>
          <a:bodyPr/>
          <a:lstStyle/>
          <a:p>
            <a:r>
              <a:rPr lang="ru-RU" sz="1800" dirty="0"/>
              <a:t>С учётом полученных значений был реализован алгоритм расчёта неравновесного спектра электронных антинейтрино на примере следующей цепочки распадов</a:t>
            </a:r>
            <a:r>
              <a:rPr lang="en-US" sz="1800" dirty="0"/>
              <a:t>:</a:t>
            </a:r>
            <a:r>
              <a:rPr lang="ru-RU" sz="1800" dirty="0"/>
              <a:t> </a:t>
            </a:r>
          </a:p>
        </p:txBody>
      </p:sp>
      <p:pic>
        <p:nvPicPr>
          <p:cNvPr id="4" name="Рисунок 3" descr="Изображение выглядит как текст, диаграмма, линия, снимок экра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8A7BEFA-2829-C81A-F2F8-6D4554C294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275" y="2389786"/>
            <a:ext cx="6733480" cy="43484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E91A14-2226-1ACD-A380-32D4EAA72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718" y="1663172"/>
            <a:ext cx="3783305" cy="5887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2279AE-E5B0-8C40-63D3-2E3738159B53}"/>
              </a:ext>
            </a:extLst>
          </p:cNvPr>
          <p:cNvSpPr txBox="1"/>
          <p:nvPr/>
        </p:nvSpPr>
        <p:spPr>
          <a:xfrm>
            <a:off x="11026982" y="2779296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Montserrat" panose="00000500000000000000" pitchFamily="2" charset="-52"/>
              </a:rPr>
              <a:t>a</a:t>
            </a:r>
            <a:endParaRPr lang="ru-RU" sz="2000" dirty="0">
              <a:latin typeface="Montserrat" panose="00000500000000000000" pitchFamily="2" charset="-5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6F582F3-B6FF-8C91-4C87-FCDAF2EA7E02}"/>
                  </a:ext>
                </a:extLst>
              </p:cNvPr>
              <p:cNvSpPr txBox="1"/>
              <p:nvPr/>
            </p:nvSpPr>
            <p:spPr>
              <a:xfrm>
                <a:off x="300320" y="2979351"/>
                <a:ext cx="3973972" cy="2263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ru-RU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f>
                                    <m:fPr>
                                      <m:ctrlPr>
                                        <a:rPr lang="ru-RU" sz="2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𝑑𝑡</m:t>
                                      </m:r>
                                    </m:den>
                                  </m:f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ru-RU" sz="2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Ф</m:t>
                                  </m:r>
                                  <m:sSubSup>
                                    <m:sSubSupPr>
                                      <m:ctrlPr>
                                        <a:rPr lang="ru-RU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ru-RU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𝑈𝑌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sub>
                                  </m:sSub>
                                </m:e>
                                <m:e>
                                  <m:f>
                                    <m:fPr>
                                      <m:ctrlP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𝑍𝑟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𝑑𝑡</m:t>
                                      </m:r>
                                    </m:den>
                                  </m:f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𝑍𝑟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𝑍𝑟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 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  <m:e>
                              <m:f>
                                <m:f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𝑁𝑏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𝑁𝑏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𝑍𝑟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𝑍𝑟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  <a:latin typeface="Montserrat" panose="00000500000000000000" pitchFamily="2" charset="-52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6F582F3-B6FF-8C91-4C87-FCDAF2EA7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20" y="2979351"/>
                <a:ext cx="3973972" cy="22636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F8107D2-3198-B9A1-17AB-77832DBC1A96}"/>
              </a:ext>
            </a:extLst>
          </p:cNvPr>
          <p:cNvSpPr/>
          <p:nvPr/>
        </p:nvSpPr>
        <p:spPr>
          <a:xfrm>
            <a:off x="11611429" y="6447971"/>
            <a:ext cx="362857" cy="290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BAD3E5-E1A5-EE70-4497-219A80947D57}"/>
              </a:ext>
            </a:extLst>
          </p:cNvPr>
          <p:cNvSpPr txBox="1"/>
          <p:nvPr/>
        </p:nvSpPr>
        <p:spPr>
          <a:xfrm>
            <a:off x="11466462" y="6359920"/>
            <a:ext cx="619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Montserrat" panose="00000500000000000000" pitchFamily="2" charset="-52"/>
              </a:rPr>
              <a:t>8/9</a:t>
            </a:r>
            <a:endParaRPr lang="ru-RU" sz="2000" b="1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85988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A50A-53CD-4E60-A18D-C406CF89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539575"/>
            <a:ext cx="9199890" cy="523220"/>
          </a:xfrm>
        </p:spPr>
        <p:txBody>
          <a:bodyPr/>
          <a:lstStyle/>
          <a:p>
            <a:r>
              <a:rPr lang="ru-RU" dirty="0"/>
              <a:t>Заключение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Текст 5">
                <a:extLst>
                  <a:ext uri="{FF2B5EF4-FFF2-40B4-BE49-F238E27FC236}">
                    <a16:creationId xmlns:a16="http://schemas.microsoft.com/office/drawing/2014/main" id="{C77F4910-FC6E-654B-26A1-1301B57D4057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860360" y="1217908"/>
                <a:ext cx="10178611" cy="4475521"/>
              </a:xfrm>
            </p:spPr>
            <p:txBody>
              <a:bodyPr/>
              <a:lstStyle/>
              <a:p>
                <a:r>
                  <a:rPr lang="ru-RU" sz="2000" dirty="0"/>
                  <a:t>По результатам работы были изучены методики построения неравновесного спектра электронных антинейтрино от ядерного реактора и определены вклады тепловых и </a:t>
                </a:r>
                <a:r>
                  <a:rPr lang="ru-RU" sz="2000" dirty="0" err="1"/>
                  <a:t>надтепловых</a:t>
                </a:r>
                <a:r>
                  <a:rPr lang="ru-RU" sz="2000" dirty="0"/>
                  <a:t> нейтронов.</a:t>
                </a:r>
              </a:p>
              <a:p>
                <a:endParaRPr lang="ru-RU" sz="2000" dirty="0"/>
              </a:p>
              <a:p>
                <a:r>
                  <a:rPr lang="ru-RU" sz="2000" dirty="0"/>
                  <a:t>По результатам эксперимента, поставленного на канале ГЭК-1 ИР-8 в НИЦ "Курчатовский институт" была построена зависимость скорости счёта детектора γ-квантов с энергией E = 411, 8025 кэВ в двух экспериментах: с кадмиевым чехлом и в его отсутствии. Используя данные значения были определены плотности потоков нейтронов в обоих случаях.</a:t>
                </a:r>
              </a:p>
              <a:p>
                <a:endParaRPr lang="ru-RU" sz="2000" dirty="0"/>
              </a:p>
              <a:p>
                <a:r>
                  <a:rPr lang="ru-RU" sz="2000" dirty="0"/>
                  <a:t>Используя полученные значения был реализован алгоритм расчёта неравновесных энергетических спектров электронных антинейтрино, рождённых в цепочках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ru-RU" sz="2000" dirty="0"/>
                  <a:t>распадов на примере конкретной цепочки.</a:t>
                </a:r>
              </a:p>
            </p:txBody>
          </p:sp>
        </mc:Choice>
        <mc:Fallback>
          <p:sp>
            <p:nvSpPr>
              <p:cNvPr id="6" name="Текст 5">
                <a:extLst>
                  <a:ext uri="{FF2B5EF4-FFF2-40B4-BE49-F238E27FC236}">
                    <a16:creationId xmlns:a16="http://schemas.microsoft.com/office/drawing/2014/main" id="{C77F4910-FC6E-654B-26A1-1301B57D40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860360" y="1217908"/>
                <a:ext cx="10178611" cy="4475521"/>
              </a:xfrm>
              <a:blipFill>
                <a:blip r:embed="rId2"/>
                <a:stretch>
                  <a:fillRect l="-599" t="-681" r="-9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618F371-8FA8-287F-9DF8-D020C7730569}"/>
              </a:ext>
            </a:extLst>
          </p:cNvPr>
          <p:cNvSpPr/>
          <p:nvPr/>
        </p:nvSpPr>
        <p:spPr>
          <a:xfrm>
            <a:off x="11560629" y="6415314"/>
            <a:ext cx="431800" cy="308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B737E8-648E-8D06-568B-3AE043D0EF58}"/>
              </a:ext>
            </a:extLst>
          </p:cNvPr>
          <p:cNvSpPr txBox="1"/>
          <p:nvPr/>
        </p:nvSpPr>
        <p:spPr>
          <a:xfrm>
            <a:off x="11466462" y="6359920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Montserrat" panose="00000500000000000000" pitchFamily="2" charset="-52"/>
              </a:rPr>
              <a:t>9/9</a:t>
            </a:r>
            <a:endParaRPr lang="ru-RU" sz="2000" b="1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97537690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МИФИ">
  <a:themeElements>
    <a:clrScheme name="Другая 7">
      <a:dk1>
        <a:srgbClr val="171616"/>
      </a:dk1>
      <a:lt1>
        <a:srgbClr val="FFFFFF"/>
      </a:lt1>
      <a:dk2>
        <a:srgbClr val="0055BB"/>
      </a:dk2>
      <a:lt2>
        <a:srgbClr val="E2E2E2"/>
      </a:lt2>
      <a:accent1>
        <a:srgbClr val="0055BB"/>
      </a:accent1>
      <a:accent2>
        <a:srgbClr val="00BBEE"/>
      </a:accent2>
      <a:accent3>
        <a:srgbClr val="FF5000"/>
      </a:accent3>
      <a:accent4>
        <a:srgbClr val="00B050"/>
      </a:accent4>
      <a:accent5>
        <a:srgbClr val="00FFCC"/>
      </a:accent5>
      <a:accent6>
        <a:srgbClr val="FF66CC"/>
      </a:accent6>
      <a:hlink>
        <a:srgbClr val="00BBEE"/>
      </a:hlink>
      <a:folHlink>
        <a:srgbClr val="FFAE8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1" dirty="0" smtClean="0">
            <a:solidFill>
              <a:schemeClr val="bg1"/>
            </a:solidFill>
            <a:latin typeface="Montserrat" panose="00000500000000000000" pitchFamily="2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463</Words>
  <Application>Microsoft Office PowerPoint</Application>
  <PresentationFormat>Широкоэкранный</PresentationFormat>
  <Paragraphs>68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Aptos</vt:lpstr>
      <vt:lpstr>Montserrat</vt:lpstr>
      <vt:lpstr>Cambria Math</vt:lpstr>
      <vt:lpstr>Шаблон МИФИ</vt:lpstr>
      <vt:lpstr>Презентация PowerPoint</vt:lpstr>
      <vt:lpstr>Введение</vt:lpstr>
      <vt:lpstr>Введение</vt:lpstr>
      <vt:lpstr>Методика расчёта неравновесного спектра</vt:lpstr>
      <vt:lpstr> Методика определения доли тепловых и надтепловых нейтронов</vt:lpstr>
      <vt:lpstr>Эксперимент по определению доли тепловых и надтепловых нейтронов</vt:lpstr>
      <vt:lpstr>Результаты</vt:lpstr>
      <vt:lpstr>Результаты</vt:lpstr>
      <vt:lpstr>Заключение</vt:lpstr>
      <vt:lpstr>Презентация PowerPoint</vt:lpstr>
      <vt:lpstr>Определение погрешности потока нейтронов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 Замахаев</dc:creator>
  <cp:lastModifiedBy>Эрик Фахрутдинов</cp:lastModifiedBy>
  <cp:revision>34</cp:revision>
  <dcterms:created xsi:type="dcterms:W3CDTF">2020-05-28T16:18:16Z</dcterms:created>
  <dcterms:modified xsi:type="dcterms:W3CDTF">2025-05-27T09:11:25Z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