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4" r:id="rId1"/>
  </p:sldMasterIdLst>
  <p:sldIdLst>
    <p:sldId id="271" r:id="rId2"/>
    <p:sldId id="277" r:id="rId3"/>
    <p:sldId id="274" r:id="rId4"/>
    <p:sldId id="267" r:id="rId5"/>
    <p:sldId id="268" r:id="rId6"/>
    <p:sldId id="269" r:id="rId7"/>
    <p:sldId id="275" r:id="rId8"/>
    <p:sldId id="278" r:id="rId9"/>
    <p:sldId id="279" r:id="rId10"/>
    <p:sldId id="270" r:id="rId11"/>
    <p:sldId id="284" r:id="rId12"/>
    <p:sldId id="281" r:id="rId13"/>
    <p:sldId id="272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 Math" panose="02040503050406030204" pitchFamily="18" charset="0"/>
      <p:regular r:id="rId19"/>
    </p:embeddedFont>
    <p:embeddedFont>
      <p:font typeface="Ebrima" panose="02000000000000000000" pitchFamily="2" charset="0"/>
      <p:regular r:id="rId20"/>
      <p:bold r:id="rId21"/>
    </p:embeddedFont>
    <p:embeddedFont>
      <p:font typeface="Montserrat" panose="020B0604020202020204" charset="-52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2A"/>
    <a:srgbClr val="FF7300"/>
    <a:srgbClr val="0055BB"/>
    <a:srgbClr val="0061AF"/>
    <a:srgbClr val="8F9092"/>
    <a:srgbClr val="DDDEDE"/>
    <a:srgbClr val="222A3F"/>
    <a:srgbClr val="00B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7"/>
  </p:normalViewPr>
  <p:slideViewPr>
    <p:cSldViewPr snapToGrid="0" showGuides="1">
      <p:cViewPr varScale="1">
        <p:scale>
          <a:sx n="108" d="100"/>
          <a:sy n="108" d="100"/>
        </p:scale>
        <p:origin x="678" y="84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атом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5BB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54" b="46857"/>
          <a:stretch/>
        </p:blipFill>
        <p:spPr>
          <a:xfrm>
            <a:off x="8040340" y="-1"/>
            <a:ext cx="4151660" cy="1223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239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_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Subtitle</a:t>
            </a:r>
            <a:endParaRPr lang="ru-RU" dirty="0"/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2" y="558606"/>
            <a:ext cx="2616703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9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7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50"/>
            <a:ext cx="5888506" cy="40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01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_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Subtitle</a:t>
            </a:r>
            <a:endParaRPr lang="ru-RU" dirty="0"/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7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50"/>
            <a:ext cx="5888428" cy="40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47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7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79755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38" y="170399"/>
            <a:ext cx="1656000" cy="8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6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_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 baseline="0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en-US" dirty="0"/>
              <a:t>Header sample</a:t>
            </a:r>
            <a:endParaRPr lang="ru-RU" dirty="0"/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Text sample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38" y="170399"/>
            <a:ext cx="1653948" cy="8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синя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62" y="170399"/>
            <a:ext cx="1656000" cy="883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73513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3DE57E-711D-404D-B188-192C4B659303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4683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_Шапка с логотипом без коня (синя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73513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 baseline="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en-US" dirty="0"/>
              <a:t>Header sample</a:t>
            </a:r>
            <a:endParaRPr lang="ru-RU" dirty="0"/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Text sample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3DE57E-711D-404D-B188-192C4B659303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814" y="171599"/>
            <a:ext cx="1653948" cy="8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6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8900951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chemeClr val="tx2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826" y="44713"/>
            <a:ext cx="1821312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_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8900951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chemeClr val="tx2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en-US" dirty="0"/>
              <a:t>Header sample</a:t>
            </a:r>
            <a:endParaRPr lang="ru-RU" dirty="0"/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aseline="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Text sample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823" y="44713"/>
            <a:ext cx="182031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4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сер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03283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0055BB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077ADA-551A-4656-A047-B811D4148796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826" y="41586"/>
            <a:ext cx="1821312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29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_Шапка с логотипом коня (сер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03283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0055BB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en-US" dirty="0"/>
              <a:t>Header sample</a:t>
            </a:r>
            <a:endParaRPr lang="ru-RU" dirty="0"/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Text sample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077ADA-551A-4656-A047-B811D4148796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823" y="41586"/>
            <a:ext cx="182031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1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05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83" r:id="rId3"/>
    <p:sldLayoutId id="2147483678" r:id="rId4"/>
    <p:sldLayoutId id="2147483684" r:id="rId5"/>
    <p:sldLayoutId id="2147483679" r:id="rId6"/>
    <p:sldLayoutId id="2147483685" r:id="rId7"/>
    <p:sldLayoutId id="2147483680" r:id="rId8"/>
    <p:sldLayoutId id="2147483686" r:id="rId9"/>
    <p:sldLayoutId id="2147483687" r:id="rId10"/>
    <p:sldLayoutId id="2147483682" r:id="rId11"/>
    <p:sldLayoutId id="2147483688" r:id="rId12"/>
    <p:sldLayoutId id="214748368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52.png"/><Relationship Id="rId4" Type="http://schemas.openxmlformats.org/officeDocument/2006/relationships/image" Target="../media/image41.png"/><Relationship Id="rId9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BA5A8F47-E10D-4194-BB93-6D7CADF85C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6488668"/>
            <a:ext cx="4269258" cy="369332"/>
          </a:xfrm>
        </p:spPr>
        <p:txBody>
          <a:bodyPr/>
          <a:lstStyle/>
          <a:p>
            <a:r>
              <a:rPr lang="ru-RU" dirty="0"/>
              <a:t>Москва, 2025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0E174B9-DCF5-48B1-9DEE-D526278725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0193" y="4385789"/>
            <a:ext cx="7633897" cy="2446824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Никифоров А. С.</a:t>
            </a:r>
          </a:p>
          <a:p>
            <a:r>
              <a:rPr lang="ru-RU" sz="2000" dirty="0">
                <a:solidFill>
                  <a:schemeClr val="tx1"/>
                </a:solidFill>
              </a:rPr>
              <a:t>Б22-102</a:t>
            </a:r>
          </a:p>
          <a:p>
            <a:r>
              <a:rPr lang="ru-RU" sz="2000" dirty="0">
                <a:solidFill>
                  <a:schemeClr val="tx1"/>
                </a:solidFill>
              </a:rPr>
              <a:t>Научный руководитель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</a:p>
          <a:p>
            <a:r>
              <a:rPr lang="ru-RU" sz="2000" dirty="0">
                <a:solidFill>
                  <a:schemeClr val="tx1"/>
                </a:solidFill>
              </a:rPr>
              <a:t>Д. ф.-м. н.</a:t>
            </a:r>
          </a:p>
          <a:p>
            <a:r>
              <a:rPr lang="ru-RU" sz="2000" dirty="0" err="1">
                <a:solidFill>
                  <a:schemeClr val="tx1"/>
                </a:solidFill>
              </a:rPr>
              <a:t>Гани</a:t>
            </a:r>
            <a:r>
              <a:rPr lang="ru-RU" sz="2000" dirty="0">
                <a:solidFill>
                  <a:schemeClr val="tx1"/>
                </a:solidFill>
              </a:rPr>
              <a:t> В. А.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F599764-03FE-4927-820B-09DC87219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0193" y="2472211"/>
            <a:ext cx="9693516" cy="1754326"/>
          </a:xfrm>
        </p:spPr>
        <p:txBody>
          <a:bodyPr/>
          <a:lstStyle/>
          <a:p>
            <a:r>
              <a:rPr lang="ru-RU" dirty="0"/>
              <a:t>Аналитическое и численное исследование спектра возбуждений </a:t>
            </a:r>
            <a:r>
              <a:rPr lang="ru-RU" dirty="0" err="1"/>
              <a:t>кинка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5285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4">
                <a:extLst>
                  <a:ext uri="{FF2B5EF4-FFF2-40B4-BE49-F238E27FC236}">
                    <a16:creationId xmlns:a16="http://schemas.microsoft.com/office/drawing/2014/main" id="{FF461134-2581-4C6C-82F2-1034A9C4AC9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59572" y="354228"/>
                <a:ext cx="9032836" cy="532966"/>
              </a:xfrm>
            </p:spPr>
            <p:txBody>
              <a:bodyPr/>
              <a:lstStyle/>
              <a:p>
                <a:r>
                  <a:rPr lang="en-US" dirty="0"/>
                  <a:t>“</a:t>
                </a:r>
                <a:r>
                  <a:rPr lang="az-Cyrl-AZ" dirty="0"/>
                  <a:t>Модифицированный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dirty="0"/>
                          <m:t>φ</m:t>
                        </m:r>
                      </m:e>
                      <m:sup>
                        <m:r>
                          <a:rPr lang="ru-RU" b="1" i="0" dirty="0" smtClean="0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az-Cyrl-AZ" dirty="0"/>
                  <a:t> </a:t>
                </a:r>
                <a:r>
                  <a:rPr lang="en-US" dirty="0"/>
                  <a:t>”</a:t>
                </a:r>
                <a:endParaRPr lang="ru-RU" dirty="0"/>
              </a:p>
            </p:txBody>
          </p:sp>
        </mc:Choice>
        <mc:Fallback xmlns="">
          <p:sp>
            <p:nvSpPr>
              <p:cNvPr id="5" name="Заголовок 4">
                <a:extLst>
                  <a:ext uri="{FF2B5EF4-FFF2-40B4-BE49-F238E27FC236}">
                    <a16:creationId xmlns:a16="http://schemas.microsoft.com/office/drawing/2014/main" id="{FF461134-2581-4C6C-82F2-1034A9C4AC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59572" y="354228"/>
                <a:ext cx="9032836" cy="532966"/>
              </a:xfrm>
              <a:blipFill>
                <a:blip r:embed="rId2"/>
                <a:stretch>
                  <a:fillRect l="-1417" t="-9091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Текст 5">
            <a:extLst>
              <a:ext uri="{FF2B5EF4-FFF2-40B4-BE49-F238E27FC236}">
                <a16:creationId xmlns:a16="http://schemas.microsoft.com/office/drawing/2014/main" id="{2636A7EE-31B1-4F5B-970C-C44748D42D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6">
                <a:extLst>
                  <a:ext uri="{FF2B5EF4-FFF2-40B4-BE49-F238E27FC236}">
                    <a16:creationId xmlns:a16="http://schemas.microsoft.com/office/drawing/2014/main" id="{E126932A-BA5E-4AAB-A801-8B6ECD75674E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559572" y="1232143"/>
                <a:ext cx="11072856" cy="2385846"/>
              </a:xfrm>
            </p:spPr>
            <p:txBody>
              <a:bodyPr/>
              <a:lstStyle/>
              <a:p>
                <a:r>
                  <a:rPr lang="ru-RU" sz="1800" dirty="0"/>
                  <a:t>Для данной модели</a:t>
                </a:r>
                <a:r>
                  <a:rPr lang="en-US" sz="1800" dirty="0"/>
                  <a:t>:</a:t>
                </a:r>
                <a:endParaRPr lang="ru-RU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 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800" dirty="0"/>
              </a:p>
              <a:p>
                <a:r>
                  <a:rPr lang="ru-RU" sz="1800" dirty="0"/>
                  <a:t>Потенциал</a:t>
                </a:r>
                <a:r>
                  <a:rPr lang="en-US" sz="1800" dirty="0"/>
                  <a:t> </a:t>
                </a:r>
                <a:r>
                  <a:rPr lang="ru-RU" sz="1800" dirty="0"/>
                  <a:t>уравнения Шредингера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8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7" name="Текст 6">
                <a:extLst>
                  <a:ext uri="{FF2B5EF4-FFF2-40B4-BE49-F238E27FC236}">
                    <a16:creationId xmlns:a16="http://schemas.microsoft.com/office/drawing/2014/main" id="{E126932A-BA5E-4AAB-A801-8B6ECD7567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559572" y="1232143"/>
                <a:ext cx="11072856" cy="2385846"/>
              </a:xfrm>
              <a:blipFill>
                <a:blip r:embed="rId3"/>
                <a:stretch>
                  <a:fillRect l="-496" t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AF1F13C-D74D-4E7C-A5D1-1DB2414103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61" y="3464509"/>
            <a:ext cx="3393491" cy="339349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54C859-4CCB-4F28-968F-A83083BCB7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86" y="3464510"/>
            <a:ext cx="3393490" cy="33934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DCC3ED7B-8FD7-4F6B-979D-959F791493E5}"/>
                  </a:ext>
                </a:extLst>
              </p:cNvPr>
              <p:cNvSpPr/>
              <p:nvPr/>
            </p:nvSpPr>
            <p:spPr>
              <a:xfrm>
                <a:off x="2930540" y="3369451"/>
                <a:ext cx="7458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DCC3ED7B-8FD7-4F6B-979D-959F791493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540" y="3369451"/>
                <a:ext cx="745845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D3817F3C-9FEC-4F39-937E-83C5B77876CE}"/>
                  </a:ext>
                </a:extLst>
              </p:cNvPr>
              <p:cNvSpPr/>
              <p:nvPr/>
            </p:nvSpPr>
            <p:spPr>
              <a:xfrm>
                <a:off x="4296339" y="5570631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D3817F3C-9FEC-4F39-937E-83C5B7787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339" y="5570631"/>
                <a:ext cx="402674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744DF0E-BF0A-462C-A40A-B61CAC7C8CE2}"/>
                  </a:ext>
                </a:extLst>
              </p:cNvPr>
              <p:cNvSpPr/>
              <p:nvPr/>
            </p:nvSpPr>
            <p:spPr>
              <a:xfrm>
                <a:off x="9592407" y="3309054"/>
                <a:ext cx="7227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744DF0E-BF0A-462C-A40A-B61CAC7C8C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407" y="3309054"/>
                <a:ext cx="72276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3C3B67F9-38F1-4F10-B0E2-A60BCDEDD45A}"/>
                  </a:ext>
                </a:extLst>
              </p:cNvPr>
              <p:cNvSpPr/>
              <p:nvPr/>
            </p:nvSpPr>
            <p:spPr>
              <a:xfrm>
                <a:off x="10958205" y="5201299"/>
                <a:ext cx="3679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3C3B67F9-38F1-4F10-B0E2-A60BCDEDD4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8205" y="5201299"/>
                <a:ext cx="36798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E09BF8C9-7EFE-4FFB-B019-8DB5961927F4}"/>
                  </a:ext>
                </a:extLst>
              </p:cNvPr>
              <p:cNvSpPr/>
              <p:nvPr/>
            </p:nvSpPr>
            <p:spPr>
              <a:xfrm>
                <a:off x="4461388" y="4616587"/>
                <a:ext cx="3532505" cy="6874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, 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E09BF8C9-7EFE-4FFB-B019-8DB5961927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388" y="4616587"/>
                <a:ext cx="3532505" cy="6874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EF3E593-874E-40FC-89CA-22A15FCA0606}"/>
              </a:ext>
            </a:extLst>
          </p:cNvPr>
          <p:cNvSpPr/>
          <p:nvPr/>
        </p:nvSpPr>
        <p:spPr>
          <a:xfrm>
            <a:off x="4497676" y="4100139"/>
            <a:ext cx="3280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Montserrat" panose="020B0604020202020204" charset="-52"/>
              </a:rPr>
              <a:t>Аналитическое решение</a:t>
            </a:r>
            <a:r>
              <a:rPr lang="en-US" dirty="0">
                <a:latin typeface="Montserrat" panose="020B0604020202020204" charset="-52"/>
              </a:rPr>
              <a:t>:</a:t>
            </a:r>
            <a:endParaRPr lang="ru-RU" dirty="0"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97299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F461134-2581-4C6C-82F2-1034A9C4A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143658"/>
            <a:ext cx="9032836" cy="954107"/>
          </a:xfrm>
        </p:spPr>
        <p:txBody>
          <a:bodyPr/>
          <a:lstStyle/>
          <a:p>
            <a:r>
              <a:rPr lang="ru-RU" dirty="0"/>
              <a:t>Результаты аналитического и численного методов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2636A7EE-31B1-4F5B-970C-C44748D42D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126932A-BA5E-4AAB-A801-8B6ECD7567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9572" y="1232143"/>
            <a:ext cx="11072856" cy="600164"/>
          </a:xfrm>
        </p:spPr>
        <p:txBody>
          <a:bodyPr/>
          <a:lstStyle/>
          <a:p>
            <a:endParaRPr lang="en-US" dirty="0"/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6B0FEF5-7032-4BE8-B2F5-D249F168E7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302" y="2564999"/>
            <a:ext cx="5764408" cy="383071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D45605-972F-45E2-A0EF-760EA0E8F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890" y="2564999"/>
            <a:ext cx="3233327" cy="3421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0C8F41-67ED-4B43-AB58-6B2CC14E09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90" y="2564999"/>
            <a:ext cx="3488549" cy="34885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F13FB4CA-1CE7-43FA-A88C-7C4E8BE240DD}"/>
                  </a:ext>
                </a:extLst>
              </p:cNvPr>
              <p:cNvSpPr/>
              <p:nvPr/>
            </p:nvSpPr>
            <p:spPr>
              <a:xfrm>
                <a:off x="2706276" y="2537834"/>
                <a:ext cx="7248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F13FB4CA-1CE7-43FA-A88C-7C4E8BE24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276" y="2537834"/>
                <a:ext cx="724878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006E2FE6-68C7-4540-A622-1FF4A28F6BEF}"/>
                  </a:ext>
                </a:extLst>
              </p:cNvPr>
              <p:cNvSpPr/>
              <p:nvPr/>
            </p:nvSpPr>
            <p:spPr>
              <a:xfrm>
                <a:off x="3990854" y="4034447"/>
                <a:ext cx="3679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006E2FE6-68C7-4540-A622-1FF4A28F6B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854" y="4034447"/>
                <a:ext cx="36798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973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A4D21-1A9D-4911-B2ED-5AA7661C0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4AB929-3FD8-4E5A-9EA7-671BCB470C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3">
                <a:extLst>
                  <a:ext uri="{FF2B5EF4-FFF2-40B4-BE49-F238E27FC236}">
                    <a16:creationId xmlns:a16="http://schemas.microsoft.com/office/drawing/2014/main" id="{1DC330D9-5EE4-41F5-8745-AC61CAE22393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559572" y="2362372"/>
                <a:ext cx="9543216" cy="4029629"/>
              </a:xfrm>
            </p:spPr>
            <p:txBody>
              <a:bodyPr/>
              <a:lstStyle/>
              <a:p>
                <a:r>
                  <a:rPr lang="ru-RU" sz="2000" dirty="0"/>
                  <a:t>В ходе работы были изучены спектры возбуждений </a:t>
                </a:r>
                <a:r>
                  <a:rPr lang="ru-RU" sz="2000" dirty="0" err="1"/>
                  <a:t>кинка</a:t>
                </a:r>
                <a:r>
                  <a:rPr lang="ru-RU" sz="2000" dirty="0"/>
                  <a:t> для моделей</a:t>
                </a:r>
                <a:r>
                  <a:rPr lang="en-US" sz="2000" dirty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sz="2000" dirty="0"/>
                          <m:t>φ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2000" dirty="0"/>
                  <a:t>Синус-Гордон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2000" dirty="0"/>
                  <a:t>Модифицированный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sz="2000" dirty="0"/>
                          <m:t>φ</m:t>
                        </m:r>
                      </m:e>
                      <m:sup>
                        <m:r>
                          <a:rPr lang="ru-RU" sz="2000" b="1" i="1" dirty="0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az-Cyrl-AZ" sz="2000" i="1" dirty="0"/>
                  <a:t> </a:t>
                </a:r>
              </a:p>
              <a:p>
                <a:endParaRPr lang="en-US" sz="2000" i="1" dirty="0"/>
              </a:p>
              <a:p>
                <a:r>
                  <a:rPr lang="ru-RU" sz="2000" dirty="0"/>
                  <a:t>Для</a:t>
                </a:r>
                <a:r>
                  <a:rPr lang="ru-RU" sz="2000" i="1" dirty="0"/>
                  <a:t> </a:t>
                </a:r>
                <a:r>
                  <a:rPr lang="ru-RU" sz="2000" dirty="0"/>
                  <a:t>каждой модели поставлена и решена (численно и аналитически) задача о спектре малых возбуждений </a:t>
                </a:r>
                <a:r>
                  <a:rPr lang="ru-RU" sz="2000" dirty="0" err="1"/>
                  <a:t>кинка</a:t>
                </a:r>
                <a:r>
                  <a:rPr lang="ru-RU" sz="2000" dirty="0"/>
                  <a:t>.</a:t>
                </a:r>
              </a:p>
              <a:p>
                <a:endParaRPr lang="ru-RU" sz="2000" dirty="0"/>
              </a:p>
              <a:p>
                <a:r>
                  <a:rPr lang="ru-RU" sz="2000" dirty="0"/>
                  <a:t>В дальнейшем полученные результаты будут применены к исследованиям резонансных явлений в столкновениях </a:t>
                </a:r>
                <a:r>
                  <a:rPr lang="ru-RU" sz="2000" dirty="0" err="1"/>
                  <a:t>кинков</a:t>
                </a:r>
                <a:r>
                  <a:rPr lang="ru-RU" sz="2000" dirty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Текст 3">
                <a:extLst>
                  <a:ext uri="{FF2B5EF4-FFF2-40B4-BE49-F238E27FC236}">
                    <a16:creationId xmlns:a16="http://schemas.microsoft.com/office/drawing/2014/main" id="{1DC330D9-5EE4-41F5-8745-AC61CAE223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559572" y="2362372"/>
                <a:ext cx="9543216" cy="4029629"/>
              </a:xfrm>
              <a:blipFill>
                <a:blip r:embed="rId2"/>
                <a:stretch>
                  <a:fillRect l="-703" t="-756" r="-1086" b="-1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9750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FEBFAA13-1809-42CD-8A78-4AF1F3031F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27</a:t>
            </a:r>
            <a:r>
              <a:rPr lang="en-US" dirty="0"/>
              <a:t>.</a:t>
            </a:r>
            <a:r>
              <a:rPr lang="ru-RU" dirty="0"/>
              <a:t>05</a:t>
            </a:r>
            <a:r>
              <a:rPr lang="en-US" dirty="0"/>
              <a:t>.2025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0C09B6D-CF86-438C-8A8A-F7FEF48B23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2644169"/>
            <a:ext cx="2694755" cy="46166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77C87CDB-4291-49A4-BB27-411EF48F84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3105834"/>
            <a:ext cx="5770485" cy="646331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144412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CE37E-CA61-47CC-B2C6-46933CFF0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70E5B0-1B69-48A5-BF85-77207851F2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571" y="1729293"/>
            <a:ext cx="2529858" cy="369332"/>
          </a:xfrm>
        </p:spPr>
        <p:txBody>
          <a:bodyPr/>
          <a:lstStyle/>
          <a:p>
            <a:r>
              <a:rPr lang="ru-RU" sz="1800" dirty="0"/>
              <a:t>Цель работы</a:t>
            </a:r>
            <a:r>
              <a:rPr lang="en-US" sz="1800" dirty="0"/>
              <a:t>: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FCC5C0-B424-42AA-A098-305101B3DD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9571" y="2098625"/>
            <a:ext cx="7847582" cy="677108"/>
          </a:xfrm>
        </p:spPr>
        <p:txBody>
          <a:bodyPr/>
          <a:lstStyle/>
          <a:p>
            <a:r>
              <a:rPr lang="ru-RU" sz="2000" dirty="0">
                <a:latin typeface="Montserrat" panose="020B0604020202020204" charset="-52"/>
              </a:rPr>
              <a:t> </a:t>
            </a:r>
            <a:r>
              <a:rPr lang="ru-RU" sz="1800" dirty="0">
                <a:latin typeface="Montserrat" panose="020B0604020202020204" charset="-52"/>
                <a:cs typeface="Times New Roman" panose="02020603050405020304" pitchFamily="18" charset="0"/>
              </a:rPr>
              <a:t>Исследование спектров малых возбуждений </a:t>
            </a:r>
            <a:r>
              <a:rPr lang="ru-RU" sz="1800" dirty="0" err="1">
                <a:latin typeface="Montserrat" panose="020B0604020202020204" charset="-52"/>
                <a:cs typeface="Times New Roman" panose="02020603050405020304" pitchFamily="18" charset="0"/>
              </a:rPr>
              <a:t>кинков</a:t>
            </a:r>
            <a:r>
              <a:rPr lang="ru-RU" sz="1800" dirty="0">
                <a:latin typeface="Montserrat" panose="020B0604020202020204" charset="-52"/>
                <a:cs typeface="Times New Roman" panose="02020603050405020304" pitchFamily="18" charset="0"/>
              </a:rPr>
              <a:t> различных моделей в линейном приближении</a:t>
            </a:r>
            <a:r>
              <a:rPr lang="ru-RU" sz="1800" dirty="0">
                <a:latin typeface="Montserrat" panose="020B0604020202020204" charset="-52"/>
              </a:rPr>
              <a:t>.</a:t>
            </a:r>
            <a:endParaRPr lang="en-US" sz="2000" dirty="0">
              <a:latin typeface="Montserrat" panose="020B0604020202020204" charset="-52"/>
            </a:endParaRP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B9D54F59-9DD8-4D9E-AC19-211167BDB13E}"/>
              </a:ext>
            </a:extLst>
          </p:cNvPr>
          <p:cNvSpPr txBox="1">
            <a:spLocks/>
          </p:cNvSpPr>
          <p:nvPr/>
        </p:nvSpPr>
        <p:spPr>
          <a:xfrm>
            <a:off x="559571" y="3365399"/>
            <a:ext cx="1926177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rgbClr val="00BBEE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Задачи</a:t>
            </a:r>
            <a:r>
              <a:rPr lang="en-US" sz="1800" dirty="0"/>
              <a:t>:</a:t>
            </a:r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72AED091-B68D-49A8-B56B-7D206A23AF0D}"/>
              </a:ext>
            </a:extLst>
          </p:cNvPr>
          <p:cNvSpPr txBox="1">
            <a:spLocks/>
          </p:cNvSpPr>
          <p:nvPr/>
        </p:nvSpPr>
        <p:spPr>
          <a:xfrm>
            <a:off x="559571" y="3735703"/>
            <a:ext cx="8682083" cy="143116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Montserrat" panose="020B0604020202020204" charset="-52"/>
                <a:cs typeface="Times New Roman" panose="02020603050405020304" pitchFamily="18" charset="0"/>
              </a:rPr>
              <a:t>Изучение литературы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Montserrat" panose="020B0604020202020204" charset="-52"/>
                <a:cs typeface="Times New Roman" panose="02020603050405020304" pitchFamily="18" charset="0"/>
              </a:rPr>
              <a:t>Постановка задачи о спектре возбуждений </a:t>
            </a:r>
            <a:r>
              <a:rPr lang="ru-RU" sz="1800" dirty="0" err="1">
                <a:latin typeface="Montserrat" panose="020B0604020202020204" charset="-52"/>
                <a:cs typeface="Times New Roman" panose="02020603050405020304" pitchFamily="18" charset="0"/>
              </a:rPr>
              <a:t>кинка</a:t>
            </a:r>
            <a:endParaRPr lang="ru-RU" sz="1800" dirty="0">
              <a:latin typeface="Montserrat" panose="020B0604020202020204" charset="-5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Montserrat" panose="020B0604020202020204" charset="-52"/>
                <a:cs typeface="Times New Roman" panose="02020603050405020304" pitchFamily="18" charset="0"/>
              </a:rPr>
              <a:t>Аналитическое решение поставленной задачи для ряда моделей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Montserrat" panose="020B0604020202020204" charset="-52"/>
                <a:cs typeface="Times New Roman" panose="02020603050405020304" pitchFamily="18" charset="0"/>
              </a:rPr>
              <a:t>Численное решение</a:t>
            </a:r>
            <a:endParaRPr lang="en-US" sz="1800" dirty="0">
              <a:latin typeface="Montserrat" panose="020B0604020202020204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692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831A6-5BE6-4F31-B323-ADAC9E0E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59101"/>
            <a:ext cx="9199890" cy="523220"/>
          </a:xfrm>
        </p:spPr>
        <p:txBody>
          <a:bodyPr/>
          <a:lstStyle/>
          <a:p>
            <a:r>
              <a:rPr lang="ru-RU" dirty="0"/>
              <a:t>Введение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>
                <a:extLst>
                  <a:ext uri="{FF2B5EF4-FFF2-40B4-BE49-F238E27FC236}">
                    <a16:creationId xmlns:a16="http://schemas.microsoft.com/office/drawing/2014/main" id="{19175FAF-BA89-418A-8794-0A76F931ABF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559570" y="1106649"/>
                <a:ext cx="7341556" cy="646331"/>
              </a:xfrm>
            </p:spPr>
            <p:txBody>
              <a:bodyPr/>
              <a:lstStyle/>
              <a:p>
                <a:r>
                  <a:rPr lang="ru-RU" sz="1800" dirty="0"/>
                  <a:t>Лагранжиан, описывающий динамику скалярного поля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ru-RU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1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Текст 2">
                <a:extLst>
                  <a:ext uri="{FF2B5EF4-FFF2-40B4-BE49-F238E27FC236}">
                    <a16:creationId xmlns:a16="http://schemas.microsoft.com/office/drawing/2014/main" id="{19175FAF-BA89-418A-8794-0A76F931AB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559570" y="1106649"/>
                <a:ext cx="7341556" cy="646331"/>
              </a:xfrm>
              <a:blipFill>
                <a:blip r:embed="rId2"/>
                <a:stretch>
                  <a:fillRect l="-748" t="-4717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3">
                <a:extLst>
                  <a:ext uri="{FF2B5EF4-FFF2-40B4-BE49-F238E27FC236}">
                    <a16:creationId xmlns:a16="http://schemas.microsoft.com/office/drawing/2014/main" id="{BF908D7E-1F70-44C7-B46D-99928D0C224A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559570" y="3186569"/>
                <a:ext cx="10910379" cy="2341603"/>
              </a:xfrm>
            </p:spPr>
            <p:txBody>
              <a:bodyPr/>
              <a:lstStyle/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1800" i="1">
                              <a:latin typeface="Times New Roman" panose="02020603050405020304" pitchFamily="18" charset="0"/>
                              <a:ea typeface="Ebrima" panose="02000000000000000000" pitchFamily="2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1800" i="1">
                              <a:latin typeface="Times New Roman" panose="02020603050405020304" pitchFamily="18" charset="0"/>
                              <a:ea typeface="Ebrima" panose="02000000000000000000" pitchFamily="2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𝜑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800" i="1" dirty="0">
                  <a:latin typeface="Times New Roman" panose="02020603050405020304" pitchFamily="18" charset="0"/>
                  <a:ea typeface="Ebrima" panose="02000000000000000000" pitchFamily="2" charset="0"/>
                  <a:cs typeface="Times New Roman" panose="02020603050405020304" pitchFamily="18" charset="0"/>
                </a:endParaRPr>
              </a:p>
              <a:p>
                <a:r>
                  <a:rPr lang="en-US" sz="1800" dirty="0">
                    <a:latin typeface="Montserrat" panose="020B0604020202020204" charset="-52"/>
                    <a:ea typeface="Ebrima" panose="02000000000000000000" pitchFamily="2" charset="0"/>
                    <a:cs typeface="Times New Roman" panose="02020603050405020304" pitchFamily="18" charset="0"/>
                  </a:rPr>
                  <a:t>	</a:t>
                </a:r>
                <a:r>
                  <a:rPr lang="ru-RU" sz="1800" dirty="0">
                    <a:latin typeface="Montserrat" panose="020B0604020202020204" charset="-52"/>
                    <a:ea typeface="Ebrima" panose="02000000000000000000" pitchFamily="2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dirty="0">
                    <a:latin typeface="Montserrat" panose="020B0604020202020204" charset="-52"/>
                    <a:ea typeface="Ebrima" panose="02000000000000000000" pitchFamily="2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1800" dirty="0">
                    <a:latin typeface="Montserrat" panose="020B0604020202020204" charset="-52"/>
                    <a:ea typeface="Ebrima" panose="02000000000000000000" pitchFamily="2" charset="0"/>
                    <a:cs typeface="Times New Roman" panose="02020603050405020304" pitchFamily="18" charset="0"/>
                  </a:rPr>
                  <a:t>) ≥ 0 </a:t>
                </a:r>
                <a:r>
                  <a:rPr lang="ru-RU" sz="1800" dirty="0">
                    <a:latin typeface="Montserrat" panose="020B0604020202020204" charset="-52"/>
                    <a:ea typeface="Ebrima" panose="02000000000000000000" pitchFamily="2" charset="0"/>
                    <a:cs typeface="Times New Roman" panose="02020603050405020304" pitchFamily="18" charset="0"/>
                  </a:rPr>
                  <a:t>и имеет два или более минимумов, в которых обращается в ноль</a:t>
                </a:r>
                <a:r>
                  <a:rPr lang="en-US" sz="1800" dirty="0">
                    <a:latin typeface="Montserrat" panose="020B0604020202020204" charset="-52"/>
                    <a:ea typeface="Ebrima" panose="02000000000000000000" pitchFamily="2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1800" dirty="0">
                  <a:latin typeface="Montserrat" panose="020B0604020202020204" charset="-52"/>
                  <a:ea typeface="Ebrima" panose="02000000000000000000" pitchFamily="2" charset="0"/>
                  <a:cs typeface="Times New Roman" panose="02020603050405020304" pitchFamily="18" charset="0"/>
                </a:endParaRPr>
              </a:p>
              <a:p>
                <a:r>
                  <a:rPr lang="en-US" sz="1800" dirty="0">
                    <a:latin typeface="Montserrat" panose="020B0604020202020204" charset="-52"/>
                    <a:ea typeface="Ebrima" panose="02000000000000000000" pitchFamily="2" charset="0"/>
                    <a:cs typeface="Times New Roman" panose="02020603050405020304" pitchFamily="18" charset="0"/>
                  </a:rPr>
                  <a:t>	</a:t>
                </a:r>
                <a:r>
                  <a:rPr lang="ru-RU" sz="1800" dirty="0" err="1">
                    <a:latin typeface="Montserrat" panose="020B0604020202020204" charset="-52"/>
                    <a:ea typeface="Ebrima" panose="02000000000000000000" pitchFamily="2" charset="0"/>
                    <a:cs typeface="Times New Roman" panose="02020603050405020304" pitchFamily="18" charset="0"/>
                  </a:rPr>
                  <a:t>Кинковое</a:t>
                </a:r>
                <a:r>
                  <a:rPr lang="ru-RU" sz="1800" dirty="0">
                    <a:latin typeface="Montserrat" panose="020B0604020202020204" charset="-52"/>
                    <a:ea typeface="Ebrima" panose="02000000000000000000" pitchFamily="2" charset="0"/>
                    <a:cs typeface="Times New Roman" panose="02020603050405020304" pitchFamily="18" charset="0"/>
                  </a:rPr>
                  <a:t> решение соединяет минимумы потенциала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dirty="0">
                    <a:latin typeface="Montserrat" panose="020B0604020202020204" charset="-52"/>
                    <a:ea typeface="Ebrima" panose="02000000000000000000" pitchFamily="2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1800" dirty="0">
                    <a:latin typeface="Montserrat" panose="020B0604020202020204" charset="-52"/>
                    <a:ea typeface="Ebrima" panose="02000000000000000000" pitchFamily="2" charset="0"/>
                    <a:cs typeface="Times New Roman" panose="02020603050405020304" pitchFamily="18" charset="0"/>
                  </a:rPr>
                  <a:t>) </a:t>
                </a:r>
                <a:r>
                  <a:rPr lang="ru-RU" sz="1800" dirty="0">
                    <a:latin typeface="Montserrat" panose="020B0604020202020204" charset="-52"/>
                    <a:ea typeface="Ebrima" panose="02000000000000000000" pitchFamily="2" charset="0"/>
                    <a:cs typeface="Times New Roman" panose="02020603050405020304" pitchFamily="18" charset="0"/>
                  </a:rPr>
                  <a:t>и зависит только от </a:t>
                </a:r>
                <a:r>
                  <a:rPr lang="en-US" sz="1800" dirty="0">
                    <a:latin typeface="Montserrat" panose="020B0604020202020204" charset="-52"/>
                    <a:ea typeface="Ebrima" panose="02000000000000000000" pitchFamily="2" charset="0"/>
                    <a:cs typeface="Times New Roman" panose="02020603050405020304" pitchFamily="18" charset="0"/>
                  </a:rPr>
                  <a:t>x.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Текст 3">
                <a:extLst>
                  <a:ext uri="{FF2B5EF4-FFF2-40B4-BE49-F238E27FC236}">
                    <a16:creationId xmlns:a16="http://schemas.microsoft.com/office/drawing/2014/main" id="{BF908D7E-1F70-44C7-B46D-99928D0C22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559570" y="3186569"/>
                <a:ext cx="10910379" cy="234160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4E81BC-1B46-406D-B2B1-6CF23745A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979" y="1752980"/>
            <a:ext cx="4192147" cy="872694"/>
          </a:xfrm>
          <a:prstGeom prst="rect">
            <a:avLst/>
          </a:prstGeom>
        </p:spPr>
      </p:pic>
      <p:sp>
        <p:nvSpPr>
          <p:cNvPr id="7" name="Текст 2">
            <a:extLst>
              <a:ext uri="{FF2B5EF4-FFF2-40B4-BE49-F238E27FC236}">
                <a16:creationId xmlns:a16="http://schemas.microsoft.com/office/drawing/2014/main" id="{FE62361E-9480-4372-BDF1-FEAFC4F53687}"/>
              </a:ext>
            </a:extLst>
          </p:cNvPr>
          <p:cNvSpPr txBox="1">
            <a:spLocks/>
          </p:cNvSpPr>
          <p:nvPr/>
        </p:nvSpPr>
        <p:spPr>
          <a:xfrm>
            <a:off x="559570" y="2786459"/>
            <a:ext cx="6631341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rgbClr val="00BBEE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Уравнение движения</a:t>
            </a:r>
            <a:r>
              <a:rPr lang="en-US" sz="18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E5F3D47-81CA-495E-A07D-6BF9C7FC873E}"/>
                  </a:ext>
                </a:extLst>
              </p:cNvPr>
              <p:cNvSpPr/>
              <p:nvPr/>
            </p:nvSpPr>
            <p:spPr>
              <a:xfrm>
                <a:off x="4254021" y="5249827"/>
                <a:ext cx="2753686" cy="618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E5F3D47-81CA-495E-A07D-6BF9C7FC87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021" y="5249827"/>
                <a:ext cx="2753686" cy="6182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A19E391F-7C31-48DC-9E04-7159A1198E31}"/>
                  </a:ext>
                </a:extLst>
              </p:cNvPr>
              <p:cNvSpPr/>
              <p:nvPr/>
            </p:nvSpPr>
            <p:spPr>
              <a:xfrm>
                <a:off x="2580581" y="6089067"/>
                <a:ext cx="6096000" cy="102226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±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→±∞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±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A19E391F-7C31-48DC-9E04-7159A1198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581" y="6089067"/>
                <a:ext cx="6096000" cy="1022268"/>
              </a:xfrm>
              <a:prstGeom prst="rect">
                <a:avLst/>
              </a:prstGeom>
              <a:blipFill>
                <a:blip r:embed="rId6"/>
                <a:stretch>
                  <a:fillRect t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6568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BA4A366-15F7-4ABC-94AF-10E1D1C0D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51" y="495213"/>
            <a:ext cx="9199890" cy="523220"/>
          </a:xfrm>
        </p:spPr>
        <p:txBody>
          <a:bodyPr/>
          <a:lstStyle/>
          <a:p>
            <a:r>
              <a:rPr lang="ru-RU" dirty="0"/>
              <a:t>Постановка задачи</a:t>
            </a:r>
            <a:r>
              <a:rPr lang="en-US" dirty="0"/>
              <a:t> </a:t>
            </a:r>
            <a:r>
              <a:rPr lang="ru-RU" dirty="0"/>
              <a:t>о малых возбуждениях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FBCD46-84C3-40BE-A815-2A7820A99D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9687" y="1173808"/>
            <a:ext cx="9346569" cy="646331"/>
          </a:xfrm>
        </p:spPr>
        <p:txBody>
          <a:bodyPr/>
          <a:lstStyle/>
          <a:p>
            <a:r>
              <a:rPr lang="ru-RU" sz="1800" dirty="0"/>
              <a:t>Запишем скалярное поле как сумму </a:t>
            </a:r>
            <a:r>
              <a:rPr lang="ru-RU" sz="1800" dirty="0" err="1"/>
              <a:t>кинкового</a:t>
            </a:r>
            <a:r>
              <a:rPr lang="ru-RU" sz="1800" dirty="0"/>
              <a:t> решения  с малым возмущением</a:t>
            </a:r>
            <a:r>
              <a:rPr lang="en-US" sz="1800" dirty="0"/>
              <a:t>:</a:t>
            </a:r>
            <a:endParaRPr lang="ru-RU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Текст 4">
                <a:extLst>
                  <a:ext uri="{FF2B5EF4-FFF2-40B4-BE49-F238E27FC236}">
                    <a16:creationId xmlns:a16="http://schemas.microsoft.com/office/drawing/2014/main" id="{6CDFF906-8B50-4764-BD0F-F9F97D49ABB0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649690" y="1881695"/>
                <a:ext cx="10892623" cy="5639621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𝛿𝜑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800" i="1" dirty="0"/>
                  <a:t>.</a:t>
                </a:r>
              </a:p>
              <a:p>
                <a:endParaRPr lang="ru-RU" sz="2400" dirty="0"/>
              </a:p>
              <a:p>
                <a:r>
                  <a:rPr lang="ru-RU" sz="1800" dirty="0"/>
                  <a:t>Ищем возмущение в виде</a:t>
                </a:r>
                <a:r>
                  <a:rPr lang="en-US" sz="1800" dirty="0"/>
                  <a:t>:</a:t>
                </a:r>
              </a:p>
              <a:p>
                <a:endParaRPr lang="en-US" sz="24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𝛿𝜑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 </m:t>
                    </m:r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1800" i="1" dirty="0"/>
                  <a:t>.</a:t>
                </a:r>
              </a:p>
              <a:p>
                <a:pPr algn="ctr"/>
                <a:endParaRPr lang="ru-RU" sz="2400" dirty="0"/>
              </a:p>
              <a:p>
                <a:r>
                  <a:rPr lang="ru-RU" sz="1800" dirty="0"/>
                  <a:t>Подставляя это в уравнение движения, получим</a:t>
                </a:r>
                <a:r>
                  <a:rPr lang="en-US" sz="1800" dirty="0"/>
                  <a:t>:</a:t>
                </a:r>
              </a:p>
              <a:p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1600" i="1"/>
                                    <m:t>d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en-US" sz="1600" i="1"/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1600" i="1"/>
                                <m:t>d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1600" i="1"/>
                                    <m:t>d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en-US" sz="1600" i="1"/>
                                    <m:t>2</m:t>
                                  </m:r>
                                </m:sup>
                              </m:sSup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1600" i="1"/>
                                <m:t>d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​</m:t>
                                  </m:r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b>
                          </m:sSub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, 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, 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600" i="1" dirty="0"/>
              </a:p>
              <a:p>
                <a:r>
                  <a:rPr lang="ru-RU" sz="1800" dirty="0" err="1"/>
                  <a:t>Переобозначим</a:t>
                </a:r>
                <a:r>
                  <a:rPr lang="en-US" sz="1800" i="1" dirty="0"/>
                  <a:t> </a:t>
                </a:r>
                <a:r>
                  <a:rPr lang="ru-RU" sz="1800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1800" i="1"/>
                              <m:t>d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800" i="1"/>
                          <m:t>d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ru-RU" sz="1800" b="0" i="1" smtClean="0">
                        <a:latin typeface="Cambria Math" panose="02040503050406030204" pitchFamily="18" charset="0"/>
                      </a:rPr>
                      <m:t>как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i="1" dirty="0"/>
              </a:p>
              <a:p>
                <a:r>
                  <a:rPr lang="ru-RU" sz="1800" dirty="0"/>
                  <a:t>Будем искать собственные функции, соответствующие дискретному спектру</a:t>
                </a:r>
              </a:p>
              <a:p>
                <a:endParaRPr lang="en-US" sz="28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5" name="Текст 4">
                <a:extLst>
                  <a:ext uri="{FF2B5EF4-FFF2-40B4-BE49-F238E27FC236}">
                    <a16:creationId xmlns:a16="http://schemas.microsoft.com/office/drawing/2014/main" id="{6CDFF906-8B50-4764-BD0F-F9F97D49AB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649690" y="1881695"/>
                <a:ext cx="10892623" cy="5639621"/>
              </a:xfrm>
              <a:blipFill>
                <a:blip r:embed="rId2"/>
                <a:stretch>
                  <a:fillRect l="-504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8936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E3FD528-3CF2-4462-B805-95AB07E1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Численное решение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ECD900E-3704-4FA0-9317-08BC213C36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43544"/>
            <a:ext cx="1348446" cy="338554"/>
          </a:xfrm>
        </p:spPr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6">
                <a:extLst>
                  <a:ext uri="{FF2B5EF4-FFF2-40B4-BE49-F238E27FC236}">
                    <a16:creationId xmlns:a16="http://schemas.microsoft.com/office/drawing/2014/main" id="{74B63449-7349-4D90-8839-21861E5E6FC9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559572" y="1354634"/>
                <a:ext cx="11247729" cy="3232409"/>
              </a:xfrm>
            </p:spPr>
            <p:txBody>
              <a:bodyPr/>
              <a:lstStyle/>
              <a:p>
                <a:r>
                  <a:rPr lang="ru-RU" sz="1800" dirty="0"/>
                  <a:t>Численное решение задачи на собственные значения и собственные функции для уравнения Шредингера с произвольным потенциалом</a:t>
                </a:r>
                <a:r>
                  <a:rPr lang="en-US" sz="1800" dirty="0"/>
                  <a:t>:</a:t>
                </a:r>
                <a:endParaRPr lang="ru-RU" sz="1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1800" i="1"/>
                                    <m:t>d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en-US" sz="1800" i="1"/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1800" i="1"/>
                                <m:t>d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 = 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i="1" dirty="0"/>
              </a:p>
              <a:p>
                <a:endParaRPr lang="en-US" sz="1800" dirty="0"/>
              </a:p>
              <a:p>
                <a:r>
                  <a:rPr lang="ru-RU" sz="1800" dirty="0"/>
                  <a:t>Преобразуем уравнение Шредингера, аппроксимируя вторую производную конечными разностями</a:t>
                </a:r>
                <a:r>
                  <a:rPr lang="en-US" sz="1800" dirty="0"/>
                  <a:t>:</a:t>
                </a:r>
                <a:r>
                  <a:rPr lang="ru-RU" sz="1800" dirty="0"/>
                  <a:t> </a:t>
                </a:r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𝛥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 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 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𝛥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ru-RU" sz="1600" dirty="0"/>
              </a:p>
              <a:p>
                <a:r>
                  <a:rPr lang="ru-RU" sz="1600" dirty="0"/>
                  <a:t>Перепишем полученную систему уравнений в матричной форме как</a:t>
                </a:r>
                <a:r>
                  <a:rPr lang="en-US" sz="1600" dirty="0"/>
                  <a:t>: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7" name="Текст 6">
                <a:extLst>
                  <a:ext uri="{FF2B5EF4-FFF2-40B4-BE49-F238E27FC236}">
                    <a16:creationId xmlns:a16="http://schemas.microsoft.com/office/drawing/2014/main" id="{74B63449-7349-4D90-8839-21861E5E6F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559572" y="1354634"/>
                <a:ext cx="11247729" cy="3232409"/>
              </a:xfrm>
              <a:blipFill>
                <a:blip r:embed="rId2"/>
                <a:stretch>
                  <a:fillRect l="-488" t="-755" b="-12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C19D27-5748-434D-9740-50BDE71B8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446" y="4924988"/>
            <a:ext cx="7007639" cy="213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65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4">
                <a:extLst>
                  <a:ext uri="{FF2B5EF4-FFF2-40B4-BE49-F238E27FC236}">
                    <a16:creationId xmlns:a16="http://schemas.microsoft.com/office/drawing/2014/main" id="{6DB7E4C2-CE24-4A46-8411-20C5B888B46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59572" y="429703"/>
                <a:ext cx="8900951" cy="53181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dirty="0"/>
                          <m:t>φ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/>
                  <a:t>модель</a:t>
                </a:r>
              </a:p>
            </p:txBody>
          </p:sp>
        </mc:Choice>
        <mc:Fallback xmlns="">
          <p:sp>
            <p:nvSpPr>
              <p:cNvPr id="5" name="Заголовок 4">
                <a:extLst>
                  <a:ext uri="{FF2B5EF4-FFF2-40B4-BE49-F238E27FC236}">
                    <a16:creationId xmlns:a16="http://schemas.microsoft.com/office/drawing/2014/main" id="{6DB7E4C2-CE24-4A46-8411-20C5B888B4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59572" y="429703"/>
                <a:ext cx="8900951" cy="531812"/>
              </a:xfrm>
              <a:blipFill>
                <a:blip r:embed="rId2"/>
                <a:stretch>
                  <a:fillRect t="-9091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Текст 5">
            <a:extLst>
              <a:ext uri="{FF2B5EF4-FFF2-40B4-BE49-F238E27FC236}">
                <a16:creationId xmlns:a16="http://schemas.microsoft.com/office/drawing/2014/main" id="{49B3475E-D2A9-40E3-AA2B-4371E4ED2E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16814" y="264723"/>
            <a:ext cx="1348446" cy="338554"/>
          </a:xfrm>
        </p:spPr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6">
                <a:extLst>
                  <a:ext uri="{FF2B5EF4-FFF2-40B4-BE49-F238E27FC236}">
                    <a16:creationId xmlns:a16="http://schemas.microsoft.com/office/drawing/2014/main" id="{49422D01-C731-4627-A76F-DA94A5AE321F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559572" y="1117673"/>
                <a:ext cx="10786090" cy="1727139"/>
              </a:xfrm>
            </p:spPr>
            <p:txBody>
              <a:bodyPr/>
              <a:lstStyle/>
              <a:p>
                <a:r>
                  <a:rPr lang="ru-RU" sz="1800" dirty="0"/>
                  <a:t>Для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sz="1800" dirty="0"/>
                          <m:t>φ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ru-RU" sz="1800" dirty="0"/>
                  <a:t> модели</a:t>
                </a:r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  <m:r>
                      <a:rPr lang="ru-RU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1800" i="1">
                        <a:latin typeface="Cambria Math" panose="02040503050406030204" pitchFamily="18" charset="0"/>
                      </a:rPr>
                      <m:t> 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ru-RU" sz="180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p>
                                <m:r>
                                  <a:rPr lang="ru-RU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1800" dirty="0"/>
                  <a:t> </a:t>
                </a:r>
                <a:r>
                  <a:rPr lang="el-GR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1800" dirty="0"/>
                  <a:t>(</a:t>
                </a:r>
                <a:r>
                  <a:rPr lang="en-US" sz="1800" i="1" dirty="0"/>
                  <a:t>x</a:t>
                </a:r>
                <a:r>
                  <a:rPr lang="en-US" sz="1800" dirty="0"/>
                  <a:t>)=</a:t>
                </a:r>
                <a:r>
                  <a:rPr lang="en-US" sz="1800" dirty="0" err="1"/>
                  <a:t>tanh⁡x</a:t>
                </a:r>
                <a:r>
                  <a:rPr lang="en-US" sz="1800" dirty="0"/>
                  <a:t>, </a:t>
                </a:r>
                <a:r>
                  <a:rPr lang="ru-RU" sz="1800" dirty="0"/>
                  <a:t>получим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=4 − 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cosh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/>
              </a:p>
              <a:p>
                <a:endParaRPr lang="ru-RU" dirty="0"/>
              </a:p>
              <a:p>
                <a:r>
                  <a:rPr lang="ru-RU" sz="1800" dirty="0"/>
                  <a:t>Аналитические решения этой задачи даны</a:t>
                </a:r>
                <a:r>
                  <a:rPr lang="en-US" sz="1800" dirty="0"/>
                  <a:t>:</a:t>
                </a:r>
                <a:endParaRPr lang="ru-RU" sz="1800" dirty="0"/>
              </a:p>
            </p:txBody>
          </p:sp>
        </mc:Choice>
        <mc:Fallback xmlns="">
          <p:sp>
            <p:nvSpPr>
              <p:cNvPr id="7" name="Текст 6">
                <a:extLst>
                  <a:ext uri="{FF2B5EF4-FFF2-40B4-BE49-F238E27FC236}">
                    <a16:creationId xmlns:a16="http://schemas.microsoft.com/office/drawing/2014/main" id="{49422D01-C731-4627-A76F-DA94A5AE32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559572" y="1117673"/>
                <a:ext cx="10786090" cy="1727139"/>
              </a:xfrm>
              <a:blipFill>
                <a:blip r:embed="rId3"/>
                <a:stretch>
                  <a:fillRect l="-509" b="-4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6A8E06-C214-48FB-A69F-4C5E5A3C94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93" y="3429000"/>
            <a:ext cx="3429000" cy="3429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03845A8-A4C3-4035-B349-EA3636C67D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309" y="3384415"/>
            <a:ext cx="3429000" cy="3429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3AFAE790-09AA-4D0B-9F0F-096043980E7F}"/>
                  </a:ext>
                </a:extLst>
              </p:cNvPr>
              <p:cNvSpPr/>
              <p:nvPr/>
            </p:nvSpPr>
            <p:spPr>
              <a:xfrm>
                <a:off x="2122693" y="3384415"/>
                <a:ext cx="7458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3AFAE790-09AA-4D0B-9F0F-096043980E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693" y="3384415"/>
                <a:ext cx="745845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2CB8179B-B9BD-46CC-9F22-B56C9BEB189C}"/>
                  </a:ext>
                </a:extLst>
              </p:cNvPr>
              <p:cNvSpPr/>
              <p:nvPr/>
            </p:nvSpPr>
            <p:spPr>
              <a:xfrm>
                <a:off x="9932809" y="3384415"/>
                <a:ext cx="7227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2CB8179B-B9BD-46CC-9F22-B56C9BEB18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2809" y="3384415"/>
                <a:ext cx="72276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B4E8280-75AE-4AF1-A041-A7EA5E09EE32}"/>
              </a:ext>
            </a:extLst>
          </p:cNvPr>
          <p:cNvSpPr/>
          <p:nvPr/>
        </p:nvSpPr>
        <p:spPr>
          <a:xfrm>
            <a:off x="11363257" y="5143500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15F978EA-FD6D-4F5A-BA17-3F048B7362E7}"/>
                  </a:ext>
                </a:extLst>
              </p:cNvPr>
              <p:cNvSpPr/>
              <p:nvPr/>
            </p:nvSpPr>
            <p:spPr>
              <a:xfrm>
                <a:off x="3434519" y="4774168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>
                          <a:latin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15F978EA-FD6D-4F5A-BA17-3F048B7362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519" y="4774168"/>
                <a:ext cx="402674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A3A3C913-CDA3-4BCC-AC07-92CC4B2EFA68}"/>
                  </a:ext>
                </a:extLst>
              </p:cNvPr>
              <p:cNvSpPr/>
              <p:nvPr/>
            </p:nvSpPr>
            <p:spPr>
              <a:xfrm>
                <a:off x="3916532" y="2943746"/>
                <a:ext cx="4358936" cy="16687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cosh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 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=0,</m:t>
                      </m:r>
                    </m:oMath>
                  </m:oMathPara>
                </a14:m>
                <a:endParaRPr lang="en-US" dirty="0"/>
              </a:p>
              <a:p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tanh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cosh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 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=3.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A3A3C913-CDA3-4BCC-AC07-92CC4B2EFA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532" y="2943746"/>
                <a:ext cx="4358936" cy="16687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9899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A7FDA9-EEDB-4BD0-B0FF-5B69260F7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143658"/>
            <a:ext cx="9188110" cy="954107"/>
          </a:xfrm>
        </p:spPr>
        <p:txBody>
          <a:bodyPr/>
          <a:lstStyle/>
          <a:p>
            <a:r>
              <a:rPr lang="ru-RU" dirty="0"/>
              <a:t>Результаты аналитического и численного методов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EB9985-C2F9-4219-98F6-199E9BD5BD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EB6276-1431-47F0-81EA-61D5492EE5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7E6AE7-C6B8-4FAB-8EB6-E8573CA2BD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8078"/>
            <a:ext cx="4661223" cy="466122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5F2C37B-DCA1-4D3F-B780-B7B215D807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582" y="1018933"/>
            <a:ext cx="6791418" cy="56595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5226D570-12C5-4F2C-BF33-F1319191B722}"/>
                  </a:ext>
                </a:extLst>
              </p:cNvPr>
              <p:cNvSpPr/>
              <p:nvPr/>
            </p:nvSpPr>
            <p:spPr>
              <a:xfrm>
                <a:off x="2467590" y="1518078"/>
                <a:ext cx="9027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5226D570-12C5-4F2C-BF33-F1319191B7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590" y="1518078"/>
                <a:ext cx="902748" cy="461665"/>
              </a:xfrm>
              <a:prstGeom prst="rect">
                <a:avLst/>
              </a:prstGeom>
              <a:blipFill>
                <a:blip r:embed="rId4"/>
                <a:stretch>
                  <a:fillRect l="-1351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D2AC9E44-B24A-47B5-BD4A-B56637CBA462}"/>
                  </a:ext>
                </a:extLst>
              </p:cNvPr>
              <p:cNvSpPr/>
              <p:nvPr/>
            </p:nvSpPr>
            <p:spPr>
              <a:xfrm>
                <a:off x="4252329" y="3518774"/>
                <a:ext cx="40889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D2AC9E44-B24A-47B5-BD4A-B56637CBA4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329" y="3518774"/>
                <a:ext cx="40889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2856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0A456-EDA9-49AF-AFE7-1C96C762D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Синус-Гордон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5B1EF4-B929-4AE5-853B-928987C321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21179" y="282157"/>
            <a:ext cx="1348446" cy="338554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3">
                <a:extLst>
                  <a:ext uri="{FF2B5EF4-FFF2-40B4-BE49-F238E27FC236}">
                    <a16:creationId xmlns:a16="http://schemas.microsoft.com/office/drawing/2014/main" id="{CB303C72-1A29-40CF-9EC0-6A556285DEA6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683860" y="1328140"/>
                <a:ext cx="10617414" cy="3482107"/>
              </a:xfrm>
            </p:spPr>
            <p:txBody>
              <a:bodyPr/>
              <a:lstStyle/>
              <a:p>
                <a:r>
                  <a:rPr lang="ru-RU" sz="1800" dirty="0"/>
                  <a:t>Для модели синус-Гордон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  <m:r>
                      <a:rPr lang="ru-RU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1−</m:t>
                    </m:r>
                  </m:oMath>
                </a14:m>
                <a:r>
                  <a:rPr lang="en-US" sz="1800" dirty="0"/>
                  <a:t>cos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80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sz="1800" dirty="0"/>
                  <a:t> </a:t>
                </a:r>
                <a:r>
                  <a:rPr lang="el-GR" sz="1800" dirty="0"/>
                  <a:t>, φ</a:t>
                </a:r>
                <a:r>
                  <a:rPr lang="en-US" sz="1050" dirty="0"/>
                  <a:t>K</a:t>
                </a:r>
                <a:r>
                  <a:rPr lang="en-US" sz="1800" dirty="0"/>
                  <a:t>(x) = 4arctan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1800" dirty="0"/>
                  <a:t>, </a:t>
                </a:r>
                <a:r>
                  <a:rPr lang="ru-RU" sz="1800" dirty="0"/>
                  <a:t>получим </a:t>
                </a:r>
                <a:endParaRPr lang="en-US" sz="18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=1 − 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func>
                          <m:func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cosh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r>
                  <a:rPr lang="ru-RU" sz="1800" dirty="0"/>
                  <a:t>.</a:t>
                </a:r>
                <a:endParaRPr lang="en-US" sz="1800" dirty="0"/>
              </a:p>
              <a:p>
                <a:endParaRPr lang="ru-RU" sz="1800" dirty="0"/>
              </a:p>
              <a:p>
                <a:r>
                  <a:rPr lang="ru-RU" sz="1800" dirty="0"/>
                  <a:t>Аналитические решения этой задачи даны следующим образом:</a:t>
                </a:r>
                <a:endParaRPr lang="en-US" sz="1800" dirty="0"/>
              </a:p>
              <a:p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𝑐𝑜𝑠h</m:t>
                                      </m:r>
                                    </m:fName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, 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i="1" dirty="0"/>
              </a:p>
              <a:p>
                <a:endParaRPr lang="ru-RU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4" name="Текст 3">
                <a:extLst>
                  <a:ext uri="{FF2B5EF4-FFF2-40B4-BE49-F238E27FC236}">
                    <a16:creationId xmlns:a16="http://schemas.microsoft.com/office/drawing/2014/main" id="{CB303C72-1A29-40CF-9EC0-6A556285DE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683860" y="1328140"/>
                <a:ext cx="10617414" cy="3482107"/>
              </a:xfrm>
              <a:blipFill>
                <a:blip r:embed="rId2"/>
                <a:stretch>
                  <a:fillRect l="-459" t="-1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9F7849-B34A-423A-9529-FCBC5D339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413" y="3273384"/>
            <a:ext cx="3605015" cy="35846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94D344-B1C9-43F6-9287-302A17DF0A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09" y="3429000"/>
            <a:ext cx="3426502" cy="34265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BCA1690C-FD01-4DE3-9297-CC093CC79BBD}"/>
                  </a:ext>
                </a:extLst>
              </p:cNvPr>
              <p:cNvSpPr/>
              <p:nvPr/>
            </p:nvSpPr>
            <p:spPr>
              <a:xfrm>
                <a:off x="517803" y="3429000"/>
                <a:ext cx="7458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BCA1690C-FD01-4DE3-9297-CC093CC79B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03" y="3429000"/>
                <a:ext cx="745845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71E86EC0-D1FF-47B8-8BE5-95EF15848701}"/>
                  </a:ext>
                </a:extLst>
              </p:cNvPr>
              <p:cNvSpPr/>
              <p:nvPr/>
            </p:nvSpPr>
            <p:spPr>
              <a:xfrm>
                <a:off x="3290437" y="6314233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>
                          <a:latin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71E86EC0-D1FF-47B8-8BE5-95EF158487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437" y="6314233"/>
                <a:ext cx="402674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AC2D8DC4-619C-407E-A3CD-9DE4D795B40F}"/>
                  </a:ext>
                </a:extLst>
              </p:cNvPr>
              <p:cNvSpPr/>
              <p:nvPr/>
            </p:nvSpPr>
            <p:spPr>
              <a:xfrm>
                <a:off x="9829920" y="3273384"/>
                <a:ext cx="7227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AC2D8DC4-619C-407E-A3CD-9DE4D795B4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920" y="3273384"/>
                <a:ext cx="72276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434B228-9BCA-406B-B0F6-169A72F34050}"/>
              </a:ext>
            </a:extLst>
          </p:cNvPr>
          <p:cNvSpPr/>
          <p:nvPr/>
        </p:nvSpPr>
        <p:spPr>
          <a:xfrm>
            <a:off x="11348376" y="4696360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513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E6406-E271-41BD-AC24-5E9C74379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143658"/>
            <a:ext cx="8900951" cy="954107"/>
          </a:xfrm>
        </p:spPr>
        <p:txBody>
          <a:bodyPr/>
          <a:lstStyle/>
          <a:p>
            <a:r>
              <a:rPr lang="ru-RU" dirty="0"/>
              <a:t>Результаты аналитического и численного методов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21B272-17ED-453A-9267-A505617BA3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772E0D-4576-470F-B2FA-6CFE130D83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3BADA2-679A-42C5-AA01-BD80550DC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81" y="1180267"/>
            <a:ext cx="4497466" cy="44974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AC70B2B-0573-4D28-A270-EED7AD8255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038" y="960228"/>
            <a:ext cx="6904120" cy="47175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BE25C725-0ECA-473E-9455-ECFD51B54D78}"/>
                  </a:ext>
                </a:extLst>
              </p:cNvPr>
              <p:cNvSpPr/>
              <p:nvPr/>
            </p:nvSpPr>
            <p:spPr>
              <a:xfrm>
                <a:off x="2808305" y="1180267"/>
                <a:ext cx="9027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BE25C725-0ECA-473E-9455-ECFD51B54D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305" y="1180267"/>
                <a:ext cx="902748" cy="461665"/>
              </a:xfrm>
              <a:prstGeom prst="rect">
                <a:avLst/>
              </a:prstGeom>
              <a:blipFill>
                <a:blip r:embed="rId4"/>
                <a:stretch>
                  <a:fillRect l="-1351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BBE2E1D0-651A-45A0-8E33-860EC1B0C697}"/>
                  </a:ext>
                </a:extLst>
              </p:cNvPr>
              <p:cNvSpPr/>
              <p:nvPr/>
            </p:nvSpPr>
            <p:spPr>
              <a:xfrm>
                <a:off x="4642062" y="3759239"/>
                <a:ext cx="4263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BBE2E1D0-651A-45A0-8E33-860EC1B0C6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062" y="3759239"/>
                <a:ext cx="42639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8611971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МИФИ">
  <a:themeElements>
    <a:clrScheme name="Другая 7">
      <a:dk1>
        <a:srgbClr val="171616"/>
      </a:dk1>
      <a:lt1>
        <a:srgbClr val="FFFFFF"/>
      </a:lt1>
      <a:dk2>
        <a:srgbClr val="0055BB"/>
      </a:dk2>
      <a:lt2>
        <a:srgbClr val="E2E2E2"/>
      </a:lt2>
      <a:accent1>
        <a:srgbClr val="0055BB"/>
      </a:accent1>
      <a:accent2>
        <a:srgbClr val="00BBEE"/>
      </a:accent2>
      <a:accent3>
        <a:srgbClr val="FF5000"/>
      </a:accent3>
      <a:accent4>
        <a:srgbClr val="00B050"/>
      </a:accent4>
      <a:accent5>
        <a:srgbClr val="00FFCC"/>
      </a:accent5>
      <a:accent6>
        <a:srgbClr val="FF66CC"/>
      </a:accent6>
      <a:hlink>
        <a:srgbClr val="00BBEE"/>
      </a:hlink>
      <a:folHlink>
        <a:srgbClr val="FFAE8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 smtClean="0">
            <a:solidFill>
              <a:schemeClr val="bg1"/>
            </a:solidFill>
            <a:latin typeface="Montserrat" panose="00000500000000000000" pitchFamily="2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528</Words>
  <Application>Microsoft Office PowerPoint</Application>
  <PresentationFormat>Широкоэкранный</PresentationFormat>
  <Paragraphs>100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Cambria Math</vt:lpstr>
      <vt:lpstr>Times New Roman</vt:lpstr>
      <vt:lpstr>Ebrima</vt:lpstr>
      <vt:lpstr>Montserrat</vt:lpstr>
      <vt:lpstr>Calibri</vt:lpstr>
      <vt:lpstr>Arial</vt:lpstr>
      <vt:lpstr>Шаблон МИФИ</vt:lpstr>
      <vt:lpstr>Презентация PowerPoint</vt:lpstr>
      <vt:lpstr>Введение</vt:lpstr>
      <vt:lpstr>Введение</vt:lpstr>
      <vt:lpstr>Постановка задачи о малых возбуждениях</vt:lpstr>
      <vt:lpstr>Численное решение</vt:lpstr>
      <vt:lpstr>"φ" ^4  модель</vt:lpstr>
      <vt:lpstr>Результаты аналитического и численного методов</vt:lpstr>
      <vt:lpstr>Синус-Гордон</vt:lpstr>
      <vt:lpstr>Результаты аналитического и численного методов</vt:lpstr>
      <vt:lpstr>“Модифицированный "φ" ^6 ”</vt:lpstr>
      <vt:lpstr>Результаты аналитического и численного методов</vt:lpstr>
      <vt:lpstr>Заключение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 Замахаев</dc:creator>
  <cp:lastModifiedBy>admin</cp:lastModifiedBy>
  <cp:revision>84</cp:revision>
  <dcterms:created xsi:type="dcterms:W3CDTF">2020-05-28T16:18:16Z</dcterms:created>
  <dcterms:modified xsi:type="dcterms:W3CDTF">2025-05-26T20:23:13Z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