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72" r:id="rId3"/>
    <p:sldId id="258" r:id="rId4"/>
    <p:sldId id="259" r:id="rId5"/>
    <p:sldId id="260" r:id="rId6"/>
    <p:sldId id="274" r:id="rId7"/>
    <p:sldId id="275" r:id="rId8"/>
    <p:sldId id="276" r:id="rId9"/>
    <p:sldId id="283" r:id="rId10"/>
    <p:sldId id="284" r:id="rId11"/>
    <p:sldId id="281" r:id="rId12"/>
    <p:sldId id="282" r:id="rId13"/>
    <p:sldId id="261" r:id="rId14"/>
    <p:sldId id="262" r:id="rId15"/>
    <p:sldId id="263" r:id="rId16"/>
    <p:sldId id="264" r:id="rId17"/>
    <p:sldId id="265" r:id="rId18"/>
    <p:sldId id="266" r:id="rId19"/>
    <p:sldId id="267" r:id="rId20"/>
    <p:sldId id="268" r:id="rId21"/>
    <p:sldId id="285" r:id="rId22"/>
    <p:sldId id="269" r:id="rId23"/>
    <p:sldId id="270" r:id="rId24"/>
    <p:sldId id="286" r:id="rId25"/>
    <p:sldId id="271"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5" d="100"/>
          <a:sy n="105" d="100"/>
        </p:scale>
        <p:origin x="798" y="114"/>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6.wmf"/><Relationship Id="rId3" Type="http://schemas.openxmlformats.org/officeDocument/2006/relationships/image" Target="../media/image6.wmf"/><Relationship Id="rId7" Type="http://schemas.openxmlformats.org/officeDocument/2006/relationships/image" Target="../media/image10.wmf"/><Relationship Id="rId12" Type="http://schemas.openxmlformats.org/officeDocument/2006/relationships/image" Target="../media/image15.wmf"/><Relationship Id="rId2" Type="http://schemas.openxmlformats.org/officeDocument/2006/relationships/image" Target="../media/image5.wmf"/><Relationship Id="rId1" Type="http://schemas.openxmlformats.org/officeDocument/2006/relationships/image" Target="../media/image4.wmf"/><Relationship Id="rId6" Type="http://schemas.openxmlformats.org/officeDocument/2006/relationships/image" Target="../media/image9.wmf"/><Relationship Id="rId11" Type="http://schemas.openxmlformats.org/officeDocument/2006/relationships/image" Target="../media/image14.wmf"/><Relationship Id="rId5" Type="http://schemas.openxmlformats.org/officeDocument/2006/relationships/image" Target="../media/image8.wmf"/><Relationship Id="rId10" Type="http://schemas.openxmlformats.org/officeDocument/2006/relationships/image" Target="../media/image13.wmf"/><Relationship Id="rId4" Type="http://schemas.openxmlformats.org/officeDocument/2006/relationships/image" Target="../media/image7.wmf"/><Relationship Id="rId9" Type="http://schemas.openxmlformats.org/officeDocument/2006/relationships/image" Target="../media/image12.wmf"/><Relationship Id="rId14" Type="http://schemas.openxmlformats.org/officeDocument/2006/relationships/image" Target="../media/image1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emf"/><Relationship Id="rId1" Type="http://schemas.openxmlformats.org/officeDocument/2006/relationships/image" Target="../media/image34.emf"/><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emf"/><Relationship Id="rId1" Type="http://schemas.openxmlformats.org/officeDocument/2006/relationships/image" Target="../media/image45.wmf"/><Relationship Id="rId4" Type="http://schemas.openxmlformats.org/officeDocument/2006/relationships/image" Target="../media/image4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5.wmf"/><Relationship Id="rId7" Type="http://schemas.openxmlformats.org/officeDocument/2006/relationships/image" Target="../media/image69.wmf"/><Relationship Id="rId2" Type="http://schemas.openxmlformats.org/officeDocument/2006/relationships/image" Target="../media/image64.wmf"/><Relationship Id="rId1" Type="http://schemas.openxmlformats.org/officeDocument/2006/relationships/image" Target="../media/image63.wmf"/><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 Id="rId5" Type="http://schemas.openxmlformats.org/officeDocument/2006/relationships/image" Target="../media/image74.wmf"/><Relationship Id="rId4"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FE4AF-E826-47B2-AAA2-24D8D459F41C}" type="datetimeFigureOut">
              <a:rPr lang="ru-RU" smtClean="0"/>
              <a:t>03.07.2025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665C41-376F-4D02-ABC4-BCF04B1D0D8B}" type="slidenum">
              <a:rPr lang="ru-RU" smtClean="0"/>
              <a:t>‹#›</a:t>
            </a:fld>
            <a:endParaRPr lang="ru-RU"/>
          </a:p>
        </p:txBody>
      </p:sp>
    </p:spTree>
    <p:extLst>
      <p:ext uri="{BB962C8B-B14F-4D97-AF65-F5344CB8AC3E}">
        <p14:creationId xmlns:p14="http://schemas.microsoft.com/office/powerpoint/2010/main" val="355962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61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BD955C9-82EC-4FB6-BE12-17A1E5BEB1D7}" type="slidenum">
              <a:rPr lang="ru-RU" altLang="ru-RU" smtClean="0"/>
              <a:pPr/>
              <a:t>3</a:t>
            </a:fld>
            <a:endParaRPr lang="ru-RU" altLang="ru-RU" smtClean="0"/>
          </a:p>
        </p:txBody>
      </p:sp>
    </p:spTree>
    <p:extLst>
      <p:ext uri="{BB962C8B-B14F-4D97-AF65-F5344CB8AC3E}">
        <p14:creationId xmlns:p14="http://schemas.microsoft.com/office/powerpoint/2010/main" val="4051664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33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49EF258-03E8-41F6-A83E-738424E992D4}" type="slidenum">
              <a:rPr lang="ru-RU" altLang="ru-RU" smtClean="0"/>
              <a:pPr/>
              <a:t>4</a:t>
            </a:fld>
            <a:endParaRPr lang="ru-RU" altLang="ru-RU" smtClean="0"/>
          </a:p>
        </p:txBody>
      </p:sp>
    </p:spTree>
    <p:extLst>
      <p:ext uri="{BB962C8B-B14F-4D97-AF65-F5344CB8AC3E}">
        <p14:creationId xmlns:p14="http://schemas.microsoft.com/office/powerpoint/2010/main" val="270651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4E6FF53-C819-4B34-8192-A4D21CE3809C}" type="slidenum">
              <a:rPr lang="ru-RU" smtClean="0"/>
              <a:t>8</a:t>
            </a:fld>
            <a:endParaRPr lang="ru-RU"/>
          </a:p>
        </p:txBody>
      </p:sp>
    </p:spTree>
    <p:extLst>
      <p:ext uri="{BB962C8B-B14F-4D97-AF65-F5344CB8AC3E}">
        <p14:creationId xmlns:p14="http://schemas.microsoft.com/office/powerpoint/2010/main" val="67864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87332BC-D243-482C-A435-D1BBF7CB0016}" type="datetimeFigureOut">
              <a:rPr lang="ru-RU" smtClean="0"/>
              <a:t>03.07.2025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D27B1A-CC34-4F7C-B18B-E1FDD7C97CFC}" type="slidenum">
              <a:rPr lang="ru-RU" smtClean="0"/>
              <a:t>‹#›</a:t>
            </a:fld>
            <a:endParaRPr lang="ru-RU"/>
          </a:p>
        </p:txBody>
      </p:sp>
    </p:spTree>
    <p:extLst>
      <p:ext uri="{BB962C8B-B14F-4D97-AF65-F5344CB8AC3E}">
        <p14:creationId xmlns:p14="http://schemas.microsoft.com/office/powerpoint/2010/main" val="1533351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87332BC-D243-482C-A435-D1BBF7CB0016}" type="datetimeFigureOut">
              <a:rPr lang="ru-RU" smtClean="0"/>
              <a:t>03.07.2025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D27B1A-CC34-4F7C-B18B-E1FDD7C97CFC}" type="slidenum">
              <a:rPr lang="ru-RU" smtClean="0"/>
              <a:t>‹#›</a:t>
            </a:fld>
            <a:endParaRPr lang="ru-RU"/>
          </a:p>
        </p:txBody>
      </p:sp>
    </p:spTree>
    <p:extLst>
      <p:ext uri="{BB962C8B-B14F-4D97-AF65-F5344CB8AC3E}">
        <p14:creationId xmlns:p14="http://schemas.microsoft.com/office/powerpoint/2010/main" val="139749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87332BC-D243-482C-A435-D1BBF7CB0016}" type="datetimeFigureOut">
              <a:rPr lang="ru-RU" smtClean="0"/>
              <a:t>03.07.2025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D27B1A-CC34-4F7C-B18B-E1FDD7C97CFC}" type="slidenum">
              <a:rPr lang="ru-RU" smtClean="0"/>
              <a:t>‹#›</a:t>
            </a:fld>
            <a:endParaRPr lang="ru-RU"/>
          </a:p>
        </p:txBody>
      </p:sp>
    </p:spTree>
    <p:extLst>
      <p:ext uri="{BB962C8B-B14F-4D97-AF65-F5344CB8AC3E}">
        <p14:creationId xmlns:p14="http://schemas.microsoft.com/office/powerpoint/2010/main" val="1143850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87332BC-D243-482C-A435-D1BBF7CB0016}" type="datetimeFigureOut">
              <a:rPr lang="ru-RU" smtClean="0"/>
              <a:t>03.07.2025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D27B1A-CC34-4F7C-B18B-E1FDD7C97CFC}" type="slidenum">
              <a:rPr lang="ru-RU" smtClean="0"/>
              <a:t>‹#›</a:t>
            </a:fld>
            <a:endParaRPr lang="ru-RU"/>
          </a:p>
        </p:txBody>
      </p:sp>
    </p:spTree>
    <p:extLst>
      <p:ext uri="{BB962C8B-B14F-4D97-AF65-F5344CB8AC3E}">
        <p14:creationId xmlns:p14="http://schemas.microsoft.com/office/powerpoint/2010/main" val="3701997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87332BC-D243-482C-A435-D1BBF7CB0016}" type="datetimeFigureOut">
              <a:rPr lang="ru-RU" smtClean="0"/>
              <a:t>03.07.2025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D27B1A-CC34-4F7C-B18B-E1FDD7C97CFC}" type="slidenum">
              <a:rPr lang="ru-RU" smtClean="0"/>
              <a:t>‹#›</a:t>
            </a:fld>
            <a:endParaRPr lang="ru-RU"/>
          </a:p>
        </p:txBody>
      </p:sp>
    </p:spTree>
    <p:extLst>
      <p:ext uri="{BB962C8B-B14F-4D97-AF65-F5344CB8AC3E}">
        <p14:creationId xmlns:p14="http://schemas.microsoft.com/office/powerpoint/2010/main" val="113397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87332BC-D243-482C-A435-D1BBF7CB0016}" type="datetimeFigureOut">
              <a:rPr lang="ru-RU" smtClean="0"/>
              <a:t>03.07.2025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7D27B1A-CC34-4F7C-B18B-E1FDD7C97CFC}" type="slidenum">
              <a:rPr lang="ru-RU" smtClean="0"/>
              <a:t>‹#›</a:t>
            </a:fld>
            <a:endParaRPr lang="ru-RU"/>
          </a:p>
        </p:txBody>
      </p:sp>
    </p:spTree>
    <p:extLst>
      <p:ext uri="{BB962C8B-B14F-4D97-AF65-F5344CB8AC3E}">
        <p14:creationId xmlns:p14="http://schemas.microsoft.com/office/powerpoint/2010/main" val="894466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87332BC-D243-482C-A435-D1BBF7CB0016}" type="datetimeFigureOut">
              <a:rPr lang="ru-RU" smtClean="0"/>
              <a:t>03.07.2025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7D27B1A-CC34-4F7C-B18B-E1FDD7C97CFC}" type="slidenum">
              <a:rPr lang="ru-RU" smtClean="0"/>
              <a:t>‹#›</a:t>
            </a:fld>
            <a:endParaRPr lang="ru-RU"/>
          </a:p>
        </p:txBody>
      </p:sp>
    </p:spTree>
    <p:extLst>
      <p:ext uri="{BB962C8B-B14F-4D97-AF65-F5344CB8AC3E}">
        <p14:creationId xmlns:p14="http://schemas.microsoft.com/office/powerpoint/2010/main" val="4020125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87332BC-D243-482C-A435-D1BBF7CB0016}" type="datetimeFigureOut">
              <a:rPr lang="ru-RU" smtClean="0"/>
              <a:t>03.07.2025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7D27B1A-CC34-4F7C-B18B-E1FDD7C97CFC}" type="slidenum">
              <a:rPr lang="ru-RU" smtClean="0"/>
              <a:t>‹#›</a:t>
            </a:fld>
            <a:endParaRPr lang="ru-RU"/>
          </a:p>
        </p:txBody>
      </p:sp>
    </p:spTree>
    <p:extLst>
      <p:ext uri="{BB962C8B-B14F-4D97-AF65-F5344CB8AC3E}">
        <p14:creationId xmlns:p14="http://schemas.microsoft.com/office/powerpoint/2010/main" val="2800520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87332BC-D243-482C-A435-D1BBF7CB0016}" type="datetimeFigureOut">
              <a:rPr lang="ru-RU" smtClean="0"/>
              <a:t>03.07.2025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7D27B1A-CC34-4F7C-B18B-E1FDD7C97CFC}" type="slidenum">
              <a:rPr lang="ru-RU" smtClean="0"/>
              <a:t>‹#›</a:t>
            </a:fld>
            <a:endParaRPr lang="ru-RU"/>
          </a:p>
        </p:txBody>
      </p:sp>
    </p:spTree>
    <p:extLst>
      <p:ext uri="{BB962C8B-B14F-4D97-AF65-F5344CB8AC3E}">
        <p14:creationId xmlns:p14="http://schemas.microsoft.com/office/powerpoint/2010/main" val="8165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87332BC-D243-482C-A435-D1BBF7CB0016}" type="datetimeFigureOut">
              <a:rPr lang="ru-RU" smtClean="0"/>
              <a:t>03.07.2025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7D27B1A-CC34-4F7C-B18B-E1FDD7C97CFC}" type="slidenum">
              <a:rPr lang="ru-RU" smtClean="0"/>
              <a:t>‹#›</a:t>
            </a:fld>
            <a:endParaRPr lang="ru-RU"/>
          </a:p>
        </p:txBody>
      </p:sp>
    </p:spTree>
    <p:extLst>
      <p:ext uri="{BB962C8B-B14F-4D97-AF65-F5344CB8AC3E}">
        <p14:creationId xmlns:p14="http://schemas.microsoft.com/office/powerpoint/2010/main" val="2569362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87332BC-D243-482C-A435-D1BBF7CB0016}" type="datetimeFigureOut">
              <a:rPr lang="ru-RU" smtClean="0"/>
              <a:t>03.07.2025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7D27B1A-CC34-4F7C-B18B-E1FDD7C97CFC}" type="slidenum">
              <a:rPr lang="ru-RU" smtClean="0"/>
              <a:t>‹#›</a:t>
            </a:fld>
            <a:endParaRPr lang="ru-RU"/>
          </a:p>
        </p:txBody>
      </p:sp>
    </p:spTree>
    <p:extLst>
      <p:ext uri="{BB962C8B-B14F-4D97-AF65-F5344CB8AC3E}">
        <p14:creationId xmlns:p14="http://schemas.microsoft.com/office/powerpoint/2010/main" val="1917659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332BC-D243-482C-A435-D1BBF7CB0016}" type="datetimeFigureOut">
              <a:rPr lang="ru-RU" smtClean="0"/>
              <a:t>03.07.2025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D27B1A-CC34-4F7C-B18B-E1FDD7C97CFC}" type="slidenum">
              <a:rPr lang="ru-RU" smtClean="0"/>
              <a:t>‹#›</a:t>
            </a:fld>
            <a:endParaRPr lang="ru-RU"/>
          </a:p>
        </p:txBody>
      </p:sp>
    </p:spTree>
    <p:extLst>
      <p:ext uri="{BB962C8B-B14F-4D97-AF65-F5344CB8AC3E}">
        <p14:creationId xmlns:p14="http://schemas.microsoft.com/office/powerpoint/2010/main" val="1465061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oleObject" Target="../embeddings/oleObject35.bin"/><Relationship Id="rId7"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0.emf"/><Relationship Id="rId5" Type="http://schemas.openxmlformats.org/officeDocument/2006/relationships/oleObject" Target="../embeddings/oleObject36.bin"/><Relationship Id="rId4" Type="http://schemas.openxmlformats.org/officeDocument/2006/relationships/image" Target="../media/image49.emf"/><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38.bin"/><Relationship Id="rId7"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0.wmf"/><Relationship Id="rId5" Type="http://schemas.openxmlformats.org/officeDocument/2006/relationships/oleObject" Target="../embeddings/oleObject39.bin"/><Relationship Id="rId4" Type="http://schemas.openxmlformats.org/officeDocument/2006/relationships/image" Target="../media/image59.wmf"/><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oleObject" Target="../embeddings/oleObject46.bin"/><Relationship Id="rId3" Type="http://schemas.openxmlformats.org/officeDocument/2006/relationships/oleObject" Target="../embeddings/oleObject41.bin"/><Relationship Id="rId7" Type="http://schemas.openxmlformats.org/officeDocument/2006/relationships/oleObject" Target="../embeddings/oleObject43.bin"/><Relationship Id="rId12"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image" Target="../media/image69.wmf"/><Relationship Id="rId1" Type="http://schemas.openxmlformats.org/officeDocument/2006/relationships/vmlDrawing" Target="../drawings/vmlDrawing8.vml"/><Relationship Id="rId6" Type="http://schemas.openxmlformats.org/officeDocument/2006/relationships/image" Target="../media/image64.wmf"/><Relationship Id="rId11" Type="http://schemas.openxmlformats.org/officeDocument/2006/relationships/oleObject" Target="../embeddings/oleObject45.bin"/><Relationship Id="rId5" Type="http://schemas.openxmlformats.org/officeDocument/2006/relationships/oleObject" Target="../embeddings/oleObject42.bin"/><Relationship Id="rId15" Type="http://schemas.openxmlformats.org/officeDocument/2006/relationships/oleObject" Target="../embeddings/oleObject47.bin"/><Relationship Id="rId10" Type="http://schemas.openxmlformats.org/officeDocument/2006/relationships/image" Target="../media/image66.wmf"/><Relationship Id="rId4" Type="http://schemas.openxmlformats.org/officeDocument/2006/relationships/image" Target="../media/image63.wmf"/><Relationship Id="rId9" Type="http://schemas.openxmlformats.org/officeDocument/2006/relationships/oleObject" Target="../embeddings/oleObject44.bin"/><Relationship Id="rId14" Type="http://schemas.openxmlformats.org/officeDocument/2006/relationships/image" Target="../media/image68.wmf"/></Relationships>
</file>

<file path=ppt/slides/_rels/slide16.xml.rels><?xml version="1.0" encoding="UTF-8" standalone="yes"?>
<Relationships xmlns="http://schemas.openxmlformats.org/package/2006/relationships"><Relationship Id="rId8" Type="http://schemas.openxmlformats.org/officeDocument/2006/relationships/image" Target="../media/image72.wmf"/><Relationship Id="rId13" Type="http://schemas.openxmlformats.org/officeDocument/2006/relationships/image" Target="../media/image74.wmf"/><Relationship Id="rId3" Type="http://schemas.openxmlformats.org/officeDocument/2006/relationships/oleObject" Target="../embeddings/oleObject48.bin"/><Relationship Id="rId7" Type="http://schemas.openxmlformats.org/officeDocument/2006/relationships/oleObject" Target="../embeddings/oleObject50.bin"/><Relationship Id="rId12"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1.wmf"/><Relationship Id="rId11" Type="http://schemas.openxmlformats.org/officeDocument/2006/relationships/hyperlink" Target="http://developer.nvidia.com/cuda-zone/" TargetMode="External"/><Relationship Id="rId5" Type="http://schemas.openxmlformats.org/officeDocument/2006/relationships/oleObject" Target="../embeddings/oleObject49.bin"/><Relationship Id="rId10" Type="http://schemas.openxmlformats.org/officeDocument/2006/relationships/image" Target="../media/image73.wmf"/><Relationship Id="rId4" Type="http://schemas.openxmlformats.org/officeDocument/2006/relationships/image" Target="../media/image70.wmf"/><Relationship Id="rId9" Type="http://schemas.openxmlformats.org/officeDocument/2006/relationships/oleObject" Target="../embeddings/oleObject51.bin"/></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1.png"/><Relationship Id="rId3" Type="http://schemas.openxmlformats.org/officeDocument/2006/relationships/image" Target="../media/image79.png"/><Relationship Id="rId7" Type="http://schemas.openxmlformats.org/officeDocument/2006/relationships/image" Target="../media/image76.wmf"/><Relationship Id="rId12" Type="http://schemas.openxmlformats.org/officeDocument/2006/relationships/image" Target="../media/image78.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54.bin"/><Relationship Id="rId11" Type="http://schemas.openxmlformats.org/officeDocument/2006/relationships/oleObject" Target="../embeddings/oleObject56.bin"/><Relationship Id="rId5" Type="http://schemas.openxmlformats.org/officeDocument/2006/relationships/image" Target="../media/image75.wmf"/><Relationship Id="rId10" Type="http://schemas.openxmlformats.org/officeDocument/2006/relationships/image" Target="../media/image77.wmf"/><Relationship Id="rId4" Type="http://schemas.openxmlformats.org/officeDocument/2006/relationships/oleObject" Target="../embeddings/oleObject53.bin"/><Relationship Id="rId9" Type="http://schemas.openxmlformats.org/officeDocument/2006/relationships/oleObject" Target="../embeddings/oleObject55.bin"/></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1.png"/><Relationship Id="rId3" Type="http://schemas.openxmlformats.org/officeDocument/2006/relationships/image" Target="../media/image79.png"/><Relationship Id="rId7" Type="http://schemas.openxmlformats.org/officeDocument/2006/relationships/image" Target="../media/image76.wmf"/><Relationship Id="rId12" Type="http://schemas.openxmlformats.org/officeDocument/2006/relationships/image" Target="../media/image78.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58.bin"/><Relationship Id="rId11" Type="http://schemas.openxmlformats.org/officeDocument/2006/relationships/oleObject" Target="../embeddings/oleObject60.bin"/><Relationship Id="rId5" Type="http://schemas.openxmlformats.org/officeDocument/2006/relationships/image" Target="../media/image75.wmf"/><Relationship Id="rId10" Type="http://schemas.openxmlformats.org/officeDocument/2006/relationships/image" Target="../media/image77.wmf"/><Relationship Id="rId4" Type="http://schemas.openxmlformats.org/officeDocument/2006/relationships/oleObject" Target="../embeddings/oleObject57.bin"/><Relationship Id="rId9" Type="http://schemas.openxmlformats.org/officeDocument/2006/relationships/oleObject" Target="../embeddings/oleObject59.bin"/></Relationships>
</file>

<file path=ppt/slides/_rels/slide19.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84.png"/><Relationship Id="rId7" Type="http://schemas.openxmlformats.org/officeDocument/2006/relationships/oleObject" Target="../embeddings/oleObject62.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82.wmf"/><Relationship Id="rId5" Type="http://schemas.openxmlformats.org/officeDocument/2006/relationships/oleObject" Target="../embeddings/oleObject61.bin"/><Relationship Id="rId4" Type="http://schemas.openxmlformats.org/officeDocument/2006/relationships/image" Target="../media/image85.png"/><Relationship Id="rId9" Type="http://schemas.openxmlformats.org/officeDocument/2006/relationships/image" Target="../media/image8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hyperlink" Target="https://indico.jinr.ru/event/4343/overview" TargetMode="External"/><Relationship Id="rId2" Type="http://schemas.openxmlformats.org/officeDocument/2006/relationships/hyperlink" Target="https://indico.particle.mephi.ru/event/436/" TargetMode="External"/><Relationship Id="rId1" Type="http://schemas.openxmlformats.org/officeDocument/2006/relationships/slideLayout" Target="../slideLayouts/slideLayout7.xml"/><Relationship Id="rId4" Type="http://schemas.openxmlformats.org/officeDocument/2006/relationships/hyperlink" Target="https://indico.jinr.ru/event/5349/overview"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8.wmf"/><Relationship Id="rId18" Type="http://schemas.openxmlformats.org/officeDocument/2006/relationships/image" Target="../media/image10.wmf"/><Relationship Id="rId26" Type="http://schemas.openxmlformats.org/officeDocument/2006/relationships/image" Target="../media/image14.wmf"/><Relationship Id="rId3" Type="http://schemas.openxmlformats.org/officeDocument/2006/relationships/notesSlide" Target="../notesSlides/notesSlide2.xml"/><Relationship Id="rId21" Type="http://schemas.openxmlformats.org/officeDocument/2006/relationships/oleObject" Target="../embeddings/oleObject9.bin"/><Relationship Id="rId7" Type="http://schemas.openxmlformats.org/officeDocument/2006/relationships/image" Target="../media/image5.wmf"/><Relationship Id="rId12" Type="http://schemas.openxmlformats.org/officeDocument/2006/relationships/oleObject" Target="../embeddings/oleObject5.bin"/><Relationship Id="rId17" Type="http://schemas.openxmlformats.org/officeDocument/2006/relationships/oleObject" Target="../embeddings/oleObject7.bin"/><Relationship Id="rId25" Type="http://schemas.openxmlformats.org/officeDocument/2006/relationships/oleObject" Target="../embeddings/oleObject11.bin"/><Relationship Id="rId2" Type="http://schemas.openxmlformats.org/officeDocument/2006/relationships/slideLayout" Target="../slideLayouts/slideLayout2.xml"/><Relationship Id="rId16" Type="http://schemas.openxmlformats.org/officeDocument/2006/relationships/image" Target="../media/image9.wmf"/><Relationship Id="rId20" Type="http://schemas.openxmlformats.org/officeDocument/2006/relationships/image" Target="../media/image11.wmf"/><Relationship Id="rId29" Type="http://schemas.openxmlformats.org/officeDocument/2006/relationships/oleObject" Target="../embeddings/oleObject13.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7.wmf"/><Relationship Id="rId24" Type="http://schemas.openxmlformats.org/officeDocument/2006/relationships/image" Target="../media/image13.wmf"/><Relationship Id="rId32" Type="http://schemas.openxmlformats.org/officeDocument/2006/relationships/image" Target="../media/image17.wmf"/><Relationship Id="rId5" Type="http://schemas.openxmlformats.org/officeDocument/2006/relationships/image" Target="../media/image4.wmf"/><Relationship Id="rId15" Type="http://schemas.openxmlformats.org/officeDocument/2006/relationships/oleObject" Target="../embeddings/oleObject6.bin"/><Relationship Id="rId23" Type="http://schemas.openxmlformats.org/officeDocument/2006/relationships/oleObject" Target="../embeddings/oleObject10.bin"/><Relationship Id="rId28" Type="http://schemas.openxmlformats.org/officeDocument/2006/relationships/image" Target="../media/image15.wmf"/><Relationship Id="rId10" Type="http://schemas.openxmlformats.org/officeDocument/2006/relationships/oleObject" Target="../embeddings/oleObject4.bin"/><Relationship Id="rId19" Type="http://schemas.openxmlformats.org/officeDocument/2006/relationships/oleObject" Target="../embeddings/oleObject8.bin"/><Relationship Id="rId31" Type="http://schemas.openxmlformats.org/officeDocument/2006/relationships/oleObject" Target="../embeddings/oleObject14.bin"/><Relationship Id="rId4" Type="http://schemas.openxmlformats.org/officeDocument/2006/relationships/oleObject" Target="../embeddings/oleObject1.bin"/><Relationship Id="rId9" Type="http://schemas.openxmlformats.org/officeDocument/2006/relationships/image" Target="../media/image6.wmf"/><Relationship Id="rId14" Type="http://schemas.openxmlformats.org/officeDocument/2006/relationships/image" Target="../media/image18.png"/><Relationship Id="rId22" Type="http://schemas.openxmlformats.org/officeDocument/2006/relationships/image" Target="../media/image12.wmf"/><Relationship Id="rId27" Type="http://schemas.openxmlformats.org/officeDocument/2006/relationships/oleObject" Target="../embeddings/oleObject12.bin"/><Relationship Id="rId30" Type="http://schemas.openxmlformats.org/officeDocument/2006/relationships/image" Target="../media/image16.wm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5.wmf"/><Relationship Id="rId18" Type="http://schemas.openxmlformats.org/officeDocument/2006/relationships/oleObject" Target="../embeddings/oleObject22.bin"/><Relationship Id="rId3" Type="http://schemas.openxmlformats.org/officeDocument/2006/relationships/image" Target="../media/image28.png"/><Relationship Id="rId7" Type="http://schemas.openxmlformats.org/officeDocument/2006/relationships/image" Target="../media/image22.wmf"/><Relationship Id="rId12" Type="http://schemas.openxmlformats.org/officeDocument/2006/relationships/oleObject" Target="../embeddings/oleObject19.bin"/><Relationship Id="rId17" Type="http://schemas.openxmlformats.org/officeDocument/2006/relationships/image" Target="../media/image26.wmf"/><Relationship Id="rId2" Type="http://schemas.openxmlformats.org/officeDocument/2006/relationships/slideLayout" Target="../slideLayouts/slideLayout2.xml"/><Relationship Id="rId16" Type="http://schemas.openxmlformats.org/officeDocument/2006/relationships/oleObject" Target="../embeddings/oleObject21.bin"/><Relationship Id="rId1" Type="http://schemas.openxmlformats.org/officeDocument/2006/relationships/vmlDrawing" Target="../drawings/vmlDrawing2.vml"/><Relationship Id="rId6" Type="http://schemas.openxmlformats.org/officeDocument/2006/relationships/oleObject" Target="../embeddings/oleObject16.bin"/><Relationship Id="rId11" Type="http://schemas.openxmlformats.org/officeDocument/2006/relationships/image" Target="../media/image24.wmf"/><Relationship Id="rId5" Type="http://schemas.openxmlformats.org/officeDocument/2006/relationships/image" Target="../media/image21.wmf"/><Relationship Id="rId15" Type="http://schemas.openxmlformats.org/officeDocument/2006/relationships/oleObject" Target="../embeddings/oleObject20.bin"/><Relationship Id="rId10" Type="http://schemas.openxmlformats.org/officeDocument/2006/relationships/oleObject" Target="../embeddings/oleObject18.bin"/><Relationship Id="rId19" Type="http://schemas.openxmlformats.org/officeDocument/2006/relationships/image" Target="../media/image27.wmf"/><Relationship Id="rId4" Type="http://schemas.openxmlformats.org/officeDocument/2006/relationships/oleObject" Target="../embeddings/oleObject15.bin"/><Relationship Id="rId9" Type="http://schemas.openxmlformats.org/officeDocument/2006/relationships/image" Target="../media/image23.wmf"/><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32.png"/><Relationship Id="rId7"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0.wmf"/><Relationship Id="rId5" Type="http://schemas.openxmlformats.org/officeDocument/2006/relationships/oleObject" Target="../embeddings/oleObject23.bin"/><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oleObject" Target="../embeddings/oleObject29.bin"/><Relationship Id="rId18" Type="http://schemas.openxmlformats.org/officeDocument/2006/relationships/image" Target="../media/image43.png"/><Relationship Id="rId3" Type="http://schemas.openxmlformats.org/officeDocument/2006/relationships/notesSlide" Target="../notesSlides/notesSlide3.xml"/><Relationship Id="rId21" Type="http://schemas.openxmlformats.org/officeDocument/2006/relationships/oleObject" Target="../embeddings/oleObject30.bin"/><Relationship Id="rId7" Type="http://schemas.openxmlformats.org/officeDocument/2006/relationships/image" Target="../media/image35.emf"/><Relationship Id="rId12" Type="http://schemas.openxmlformats.org/officeDocument/2006/relationships/image" Target="../media/image37.wmf"/><Relationship Id="rId17" Type="http://schemas.openxmlformats.org/officeDocument/2006/relationships/image" Target="../media/image42.png"/><Relationship Id="rId2" Type="http://schemas.openxmlformats.org/officeDocument/2006/relationships/slideLayout" Target="../slideLayouts/slideLayout2.xml"/><Relationship Id="rId16" Type="http://schemas.openxmlformats.org/officeDocument/2006/relationships/image" Target="../media/image410.png"/><Relationship Id="rId20" Type="http://schemas.openxmlformats.org/officeDocument/2006/relationships/image" Target="../media/image390.png"/><Relationship Id="rId1" Type="http://schemas.openxmlformats.org/officeDocument/2006/relationships/vmlDrawing" Target="../drawings/vmlDrawing4.vml"/><Relationship Id="rId6" Type="http://schemas.openxmlformats.org/officeDocument/2006/relationships/oleObject" Target="../embeddings/oleObject26.bin"/><Relationship Id="rId11" Type="http://schemas.openxmlformats.org/officeDocument/2006/relationships/oleObject" Target="../embeddings/oleObject28.bin"/><Relationship Id="rId5" Type="http://schemas.openxmlformats.org/officeDocument/2006/relationships/image" Target="../media/image34.emf"/><Relationship Id="rId15" Type="http://schemas.openxmlformats.org/officeDocument/2006/relationships/image" Target="../media/image41.png"/><Relationship Id="rId10" Type="http://schemas.openxmlformats.org/officeDocument/2006/relationships/image" Target="../media/image36.wmf"/><Relationship Id="rId19" Type="http://schemas.openxmlformats.org/officeDocument/2006/relationships/image" Target="../media/image44.png"/><Relationship Id="rId4" Type="http://schemas.openxmlformats.org/officeDocument/2006/relationships/oleObject" Target="../embeddings/oleObject25.bin"/><Relationship Id="rId9" Type="http://schemas.openxmlformats.org/officeDocument/2006/relationships/oleObject" Target="../embeddings/oleObject27.bin"/><Relationship Id="rId14" Type="http://schemas.openxmlformats.org/officeDocument/2006/relationships/image" Target="../media/image38.wmf"/><Relationship Id="rId22" Type="http://schemas.openxmlformats.org/officeDocument/2006/relationships/image" Target="../media/image39.wmf"/></Relationships>
</file>

<file path=ppt/slides/_rels/slide9.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31.bin"/><Relationship Id="rId7"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6.emf"/><Relationship Id="rId5" Type="http://schemas.openxmlformats.org/officeDocument/2006/relationships/oleObject" Target="../embeddings/oleObject32.bin"/><Relationship Id="rId10" Type="http://schemas.openxmlformats.org/officeDocument/2006/relationships/image" Target="../media/image48.emf"/><Relationship Id="rId4" Type="http://schemas.openxmlformats.org/officeDocument/2006/relationships/image" Target="../media/image45.wmf"/><Relationship Id="rId9" Type="http://schemas.openxmlformats.org/officeDocument/2006/relationships/oleObject" Target="../embeddings/oleObject3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09800" y="84140"/>
            <a:ext cx="7772400" cy="1989088"/>
          </a:xfrm>
        </p:spPr>
        <p:txBody>
          <a:bodyPr rtlCol="0">
            <a:noAutofit/>
          </a:bodyPr>
          <a:lstStyle/>
          <a:p>
            <a:pPr>
              <a:lnSpc>
                <a:spcPct val="100000"/>
              </a:lnSpc>
              <a:defRPr/>
            </a:pPr>
            <a:r>
              <a:rPr lang="ru-RU" sz="3200" b="1" cap="all" dirty="0">
                <a:latin typeface="Arial" panose="020B0604020202020204" pitchFamily="34" charset="0"/>
                <a:cs typeface="Arial" panose="020B0604020202020204" pitchFamily="34" charset="0"/>
              </a:rPr>
              <a:t>Исследование кластерной структуры атомных ядер и её проявлений в ядерных реакциях</a:t>
            </a:r>
            <a:endParaRPr lang="ru-RU" sz="3200" dirty="0">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2895600" y="2194617"/>
            <a:ext cx="6400800" cy="548322"/>
          </a:xfrm>
        </p:spPr>
        <p:txBody>
          <a:bodyPr rtlCol="0">
            <a:normAutofit/>
          </a:bodyPr>
          <a:lstStyle/>
          <a:p>
            <a:pPr>
              <a:defRPr/>
            </a:pPr>
            <a:r>
              <a:rPr lang="ru-RU" sz="2200" dirty="0" err="1" smtClean="0">
                <a:latin typeface="Arial" panose="020B0604020202020204" pitchFamily="34" charset="0"/>
                <a:cs typeface="Arial" panose="020B0604020202020204" pitchFamily="34" charset="0"/>
              </a:rPr>
              <a:t>Бажин</a:t>
            </a:r>
            <a:r>
              <a:rPr lang="ru-RU" sz="2200" dirty="0" smtClean="0">
                <a:latin typeface="Arial" panose="020B0604020202020204" pitchFamily="34" charset="0"/>
                <a:cs typeface="Arial" panose="020B0604020202020204" pitchFamily="34" charset="0"/>
              </a:rPr>
              <a:t> Антон Сергеевич</a:t>
            </a:r>
            <a:endParaRPr lang="en-US" sz="2200" baseline="30000" dirty="0">
              <a:latin typeface="Arial" panose="020B0604020202020204" pitchFamily="34" charset="0"/>
              <a:cs typeface="Arial" panose="020B0604020202020204" pitchFamily="34" charset="0"/>
            </a:endParaRPr>
          </a:p>
        </p:txBody>
      </p:sp>
      <p:pic>
        <p:nvPicPr>
          <p:cNvPr id="8" name="Picture 7" descr="https://indico.cern.ch/event/839985/images/27761-JINR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178" y="834726"/>
            <a:ext cx="1979041" cy="197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ersonalities of ME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1460" y="988106"/>
            <a:ext cx="2966093" cy="167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3716052" y="2783985"/>
            <a:ext cx="4759896" cy="923330"/>
          </a:xfrm>
          <a:prstGeom prst="rect">
            <a:avLst/>
          </a:prstGeom>
        </p:spPr>
        <p:txBody>
          <a:bodyPr wrap="square">
            <a:spAutoFit/>
          </a:bodyPr>
          <a:lstStyle/>
          <a:p>
            <a:pPr algn="ctr">
              <a:lnSpc>
                <a:spcPct val="150000"/>
              </a:lnSpc>
            </a:pPr>
            <a:r>
              <a:rPr lang="ru-RU" dirty="0" smtClean="0"/>
              <a:t>1.3.15 Физика атомных ядер и элементарных частиц, физика высоких энергий</a:t>
            </a:r>
            <a:endParaRPr lang="ru-RU" dirty="0"/>
          </a:p>
        </p:txBody>
      </p:sp>
      <p:sp>
        <p:nvSpPr>
          <p:cNvPr id="5" name="Прямоугольник 4"/>
          <p:cNvSpPr/>
          <p:nvPr/>
        </p:nvSpPr>
        <p:spPr>
          <a:xfrm>
            <a:off x="3716052" y="3748361"/>
            <a:ext cx="4812279" cy="369332"/>
          </a:xfrm>
          <a:prstGeom prst="rect">
            <a:avLst/>
          </a:prstGeom>
        </p:spPr>
        <p:txBody>
          <a:bodyPr wrap="none">
            <a:spAutoFit/>
          </a:bodyPr>
          <a:lstStyle/>
          <a:p>
            <a:r>
              <a:rPr lang="ru-RU" dirty="0" smtClean="0"/>
              <a:t>Кафедра № 40 «Физика элементарных частиц»</a:t>
            </a:r>
            <a:endParaRPr lang="ru-RU" dirty="0"/>
          </a:p>
        </p:txBody>
      </p:sp>
      <p:sp>
        <p:nvSpPr>
          <p:cNvPr id="12" name="Прямоугольник 11"/>
          <p:cNvSpPr/>
          <p:nvPr/>
        </p:nvSpPr>
        <p:spPr>
          <a:xfrm>
            <a:off x="156872" y="4829568"/>
            <a:ext cx="8371459" cy="1015663"/>
          </a:xfrm>
          <a:prstGeom prst="rect">
            <a:avLst/>
          </a:prstGeom>
        </p:spPr>
        <p:txBody>
          <a:bodyPr wrap="none">
            <a:spAutoFit/>
          </a:bodyPr>
          <a:lstStyle/>
          <a:p>
            <a:pPr>
              <a:lnSpc>
                <a:spcPct val="150000"/>
              </a:lnSpc>
            </a:pPr>
            <a:r>
              <a:rPr lang="ru-RU" sz="2000" dirty="0" smtClean="0">
                <a:latin typeface="Arial" panose="020B0604020202020204" pitchFamily="34" charset="0"/>
                <a:cs typeface="Arial" panose="020B0604020202020204" pitchFamily="34" charset="0"/>
              </a:rPr>
              <a:t>Научный руководитель:    </a:t>
            </a:r>
            <a:r>
              <a:rPr lang="ru-RU" sz="2000" dirty="0" err="1" smtClean="0">
                <a:latin typeface="Arial" panose="020B0604020202020204" pitchFamily="34" charset="0"/>
                <a:cs typeface="Arial" panose="020B0604020202020204" pitchFamily="34" charset="0"/>
              </a:rPr>
              <a:t>д.ф-м.н</a:t>
            </a:r>
            <a:r>
              <a:rPr lang="ru-RU" sz="2000" dirty="0" smtClean="0">
                <a:latin typeface="Arial" panose="020B0604020202020204" pitchFamily="34" charset="0"/>
                <a:cs typeface="Arial" panose="020B0604020202020204" pitchFamily="34" charset="0"/>
              </a:rPr>
              <a:t>. Гуров Юрий Борисович</a:t>
            </a:r>
          </a:p>
          <a:p>
            <a:pPr>
              <a:lnSpc>
                <a:spcPct val="150000"/>
              </a:lnSpc>
            </a:pPr>
            <a:r>
              <a:rPr lang="ru-RU" sz="2000" dirty="0" smtClean="0">
                <a:latin typeface="Arial" panose="020B0604020202020204" pitchFamily="34" charset="0"/>
                <a:cs typeface="Arial" panose="020B0604020202020204" pitchFamily="34" charset="0"/>
              </a:rPr>
              <a:t>Консультант:                      </a:t>
            </a:r>
            <a:r>
              <a:rPr lang="ru-RU" sz="2000" dirty="0" err="1" smtClean="0">
                <a:latin typeface="Arial" panose="020B0604020202020204" pitchFamily="34" charset="0"/>
                <a:cs typeface="Arial" panose="020B0604020202020204" pitchFamily="34" charset="0"/>
              </a:rPr>
              <a:t>д.ф-м.н</a:t>
            </a:r>
            <a:r>
              <a:rPr lang="ru-RU" sz="2000" dirty="0" smtClean="0">
                <a:latin typeface="Arial" panose="020B0604020202020204" pitchFamily="34" charset="0"/>
                <a:cs typeface="Arial" panose="020B0604020202020204" pitchFamily="34" charset="0"/>
              </a:rPr>
              <a:t> Самарин Вячеслав Владимирович</a:t>
            </a:r>
            <a:endParaRPr lang="ru-RU" sz="2000" dirty="0">
              <a:latin typeface="Arial" panose="020B0604020202020204" pitchFamily="34" charset="0"/>
              <a:cs typeface="Arial" panose="020B0604020202020204" pitchFamily="34" charset="0"/>
            </a:endParaRPr>
          </a:p>
        </p:txBody>
      </p:sp>
      <p:sp>
        <p:nvSpPr>
          <p:cNvPr id="13" name="Прямоугольник 12"/>
          <p:cNvSpPr/>
          <p:nvPr/>
        </p:nvSpPr>
        <p:spPr>
          <a:xfrm>
            <a:off x="5210180" y="6063545"/>
            <a:ext cx="1771639" cy="400110"/>
          </a:xfrm>
          <a:prstGeom prst="rect">
            <a:avLst/>
          </a:prstGeom>
        </p:spPr>
        <p:txBody>
          <a:bodyPr wrap="none">
            <a:spAutoFit/>
          </a:bodyPr>
          <a:lstStyle/>
          <a:p>
            <a:r>
              <a:rPr lang="ru-RU" sz="2000" dirty="0" smtClean="0">
                <a:latin typeface="Arial" panose="020B0604020202020204" pitchFamily="34" charset="0"/>
                <a:cs typeface="Arial" panose="020B0604020202020204" pitchFamily="34" charset="0"/>
              </a:rPr>
              <a:t>2025, Москва</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2877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6DE75843-D1B1-4762-B075-F89EBA8327A6}" type="slidenum">
              <a:rPr lang="ru-RU" smtClean="0"/>
              <a:t>10</a:t>
            </a:fld>
            <a:endParaRPr lang="ru-RU"/>
          </a:p>
        </p:txBody>
      </p:sp>
      <p:sp>
        <p:nvSpPr>
          <p:cNvPr id="5" name="Прямоугольник 4"/>
          <p:cNvSpPr/>
          <p:nvPr/>
        </p:nvSpPr>
        <p:spPr>
          <a:xfrm>
            <a:off x="83271" y="1406351"/>
            <a:ext cx="6012729" cy="2862322"/>
          </a:xfrm>
          <a:prstGeom prst="rect">
            <a:avLst/>
          </a:prstGeom>
        </p:spPr>
        <p:txBody>
          <a:bodyPr wrap="square">
            <a:spAutoFit/>
          </a:bodyPr>
          <a:lstStyle/>
          <a:p>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ground</a:t>
            </a:r>
            <a:r>
              <a:rPr lang="ru-RU" dirty="0">
                <a:latin typeface="Comic Sans MS" panose="030F0702030302020204" pitchFamily="66" charset="0"/>
              </a:rPr>
              <a:t> </a:t>
            </a:r>
            <a:r>
              <a:rPr lang="ru-RU" dirty="0" err="1">
                <a:latin typeface="Comic Sans MS" panose="030F0702030302020204" pitchFamily="66" charset="0"/>
              </a:rPr>
              <a:t>state</a:t>
            </a:r>
            <a:r>
              <a:rPr lang="ru-RU" dirty="0">
                <a:latin typeface="Comic Sans MS" panose="030F0702030302020204" pitchFamily="66" charset="0"/>
              </a:rPr>
              <a:t> J=1: </a:t>
            </a:r>
            <a:endParaRPr lang="en-US" dirty="0" smtClean="0">
              <a:latin typeface="Comic Sans MS" panose="030F0702030302020204" pitchFamily="66" charset="0"/>
            </a:endParaRPr>
          </a:p>
          <a:p>
            <a:r>
              <a:rPr lang="ru-RU" dirty="0" err="1" smtClean="0">
                <a:latin typeface="Comic Sans MS" panose="030F0702030302020204" pitchFamily="66" charset="0"/>
              </a:rPr>
              <a:t>Esep</a:t>
            </a:r>
            <a:r>
              <a:rPr lang="ru-RU" dirty="0" smtClean="0">
                <a:latin typeface="Comic Sans MS" panose="030F0702030302020204" pitchFamily="66" charset="0"/>
              </a:rPr>
              <a:t> </a:t>
            </a:r>
            <a:r>
              <a:rPr lang="ru-RU" dirty="0">
                <a:latin typeface="Comic Sans MS" panose="030F0702030302020204" pitchFamily="66" charset="0"/>
              </a:rPr>
              <a:t>=3.725 </a:t>
            </a:r>
            <a:r>
              <a:rPr lang="ru-RU" dirty="0" err="1">
                <a:latin typeface="Comic Sans MS" panose="030F0702030302020204" pitchFamily="66" charset="0"/>
              </a:rPr>
              <a:t>MeV</a:t>
            </a:r>
            <a:r>
              <a:rPr lang="ru-RU" dirty="0">
                <a:latin typeface="Comic Sans MS" panose="030F0702030302020204" pitchFamily="66" charset="0"/>
              </a:rPr>
              <a:t> (</a:t>
            </a:r>
            <a:r>
              <a:rPr lang="ru-RU" dirty="0" err="1">
                <a:latin typeface="Comic Sans MS" panose="030F0702030302020204" pitchFamily="66" charset="0"/>
              </a:rPr>
              <a:t>to</a:t>
            </a:r>
            <a:r>
              <a:rPr lang="ru-RU" dirty="0">
                <a:latin typeface="Comic Sans MS" panose="030F0702030302020204" pitchFamily="66" charset="0"/>
              </a:rPr>
              <a:t> 3 </a:t>
            </a:r>
            <a:r>
              <a:rPr lang="ru-RU" dirty="0" err="1">
                <a:latin typeface="Comic Sans MS" panose="030F0702030302020204" pitchFamily="66" charset="0"/>
              </a:rPr>
              <a:t>paticles</a:t>
            </a:r>
            <a:r>
              <a:rPr lang="ru-RU" dirty="0">
                <a:latin typeface="Comic Sans MS" panose="030F0702030302020204" pitchFamily="66" charset="0"/>
              </a:rPr>
              <a:t> a, p </a:t>
            </a:r>
            <a:r>
              <a:rPr lang="ru-RU" dirty="0" err="1">
                <a:latin typeface="Comic Sans MS" panose="030F0702030302020204" pitchFamily="66" charset="0"/>
              </a:rPr>
              <a:t>and</a:t>
            </a:r>
            <a:r>
              <a:rPr lang="ru-RU" dirty="0">
                <a:latin typeface="Comic Sans MS" panose="030F0702030302020204" pitchFamily="66" charset="0"/>
              </a:rPr>
              <a:t> n). </a:t>
            </a:r>
          </a:p>
          <a:p>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calculated</a:t>
            </a:r>
            <a:r>
              <a:rPr lang="ru-RU" dirty="0">
                <a:latin typeface="Comic Sans MS" panose="030F0702030302020204" pitchFamily="66" charset="0"/>
              </a:rPr>
              <a:t> </a:t>
            </a:r>
            <a:r>
              <a:rPr lang="ru-RU" dirty="0" err="1">
                <a:latin typeface="Comic Sans MS" panose="030F0702030302020204" pitchFamily="66" charset="0"/>
              </a:rPr>
              <a:t>energy</a:t>
            </a:r>
            <a:r>
              <a:rPr lang="ru-RU" dirty="0">
                <a:latin typeface="Comic Sans MS" panose="030F0702030302020204" pitchFamily="66" charset="0"/>
              </a:rPr>
              <a:t> </a:t>
            </a:r>
            <a:r>
              <a:rPr lang="ru-RU" dirty="0" err="1">
                <a:latin typeface="Comic Sans MS" panose="030F0702030302020204" pitchFamily="66" charset="0"/>
              </a:rPr>
              <a:t>of</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ground</a:t>
            </a:r>
            <a:r>
              <a:rPr lang="ru-RU" dirty="0">
                <a:latin typeface="Comic Sans MS" panose="030F0702030302020204" pitchFamily="66" charset="0"/>
              </a:rPr>
              <a:t> </a:t>
            </a:r>
            <a:r>
              <a:rPr lang="ru-RU" dirty="0" err="1">
                <a:latin typeface="Comic Sans MS" panose="030F0702030302020204" pitchFamily="66" charset="0"/>
              </a:rPr>
              <a:t>state</a:t>
            </a:r>
            <a:r>
              <a:rPr lang="ru-RU" dirty="0">
                <a:latin typeface="Comic Sans MS" panose="030F0702030302020204" pitchFamily="66" charset="0"/>
              </a:rPr>
              <a:t> </a:t>
            </a:r>
            <a:r>
              <a:rPr lang="ru-RU" dirty="0" err="1">
                <a:latin typeface="Comic Sans MS" panose="030F0702030302020204" pitchFamily="66" charset="0"/>
              </a:rPr>
              <a:t>with</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triplet</a:t>
            </a:r>
            <a:r>
              <a:rPr lang="ru-RU" dirty="0">
                <a:latin typeface="Comic Sans MS" panose="030F0702030302020204" pitchFamily="66" charset="0"/>
              </a:rPr>
              <a:t> </a:t>
            </a:r>
            <a:r>
              <a:rPr lang="ru-RU" dirty="0" err="1">
                <a:latin typeface="Comic Sans MS" panose="030F0702030302020204" pitchFamily="66" charset="0"/>
              </a:rPr>
              <a:t>state</a:t>
            </a:r>
            <a:r>
              <a:rPr lang="ru-RU" dirty="0">
                <a:latin typeface="Comic Sans MS" panose="030F0702030302020204" pitchFamily="66" charset="0"/>
              </a:rPr>
              <a:t> </a:t>
            </a:r>
            <a:r>
              <a:rPr lang="ru-RU" dirty="0" err="1">
                <a:latin typeface="Comic Sans MS" panose="030F0702030302020204" pitchFamily="66" charset="0"/>
              </a:rPr>
              <a:t>of</a:t>
            </a:r>
            <a:r>
              <a:rPr lang="ru-RU" dirty="0">
                <a:latin typeface="Comic Sans MS" panose="030F0702030302020204" pitchFamily="66" charset="0"/>
              </a:rPr>
              <a:t> (</a:t>
            </a:r>
            <a:r>
              <a:rPr lang="ru-RU" dirty="0" err="1">
                <a:latin typeface="Comic Sans MS" panose="030F0702030302020204" pitchFamily="66" charset="0"/>
              </a:rPr>
              <a:t>p+n</a:t>
            </a:r>
            <a:r>
              <a:rPr lang="ru-RU" dirty="0">
                <a:latin typeface="Comic Sans MS" panose="030F0702030302020204" pitchFamily="66" charset="0"/>
              </a:rPr>
              <a:t>) </a:t>
            </a:r>
            <a:r>
              <a:rPr lang="ru-RU" dirty="0" err="1" smtClean="0">
                <a:latin typeface="Comic Sans MS" panose="030F0702030302020204" pitchFamily="66" charset="0"/>
              </a:rPr>
              <a:t>subsystem</a:t>
            </a:r>
            <a:r>
              <a:rPr lang="en-US" dirty="0" smtClean="0">
                <a:latin typeface="Comic Sans MS" panose="030F0702030302020204" pitchFamily="66" charset="0"/>
              </a:rPr>
              <a:t> </a:t>
            </a:r>
            <a:r>
              <a:rPr lang="ru-RU" dirty="0" err="1" smtClean="0">
                <a:latin typeface="Comic Sans MS" panose="030F0702030302020204" pitchFamily="66" charset="0"/>
              </a:rPr>
              <a:t>is</a:t>
            </a:r>
            <a:r>
              <a:rPr lang="en-US" dirty="0" smtClean="0">
                <a:latin typeface="Comic Sans MS" panose="030F0702030302020204" pitchFamily="66" charset="0"/>
              </a:rPr>
              <a:t> </a:t>
            </a:r>
            <a:r>
              <a:rPr lang="ru-RU" dirty="0" smtClean="0">
                <a:latin typeface="Comic Sans MS" panose="030F0702030302020204" pitchFamily="66" charset="0"/>
              </a:rPr>
              <a:t>-3.7 </a:t>
            </a:r>
            <a:r>
              <a:rPr lang="ru-RU" dirty="0" err="1">
                <a:latin typeface="Comic Sans MS" panose="030F0702030302020204" pitchFamily="66" charset="0"/>
              </a:rPr>
              <a:t>MeV</a:t>
            </a:r>
            <a:r>
              <a:rPr lang="ru-RU" dirty="0">
                <a:latin typeface="Comic Sans MS" panose="030F0702030302020204" pitchFamily="66" charset="0"/>
              </a:rPr>
              <a:t>.</a:t>
            </a:r>
          </a:p>
          <a:p>
            <a:endParaRPr lang="en-US" dirty="0" smtClean="0">
              <a:latin typeface="Comic Sans MS" panose="030F0702030302020204" pitchFamily="66" charset="0"/>
            </a:endParaRPr>
          </a:p>
          <a:p>
            <a:r>
              <a:rPr lang="ru-RU" dirty="0" err="1" smtClean="0">
                <a:latin typeface="Comic Sans MS" panose="030F0702030302020204" pitchFamily="66" charset="0"/>
              </a:rPr>
              <a:t>The</a:t>
            </a:r>
            <a:r>
              <a:rPr lang="ru-RU" dirty="0" smtClean="0">
                <a:latin typeface="Comic Sans MS" panose="030F0702030302020204" pitchFamily="66" charset="0"/>
              </a:rPr>
              <a:t> </a:t>
            </a:r>
            <a:r>
              <a:rPr lang="ru-RU" dirty="0" err="1">
                <a:latin typeface="Comic Sans MS" panose="030F0702030302020204" pitchFamily="66" charset="0"/>
              </a:rPr>
              <a:t>excited</a:t>
            </a:r>
            <a:r>
              <a:rPr lang="ru-RU" dirty="0">
                <a:latin typeface="Comic Sans MS" panose="030F0702030302020204" pitchFamily="66" charset="0"/>
              </a:rPr>
              <a:t> </a:t>
            </a:r>
            <a:r>
              <a:rPr lang="ru-RU" dirty="0" err="1">
                <a:latin typeface="Comic Sans MS" panose="030F0702030302020204" pitchFamily="66" charset="0"/>
              </a:rPr>
              <a:t>state</a:t>
            </a:r>
            <a:r>
              <a:rPr lang="ru-RU" dirty="0">
                <a:latin typeface="Comic Sans MS" panose="030F0702030302020204" pitchFamily="66" charset="0"/>
              </a:rPr>
              <a:t> </a:t>
            </a:r>
            <a:r>
              <a:rPr lang="ru-RU" dirty="0" smtClean="0">
                <a:latin typeface="Comic Sans MS" panose="030F0702030302020204" pitchFamily="66" charset="0"/>
              </a:rPr>
              <a:t>J=0</a:t>
            </a:r>
            <a:r>
              <a:rPr lang="en-US" dirty="0" smtClean="0">
                <a:latin typeface="Comic Sans MS" panose="030F0702030302020204" pitchFamily="66" charset="0"/>
              </a:rPr>
              <a:t>:</a:t>
            </a:r>
          </a:p>
          <a:p>
            <a:r>
              <a:rPr lang="ru-RU" dirty="0" err="1" smtClean="0">
                <a:latin typeface="Comic Sans MS" panose="030F0702030302020204" pitchFamily="66" charset="0"/>
              </a:rPr>
              <a:t>with</a:t>
            </a:r>
            <a:r>
              <a:rPr lang="ru-RU" dirty="0" smtClean="0">
                <a:latin typeface="Comic Sans MS" panose="030F0702030302020204" pitchFamily="66" charset="0"/>
              </a:rPr>
              <a:t> </a:t>
            </a:r>
            <a:r>
              <a:rPr lang="ru-RU" dirty="0" err="1">
                <a:latin typeface="Comic Sans MS" panose="030F0702030302020204" pitchFamily="66" charset="0"/>
              </a:rPr>
              <a:t>E</a:t>
            </a:r>
            <a:r>
              <a:rPr lang="ru-RU" baseline="-25000" dirty="0" err="1">
                <a:latin typeface="Comic Sans MS" panose="030F0702030302020204" pitchFamily="66" charset="0"/>
              </a:rPr>
              <a:t>exc</a:t>
            </a:r>
            <a:r>
              <a:rPr lang="ru-RU" dirty="0">
                <a:latin typeface="Comic Sans MS" panose="030F0702030302020204" pitchFamily="66" charset="0"/>
              </a:rPr>
              <a:t>=3.563 </a:t>
            </a:r>
            <a:r>
              <a:rPr lang="ru-RU" dirty="0" err="1">
                <a:latin typeface="Comic Sans MS" panose="030F0702030302020204" pitchFamily="66" charset="0"/>
              </a:rPr>
              <a:t>MeV</a:t>
            </a:r>
            <a:r>
              <a:rPr lang="ru-RU" dirty="0">
                <a:latin typeface="Comic Sans MS" panose="030F0702030302020204" pitchFamily="66" charset="0"/>
              </a:rPr>
              <a:t>,  </a:t>
            </a:r>
            <a:r>
              <a:rPr lang="ru-RU" dirty="0" err="1">
                <a:latin typeface="Comic Sans MS" panose="030F0702030302020204" pitchFamily="66" charset="0"/>
              </a:rPr>
              <a:t>E</a:t>
            </a:r>
            <a:r>
              <a:rPr lang="ru-RU" baseline="-25000" dirty="0" err="1">
                <a:latin typeface="Comic Sans MS" panose="030F0702030302020204" pitchFamily="66" charset="0"/>
              </a:rPr>
              <a:t>sep</a:t>
            </a:r>
            <a:r>
              <a:rPr lang="ru-RU" dirty="0">
                <a:latin typeface="Comic Sans MS" panose="030F0702030302020204" pitchFamily="66" charset="0"/>
              </a:rPr>
              <a:t> =0.162 </a:t>
            </a:r>
            <a:r>
              <a:rPr lang="ru-RU" dirty="0" err="1">
                <a:latin typeface="Comic Sans MS" panose="030F0702030302020204" pitchFamily="66" charset="0"/>
              </a:rPr>
              <a:t>MeV</a:t>
            </a:r>
            <a:r>
              <a:rPr lang="ru-RU" dirty="0">
                <a:latin typeface="Comic Sans MS" panose="030F0702030302020204" pitchFamily="66" charset="0"/>
              </a:rPr>
              <a:t> (</a:t>
            </a:r>
            <a:r>
              <a:rPr lang="ru-RU" dirty="0" err="1">
                <a:latin typeface="Comic Sans MS" panose="030F0702030302020204" pitchFamily="66" charset="0"/>
              </a:rPr>
              <a:t>to</a:t>
            </a:r>
            <a:r>
              <a:rPr lang="ru-RU" dirty="0">
                <a:latin typeface="Comic Sans MS" panose="030F0702030302020204" pitchFamily="66" charset="0"/>
              </a:rPr>
              <a:t> 3 </a:t>
            </a:r>
            <a:r>
              <a:rPr lang="ru-RU" dirty="0" err="1">
                <a:latin typeface="Comic Sans MS" panose="030F0702030302020204" pitchFamily="66" charset="0"/>
              </a:rPr>
              <a:t>paticles</a:t>
            </a:r>
            <a:r>
              <a:rPr lang="ru-RU" dirty="0">
                <a:latin typeface="Comic Sans MS" panose="030F0702030302020204" pitchFamily="66" charset="0"/>
              </a:rPr>
              <a:t> a, p </a:t>
            </a:r>
            <a:r>
              <a:rPr lang="ru-RU" dirty="0" err="1">
                <a:latin typeface="Comic Sans MS" panose="030F0702030302020204" pitchFamily="66" charset="0"/>
              </a:rPr>
              <a:t>and</a:t>
            </a:r>
            <a:r>
              <a:rPr lang="ru-RU" dirty="0">
                <a:latin typeface="Comic Sans MS" panose="030F0702030302020204" pitchFamily="66" charset="0"/>
              </a:rPr>
              <a:t> </a:t>
            </a:r>
            <a:r>
              <a:rPr lang="ru-RU" dirty="0" smtClean="0">
                <a:latin typeface="Comic Sans MS" panose="030F0702030302020204" pitchFamily="66" charset="0"/>
              </a:rPr>
              <a:t>n)</a:t>
            </a:r>
            <a:r>
              <a:rPr lang="en-US" dirty="0" smtClean="0">
                <a:latin typeface="Comic Sans MS" panose="030F0702030302020204" pitchFamily="66" charset="0"/>
              </a:rPr>
              <a:t> </a:t>
            </a:r>
            <a:r>
              <a:rPr lang="ru-RU" dirty="0" err="1" smtClean="0">
                <a:latin typeface="Comic Sans MS" panose="030F0702030302020204" pitchFamily="66" charset="0"/>
              </a:rPr>
              <a:t>may</a:t>
            </a:r>
            <a:r>
              <a:rPr lang="ru-RU" dirty="0" smtClean="0">
                <a:latin typeface="Comic Sans MS" panose="030F0702030302020204" pitchFamily="66" charset="0"/>
              </a:rPr>
              <a:t> </a:t>
            </a:r>
            <a:r>
              <a:rPr lang="ru-RU" dirty="0" err="1">
                <a:latin typeface="Comic Sans MS" panose="030F0702030302020204" pitchFamily="66" charset="0"/>
              </a:rPr>
              <a:t>be</a:t>
            </a:r>
            <a:r>
              <a:rPr lang="ru-RU" dirty="0">
                <a:latin typeface="Comic Sans MS" panose="030F0702030302020204" pitchFamily="66" charset="0"/>
              </a:rPr>
              <a:t> </a:t>
            </a:r>
            <a:r>
              <a:rPr lang="ru-RU" dirty="0" err="1">
                <a:latin typeface="Comic Sans MS" panose="030F0702030302020204" pitchFamily="66" charset="0"/>
              </a:rPr>
              <a:t>presented</a:t>
            </a:r>
            <a:r>
              <a:rPr lang="ru-RU" dirty="0">
                <a:latin typeface="Comic Sans MS" panose="030F0702030302020204" pitchFamily="66" charset="0"/>
              </a:rPr>
              <a:t> </a:t>
            </a:r>
            <a:r>
              <a:rPr lang="ru-RU" dirty="0" err="1">
                <a:latin typeface="Comic Sans MS" panose="030F0702030302020204" pitchFamily="66" charset="0"/>
              </a:rPr>
              <a:t>as</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ground</a:t>
            </a:r>
            <a:r>
              <a:rPr lang="ru-RU" dirty="0">
                <a:latin typeface="Comic Sans MS" panose="030F0702030302020204" pitchFamily="66" charset="0"/>
              </a:rPr>
              <a:t> </a:t>
            </a:r>
            <a:r>
              <a:rPr lang="ru-RU" dirty="0" err="1">
                <a:latin typeface="Comic Sans MS" panose="030F0702030302020204" pitchFamily="66" charset="0"/>
              </a:rPr>
              <a:t>state</a:t>
            </a:r>
            <a:r>
              <a:rPr lang="ru-RU" dirty="0">
                <a:latin typeface="Comic Sans MS" panose="030F0702030302020204" pitchFamily="66" charset="0"/>
              </a:rPr>
              <a:t> </a:t>
            </a:r>
            <a:r>
              <a:rPr lang="ru-RU" dirty="0" err="1">
                <a:latin typeface="Comic Sans MS" panose="030F0702030302020204" pitchFamily="66" charset="0"/>
              </a:rPr>
              <a:t>with</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singlet</a:t>
            </a:r>
            <a:r>
              <a:rPr lang="ru-RU" dirty="0">
                <a:latin typeface="Comic Sans MS" panose="030F0702030302020204" pitchFamily="66" charset="0"/>
              </a:rPr>
              <a:t> </a:t>
            </a:r>
            <a:r>
              <a:rPr lang="ru-RU" dirty="0" err="1">
                <a:latin typeface="Comic Sans MS" panose="030F0702030302020204" pitchFamily="66" charset="0"/>
              </a:rPr>
              <a:t>state</a:t>
            </a:r>
            <a:r>
              <a:rPr lang="ru-RU" dirty="0">
                <a:latin typeface="Comic Sans MS" panose="030F0702030302020204" pitchFamily="66" charset="0"/>
              </a:rPr>
              <a:t> </a:t>
            </a:r>
            <a:r>
              <a:rPr lang="ru-RU" dirty="0" err="1">
                <a:latin typeface="Comic Sans MS" panose="030F0702030302020204" pitchFamily="66" charset="0"/>
              </a:rPr>
              <a:t>of</a:t>
            </a:r>
            <a:r>
              <a:rPr lang="ru-RU" dirty="0">
                <a:latin typeface="Comic Sans MS" panose="030F0702030302020204" pitchFamily="66" charset="0"/>
              </a:rPr>
              <a:t> (</a:t>
            </a:r>
            <a:r>
              <a:rPr lang="ru-RU" dirty="0" err="1">
                <a:latin typeface="Comic Sans MS" panose="030F0702030302020204" pitchFamily="66" charset="0"/>
              </a:rPr>
              <a:t>p+n</a:t>
            </a:r>
            <a:r>
              <a:rPr lang="ru-RU" dirty="0">
                <a:latin typeface="Comic Sans MS" panose="030F0702030302020204" pitchFamily="66" charset="0"/>
              </a:rPr>
              <a:t>) </a:t>
            </a:r>
            <a:r>
              <a:rPr lang="ru-RU" dirty="0" err="1">
                <a:latin typeface="Comic Sans MS" panose="030F0702030302020204" pitchFamily="66" charset="0"/>
              </a:rPr>
              <a:t>subsystem</a:t>
            </a:r>
            <a:r>
              <a:rPr lang="ru-RU" dirty="0">
                <a:latin typeface="Comic Sans MS" panose="030F0702030302020204" pitchFamily="66" charset="0"/>
              </a:rPr>
              <a:t>, </a:t>
            </a:r>
            <a:r>
              <a:rPr lang="en-US" dirty="0" smtClean="0">
                <a:latin typeface="Comic Sans MS" panose="030F0702030302020204" pitchFamily="66" charset="0"/>
              </a:rPr>
              <a:t> </a:t>
            </a:r>
            <a:r>
              <a:rPr lang="ru-RU" dirty="0" err="1" smtClean="0">
                <a:latin typeface="Comic Sans MS" panose="030F0702030302020204" pitchFamily="66" charset="0"/>
              </a:rPr>
              <a:t>calculated</a:t>
            </a:r>
            <a:r>
              <a:rPr lang="ru-RU" dirty="0" smtClean="0">
                <a:latin typeface="Comic Sans MS" panose="030F0702030302020204" pitchFamily="66" charset="0"/>
              </a:rPr>
              <a:t> </a:t>
            </a:r>
            <a:r>
              <a:rPr lang="ru-RU" dirty="0" err="1">
                <a:latin typeface="Comic Sans MS" panose="030F0702030302020204" pitchFamily="66" charset="0"/>
              </a:rPr>
              <a:t>energy</a:t>
            </a:r>
            <a:r>
              <a:rPr lang="ru-RU" dirty="0">
                <a:latin typeface="Comic Sans MS" panose="030F0702030302020204" pitchFamily="66" charset="0"/>
              </a:rPr>
              <a:t> </a:t>
            </a:r>
            <a:r>
              <a:rPr lang="ru-RU" dirty="0" err="1">
                <a:latin typeface="Comic Sans MS" panose="030F0702030302020204" pitchFamily="66" charset="0"/>
              </a:rPr>
              <a:t>is</a:t>
            </a:r>
            <a:r>
              <a:rPr lang="ru-RU" dirty="0">
                <a:latin typeface="Comic Sans MS" panose="030F0702030302020204" pitchFamily="66" charset="0"/>
              </a:rPr>
              <a:t> -0.3 </a:t>
            </a:r>
            <a:r>
              <a:rPr lang="ru-RU" dirty="0" err="1">
                <a:latin typeface="Comic Sans MS" panose="030F0702030302020204" pitchFamily="66" charset="0"/>
              </a:rPr>
              <a:t>MeV</a:t>
            </a:r>
            <a:r>
              <a:rPr lang="ru-RU" dirty="0">
                <a:latin typeface="Comic Sans MS" panose="030F0702030302020204" pitchFamily="66" charset="0"/>
              </a:rPr>
              <a:t>.</a:t>
            </a:r>
          </a:p>
        </p:txBody>
      </p:sp>
      <p:sp>
        <p:nvSpPr>
          <p:cNvPr id="6" name="Заголовок 1"/>
          <p:cNvSpPr>
            <a:spLocks noGrp="1"/>
          </p:cNvSpPr>
          <p:nvPr>
            <p:ph type="title"/>
          </p:nvPr>
        </p:nvSpPr>
        <p:spPr>
          <a:xfrm>
            <a:off x="83271" y="486302"/>
            <a:ext cx="5015202" cy="670376"/>
          </a:xfrm>
        </p:spPr>
        <p:txBody>
          <a:bodyPr>
            <a:normAutofit fontScale="90000"/>
          </a:bodyPr>
          <a:lstStyle/>
          <a:p>
            <a:r>
              <a:rPr lang="en-US" sz="3200" dirty="0" smtClean="0">
                <a:latin typeface="Comic Sans MS" panose="030F0702030302020204" pitchFamily="66" charset="0"/>
              </a:rPr>
              <a:t>The probability density for the ground state of alpha-cluster </a:t>
            </a:r>
            <a:r>
              <a:rPr lang="en-US" sz="3200" dirty="0" err="1" smtClean="0">
                <a:latin typeface="Comic Sans MS" panose="030F0702030302020204" pitchFamily="66" charset="0"/>
              </a:rPr>
              <a:t>nucleues</a:t>
            </a:r>
            <a:r>
              <a:rPr lang="en-US" sz="3200" dirty="0" smtClean="0">
                <a:latin typeface="Comic Sans MS" panose="030F0702030302020204" pitchFamily="66" charset="0"/>
              </a:rPr>
              <a:t> </a:t>
            </a:r>
            <a:r>
              <a:rPr lang="en-US" sz="3200" baseline="30000" dirty="0" smtClean="0">
                <a:latin typeface="Comic Sans MS" panose="030F0702030302020204" pitchFamily="66" charset="0"/>
                <a:cs typeface="Times New Roman" panose="02020603050405020304" pitchFamily="18" charset="0"/>
              </a:rPr>
              <a:t>6</a:t>
            </a:r>
            <a:r>
              <a:rPr lang="en-US" sz="3200" dirty="0" smtClean="0">
                <a:latin typeface="Comic Sans MS" panose="030F0702030302020204" pitchFamily="66" charset="0"/>
                <a:cs typeface="Times New Roman" panose="02020603050405020304" pitchFamily="18" charset="0"/>
              </a:rPr>
              <a:t>Li</a:t>
            </a:r>
            <a:endParaRPr lang="ru-RU" sz="3200" dirty="0">
              <a:latin typeface="Comic Sans MS" panose="030F0702030302020204" pitchFamily="66" charset="0"/>
            </a:endParaRPr>
          </a:p>
        </p:txBody>
      </p:sp>
      <p:graphicFrame>
        <p:nvGraphicFramePr>
          <p:cNvPr id="10" name="Объект 9"/>
          <p:cNvGraphicFramePr>
            <a:graphicFrameLocks noChangeAspect="1"/>
          </p:cNvGraphicFramePr>
          <p:nvPr>
            <p:extLst/>
          </p:nvPr>
        </p:nvGraphicFramePr>
        <p:xfrm>
          <a:off x="6825673" y="2720213"/>
          <a:ext cx="5266004" cy="2703007"/>
        </p:xfrm>
        <a:graphic>
          <a:graphicData uri="http://schemas.openxmlformats.org/presentationml/2006/ole">
            <mc:AlternateContent xmlns:mc="http://schemas.openxmlformats.org/markup-compatibility/2006">
              <mc:Choice xmlns:v="urn:schemas-microsoft-com:vml" Requires="v">
                <p:oleObj spid="_x0000_s15371" name="CorelDRAW" r:id="rId3" imgW="7224000" imgH="3707646" progId="CorelDraw.Graphic.24">
                  <p:embed/>
                </p:oleObj>
              </mc:Choice>
              <mc:Fallback>
                <p:oleObj name="CorelDRAW" r:id="rId3" imgW="7224000" imgH="3707646" progId="CorelDraw.Graphic.24">
                  <p:embed/>
                  <p:pic>
                    <p:nvPicPr>
                      <p:cNvPr id="10" name="Объект 9"/>
                      <p:cNvPicPr/>
                      <p:nvPr/>
                    </p:nvPicPr>
                    <p:blipFill>
                      <a:blip r:embed="rId4"/>
                      <a:stretch>
                        <a:fillRect/>
                      </a:stretch>
                    </p:blipFill>
                    <p:spPr>
                      <a:xfrm>
                        <a:off x="6825673" y="2720213"/>
                        <a:ext cx="5266004" cy="2703007"/>
                      </a:xfrm>
                      <a:prstGeom prst="rect">
                        <a:avLst/>
                      </a:prstGeom>
                    </p:spPr>
                  </p:pic>
                </p:oleObj>
              </mc:Fallback>
            </mc:AlternateContent>
          </a:graphicData>
        </a:graphic>
      </p:graphicFrame>
      <p:graphicFrame>
        <p:nvGraphicFramePr>
          <p:cNvPr id="11" name="Объект 10"/>
          <p:cNvGraphicFramePr>
            <a:graphicFrameLocks noChangeAspect="1"/>
          </p:cNvGraphicFramePr>
          <p:nvPr>
            <p:extLst/>
          </p:nvPr>
        </p:nvGraphicFramePr>
        <p:xfrm>
          <a:off x="6825673" y="91279"/>
          <a:ext cx="5266004" cy="2630143"/>
        </p:xfrm>
        <a:graphic>
          <a:graphicData uri="http://schemas.openxmlformats.org/presentationml/2006/ole">
            <mc:AlternateContent xmlns:mc="http://schemas.openxmlformats.org/markup-compatibility/2006">
              <mc:Choice xmlns:v="urn:schemas-microsoft-com:vml" Requires="v">
                <p:oleObj spid="_x0000_s15372" name="CorelDRAW" r:id="rId5" imgW="7307520" imgH="3649481" progId="CorelDraw.Graphic.24">
                  <p:embed/>
                </p:oleObj>
              </mc:Choice>
              <mc:Fallback>
                <p:oleObj name="CorelDRAW" r:id="rId5" imgW="7307520" imgH="3649481" progId="CorelDraw.Graphic.24">
                  <p:embed/>
                  <p:pic>
                    <p:nvPicPr>
                      <p:cNvPr id="11" name="Объект 10"/>
                      <p:cNvPicPr/>
                      <p:nvPr/>
                    </p:nvPicPr>
                    <p:blipFill>
                      <a:blip r:embed="rId6"/>
                      <a:stretch>
                        <a:fillRect/>
                      </a:stretch>
                    </p:blipFill>
                    <p:spPr>
                      <a:xfrm>
                        <a:off x="6825673" y="91279"/>
                        <a:ext cx="5266004" cy="2630143"/>
                      </a:xfrm>
                      <a:prstGeom prst="rect">
                        <a:avLst/>
                      </a:prstGeom>
                    </p:spPr>
                  </p:pic>
                </p:oleObj>
              </mc:Fallback>
            </mc:AlternateContent>
          </a:graphicData>
        </a:graphic>
      </p:graphicFrame>
      <p:graphicFrame>
        <p:nvGraphicFramePr>
          <p:cNvPr id="12" name="Объект 11"/>
          <p:cNvGraphicFramePr>
            <a:graphicFrameLocks noChangeAspect="1"/>
          </p:cNvGraphicFramePr>
          <p:nvPr>
            <p:extLst/>
          </p:nvPr>
        </p:nvGraphicFramePr>
        <p:xfrm>
          <a:off x="5828146" y="420170"/>
          <a:ext cx="1168328" cy="1972362"/>
        </p:xfrm>
        <a:graphic>
          <a:graphicData uri="http://schemas.openxmlformats.org/presentationml/2006/ole">
            <mc:AlternateContent xmlns:mc="http://schemas.openxmlformats.org/markup-compatibility/2006">
              <mc:Choice xmlns:v="urn:schemas-microsoft-com:vml" Requires="v">
                <p:oleObj spid="_x0000_s15373" name="CorelDRAW" r:id="rId7" imgW="1572480" imgH="2656353" progId="CorelDraw.Graphic.24">
                  <p:embed/>
                </p:oleObj>
              </mc:Choice>
              <mc:Fallback>
                <p:oleObj name="CorelDRAW" r:id="rId7" imgW="1572480" imgH="2656353" progId="CorelDraw.Graphic.24">
                  <p:embed/>
                  <p:pic>
                    <p:nvPicPr>
                      <p:cNvPr id="12" name="Объект 11"/>
                      <p:cNvPicPr/>
                      <p:nvPr/>
                    </p:nvPicPr>
                    <p:blipFill>
                      <a:blip r:embed="rId8"/>
                      <a:stretch>
                        <a:fillRect/>
                      </a:stretch>
                    </p:blipFill>
                    <p:spPr>
                      <a:xfrm>
                        <a:off x="5828146" y="420170"/>
                        <a:ext cx="1168328" cy="1972362"/>
                      </a:xfrm>
                      <a:prstGeom prst="rect">
                        <a:avLst/>
                      </a:prstGeom>
                    </p:spPr>
                  </p:pic>
                </p:oleObj>
              </mc:Fallback>
            </mc:AlternateContent>
          </a:graphicData>
        </a:graphic>
      </p:graphicFrame>
      <p:pic>
        <p:nvPicPr>
          <p:cNvPr id="2" name="Рисунок 1"/>
          <p:cNvPicPr>
            <a:picLocks noChangeAspect="1"/>
          </p:cNvPicPr>
          <p:nvPr/>
        </p:nvPicPr>
        <p:blipFill>
          <a:blip r:embed="rId9"/>
          <a:stretch>
            <a:fillRect/>
          </a:stretch>
        </p:blipFill>
        <p:spPr>
          <a:xfrm>
            <a:off x="3929746" y="4268673"/>
            <a:ext cx="2895927" cy="2425045"/>
          </a:xfrm>
          <a:prstGeom prst="rect">
            <a:avLst/>
          </a:prstGeom>
        </p:spPr>
      </p:pic>
      <p:sp>
        <p:nvSpPr>
          <p:cNvPr id="3" name="Прямоугольник 2"/>
          <p:cNvSpPr/>
          <p:nvPr/>
        </p:nvSpPr>
        <p:spPr>
          <a:xfrm>
            <a:off x="779753" y="4879022"/>
            <a:ext cx="3435638" cy="1477328"/>
          </a:xfrm>
          <a:prstGeom prst="rect">
            <a:avLst/>
          </a:prstGeom>
        </p:spPr>
        <p:txBody>
          <a:bodyPr wrap="square">
            <a:spAutoFit/>
          </a:bodyPr>
          <a:lstStyle/>
          <a:p>
            <a:r>
              <a:rPr lang="ru-RU" dirty="0" err="1" smtClean="0">
                <a:latin typeface="Comic Sans MS" panose="030F0702030302020204" pitchFamily="66" charset="0"/>
              </a:rPr>
              <a:t>Electric</a:t>
            </a:r>
            <a:r>
              <a:rPr lang="en-US" dirty="0" smtClean="0">
                <a:latin typeface="Comic Sans MS" panose="030F0702030302020204" pitchFamily="66" charset="0"/>
              </a:rPr>
              <a:t> </a:t>
            </a:r>
            <a:r>
              <a:rPr lang="ru-RU" dirty="0" err="1" smtClean="0">
                <a:latin typeface="Comic Sans MS" panose="030F0702030302020204" pitchFamily="66" charset="0"/>
              </a:rPr>
              <a:t>charge</a:t>
            </a:r>
            <a:r>
              <a:rPr lang="ru-RU" dirty="0" smtClean="0">
                <a:latin typeface="Comic Sans MS" panose="030F0702030302020204" pitchFamily="66" charset="0"/>
              </a:rPr>
              <a:t> </a:t>
            </a:r>
            <a:r>
              <a:rPr lang="ru-RU" dirty="0" err="1" smtClean="0">
                <a:latin typeface="Comic Sans MS" panose="030F0702030302020204" pitchFamily="66" charset="0"/>
              </a:rPr>
              <a:t>distribution</a:t>
            </a:r>
            <a:r>
              <a:rPr lang="ru-RU" dirty="0" smtClean="0">
                <a:latin typeface="Comic Sans MS" panose="030F0702030302020204" pitchFamily="66" charset="0"/>
              </a:rPr>
              <a:t> </a:t>
            </a:r>
            <a:r>
              <a:rPr lang="ru-RU" dirty="0" err="1" smtClean="0">
                <a:latin typeface="Comic Sans MS" panose="030F0702030302020204" pitchFamily="66" charset="0"/>
              </a:rPr>
              <a:t>density</a:t>
            </a:r>
            <a:r>
              <a:rPr lang="ru-RU" dirty="0" smtClean="0">
                <a:latin typeface="Comic Sans MS" panose="030F0702030302020204" pitchFamily="66" charset="0"/>
              </a:rPr>
              <a:t> (</a:t>
            </a:r>
            <a:r>
              <a:rPr lang="ru-RU" dirty="0" err="1" smtClean="0">
                <a:latin typeface="Comic Sans MS" panose="030F0702030302020204" pitchFamily="66" charset="0"/>
              </a:rPr>
              <a:t>in</a:t>
            </a:r>
            <a:r>
              <a:rPr lang="ru-RU" dirty="0" smtClean="0">
                <a:latin typeface="Comic Sans MS" panose="030F0702030302020204" pitchFamily="66" charset="0"/>
              </a:rPr>
              <a:t> </a:t>
            </a:r>
            <a:r>
              <a:rPr lang="ru-RU" dirty="0" err="1" smtClean="0">
                <a:latin typeface="Comic Sans MS" panose="030F0702030302020204" pitchFamily="66" charset="0"/>
              </a:rPr>
              <a:t>units</a:t>
            </a:r>
            <a:r>
              <a:rPr lang="ru-RU" dirty="0" smtClean="0">
                <a:latin typeface="Comic Sans MS" panose="030F0702030302020204" pitchFamily="66" charset="0"/>
              </a:rPr>
              <a:t> </a:t>
            </a:r>
            <a:r>
              <a:rPr lang="ru-RU" dirty="0" err="1" smtClean="0">
                <a:latin typeface="Comic Sans MS" panose="030F0702030302020204" pitchFamily="66" charset="0"/>
              </a:rPr>
              <a:t>of</a:t>
            </a:r>
            <a:r>
              <a:rPr lang="ru-RU" dirty="0" smtClean="0">
                <a:latin typeface="Comic Sans MS" panose="030F0702030302020204" pitchFamily="66" charset="0"/>
              </a:rPr>
              <a:t> </a:t>
            </a:r>
            <a:r>
              <a:rPr lang="ru-RU" dirty="0" err="1" smtClean="0">
                <a:latin typeface="Comic Sans MS" panose="030F0702030302020204" pitchFamily="66" charset="0"/>
              </a:rPr>
              <a:t>elementary</a:t>
            </a:r>
            <a:r>
              <a:rPr lang="en-US" dirty="0">
                <a:latin typeface="Comic Sans MS" panose="030F0702030302020204" pitchFamily="66" charset="0"/>
              </a:rPr>
              <a:t> </a:t>
            </a:r>
            <a:r>
              <a:rPr lang="ru-RU" dirty="0" err="1" smtClean="0">
                <a:latin typeface="Comic Sans MS" panose="030F0702030302020204" pitchFamily="66" charset="0"/>
              </a:rPr>
              <a:t>charge</a:t>
            </a:r>
            <a:r>
              <a:rPr lang="ru-RU" dirty="0" smtClean="0">
                <a:latin typeface="Comic Sans MS" panose="030F0702030302020204" pitchFamily="66" charset="0"/>
              </a:rPr>
              <a:t>) </a:t>
            </a:r>
            <a:r>
              <a:rPr lang="ru-RU" dirty="0" err="1" smtClean="0">
                <a:latin typeface="Comic Sans MS" panose="030F0702030302020204" pitchFamily="66" charset="0"/>
              </a:rPr>
              <a:t>for</a:t>
            </a:r>
            <a:r>
              <a:rPr lang="ru-RU" dirty="0" smtClean="0">
                <a:latin typeface="Comic Sans MS" panose="030F0702030302020204" pitchFamily="66" charset="0"/>
              </a:rPr>
              <a:t> </a:t>
            </a:r>
            <a:r>
              <a:rPr lang="ru-RU" dirty="0" err="1" smtClean="0">
                <a:latin typeface="Comic Sans MS" panose="030F0702030302020204" pitchFamily="66" charset="0"/>
              </a:rPr>
              <a:t>the</a:t>
            </a:r>
            <a:r>
              <a:rPr lang="ru-RU" dirty="0" smtClean="0">
                <a:latin typeface="Comic Sans MS" panose="030F0702030302020204" pitchFamily="66" charset="0"/>
              </a:rPr>
              <a:t> </a:t>
            </a:r>
            <a:r>
              <a:rPr lang="ru-RU" dirty="0" err="1" smtClean="0">
                <a:latin typeface="Comic Sans MS" panose="030F0702030302020204" pitchFamily="66" charset="0"/>
              </a:rPr>
              <a:t>ground</a:t>
            </a:r>
            <a:r>
              <a:rPr lang="ru-RU" dirty="0" smtClean="0">
                <a:latin typeface="Comic Sans MS" panose="030F0702030302020204" pitchFamily="66" charset="0"/>
              </a:rPr>
              <a:t> </a:t>
            </a:r>
            <a:r>
              <a:rPr lang="ru-RU" dirty="0" err="1" smtClean="0">
                <a:latin typeface="Comic Sans MS" panose="030F0702030302020204" pitchFamily="66" charset="0"/>
              </a:rPr>
              <a:t>state</a:t>
            </a:r>
            <a:r>
              <a:rPr lang="ru-RU" dirty="0" smtClean="0">
                <a:latin typeface="Comic Sans MS" panose="030F0702030302020204" pitchFamily="66" charset="0"/>
              </a:rPr>
              <a:t> </a:t>
            </a:r>
            <a:r>
              <a:rPr lang="ru-RU" dirty="0" err="1" smtClean="0">
                <a:latin typeface="Comic Sans MS" panose="030F0702030302020204" pitchFamily="66" charset="0"/>
              </a:rPr>
              <a:t>of</a:t>
            </a:r>
            <a:r>
              <a:rPr lang="ru-RU" dirty="0" smtClean="0">
                <a:latin typeface="Comic Sans MS" panose="030F0702030302020204" pitchFamily="66" charset="0"/>
              </a:rPr>
              <a:t> </a:t>
            </a:r>
            <a:r>
              <a:rPr lang="ru-RU" dirty="0" err="1" smtClean="0">
                <a:latin typeface="Comic Sans MS" panose="030F0702030302020204" pitchFamily="66" charset="0"/>
              </a:rPr>
              <a:t>the</a:t>
            </a:r>
            <a:r>
              <a:rPr lang="ru-RU" dirty="0" smtClean="0">
                <a:latin typeface="Comic Sans MS" panose="030F0702030302020204" pitchFamily="66" charset="0"/>
              </a:rPr>
              <a:t> 6Li </a:t>
            </a:r>
            <a:r>
              <a:rPr lang="ru-RU" dirty="0" err="1" smtClean="0">
                <a:latin typeface="Comic Sans MS" panose="030F0702030302020204" pitchFamily="66" charset="0"/>
              </a:rPr>
              <a:t>nucleus</a:t>
            </a:r>
            <a:r>
              <a:rPr lang="en-US" dirty="0">
                <a:latin typeface="Comic Sans MS" panose="030F0702030302020204" pitchFamily="66" charset="0"/>
              </a:rPr>
              <a:t>.</a:t>
            </a:r>
            <a:endParaRPr lang="ru-RU" dirty="0">
              <a:latin typeface="Comic Sans MS" panose="030F0702030302020204" pitchFamily="66" charset="0"/>
            </a:endParaRPr>
          </a:p>
        </p:txBody>
      </p:sp>
    </p:spTree>
    <p:extLst>
      <p:ext uri="{BB962C8B-B14F-4D97-AF65-F5344CB8AC3E}">
        <p14:creationId xmlns:p14="http://schemas.microsoft.com/office/powerpoint/2010/main" val="2827468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1981200" y="-100013"/>
            <a:ext cx="8229600" cy="633413"/>
          </a:xfrm>
        </p:spPr>
        <p:txBody>
          <a:bodyPr/>
          <a:lstStyle/>
          <a:p>
            <a:pPr eaLnBrk="1" hangingPunct="1"/>
            <a:r>
              <a:rPr lang="en-US" altLang="ru-RU" sz="2400" b="1">
                <a:latin typeface="Arial" panose="020B0604020202020204" pitchFamily="34" charset="0"/>
                <a:cs typeface="Arial" panose="020B0604020202020204" pitchFamily="34" charset="0"/>
              </a:rPr>
              <a:t>Core</a:t>
            </a:r>
            <a:r>
              <a:rPr lang="el-GR" altLang="ru-RU" sz="2400" b="1">
                <a:latin typeface="Arial" panose="020B0604020202020204" pitchFamily="34" charset="0"/>
                <a:cs typeface="Arial" panose="020B0604020202020204" pitchFamily="34" charset="0"/>
              </a:rPr>
              <a:t>-</a:t>
            </a:r>
            <a:r>
              <a:rPr lang="en-US" altLang="ru-RU" sz="2400" b="1">
                <a:latin typeface="Arial" panose="020B0604020202020204" pitchFamily="34" charset="0"/>
                <a:cs typeface="Arial" panose="020B0604020202020204" pitchFamily="34" charset="0"/>
              </a:rPr>
              <a:t>nucleon potential </a:t>
            </a:r>
            <a:r>
              <a:rPr lang="en-US" altLang="en-US" sz="2400" b="1">
                <a:latin typeface="Arial" panose="020B0604020202020204" pitchFamily="34" charset="0"/>
                <a:cs typeface="Arial" panose="020B0604020202020204" pitchFamily="34" charset="0"/>
              </a:rPr>
              <a:t>in 17O, 18O</a:t>
            </a:r>
            <a:endParaRPr lang="ru-RU" altLang="ru-RU" sz="2400" b="1">
              <a:latin typeface="Arial" panose="020B0604020202020204" pitchFamily="34" charset="0"/>
              <a:cs typeface="Arial" panose="020B0604020202020204" pitchFamily="34" charset="0"/>
            </a:endParaRPr>
          </a:p>
        </p:txBody>
      </p:sp>
      <p:pic>
        <p:nvPicPr>
          <p:cNvPr id="16387" name="Рисунок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5225" y="620714"/>
            <a:ext cx="366395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6"/>
          <p:cNvSpPr txBox="1">
            <a:spLocks noChangeArrowheads="1"/>
          </p:cNvSpPr>
          <p:nvPr/>
        </p:nvSpPr>
        <p:spPr bwMode="auto">
          <a:xfrm>
            <a:off x="2135188" y="1196975"/>
            <a:ext cx="39608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800"/>
              <a:t>The two-body Schrodinger equation was also solver by spline-interpolation method. The calculated energy separation for </a:t>
            </a:r>
            <a:r>
              <a:rPr lang="en-US" altLang="ru-RU" sz="1800" baseline="30000"/>
              <a:t>17</a:t>
            </a:r>
            <a:r>
              <a:rPr lang="en-US" altLang="ru-RU" sz="1800"/>
              <a:t>O is </a:t>
            </a:r>
            <a:r>
              <a:rPr lang="ru-RU" altLang="ru-RU" sz="1800"/>
              <a:t>-4.01</a:t>
            </a:r>
            <a:r>
              <a:rPr lang="en-US" altLang="ru-RU" sz="1800"/>
              <a:t> MeV and the experimental value is 4.14 MeV. This potential gives the correct energy.</a:t>
            </a:r>
            <a:endParaRPr lang="ru-RU" altLang="ru-RU" sz="1800"/>
          </a:p>
        </p:txBody>
      </p:sp>
      <p:pic>
        <p:nvPicPr>
          <p:cNvPr id="1638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3244850"/>
            <a:ext cx="3436937" cy="95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TextBox 8"/>
          <p:cNvSpPr txBox="1">
            <a:spLocks noChangeArrowheads="1"/>
          </p:cNvSpPr>
          <p:nvPr/>
        </p:nvSpPr>
        <p:spPr bwMode="auto">
          <a:xfrm>
            <a:off x="1774826" y="4513263"/>
            <a:ext cx="3960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800"/>
              <a:t>The similar potential was used to calculate the separation energy of </a:t>
            </a:r>
            <a:r>
              <a:rPr lang="en-US" altLang="ru-RU" sz="1800" baseline="30000"/>
              <a:t>18</a:t>
            </a:r>
            <a:r>
              <a:rPr lang="en-US" altLang="ru-RU" sz="1800"/>
              <a:t>O.</a:t>
            </a:r>
            <a:endParaRPr lang="ru-RU" altLang="ru-RU" sz="1800"/>
          </a:p>
        </p:txBody>
      </p:sp>
      <p:pic>
        <p:nvPicPr>
          <p:cNvPr id="16391" name="Рисунок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6339" y="3557589"/>
            <a:ext cx="36480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F2EECEC-3138-41D3-A031-FB7B012B91E8}" type="slidenum">
              <a:rPr lang="ru-RU" altLang="ru-RU" smtClean="0">
                <a:solidFill>
                  <a:srgbClr val="898989"/>
                </a:solidFill>
              </a:rPr>
              <a:pPr/>
              <a:t>11</a:t>
            </a:fld>
            <a:endParaRPr lang="ru-RU" altLang="ru-RU" smtClean="0">
              <a:solidFill>
                <a:srgbClr val="898989"/>
              </a:solidFill>
            </a:endParaRPr>
          </a:p>
        </p:txBody>
      </p:sp>
      <p:sp>
        <p:nvSpPr>
          <p:cNvPr id="16394" name="Rectangle 10"/>
          <p:cNvSpPr>
            <a:spLocks noChangeArrowheads="1"/>
          </p:cNvSpPr>
          <p:nvPr/>
        </p:nvSpPr>
        <p:spPr bwMode="auto">
          <a:xfrm>
            <a:off x="7464425" y="1268413"/>
            <a:ext cx="896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2400"/>
              <a:t>In </a:t>
            </a:r>
            <a:r>
              <a:rPr lang="en-US" altLang="ru-RU" sz="2400" baseline="30000"/>
              <a:t>17</a:t>
            </a:r>
            <a:r>
              <a:rPr lang="en-US" altLang="ru-RU" sz="2400"/>
              <a:t>O</a:t>
            </a:r>
            <a:endParaRPr lang="ru-RU" altLang="ru-RU" sz="2400"/>
          </a:p>
        </p:txBody>
      </p:sp>
      <p:sp>
        <p:nvSpPr>
          <p:cNvPr id="16395" name="Rectangle 11"/>
          <p:cNvSpPr>
            <a:spLocks noChangeArrowheads="1"/>
          </p:cNvSpPr>
          <p:nvPr/>
        </p:nvSpPr>
        <p:spPr bwMode="auto">
          <a:xfrm>
            <a:off x="7319964" y="3860800"/>
            <a:ext cx="896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2400"/>
              <a:t>In </a:t>
            </a:r>
            <a:r>
              <a:rPr lang="en-US" altLang="ru-RU" sz="2400" baseline="30000"/>
              <a:t>1</a:t>
            </a:r>
            <a:r>
              <a:rPr lang="ru-RU" altLang="ru-RU" sz="2400" baseline="30000"/>
              <a:t>8</a:t>
            </a:r>
            <a:r>
              <a:rPr lang="en-US" altLang="ru-RU" sz="2400"/>
              <a:t>O</a:t>
            </a:r>
            <a:endParaRPr lang="ru-RU" altLang="ru-RU" sz="2400"/>
          </a:p>
        </p:txBody>
      </p:sp>
    </p:spTree>
    <p:extLst>
      <p:ext uri="{BB962C8B-B14F-4D97-AF65-F5344CB8AC3E}">
        <p14:creationId xmlns:p14="http://schemas.microsoft.com/office/powerpoint/2010/main" val="3631083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9114" y="1916114"/>
            <a:ext cx="374967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Прямоугольник 3"/>
          <p:cNvSpPr>
            <a:spLocks noChangeArrowheads="1"/>
          </p:cNvSpPr>
          <p:nvPr/>
        </p:nvSpPr>
        <p:spPr bwMode="auto">
          <a:xfrm>
            <a:off x="2538413" y="103188"/>
            <a:ext cx="708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2400">
                <a:latin typeface="Arial" panose="020B0604020202020204" pitchFamily="34" charset="0"/>
              </a:rPr>
              <a:t> Nucleon–nucleon potentials for description of 18O</a:t>
            </a:r>
            <a:endParaRPr lang="ru-RU" altLang="ru-RU" sz="2400">
              <a:latin typeface="Arial" panose="020B0604020202020204" pitchFamily="34" charset="0"/>
            </a:endParaRPr>
          </a:p>
        </p:txBody>
      </p:sp>
      <p:sp>
        <p:nvSpPr>
          <p:cNvPr id="18436" name="Прямоугольник 4"/>
          <p:cNvSpPr>
            <a:spLocks noChangeArrowheads="1"/>
          </p:cNvSpPr>
          <p:nvPr/>
        </p:nvSpPr>
        <p:spPr bwMode="auto">
          <a:xfrm>
            <a:off x="1774826" y="836613"/>
            <a:ext cx="813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700">
                <a:latin typeface="Arial" panose="020B0604020202020204" pitchFamily="34" charset="0"/>
              </a:rPr>
              <a:t>Below we use the nucleon-nucleon potentials SX and </a:t>
            </a:r>
            <a:r>
              <a:rPr lang="en-US" altLang="ru-RU" sz="1700" i="1">
                <a:latin typeface="Arial" panose="020B0604020202020204" pitchFamily="34" charset="0"/>
              </a:rPr>
              <a:t>α</a:t>
            </a:r>
            <a:r>
              <a:rPr lang="en-US" altLang="ru-RU" sz="1700">
                <a:latin typeface="Arial" panose="020B0604020202020204" pitchFamily="34" charset="0"/>
              </a:rPr>
              <a:t>-nucleon pseudopotential to calculate of the ground state energies for system 18O (core+</a:t>
            </a:r>
            <a:r>
              <a:rPr lang="en-US" altLang="ru-RU" sz="1700" i="1">
                <a:latin typeface="Arial" panose="020B0604020202020204" pitchFamily="34" charset="0"/>
              </a:rPr>
              <a:t>n</a:t>
            </a:r>
            <a:r>
              <a:rPr lang="en-US" altLang="ru-RU" sz="1700">
                <a:latin typeface="Arial" panose="020B0604020202020204" pitchFamily="34" charset="0"/>
              </a:rPr>
              <a:t>+</a:t>
            </a:r>
            <a:r>
              <a:rPr lang="en-US" altLang="ru-RU" sz="1700" i="1">
                <a:latin typeface="Arial" panose="020B0604020202020204" pitchFamily="34" charset="0"/>
              </a:rPr>
              <a:t>n</a:t>
            </a:r>
            <a:r>
              <a:rPr lang="en-US" altLang="ru-RU" sz="1700">
                <a:latin typeface="Arial" panose="020B0604020202020204" pitchFamily="34" charset="0"/>
              </a:rPr>
              <a:t>).</a:t>
            </a:r>
            <a:endParaRPr lang="ru-RU" altLang="ru-RU" sz="1700">
              <a:latin typeface="Arial" panose="020B0604020202020204" pitchFamily="34" charset="0"/>
            </a:endParaRPr>
          </a:p>
        </p:txBody>
      </p:sp>
      <p:sp>
        <p:nvSpPr>
          <p:cNvPr id="18437" name="Прямоугольник 10"/>
          <p:cNvSpPr>
            <a:spLocks noChangeArrowheads="1"/>
          </p:cNvSpPr>
          <p:nvPr/>
        </p:nvSpPr>
        <p:spPr bwMode="auto">
          <a:xfrm>
            <a:off x="3683001" y="2997200"/>
            <a:ext cx="1871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600">
                <a:latin typeface="Arial" panose="020B0604020202020204" pitchFamily="34" charset="0"/>
              </a:rPr>
              <a:t>Core-nucleon</a:t>
            </a:r>
            <a:br>
              <a:rPr lang="en-US" altLang="ru-RU" sz="1600">
                <a:latin typeface="Arial" panose="020B0604020202020204" pitchFamily="34" charset="0"/>
              </a:rPr>
            </a:br>
            <a:r>
              <a:rPr lang="en-US" altLang="ru-RU" sz="1600">
                <a:latin typeface="Arial" panose="020B0604020202020204" pitchFamily="34" charset="0"/>
              </a:rPr>
              <a:t>pseudopotential</a:t>
            </a:r>
            <a:endParaRPr lang="ru-RU" altLang="ru-RU" sz="1600">
              <a:latin typeface="Arial" panose="020B0604020202020204" pitchFamily="34" charset="0"/>
            </a:endParaRPr>
          </a:p>
        </p:txBody>
      </p:sp>
      <p:pic>
        <p:nvPicPr>
          <p:cNvPr id="18438" name="Рисунок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1" y="1989138"/>
            <a:ext cx="3827463"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Прямоугольник 6"/>
          <p:cNvSpPr>
            <a:spLocks noChangeArrowheads="1"/>
          </p:cNvSpPr>
          <p:nvPr/>
        </p:nvSpPr>
        <p:spPr bwMode="auto">
          <a:xfrm>
            <a:off x="7715251" y="2076450"/>
            <a:ext cx="19097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600">
                <a:latin typeface="Arial" panose="020B0604020202020204" pitchFamily="34" charset="0"/>
              </a:rPr>
              <a:t>nucleon-nucleon </a:t>
            </a:r>
          </a:p>
          <a:p>
            <a:pPr algn="ctr" eaLnBrk="1" hangingPunct="1">
              <a:spcBef>
                <a:spcPct val="0"/>
              </a:spcBef>
              <a:buFontTx/>
              <a:buNone/>
            </a:pPr>
            <a:r>
              <a:rPr lang="en-US" altLang="ru-RU" sz="1600">
                <a:latin typeface="Arial" panose="020B0604020202020204" pitchFamily="34" charset="0"/>
              </a:rPr>
              <a:t>potential </a:t>
            </a:r>
            <a:endParaRPr lang="ru-RU" altLang="ru-RU" sz="1600">
              <a:latin typeface="Arial" panose="020B0604020202020204" pitchFamily="34" charset="0"/>
            </a:endParaRPr>
          </a:p>
        </p:txBody>
      </p:sp>
      <p:sp>
        <p:nvSpPr>
          <p:cNvPr id="18440" name="Номер слайда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F890C1E-F5C7-4AB7-A0F5-CF9B2C30455B}" type="slidenum">
              <a:rPr lang="ru-RU" altLang="ru-RU" smtClean="0">
                <a:solidFill>
                  <a:srgbClr val="898989"/>
                </a:solidFill>
              </a:rPr>
              <a:pPr/>
              <a:t>12</a:t>
            </a:fld>
            <a:endParaRPr lang="ru-RU" altLang="ru-RU" smtClean="0">
              <a:solidFill>
                <a:srgbClr val="898989"/>
              </a:solidFill>
            </a:endParaRPr>
          </a:p>
        </p:txBody>
      </p:sp>
    </p:spTree>
    <p:extLst>
      <p:ext uri="{BB962C8B-B14F-4D97-AF65-F5344CB8AC3E}">
        <p14:creationId xmlns:p14="http://schemas.microsoft.com/office/powerpoint/2010/main" val="1496872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Прямоугольник 2"/>
          <p:cNvSpPr>
            <a:spLocks noChangeArrowheads="1"/>
          </p:cNvSpPr>
          <p:nvPr/>
        </p:nvSpPr>
        <p:spPr bwMode="auto">
          <a:xfrm>
            <a:off x="1919289" y="6021388"/>
            <a:ext cx="7056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a:latin typeface="Arial" panose="020B0604020202020204" pitchFamily="34" charset="0"/>
              </a:rPr>
              <a:t>1. V.V. Samarin, Eur. Phys. J. A, </a:t>
            </a:r>
            <a:r>
              <a:rPr lang="en-US" altLang="ru-RU" sz="1600" b="1">
                <a:latin typeface="Arial" panose="020B0604020202020204" pitchFamily="34" charset="0"/>
              </a:rPr>
              <a:t>58</a:t>
            </a:r>
            <a:r>
              <a:rPr lang="en-US" altLang="ru-RU" sz="1600">
                <a:latin typeface="Arial" panose="020B0604020202020204" pitchFamily="34" charset="0"/>
              </a:rPr>
              <a:t>, 117 (2022).</a:t>
            </a:r>
            <a:endParaRPr lang="ru-RU" altLang="ru-RU" sz="1600">
              <a:latin typeface="Arial" panose="020B0604020202020204" pitchFamily="34" charset="0"/>
            </a:endParaRPr>
          </a:p>
          <a:p>
            <a:pPr eaLnBrk="1" hangingPunct="1">
              <a:spcBef>
                <a:spcPct val="0"/>
              </a:spcBef>
              <a:buFontTx/>
              <a:buNone/>
            </a:pPr>
            <a:r>
              <a:rPr lang="en-US" altLang="ru-RU" sz="1600">
                <a:latin typeface="Arial" panose="020B0604020202020204" pitchFamily="34" charset="0"/>
              </a:rPr>
              <a:t>2. A.S. Bazhin, V.V. Samarin, Bull. Russ. Acad. Sci: Phys, </a:t>
            </a:r>
            <a:r>
              <a:rPr lang="en-US" altLang="ru-RU" sz="1600" b="1">
                <a:latin typeface="Arial" panose="020B0604020202020204" pitchFamily="34" charset="0"/>
              </a:rPr>
              <a:t>88,</a:t>
            </a:r>
            <a:r>
              <a:rPr lang="en-US" altLang="ru-RU" sz="1600">
                <a:latin typeface="Arial" panose="020B0604020202020204" pitchFamily="34" charset="0"/>
              </a:rPr>
              <a:t> 1177 (2024).</a:t>
            </a:r>
            <a:endParaRPr lang="ru-RU" altLang="ru-RU" sz="1600">
              <a:latin typeface="Arial" panose="020B0604020202020204" pitchFamily="34" charset="0"/>
            </a:endParaRPr>
          </a:p>
        </p:txBody>
      </p:sp>
      <p:sp>
        <p:nvSpPr>
          <p:cNvPr id="4" name="Прямоугольник 3"/>
          <p:cNvSpPr/>
          <p:nvPr/>
        </p:nvSpPr>
        <p:spPr>
          <a:xfrm>
            <a:off x="581025" y="188913"/>
            <a:ext cx="4865688" cy="1754326"/>
          </a:xfrm>
          <a:prstGeom prst="rect">
            <a:avLst/>
          </a:prstGeom>
        </p:spPr>
        <p:txBody>
          <a:bodyPr wrap="square">
            <a:spAutoFit/>
          </a:bodyPr>
          <a:lstStyle/>
          <a:p>
            <a:pPr>
              <a:defRPr/>
            </a:pPr>
            <a:r>
              <a:rPr lang="en-US" dirty="0">
                <a:latin typeface="Arial" panose="020B0604020202020204" pitchFamily="34" charset="0"/>
              </a:rPr>
              <a:t>Wave function of the ground state of the </a:t>
            </a:r>
            <a:r>
              <a:rPr lang="en-US" cap="all" baseline="30000" dirty="0">
                <a:latin typeface="Arial" panose="020B0604020202020204" pitchFamily="34" charset="0"/>
              </a:rPr>
              <a:t>18</a:t>
            </a:r>
            <a:r>
              <a:rPr lang="en-US" cap="all" dirty="0">
                <a:latin typeface="Arial" panose="020B0604020202020204" pitchFamily="34" charset="0"/>
              </a:rPr>
              <a:t>O </a:t>
            </a:r>
            <a:r>
              <a:rPr lang="en-US" dirty="0">
                <a:latin typeface="Arial" panose="020B0604020202020204" pitchFamily="34" charset="0"/>
              </a:rPr>
              <a:t>nuclei in the </a:t>
            </a:r>
            <a:r>
              <a:rPr lang="en-US" dirty="0" err="1">
                <a:latin typeface="Arial" panose="020B0604020202020204" pitchFamily="34" charset="0"/>
              </a:rPr>
              <a:t>core+neutrons</a:t>
            </a:r>
            <a:r>
              <a:rPr lang="en-US" dirty="0">
                <a:latin typeface="Arial" panose="020B0604020202020204" pitchFamily="34" charset="0"/>
              </a:rPr>
              <a:t> model is calculated </a:t>
            </a:r>
            <a:r>
              <a:rPr lang="en-US" dirty="0" err="1">
                <a:latin typeface="Arial" panose="020B0604020202020204" pitchFamily="34" charset="0"/>
              </a:rPr>
              <a:t>hyperspherical</a:t>
            </a:r>
            <a:r>
              <a:rPr lang="en-US" dirty="0">
                <a:latin typeface="Arial" panose="020B0604020202020204" pitchFamily="34" charset="0"/>
              </a:rPr>
              <a:t> functions [1,2].</a:t>
            </a:r>
          </a:p>
          <a:p>
            <a:pPr>
              <a:defRPr/>
            </a:pPr>
            <a:r>
              <a:rPr lang="en-US" dirty="0">
                <a:latin typeface="Arial" panose="020B0604020202020204" pitchFamily="34" charset="0"/>
              </a:rPr>
              <a:t>For </a:t>
            </a:r>
            <a:r>
              <a:rPr lang="en-US" baseline="30000" dirty="0">
                <a:latin typeface="Arial" panose="020B0604020202020204" pitchFamily="34" charset="0"/>
              </a:rPr>
              <a:t>18</a:t>
            </a:r>
            <a:r>
              <a:rPr lang="en-US" dirty="0">
                <a:latin typeface="Arial" panose="020B0604020202020204" pitchFamily="34" charset="0"/>
              </a:rPr>
              <a:t>O the energy of separation is E</a:t>
            </a:r>
            <a:r>
              <a:rPr lang="en-US" baseline="-25000" dirty="0">
                <a:latin typeface="Arial" panose="020B0604020202020204" pitchFamily="34" charset="0"/>
              </a:rPr>
              <a:t>0</a:t>
            </a:r>
            <a:r>
              <a:rPr lang="en-US" dirty="0">
                <a:latin typeface="Arial" panose="020B0604020202020204" pitchFamily="34" charset="0"/>
              </a:rPr>
              <a:t> = -12.38 MeV and the experimental value is 12.188 MeV.</a:t>
            </a:r>
            <a:endParaRPr lang="ru-RU" dirty="0">
              <a:latin typeface="Arial" panose="020B0604020202020204" pitchFamily="34" charset="0"/>
            </a:endParaRPr>
          </a:p>
        </p:txBody>
      </p:sp>
      <p:sp>
        <p:nvSpPr>
          <p:cNvPr id="19460" name="Номер слайда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F3EC93D-D101-4D9F-A215-38E1AD6DC3DF}" type="slidenum">
              <a:rPr lang="ru-RU" altLang="ru-RU" smtClean="0">
                <a:solidFill>
                  <a:srgbClr val="898989"/>
                </a:solidFill>
              </a:rPr>
              <a:pPr/>
              <a:t>13</a:t>
            </a:fld>
            <a:endParaRPr lang="ru-RU" altLang="ru-RU" smtClean="0">
              <a:solidFill>
                <a:srgbClr val="898989"/>
              </a:solidFill>
            </a:endParaRPr>
          </a:p>
        </p:txBody>
      </p:sp>
      <p:pic>
        <p:nvPicPr>
          <p:cNvPr id="19461" name="Рисунок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176214"/>
            <a:ext cx="2916238"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Овал 11"/>
          <p:cNvSpPr/>
          <p:nvPr/>
        </p:nvSpPr>
        <p:spPr>
          <a:xfrm>
            <a:off x="6007100" y="544514"/>
            <a:ext cx="960438" cy="917575"/>
          </a:xfrm>
          <a:prstGeom prst="ellipse">
            <a:avLst/>
          </a:prstGeom>
          <a:solidFill>
            <a:srgbClr val="BABAB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aseline="30000" dirty="0">
                <a:solidFill>
                  <a:schemeClr val="tx1"/>
                </a:solidFill>
                <a:latin typeface="Arial" panose="020B0604020202020204" pitchFamily="34" charset="0"/>
                <a:cs typeface="Arial" panose="020B0604020202020204" pitchFamily="34" charset="0"/>
              </a:rPr>
              <a:t>16</a:t>
            </a:r>
            <a:r>
              <a:rPr lang="en-US" dirty="0">
                <a:solidFill>
                  <a:schemeClr val="tx1"/>
                </a:solidFill>
                <a:latin typeface="Arial" panose="020B0604020202020204" pitchFamily="34" charset="0"/>
                <a:cs typeface="Arial" panose="020B0604020202020204" pitchFamily="34" charset="0"/>
              </a:rPr>
              <a:t>O core</a:t>
            </a:r>
            <a:endParaRPr lang="ru-RU" dirty="0">
              <a:solidFill>
                <a:schemeClr val="tx1"/>
              </a:solidFill>
              <a:latin typeface="Arial" panose="020B0604020202020204" pitchFamily="34" charset="0"/>
              <a:cs typeface="Arial" panose="020B0604020202020204" pitchFamily="34" charset="0"/>
            </a:endParaRPr>
          </a:p>
        </p:txBody>
      </p:sp>
      <p:sp>
        <p:nvSpPr>
          <p:cNvPr id="13" name="Овал 12"/>
          <p:cNvSpPr/>
          <p:nvPr/>
        </p:nvSpPr>
        <p:spPr>
          <a:xfrm>
            <a:off x="6899276" y="1760539"/>
            <a:ext cx="492125" cy="458787"/>
          </a:xfrm>
          <a:prstGeom prst="ellipse">
            <a:avLst/>
          </a:prstGeom>
          <a:solidFill>
            <a:srgbClr val="4A4A4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Arial" panose="020B0604020202020204" pitchFamily="34" charset="0"/>
                <a:cs typeface="Arial" panose="020B0604020202020204" pitchFamily="34" charset="0"/>
              </a:rPr>
              <a:t>n</a:t>
            </a:r>
            <a:endParaRPr lang="ru-RU" dirty="0">
              <a:solidFill>
                <a:schemeClr val="tx1"/>
              </a:solidFill>
              <a:latin typeface="Arial" panose="020B0604020202020204" pitchFamily="34" charset="0"/>
              <a:cs typeface="Arial" panose="020B0604020202020204" pitchFamily="34" charset="0"/>
            </a:endParaRPr>
          </a:p>
        </p:txBody>
      </p:sp>
      <p:sp>
        <p:nvSpPr>
          <p:cNvPr id="14" name="Овал 13"/>
          <p:cNvSpPr/>
          <p:nvPr/>
        </p:nvSpPr>
        <p:spPr>
          <a:xfrm>
            <a:off x="5514976" y="1762125"/>
            <a:ext cx="492125" cy="457200"/>
          </a:xfrm>
          <a:prstGeom prst="ellipse">
            <a:avLst/>
          </a:prstGeom>
          <a:solidFill>
            <a:srgbClr val="4A4A4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Arial" panose="020B0604020202020204" pitchFamily="34" charset="0"/>
                <a:cs typeface="Arial" panose="020B0604020202020204" pitchFamily="34" charset="0"/>
              </a:rPr>
              <a:t>n</a:t>
            </a:r>
            <a:endParaRPr lang="ru-RU" dirty="0">
              <a:solidFill>
                <a:schemeClr val="tx1"/>
              </a:solidFill>
              <a:latin typeface="Arial" panose="020B0604020202020204" pitchFamily="34" charset="0"/>
              <a:cs typeface="Arial" panose="020B0604020202020204" pitchFamily="34" charset="0"/>
            </a:endParaRPr>
          </a:p>
        </p:txBody>
      </p:sp>
      <p:cxnSp>
        <p:nvCxnSpPr>
          <p:cNvPr id="15" name="Прямая со стрелкой 14"/>
          <p:cNvCxnSpPr/>
          <p:nvPr/>
        </p:nvCxnSpPr>
        <p:spPr>
          <a:xfrm>
            <a:off x="5761038" y="1990725"/>
            <a:ext cx="1384300" cy="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466" name="Прямоугольник 15"/>
          <p:cNvSpPr>
            <a:spLocks noChangeArrowheads="1"/>
          </p:cNvSpPr>
          <p:nvPr/>
        </p:nvSpPr>
        <p:spPr bwMode="auto">
          <a:xfrm>
            <a:off x="6499225" y="1389064"/>
            <a:ext cx="26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ru-RU">
                <a:latin typeface="Arial" panose="020B0604020202020204" pitchFamily="34" charset="0"/>
              </a:rPr>
              <a:t>r</a:t>
            </a:r>
            <a:endParaRPr lang="ru-RU" altLang="ru-RU"/>
          </a:p>
        </p:txBody>
      </p:sp>
      <p:cxnSp>
        <p:nvCxnSpPr>
          <p:cNvPr id="18" name="Прямая со стрелкой 17"/>
          <p:cNvCxnSpPr/>
          <p:nvPr/>
        </p:nvCxnSpPr>
        <p:spPr>
          <a:xfrm flipV="1">
            <a:off x="6448426" y="1008063"/>
            <a:ext cx="4763" cy="97790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468" name="Прямоугольник 22"/>
          <p:cNvSpPr>
            <a:spLocks noChangeArrowheads="1"/>
          </p:cNvSpPr>
          <p:nvPr/>
        </p:nvSpPr>
        <p:spPr bwMode="auto">
          <a:xfrm>
            <a:off x="6356350" y="2035175"/>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ru-RU">
                <a:latin typeface="Arial" panose="020B0604020202020204" pitchFamily="34" charset="0"/>
              </a:rPr>
              <a:t>R</a:t>
            </a:r>
            <a:endParaRPr lang="ru-RU" altLang="ru-RU"/>
          </a:p>
        </p:txBody>
      </p:sp>
      <p:sp>
        <p:nvSpPr>
          <p:cNvPr id="24" name="Овал 23"/>
          <p:cNvSpPr/>
          <p:nvPr/>
        </p:nvSpPr>
        <p:spPr>
          <a:xfrm>
            <a:off x="6280150" y="4051301"/>
            <a:ext cx="960438" cy="917575"/>
          </a:xfrm>
          <a:prstGeom prst="ellipse">
            <a:avLst/>
          </a:prstGeom>
          <a:solidFill>
            <a:srgbClr val="BABAB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aseline="30000" dirty="0">
                <a:solidFill>
                  <a:schemeClr val="tx1"/>
                </a:solidFill>
                <a:latin typeface="Arial" panose="020B0604020202020204" pitchFamily="34" charset="0"/>
                <a:cs typeface="Arial" panose="020B0604020202020204" pitchFamily="34" charset="0"/>
              </a:rPr>
              <a:t>16</a:t>
            </a:r>
            <a:r>
              <a:rPr lang="en-US" dirty="0">
                <a:solidFill>
                  <a:schemeClr val="tx1"/>
                </a:solidFill>
                <a:latin typeface="Arial" panose="020B0604020202020204" pitchFamily="34" charset="0"/>
                <a:cs typeface="Arial" panose="020B0604020202020204" pitchFamily="34" charset="0"/>
              </a:rPr>
              <a:t>O core</a:t>
            </a:r>
            <a:endParaRPr lang="ru-RU" dirty="0">
              <a:solidFill>
                <a:schemeClr val="tx1"/>
              </a:solidFill>
              <a:latin typeface="Arial" panose="020B0604020202020204" pitchFamily="34" charset="0"/>
              <a:cs typeface="Arial" panose="020B0604020202020204" pitchFamily="34" charset="0"/>
            </a:endParaRPr>
          </a:p>
        </p:txBody>
      </p:sp>
      <p:sp>
        <p:nvSpPr>
          <p:cNvPr id="25" name="Овал 24"/>
          <p:cNvSpPr/>
          <p:nvPr/>
        </p:nvSpPr>
        <p:spPr>
          <a:xfrm>
            <a:off x="5684839" y="4325939"/>
            <a:ext cx="492125" cy="458787"/>
          </a:xfrm>
          <a:prstGeom prst="ellipse">
            <a:avLst/>
          </a:prstGeom>
          <a:solidFill>
            <a:srgbClr val="4A4A4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Arial" panose="020B0604020202020204" pitchFamily="34" charset="0"/>
                <a:cs typeface="Arial" panose="020B0604020202020204" pitchFamily="34" charset="0"/>
              </a:rPr>
              <a:t>n</a:t>
            </a:r>
            <a:endParaRPr lang="ru-RU" dirty="0">
              <a:solidFill>
                <a:schemeClr val="tx1"/>
              </a:solidFill>
              <a:latin typeface="Arial" panose="020B0604020202020204" pitchFamily="34" charset="0"/>
              <a:cs typeface="Arial" panose="020B0604020202020204" pitchFamily="34" charset="0"/>
            </a:endParaRPr>
          </a:p>
        </p:txBody>
      </p:sp>
      <p:sp>
        <p:nvSpPr>
          <p:cNvPr id="26" name="Овал 25"/>
          <p:cNvSpPr/>
          <p:nvPr/>
        </p:nvSpPr>
        <p:spPr>
          <a:xfrm>
            <a:off x="4298951" y="4327525"/>
            <a:ext cx="492125" cy="457200"/>
          </a:xfrm>
          <a:prstGeom prst="ellipse">
            <a:avLst/>
          </a:prstGeom>
          <a:solidFill>
            <a:srgbClr val="4A4A4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Arial" panose="020B0604020202020204" pitchFamily="34" charset="0"/>
                <a:cs typeface="Arial" panose="020B0604020202020204" pitchFamily="34" charset="0"/>
              </a:rPr>
              <a:t>n</a:t>
            </a:r>
            <a:endParaRPr lang="ru-RU" dirty="0">
              <a:solidFill>
                <a:schemeClr val="tx1"/>
              </a:solidFill>
              <a:latin typeface="Arial" panose="020B0604020202020204" pitchFamily="34" charset="0"/>
              <a:cs typeface="Arial" panose="020B0604020202020204" pitchFamily="34" charset="0"/>
            </a:endParaRPr>
          </a:p>
        </p:txBody>
      </p:sp>
      <p:cxnSp>
        <p:nvCxnSpPr>
          <p:cNvPr id="27" name="Прямая со стрелкой 26"/>
          <p:cNvCxnSpPr/>
          <p:nvPr/>
        </p:nvCxnSpPr>
        <p:spPr>
          <a:xfrm>
            <a:off x="4545014" y="4554538"/>
            <a:ext cx="1385887" cy="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473" name="Прямоугольник 27"/>
          <p:cNvSpPr>
            <a:spLocks noChangeArrowheads="1"/>
          </p:cNvSpPr>
          <p:nvPr/>
        </p:nvSpPr>
        <p:spPr bwMode="auto">
          <a:xfrm>
            <a:off x="6107114" y="4624389"/>
            <a:ext cx="261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ru-RU">
                <a:latin typeface="Arial" panose="020B0604020202020204" pitchFamily="34" charset="0"/>
              </a:rPr>
              <a:t>r</a:t>
            </a:r>
            <a:endParaRPr lang="ru-RU" altLang="ru-RU"/>
          </a:p>
        </p:txBody>
      </p:sp>
      <p:cxnSp>
        <p:nvCxnSpPr>
          <p:cNvPr id="29" name="Прямая со стрелкой 28"/>
          <p:cNvCxnSpPr/>
          <p:nvPr/>
        </p:nvCxnSpPr>
        <p:spPr>
          <a:xfrm flipV="1">
            <a:off x="5233989" y="4538663"/>
            <a:ext cx="1527175" cy="1111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475" name="Прямоугольник 29"/>
          <p:cNvSpPr>
            <a:spLocks noChangeArrowheads="1"/>
          </p:cNvSpPr>
          <p:nvPr/>
        </p:nvSpPr>
        <p:spPr bwMode="auto">
          <a:xfrm>
            <a:off x="5140326" y="4598989"/>
            <a:ext cx="352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ru-RU">
                <a:latin typeface="Arial" panose="020B0604020202020204" pitchFamily="34" charset="0"/>
              </a:rPr>
              <a:t>R</a:t>
            </a:r>
            <a:endParaRPr lang="ru-RU" altLang="ru-RU"/>
          </a:p>
        </p:txBody>
      </p:sp>
      <p:pic>
        <p:nvPicPr>
          <p:cNvPr id="19476" name="Рисунок 2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8864" y="3108326"/>
            <a:ext cx="2898775"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Рисунок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576" y="2352675"/>
            <a:ext cx="1985963"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8" name="TextBox 31"/>
          <p:cNvSpPr txBox="1">
            <a:spLocks noChangeArrowheads="1"/>
          </p:cNvSpPr>
          <p:nvPr/>
        </p:nvSpPr>
        <p:spPr bwMode="auto">
          <a:xfrm>
            <a:off x="9336089" y="544513"/>
            <a:ext cx="65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l-GR" altLang="ru-RU">
                <a:solidFill>
                  <a:schemeClr val="bg1"/>
                </a:solidFill>
              </a:rPr>
              <a:t>θ</a:t>
            </a:r>
            <a:r>
              <a:rPr lang="en-US" altLang="ru-RU">
                <a:solidFill>
                  <a:schemeClr val="bg1"/>
                </a:solidFill>
              </a:rPr>
              <a:t>=90</a:t>
            </a:r>
            <a:endParaRPr lang="ru-RU" altLang="ru-RU">
              <a:solidFill>
                <a:schemeClr val="bg1"/>
              </a:solidFill>
            </a:endParaRPr>
          </a:p>
        </p:txBody>
      </p:sp>
      <p:sp>
        <p:nvSpPr>
          <p:cNvPr id="19479" name="TextBox 34"/>
          <p:cNvSpPr txBox="1">
            <a:spLocks noChangeArrowheads="1"/>
          </p:cNvSpPr>
          <p:nvPr/>
        </p:nvSpPr>
        <p:spPr bwMode="auto">
          <a:xfrm>
            <a:off x="9375775" y="3314700"/>
            <a:ext cx="539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l-GR" altLang="ru-RU">
                <a:solidFill>
                  <a:schemeClr val="bg1"/>
                </a:solidFill>
              </a:rPr>
              <a:t>θ</a:t>
            </a:r>
            <a:r>
              <a:rPr lang="en-US" altLang="ru-RU">
                <a:solidFill>
                  <a:schemeClr val="bg1"/>
                </a:solidFill>
              </a:rPr>
              <a:t>=0</a:t>
            </a:r>
            <a:endParaRPr lang="ru-RU" altLang="ru-RU">
              <a:solidFill>
                <a:schemeClr val="bg1"/>
              </a:solidFill>
            </a:endParaRPr>
          </a:p>
        </p:txBody>
      </p:sp>
      <p:sp>
        <p:nvSpPr>
          <p:cNvPr id="19481" name="Rectangle 25"/>
          <p:cNvSpPr>
            <a:spLocks noChangeArrowheads="1"/>
          </p:cNvSpPr>
          <p:nvPr/>
        </p:nvSpPr>
        <p:spPr bwMode="auto">
          <a:xfrm>
            <a:off x="8472488" y="5734050"/>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2400" i="1"/>
              <a:t>R</a:t>
            </a:r>
            <a:endParaRPr lang="ru-RU" altLang="ru-RU" sz="2400" i="1"/>
          </a:p>
        </p:txBody>
      </p:sp>
      <p:sp>
        <p:nvSpPr>
          <p:cNvPr id="19482" name="Rectangle 26"/>
          <p:cNvSpPr>
            <a:spLocks noChangeArrowheads="1"/>
          </p:cNvSpPr>
          <p:nvPr/>
        </p:nvSpPr>
        <p:spPr bwMode="auto">
          <a:xfrm>
            <a:off x="9336088" y="2708275"/>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2400" i="1"/>
              <a:t>R</a:t>
            </a:r>
            <a:endParaRPr lang="ru-RU" altLang="ru-RU" sz="2400" i="1"/>
          </a:p>
        </p:txBody>
      </p:sp>
      <p:sp>
        <p:nvSpPr>
          <p:cNvPr id="19483" name="Rectangle 27"/>
          <p:cNvSpPr>
            <a:spLocks noChangeArrowheads="1"/>
          </p:cNvSpPr>
          <p:nvPr/>
        </p:nvSpPr>
        <p:spPr bwMode="auto">
          <a:xfrm>
            <a:off x="7248526" y="3573463"/>
            <a:ext cx="288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2400" i="1"/>
              <a:t>r</a:t>
            </a:r>
            <a:endParaRPr lang="ru-RU" altLang="ru-RU" sz="2400" i="1"/>
          </a:p>
        </p:txBody>
      </p:sp>
      <p:sp>
        <p:nvSpPr>
          <p:cNvPr id="19484" name="Rectangle 28"/>
          <p:cNvSpPr>
            <a:spLocks noChangeArrowheads="1"/>
          </p:cNvSpPr>
          <p:nvPr/>
        </p:nvSpPr>
        <p:spPr bwMode="auto">
          <a:xfrm>
            <a:off x="7319964" y="765175"/>
            <a:ext cx="288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2400" i="1"/>
              <a:t>r</a:t>
            </a:r>
            <a:endParaRPr lang="ru-RU" altLang="ru-RU" sz="2400" i="1"/>
          </a:p>
        </p:txBody>
      </p:sp>
      <p:sp>
        <p:nvSpPr>
          <p:cNvPr id="19485" name="Rectangle 29"/>
          <p:cNvSpPr>
            <a:spLocks noChangeArrowheads="1"/>
          </p:cNvSpPr>
          <p:nvPr/>
        </p:nvSpPr>
        <p:spPr bwMode="auto">
          <a:xfrm>
            <a:off x="7391400" y="1196976"/>
            <a:ext cx="215900"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9486" name="Rectangle 30"/>
          <p:cNvSpPr>
            <a:spLocks noChangeArrowheads="1"/>
          </p:cNvSpPr>
          <p:nvPr/>
        </p:nvSpPr>
        <p:spPr bwMode="auto">
          <a:xfrm>
            <a:off x="7391400" y="4149726"/>
            <a:ext cx="215900"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9487" name="Rectangle 31"/>
          <p:cNvSpPr>
            <a:spLocks noChangeArrowheads="1"/>
          </p:cNvSpPr>
          <p:nvPr/>
        </p:nvSpPr>
        <p:spPr bwMode="auto">
          <a:xfrm>
            <a:off x="8759826" y="2781300"/>
            <a:ext cx="576263" cy="287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9488" name="Rectangle 32"/>
          <p:cNvSpPr>
            <a:spLocks noChangeArrowheads="1"/>
          </p:cNvSpPr>
          <p:nvPr/>
        </p:nvSpPr>
        <p:spPr bwMode="auto">
          <a:xfrm>
            <a:off x="8832851" y="5661025"/>
            <a:ext cx="576263" cy="287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extLst>
      <p:ext uri="{BB962C8B-B14F-4D97-AF65-F5344CB8AC3E}">
        <p14:creationId xmlns:p14="http://schemas.microsoft.com/office/powerpoint/2010/main" val="2192381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1524000" y="1"/>
            <a:ext cx="9144000" cy="404813"/>
          </a:xfrm>
        </p:spPr>
        <p:txBody>
          <a:bodyPr>
            <a:normAutofit fontScale="90000"/>
          </a:bodyPr>
          <a:lstStyle/>
          <a:p>
            <a:r>
              <a:rPr lang="en-US" altLang="en-US" sz="2400" b="1">
                <a:latin typeface="Arial" panose="020B0604020202020204" pitchFamily="34" charset="0"/>
                <a:cs typeface="Arial" panose="020B0604020202020204" pitchFamily="34" charset="0"/>
              </a:rPr>
              <a:t>Feynman’s path integrals (</a:t>
            </a:r>
            <a:r>
              <a:rPr lang="en-US" altLang="en-US" sz="2400" b="1">
                <a:solidFill>
                  <a:srgbClr val="FF0000"/>
                </a:solidFill>
                <a:latin typeface="Arial" panose="020B0604020202020204" pitchFamily="34" charset="0"/>
                <a:cs typeface="Arial" panose="020B0604020202020204" pitchFamily="34" charset="0"/>
              </a:rPr>
              <a:t>FPI</a:t>
            </a:r>
            <a:r>
              <a:rPr lang="en-US" altLang="en-US" sz="2400" b="1">
                <a:latin typeface="Arial" panose="020B0604020202020204" pitchFamily="34" charset="0"/>
                <a:cs typeface="Arial" panose="020B0604020202020204" pitchFamily="34" charset="0"/>
              </a:rPr>
              <a:t>) method</a:t>
            </a:r>
            <a:endParaRPr lang="en-US" altLang="ru-RU" sz="2400" b="1">
              <a:latin typeface="Arial" panose="020B0604020202020204" pitchFamily="34" charset="0"/>
              <a:cs typeface="Arial" panose="020B0604020202020204" pitchFamily="34" charset="0"/>
            </a:endParaRPr>
          </a:p>
        </p:txBody>
      </p:sp>
      <p:sp>
        <p:nvSpPr>
          <p:cNvPr id="21507" name="Text Box 4"/>
          <p:cNvSpPr txBox="1">
            <a:spLocks noChangeArrowheads="1"/>
          </p:cNvSpPr>
          <p:nvPr/>
        </p:nvSpPr>
        <p:spPr bwMode="auto">
          <a:xfrm>
            <a:off x="1549400" y="428626"/>
            <a:ext cx="9010650"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a:latin typeface="Arial" panose="020B0604020202020204" pitchFamily="34" charset="0"/>
              </a:rPr>
              <a:t>Feynman’s approach [1] is not based on the Schödinger equation, and the Lagrange method is used instead of Hamiltonian one [2]. The main object in the Feynman formulation is a propagator </a:t>
            </a:r>
            <a:r>
              <a:rPr lang="en-US" altLang="ru-RU" sz="1800" i="1">
                <a:latin typeface="Arial" panose="020B0604020202020204" pitchFamily="34" charset="0"/>
              </a:rPr>
              <a:t>K</a:t>
            </a:r>
            <a:r>
              <a:rPr lang="en-US" altLang="ru-RU" sz="1800">
                <a:latin typeface="Arial" panose="020B0604020202020204" pitchFamily="34" charset="0"/>
              </a:rPr>
              <a:t>(</a:t>
            </a:r>
            <a:r>
              <a:rPr lang="en-US" altLang="ru-RU" sz="1800" i="1">
                <a:latin typeface="Arial" panose="020B0604020202020204" pitchFamily="34" charset="0"/>
              </a:rPr>
              <a:t>q</a:t>
            </a:r>
            <a:r>
              <a:rPr lang="en-US" altLang="ru-RU" sz="1800">
                <a:latin typeface="Arial" panose="020B0604020202020204" pitchFamily="34" charset="0"/>
              </a:rPr>
              <a:t>,</a:t>
            </a:r>
            <a:r>
              <a:rPr lang="en-US" altLang="ru-RU" sz="1800" i="1">
                <a:latin typeface="Arial" panose="020B0604020202020204" pitchFamily="34" charset="0"/>
              </a:rPr>
              <a:t>t</a:t>
            </a:r>
            <a:r>
              <a:rPr lang="en-US" altLang="ru-RU" sz="1800">
                <a:latin typeface="Arial" panose="020B0604020202020204" pitchFamily="34" charset="0"/>
              </a:rPr>
              <a:t>;</a:t>
            </a:r>
            <a:r>
              <a:rPr lang="en-US" altLang="ru-RU" sz="1800" i="1">
                <a:latin typeface="Arial" panose="020B0604020202020204" pitchFamily="34" charset="0"/>
              </a:rPr>
              <a:t>q</a:t>
            </a:r>
            <a:r>
              <a:rPr lang="en-US" altLang="ru-RU" sz="1800" baseline="-25000">
                <a:latin typeface="Arial" panose="020B0604020202020204" pitchFamily="34" charset="0"/>
              </a:rPr>
              <a:t>0</a:t>
            </a:r>
            <a:r>
              <a:rPr lang="en-US" altLang="ru-RU" sz="1800">
                <a:latin typeface="Arial" panose="020B0604020202020204" pitchFamily="34" charset="0"/>
              </a:rPr>
              <a:t>,</a:t>
            </a:r>
            <a:r>
              <a:rPr lang="en-US" altLang="ru-RU" sz="1800" i="1">
                <a:latin typeface="Arial" panose="020B0604020202020204" pitchFamily="34" charset="0"/>
              </a:rPr>
              <a:t>t</a:t>
            </a:r>
            <a:r>
              <a:rPr lang="en-US" altLang="ru-RU" sz="1800" baseline="-25000">
                <a:latin typeface="Arial" panose="020B0604020202020204" pitchFamily="34" charset="0"/>
              </a:rPr>
              <a:t>0</a:t>
            </a:r>
            <a:r>
              <a:rPr lang="en-US" altLang="ru-RU" sz="1800">
                <a:latin typeface="Arial" panose="020B0604020202020204" pitchFamily="34" charset="0"/>
              </a:rPr>
              <a:t>), which enables to express a wave function </a:t>
            </a:r>
            <a:r>
              <a:rPr lang="el-GR" altLang="ru-RU" sz="1800">
                <a:latin typeface="Arial" panose="020B0604020202020204" pitchFamily="34" charset="0"/>
              </a:rPr>
              <a:t>ψ</a:t>
            </a:r>
            <a:r>
              <a:rPr lang="en-US" altLang="ru-RU" sz="1800">
                <a:latin typeface="Arial" panose="020B0604020202020204" pitchFamily="34" charset="0"/>
              </a:rPr>
              <a:t>(</a:t>
            </a:r>
            <a:r>
              <a:rPr lang="en-US" altLang="ru-RU" sz="1800" i="1">
                <a:latin typeface="Arial" panose="020B0604020202020204" pitchFamily="34" charset="0"/>
              </a:rPr>
              <a:t>q</a:t>
            </a:r>
            <a:r>
              <a:rPr lang="en-US" altLang="ru-RU" sz="1800">
                <a:latin typeface="Arial" panose="020B0604020202020204" pitchFamily="34" charset="0"/>
              </a:rPr>
              <a:t>,</a:t>
            </a:r>
            <a:r>
              <a:rPr lang="en-US" altLang="ru-RU" sz="1800" i="1">
                <a:latin typeface="Arial" panose="020B0604020202020204" pitchFamily="34" charset="0"/>
              </a:rPr>
              <a:t>t</a:t>
            </a:r>
            <a:r>
              <a:rPr lang="en-US" altLang="ru-RU" sz="1800">
                <a:latin typeface="Arial" panose="020B0604020202020204" pitchFamily="34" charset="0"/>
              </a:rPr>
              <a:t>) in terms of it’s initial value </a:t>
            </a:r>
            <a:r>
              <a:rPr lang="el-GR" altLang="ru-RU" sz="1800">
                <a:latin typeface="Arial" panose="020B0604020202020204" pitchFamily="34" charset="0"/>
              </a:rPr>
              <a:t>ψ</a:t>
            </a:r>
            <a:r>
              <a:rPr lang="en-US" altLang="ru-RU" sz="1800">
                <a:latin typeface="Arial" panose="020B0604020202020204" pitchFamily="34" charset="0"/>
              </a:rPr>
              <a:t>(</a:t>
            </a:r>
            <a:r>
              <a:rPr lang="en-US" altLang="ru-RU" sz="1800" i="1">
                <a:latin typeface="Arial" panose="020B0604020202020204" pitchFamily="34" charset="0"/>
              </a:rPr>
              <a:t>q</a:t>
            </a:r>
            <a:r>
              <a:rPr lang="en-US" altLang="ru-RU" sz="1800" baseline="-25000">
                <a:latin typeface="Arial" panose="020B0604020202020204" pitchFamily="34" charset="0"/>
              </a:rPr>
              <a:t>0</a:t>
            </a:r>
            <a:r>
              <a:rPr lang="en-US" altLang="ru-RU" sz="1800">
                <a:latin typeface="Arial" panose="020B0604020202020204" pitchFamily="34" charset="0"/>
              </a:rPr>
              <a:t>; </a:t>
            </a:r>
            <a:r>
              <a:rPr lang="en-US" altLang="ru-RU" sz="1800" i="1">
                <a:latin typeface="Arial" panose="020B0604020202020204" pitchFamily="34" charset="0"/>
              </a:rPr>
              <a:t>t</a:t>
            </a:r>
            <a:r>
              <a:rPr lang="en-US" altLang="ru-RU" sz="1800" baseline="-25000">
                <a:latin typeface="Arial" panose="020B0604020202020204" pitchFamily="34" charset="0"/>
              </a:rPr>
              <a:t>0</a:t>
            </a:r>
            <a:r>
              <a:rPr lang="en-US" altLang="ru-RU" sz="1800">
                <a:latin typeface="Arial" panose="020B0604020202020204" pitchFamily="34" charset="0"/>
              </a:rPr>
              <a:t>) at the time </a:t>
            </a:r>
            <a:r>
              <a:rPr lang="en-US" altLang="ru-RU" sz="1800" i="1">
                <a:latin typeface="Arial" panose="020B0604020202020204" pitchFamily="34" charset="0"/>
              </a:rPr>
              <a:t>t</a:t>
            </a:r>
            <a:r>
              <a:rPr lang="en-US" altLang="ru-RU" sz="1800">
                <a:latin typeface="Arial" panose="020B0604020202020204" pitchFamily="34" charset="0"/>
              </a:rPr>
              <a:t> = </a:t>
            </a:r>
            <a:r>
              <a:rPr lang="en-US" altLang="ru-RU" sz="1800" i="1">
                <a:latin typeface="Arial" panose="020B0604020202020204" pitchFamily="34" charset="0"/>
              </a:rPr>
              <a:t>t</a:t>
            </a:r>
            <a:r>
              <a:rPr lang="en-US" altLang="ru-RU" sz="1800" baseline="-25000">
                <a:latin typeface="Arial" panose="020B0604020202020204" pitchFamily="34" charset="0"/>
              </a:rPr>
              <a:t>0</a:t>
            </a:r>
            <a:r>
              <a:rPr lang="en-US" altLang="ru-RU" sz="1800">
                <a:latin typeface="Arial" panose="020B0604020202020204" pitchFamily="34" charset="0"/>
              </a:rPr>
              <a:t>. Here </a:t>
            </a:r>
            <a:r>
              <a:rPr lang="en-US" altLang="ru-RU" sz="1800" i="1">
                <a:latin typeface="Arial" panose="020B0604020202020204" pitchFamily="34" charset="0"/>
              </a:rPr>
              <a:t>q</a:t>
            </a:r>
            <a:r>
              <a:rPr lang="en-US" altLang="ru-RU" sz="1800">
                <a:latin typeface="Arial" panose="020B0604020202020204" pitchFamily="34" charset="0"/>
              </a:rPr>
              <a:t> can stand for any dynamic variables describing our system at time </a:t>
            </a:r>
            <a:r>
              <a:rPr lang="en-US" altLang="ru-RU" sz="1800" i="1">
                <a:latin typeface="Arial" panose="020B0604020202020204" pitchFamily="34" charset="0"/>
              </a:rPr>
              <a:t>t</a:t>
            </a:r>
            <a:r>
              <a:rPr lang="en-US" altLang="ru-RU" sz="1800">
                <a:latin typeface="Arial" panose="020B0604020202020204" pitchFamily="34" charset="0"/>
              </a:rPr>
              <a:t>, and </a:t>
            </a:r>
            <a:r>
              <a:rPr lang="en-US" altLang="ru-RU" sz="1800" i="1">
                <a:latin typeface="Arial" panose="020B0604020202020204" pitchFamily="34" charset="0"/>
              </a:rPr>
              <a:t>q</a:t>
            </a:r>
            <a:r>
              <a:rPr lang="en-US" altLang="ru-RU" sz="1800" baseline="-25000">
                <a:latin typeface="Arial" panose="020B0604020202020204" pitchFamily="34" charset="0"/>
              </a:rPr>
              <a:t>0</a:t>
            </a:r>
            <a:r>
              <a:rPr lang="en-US" altLang="ru-RU" sz="1800">
                <a:latin typeface="Arial" panose="020B0604020202020204" pitchFamily="34" charset="0"/>
              </a:rPr>
              <a:t> is the same variables at time </a:t>
            </a:r>
            <a:r>
              <a:rPr lang="en-US" altLang="ru-RU" sz="1800" i="1">
                <a:latin typeface="Arial" panose="020B0604020202020204" pitchFamily="34" charset="0"/>
              </a:rPr>
              <a:t>t</a:t>
            </a:r>
            <a:r>
              <a:rPr lang="en-US" altLang="ru-RU" sz="1800" baseline="-25000">
                <a:latin typeface="Arial" panose="020B0604020202020204" pitchFamily="34" charset="0"/>
              </a:rPr>
              <a:t>0</a:t>
            </a:r>
            <a:r>
              <a:rPr lang="en-US" altLang="ru-RU" sz="1800">
                <a:latin typeface="Arial" panose="020B0604020202020204" pitchFamily="34" charset="0"/>
              </a:rPr>
              <a:t>.</a:t>
            </a:r>
            <a:endParaRPr lang="ru-RU" altLang="ru-RU" sz="1800">
              <a:latin typeface="Arial" panose="020B0604020202020204" pitchFamily="34" charset="0"/>
            </a:endParaRPr>
          </a:p>
        </p:txBody>
      </p:sp>
      <p:graphicFrame>
        <p:nvGraphicFramePr>
          <p:cNvPr id="21508" name="Объект 6"/>
          <p:cNvGraphicFramePr>
            <a:graphicFrameLocks noGrp="1" noChangeAspect="1"/>
          </p:cNvGraphicFramePr>
          <p:nvPr/>
        </p:nvGraphicFramePr>
        <p:xfrm>
          <a:off x="1779589" y="1812925"/>
          <a:ext cx="3957637" cy="508000"/>
        </p:xfrm>
        <a:graphic>
          <a:graphicData uri="http://schemas.openxmlformats.org/presentationml/2006/ole">
            <mc:AlternateContent xmlns:mc="http://schemas.openxmlformats.org/markup-compatibility/2006">
              <mc:Choice xmlns:v="urn:schemas-microsoft-com:vml" Requires="v">
                <p:oleObj spid="_x0000_s2056" name="Equation" r:id="rId3" imgW="1879600" imgH="241300" progId="Equation.DSMT4">
                  <p:embed/>
                </p:oleObj>
              </mc:Choice>
              <mc:Fallback>
                <p:oleObj name="Equation" r:id="rId3" imgW="1879600" imgH="241300" progId="Equation.DSMT4">
                  <p:embed/>
                  <p:pic>
                    <p:nvPicPr>
                      <p:cNvPr id="21508" name="Объект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9589" y="1812925"/>
                        <a:ext cx="3957637"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509" name="Объект 7"/>
          <p:cNvGraphicFramePr>
            <a:graphicFrameLocks noGrp="1" noChangeAspect="1"/>
          </p:cNvGraphicFramePr>
          <p:nvPr/>
        </p:nvGraphicFramePr>
        <p:xfrm>
          <a:off x="2259014" y="2560639"/>
          <a:ext cx="5132387" cy="498475"/>
        </p:xfrm>
        <a:graphic>
          <a:graphicData uri="http://schemas.openxmlformats.org/presentationml/2006/ole">
            <mc:AlternateContent xmlns:mc="http://schemas.openxmlformats.org/markup-compatibility/2006">
              <mc:Choice xmlns:v="urn:schemas-microsoft-com:vml" Requires="v">
                <p:oleObj spid="_x0000_s2057" name="Equation" r:id="rId5" imgW="2476500" imgH="241300" progId="Equation.DSMT4">
                  <p:embed/>
                </p:oleObj>
              </mc:Choice>
              <mc:Fallback>
                <p:oleObj name="Equation" r:id="rId5" imgW="2476500" imgH="241300" progId="Equation.DSMT4">
                  <p:embed/>
                  <p:pic>
                    <p:nvPicPr>
                      <p:cNvPr id="21509" name="Объект 7"/>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9014" y="2560639"/>
                        <a:ext cx="51323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9" name="Прямая со стрелкой 8"/>
          <p:cNvCxnSpPr/>
          <p:nvPr/>
        </p:nvCxnSpPr>
        <p:spPr>
          <a:xfrm flipV="1">
            <a:off x="8477250" y="1957389"/>
            <a:ext cx="0" cy="11525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8467725" y="3130550"/>
            <a:ext cx="18811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512" name="Прямоугольник 10"/>
          <p:cNvSpPr>
            <a:spLocks noChangeArrowheads="1"/>
          </p:cNvSpPr>
          <p:nvPr/>
        </p:nvSpPr>
        <p:spPr bwMode="auto">
          <a:xfrm>
            <a:off x="8837614" y="3059114"/>
            <a:ext cx="396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i="1"/>
              <a:t>q</a:t>
            </a:r>
            <a:r>
              <a:rPr lang="en-US" altLang="ru-RU" sz="1800" baseline="-25000"/>
              <a:t>0</a:t>
            </a:r>
            <a:endParaRPr lang="ru-RU" altLang="ru-RU" sz="1800"/>
          </a:p>
        </p:txBody>
      </p:sp>
      <p:sp>
        <p:nvSpPr>
          <p:cNvPr id="21513" name="Прямоугольник 11"/>
          <p:cNvSpPr>
            <a:spLocks noChangeArrowheads="1"/>
          </p:cNvSpPr>
          <p:nvPr/>
        </p:nvSpPr>
        <p:spPr bwMode="auto">
          <a:xfrm>
            <a:off x="8134350" y="2946400"/>
            <a:ext cx="340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i="1"/>
              <a:t>t</a:t>
            </a:r>
            <a:r>
              <a:rPr lang="en-US" altLang="ru-RU" sz="1800" baseline="-25000"/>
              <a:t>0</a:t>
            </a:r>
            <a:endParaRPr lang="ru-RU" altLang="ru-RU" sz="1800"/>
          </a:p>
        </p:txBody>
      </p:sp>
      <p:sp>
        <p:nvSpPr>
          <p:cNvPr id="21514" name="Прямоугольник 12"/>
          <p:cNvSpPr>
            <a:spLocks noChangeArrowheads="1"/>
          </p:cNvSpPr>
          <p:nvPr/>
        </p:nvSpPr>
        <p:spPr bwMode="auto">
          <a:xfrm>
            <a:off x="8134350" y="1966913"/>
            <a:ext cx="2616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i="1"/>
              <a:t>t</a:t>
            </a:r>
            <a:endParaRPr lang="ru-RU" altLang="ru-RU" sz="1800"/>
          </a:p>
        </p:txBody>
      </p:sp>
      <p:sp>
        <p:nvSpPr>
          <p:cNvPr id="21515" name="Прямоугольник 13"/>
          <p:cNvSpPr>
            <a:spLocks noChangeArrowheads="1"/>
          </p:cNvSpPr>
          <p:nvPr/>
        </p:nvSpPr>
        <p:spPr bwMode="auto">
          <a:xfrm>
            <a:off x="8074026" y="2452689"/>
            <a:ext cx="403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i="1"/>
              <a:t>t``</a:t>
            </a:r>
            <a:endParaRPr lang="ru-RU" altLang="ru-RU" sz="1800"/>
          </a:p>
        </p:txBody>
      </p:sp>
      <p:cxnSp>
        <p:nvCxnSpPr>
          <p:cNvPr id="15" name="Прямая соединительная линия 14"/>
          <p:cNvCxnSpPr/>
          <p:nvPr/>
        </p:nvCxnSpPr>
        <p:spPr>
          <a:xfrm>
            <a:off x="8477251" y="2195513"/>
            <a:ext cx="180022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8509001" y="2627313"/>
            <a:ext cx="180022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8764589" y="2627313"/>
            <a:ext cx="185737" cy="482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flipH="1">
            <a:off x="8764589" y="2195513"/>
            <a:ext cx="644525" cy="431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H="1">
            <a:off x="9102725" y="2195513"/>
            <a:ext cx="306388" cy="431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flipH="1">
            <a:off x="8950325" y="2649538"/>
            <a:ext cx="152400" cy="4810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H="1">
            <a:off x="8950325" y="2627313"/>
            <a:ext cx="534988" cy="527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H="1">
            <a:off x="8950325" y="2627313"/>
            <a:ext cx="966788" cy="527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Овал 22"/>
          <p:cNvSpPr/>
          <p:nvPr/>
        </p:nvSpPr>
        <p:spPr>
          <a:xfrm>
            <a:off x="8921750" y="3089275"/>
            <a:ext cx="88900" cy="889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4" name="Овал 23"/>
          <p:cNvSpPr/>
          <p:nvPr/>
        </p:nvSpPr>
        <p:spPr>
          <a:xfrm>
            <a:off x="9351963" y="2152650"/>
            <a:ext cx="88900" cy="889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5" name="Овал 24"/>
          <p:cNvSpPr/>
          <p:nvPr/>
        </p:nvSpPr>
        <p:spPr>
          <a:xfrm>
            <a:off x="9845675" y="2584450"/>
            <a:ext cx="88900" cy="904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cxnSp>
        <p:nvCxnSpPr>
          <p:cNvPr id="26" name="Прямая соединительная линия 25"/>
          <p:cNvCxnSpPr>
            <a:stCxn id="24" idx="4"/>
          </p:cNvCxnSpPr>
          <p:nvPr/>
        </p:nvCxnSpPr>
        <p:spPr>
          <a:xfrm>
            <a:off x="9396413" y="2241551"/>
            <a:ext cx="76200" cy="385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a:stCxn id="24" idx="2"/>
          </p:cNvCxnSpPr>
          <p:nvPr/>
        </p:nvCxnSpPr>
        <p:spPr>
          <a:xfrm>
            <a:off x="9351963" y="2197101"/>
            <a:ext cx="569912" cy="442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Овал 27"/>
          <p:cNvSpPr/>
          <p:nvPr/>
        </p:nvSpPr>
        <p:spPr>
          <a:xfrm>
            <a:off x="9434513" y="2582863"/>
            <a:ext cx="88900" cy="889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9" name="Овал 28"/>
          <p:cNvSpPr/>
          <p:nvPr/>
        </p:nvSpPr>
        <p:spPr>
          <a:xfrm>
            <a:off x="9066214" y="2579688"/>
            <a:ext cx="90487" cy="889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30" name="Овал 29"/>
          <p:cNvSpPr/>
          <p:nvPr/>
        </p:nvSpPr>
        <p:spPr>
          <a:xfrm>
            <a:off x="8736014" y="2576514"/>
            <a:ext cx="90487" cy="904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1532" name="Прямоугольник 30"/>
          <p:cNvSpPr>
            <a:spLocks noChangeArrowheads="1"/>
          </p:cNvSpPr>
          <p:nvPr/>
        </p:nvSpPr>
        <p:spPr bwMode="auto">
          <a:xfrm>
            <a:off x="9810750" y="2652713"/>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i="1"/>
              <a:t>q``</a:t>
            </a:r>
            <a:endParaRPr lang="ru-RU" altLang="ru-RU" sz="1800"/>
          </a:p>
        </p:txBody>
      </p:sp>
      <p:sp>
        <p:nvSpPr>
          <p:cNvPr id="21533" name="Прямоугольник 31"/>
          <p:cNvSpPr>
            <a:spLocks noChangeArrowheads="1"/>
          </p:cNvSpPr>
          <p:nvPr/>
        </p:nvSpPr>
        <p:spPr bwMode="auto">
          <a:xfrm>
            <a:off x="9315451" y="1835150"/>
            <a:ext cx="31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i="1"/>
              <a:t>q</a:t>
            </a:r>
            <a:endParaRPr lang="ru-RU" altLang="ru-RU" sz="1800"/>
          </a:p>
        </p:txBody>
      </p:sp>
      <p:graphicFrame>
        <p:nvGraphicFramePr>
          <p:cNvPr id="21534" name="Объект 32"/>
          <p:cNvGraphicFramePr>
            <a:graphicFrameLocks noChangeAspect="1"/>
          </p:cNvGraphicFramePr>
          <p:nvPr/>
        </p:nvGraphicFramePr>
        <p:xfrm>
          <a:off x="1692276" y="3005138"/>
          <a:ext cx="6873875" cy="938212"/>
        </p:xfrm>
        <a:graphic>
          <a:graphicData uri="http://schemas.openxmlformats.org/presentationml/2006/ole">
            <mc:AlternateContent xmlns:mc="http://schemas.openxmlformats.org/markup-compatibility/2006">
              <mc:Choice xmlns:v="urn:schemas-microsoft-com:vml" Requires="v">
                <p:oleObj spid="_x0000_s2058" name="Equation" r:id="rId7" imgW="3251200" imgH="444500" progId="Equation.DSMT4">
                  <p:embed/>
                </p:oleObj>
              </mc:Choice>
              <mc:Fallback>
                <p:oleObj name="Equation" r:id="rId7" imgW="3251200" imgH="444500" progId="Equation.DSMT4">
                  <p:embed/>
                  <p:pic>
                    <p:nvPicPr>
                      <p:cNvPr id="21534" name="Объект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2276" y="3005138"/>
                        <a:ext cx="6873875"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35" name="Прямоугольник 34"/>
          <p:cNvSpPr>
            <a:spLocks noChangeArrowheads="1"/>
          </p:cNvSpPr>
          <p:nvPr/>
        </p:nvSpPr>
        <p:spPr bwMode="auto">
          <a:xfrm>
            <a:off x="1544639" y="4003676"/>
            <a:ext cx="63769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a:latin typeface="Arial" panose="020B0604020202020204" pitchFamily="34" charset="0"/>
              </a:rPr>
              <a:t>1. R.P. Feynman, A.R.Hibbs, </a:t>
            </a:r>
            <a:r>
              <a:rPr lang="en-US" altLang="ru-RU" sz="1800" i="1">
                <a:latin typeface="Arial" panose="020B0604020202020204" pitchFamily="34" charset="0"/>
              </a:rPr>
              <a:t>Quantum Mechanics and Path Integrals </a:t>
            </a:r>
            <a:r>
              <a:rPr lang="en-US" altLang="ru-RU" sz="1800">
                <a:latin typeface="Arial" panose="020B0604020202020204" pitchFamily="34" charset="0"/>
              </a:rPr>
              <a:t>(McGraw-Hill, New York, 1965).</a:t>
            </a:r>
          </a:p>
          <a:p>
            <a:pPr eaLnBrk="1" hangingPunct="1">
              <a:spcBef>
                <a:spcPct val="0"/>
              </a:spcBef>
              <a:buFontTx/>
              <a:buNone/>
            </a:pPr>
            <a:r>
              <a:rPr lang="en-US" altLang="ru-RU" sz="1800">
                <a:latin typeface="Arial" panose="020B0604020202020204" pitchFamily="34" charset="0"/>
              </a:rPr>
              <a:t>2. D. I. Blokhintsev, </a:t>
            </a:r>
            <a:r>
              <a:rPr lang="en-US" altLang="ru-RU" sz="1800" i="1">
                <a:latin typeface="Arial" panose="020B0604020202020204" pitchFamily="34" charset="0"/>
              </a:rPr>
              <a:t>Quantum Mechanics</a:t>
            </a:r>
            <a:r>
              <a:rPr lang="en-US" altLang="ru-RU" sz="1800">
                <a:latin typeface="Arial" panose="020B0604020202020204" pitchFamily="34" charset="0"/>
              </a:rPr>
              <a:t> (Springer, 1964); </a:t>
            </a:r>
            <a:r>
              <a:rPr lang="en-US" altLang="ru-RU" sz="1800" i="1">
                <a:latin typeface="Arial" panose="020B0604020202020204" pitchFamily="34" charset="0"/>
              </a:rPr>
              <a:t>QUANTUM  MECHANICS </a:t>
            </a:r>
            <a:r>
              <a:rPr lang="en-US" altLang="ru-RU" sz="1800">
                <a:latin typeface="Arial" panose="020B0604020202020204" pitchFamily="34" charset="0"/>
              </a:rPr>
              <a:t>(Chapter 25), https://vixra.org/pdf/2207.0018v1.pdf </a:t>
            </a:r>
            <a:br>
              <a:rPr lang="en-US" altLang="ru-RU" sz="1800">
                <a:latin typeface="Arial" panose="020B0604020202020204" pitchFamily="34" charset="0"/>
              </a:rPr>
            </a:br>
            <a:r>
              <a:rPr lang="ru-RU" altLang="ru-RU" sz="1800">
                <a:latin typeface="Arial" panose="020B0604020202020204" pitchFamily="34" charset="0"/>
              </a:rPr>
              <a:t>Д.И. Блохинцев</a:t>
            </a:r>
            <a:r>
              <a:rPr lang="en-US" altLang="ru-RU" sz="1800">
                <a:latin typeface="Arial" panose="020B0604020202020204" pitchFamily="34" charset="0"/>
              </a:rPr>
              <a:t>,</a:t>
            </a:r>
            <a:r>
              <a:rPr lang="ru-RU" altLang="ru-RU" sz="1800">
                <a:latin typeface="Arial" panose="020B0604020202020204" pitchFamily="34" charset="0"/>
              </a:rPr>
              <a:t> Основы квантовой</a:t>
            </a:r>
            <a:r>
              <a:rPr lang="en-US" altLang="ru-RU" sz="1800">
                <a:latin typeface="Arial" panose="020B0604020202020204" pitchFamily="34" charset="0"/>
              </a:rPr>
              <a:t> </a:t>
            </a:r>
            <a:r>
              <a:rPr lang="ru-RU" altLang="ru-RU" sz="1800">
                <a:latin typeface="Arial" panose="020B0604020202020204" pitchFamily="34" charset="0"/>
              </a:rPr>
              <a:t>механики. М.: Наука, 1983.</a:t>
            </a:r>
          </a:p>
          <a:p>
            <a:pPr eaLnBrk="1" hangingPunct="1">
              <a:spcBef>
                <a:spcPct val="0"/>
              </a:spcBef>
              <a:buFontTx/>
              <a:buNone/>
            </a:pPr>
            <a:endParaRPr lang="ru-RU" altLang="ru-RU" sz="1800">
              <a:latin typeface="Arial" panose="020B0604020202020204" pitchFamily="34" charset="0"/>
            </a:endParaRPr>
          </a:p>
        </p:txBody>
      </p:sp>
      <p:sp>
        <p:nvSpPr>
          <p:cNvPr id="21536" name="Прямоугольник 35"/>
          <p:cNvSpPr>
            <a:spLocks noChangeArrowheads="1"/>
          </p:cNvSpPr>
          <p:nvPr/>
        </p:nvSpPr>
        <p:spPr bwMode="auto">
          <a:xfrm>
            <a:off x="1544639" y="2197100"/>
            <a:ext cx="6376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a:latin typeface="Arial" panose="020B0604020202020204" pitchFamily="34" charset="0"/>
              </a:rPr>
              <a:t>The propagator </a:t>
            </a:r>
            <a:r>
              <a:rPr lang="en-US" altLang="ru-RU" sz="1800" i="1">
                <a:latin typeface="Arial" panose="020B0604020202020204" pitchFamily="34" charset="0"/>
              </a:rPr>
              <a:t>K</a:t>
            </a:r>
            <a:r>
              <a:rPr lang="en-US" altLang="ru-RU" sz="1800">
                <a:latin typeface="Arial" panose="020B0604020202020204" pitchFamily="34" charset="0"/>
              </a:rPr>
              <a:t>(</a:t>
            </a:r>
            <a:r>
              <a:rPr lang="en-US" altLang="ru-RU" sz="1800" i="1">
                <a:latin typeface="Arial" panose="020B0604020202020204" pitchFamily="34" charset="0"/>
              </a:rPr>
              <a:t>q</a:t>
            </a:r>
            <a:r>
              <a:rPr lang="en-US" altLang="ru-RU" sz="1800">
                <a:latin typeface="Arial" panose="020B0604020202020204" pitchFamily="34" charset="0"/>
              </a:rPr>
              <a:t>,</a:t>
            </a:r>
            <a:r>
              <a:rPr lang="en-US" altLang="ru-RU" sz="1800" i="1">
                <a:latin typeface="Arial" panose="020B0604020202020204" pitchFamily="34" charset="0"/>
              </a:rPr>
              <a:t>t</a:t>
            </a:r>
            <a:r>
              <a:rPr lang="en-US" altLang="ru-RU" sz="1800">
                <a:latin typeface="Arial" panose="020B0604020202020204" pitchFamily="34" charset="0"/>
              </a:rPr>
              <a:t>;</a:t>
            </a:r>
            <a:r>
              <a:rPr lang="en-US" altLang="ru-RU" sz="1800" i="1">
                <a:latin typeface="Arial" panose="020B0604020202020204" pitchFamily="34" charset="0"/>
              </a:rPr>
              <a:t>q</a:t>
            </a:r>
            <a:r>
              <a:rPr lang="en-US" altLang="ru-RU" sz="1800" baseline="-25000">
                <a:latin typeface="Arial" panose="020B0604020202020204" pitchFamily="34" charset="0"/>
              </a:rPr>
              <a:t>0</a:t>
            </a:r>
            <a:r>
              <a:rPr lang="en-US" altLang="ru-RU" sz="1800">
                <a:latin typeface="Arial" panose="020B0604020202020204" pitchFamily="34" charset="0"/>
              </a:rPr>
              <a:t>,</a:t>
            </a:r>
            <a:r>
              <a:rPr lang="en-US" altLang="ru-RU" sz="1800" i="1">
                <a:latin typeface="Arial" panose="020B0604020202020204" pitchFamily="34" charset="0"/>
              </a:rPr>
              <a:t>t</a:t>
            </a:r>
            <a:r>
              <a:rPr lang="en-US" altLang="ru-RU" sz="1800" baseline="-25000">
                <a:latin typeface="Arial" panose="020B0604020202020204" pitchFamily="34" charset="0"/>
              </a:rPr>
              <a:t>0</a:t>
            </a:r>
            <a:r>
              <a:rPr lang="en-US" altLang="ru-RU" sz="1800">
                <a:latin typeface="Arial" panose="020B0604020202020204" pitchFamily="34" charset="0"/>
              </a:rPr>
              <a:t>) may be represented in the forms: </a:t>
            </a:r>
            <a:endParaRPr lang="ru-RU" altLang="ru-RU" sz="1800">
              <a:latin typeface="Arial" panose="020B0604020202020204" pitchFamily="34" charset="0"/>
            </a:endParaRPr>
          </a:p>
        </p:txBody>
      </p:sp>
      <p:sp>
        <p:nvSpPr>
          <p:cNvPr id="21537" name="Прямоугольник 36"/>
          <p:cNvSpPr>
            <a:spLocks noChangeArrowheads="1"/>
          </p:cNvSpPr>
          <p:nvPr/>
        </p:nvSpPr>
        <p:spPr bwMode="auto">
          <a:xfrm>
            <a:off x="4151313" y="5770563"/>
            <a:ext cx="65468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a:latin typeface="Arial" panose="020B0604020202020204" pitchFamily="34" charset="0"/>
              </a:rPr>
              <a:t>Particle trajectories which are subject for integration over in the Markov chain. The time interval (</a:t>
            </a:r>
            <a:r>
              <a:rPr lang="en-US" altLang="ru-RU" sz="1600" i="1">
                <a:latin typeface="Arial" panose="020B0604020202020204" pitchFamily="34" charset="0"/>
              </a:rPr>
              <a:t>t</a:t>
            </a:r>
            <a:r>
              <a:rPr lang="en-US" altLang="ru-RU" sz="1600" baseline="-25000">
                <a:latin typeface="Arial" panose="020B0604020202020204" pitchFamily="34" charset="0"/>
              </a:rPr>
              <a:t>0</a:t>
            </a:r>
            <a:r>
              <a:rPr lang="en-US" altLang="ru-RU" sz="1600">
                <a:latin typeface="Arial" panose="020B0604020202020204" pitchFamily="34" charset="0"/>
              </a:rPr>
              <a:t>;</a:t>
            </a:r>
            <a:r>
              <a:rPr lang="en-US" altLang="ru-RU" sz="1600" i="1">
                <a:latin typeface="Arial" panose="020B0604020202020204" pitchFamily="34" charset="0"/>
              </a:rPr>
              <a:t> t</a:t>
            </a:r>
            <a:r>
              <a:rPr lang="en-US" altLang="ru-RU" sz="1600">
                <a:latin typeface="Arial" panose="020B0604020202020204" pitchFamily="34" charset="0"/>
              </a:rPr>
              <a:t>) is broken down into seven subintervals, q the particle coordinate.</a:t>
            </a:r>
            <a:endParaRPr lang="ru-RU" altLang="ru-RU" sz="1600">
              <a:latin typeface="Arial" panose="020B0604020202020204" pitchFamily="34" charset="0"/>
            </a:endParaRPr>
          </a:p>
        </p:txBody>
      </p:sp>
      <p:pic>
        <p:nvPicPr>
          <p:cNvPr id="21538" name="Рисунок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01013" y="3724275"/>
            <a:ext cx="22479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9"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3C3AEE5-6EA3-4E9C-B390-85C8EEE3D91C}" type="slidenum">
              <a:rPr lang="ru-RU" altLang="ru-RU" smtClean="0">
                <a:solidFill>
                  <a:srgbClr val="898989"/>
                </a:solidFill>
              </a:rPr>
              <a:pPr/>
              <a:t>14</a:t>
            </a:fld>
            <a:endParaRPr lang="ru-RU" altLang="ru-RU" smtClean="0">
              <a:solidFill>
                <a:srgbClr val="898989"/>
              </a:solidFill>
            </a:endParaRPr>
          </a:p>
        </p:txBody>
      </p:sp>
    </p:spTree>
    <p:extLst>
      <p:ext uri="{BB962C8B-B14F-4D97-AF65-F5344CB8AC3E}">
        <p14:creationId xmlns:p14="http://schemas.microsoft.com/office/powerpoint/2010/main" val="2778227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1289051" y="260351"/>
            <a:ext cx="9612313" cy="549275"/>
          </a:xfrm>
        </p:spPr>
        <p:txBody>
          <a:bodyPr>
            <a:normAutofit fontScale="90000"/>
          </a:bodyPr>
          <a:lstStyle/>
          <a:p>
            <a:r>
              <a:rPr lang="en-US" altLang="ru-RU" sz="2400" b="1" dirty="0">
                <a:latin typeface="Arial" panose="020B0604020202020204" pitchFamily="34" charset="0"/>
                <a:cs typeface="Arial" panose="020B0604020202020204" pitchFamily="34" charset="0"/>
              </a:rPr>
              <a:t>The propagator in Feynman’s path integrals method has properties:</a:t>
            </a:r>
          </a:p>
        </p:txBody>
      </p:sp>
      <p:sp>
        <p:nvSpPr>
          <p:cNvPr id="22531" name="Прямоугольник 5"/>
          <p:cNvSpPr>
            <a:spLocks noChangeArrowheads="1"/>
          </p:cNvSpPr>
          <p:nvPr/>
        </p:nvSpPr>
        <p:spPr bwMode="auto">
          <a:xfrm>
            <a:off x="1746250" y="819150"/>
            <a:ext cx="871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a:latin typeface="Arial" panose="020B0604020202020204" pitchFamily="34" charset="0"/>
              </a:rPr>
              <a:t>The propagator </a:t>
            </a:r>
            <a:r>
              <a:rPr lang="en-US" altLang="ru-RU" sz="1800" i="1">
                <a:latin typeface="Arial" panose="020B0604020202020204" pitchFamily="34" charset="0"/>
              </a:rPr>
              <a:t>K</a:t>
            </a:r>
            <a:r>
              <a:rPr lang="en-US" altLang="ru-RU" sz="1800">
                <a:latin typeface="Arial" panose="020B0604020202020204" pitchFamily="34" charset="0"/>
              </a:rPr>
              <a:t> for an infinitesimal time interval </a:t>
            </a:r>
            <a:r>
              <a:rPr lang="el-GR" altLang="ru-RU" sz="1800">
                <a:latin typeface="Arial" panose="020B0604020202020204" pitchFamily="34" charset="0"/>
              </a:rPr>
              <a:t>Δ</a:t>
            </a:r>
            <a:r>
              <a:rPr lang="en-US" altLang="ru-RU" sz="1800" i="1">
                <a:latin typeface="Arial" panose="020B0604020202020204" pitchFamily="34" charset="0"/>
              </a:rPr>
              <a:t>t</a:t>
            </a:r>
            <a:r>
              <a:rPr lang="en-US" altLang="ru-RU" sz="1800">
                <a:latin typeface="Arial" panose="020B0604020202020204" pitchFamily="34" charset="0"/>
              </a:rPr>
              <a:t> = </a:t>
            </a:r>
            <a:r>
              <a:rPr lang="en-US" altLang="ru-RU" sz="1800" i="1">
                <a:latin typeface="Arial" panose="020B0604020202020204" pitchFamily="34" charset="0"/>
              </a:rPr>
              <a:t>t</a:t>
            </a:r>
            <a:r>
              <a:rPr lang="en-US" altLang="ru-RU" sz="1800" i="1" baseline="-25000">
                <a:latin typeface="Arial" panose="020B0604020202020204" pitchFamily="34" charset="0"/>
              </a:rPr>
              <a:t>k</a:t>
            </a:r>
            <a:r>
              <a:rPr lang="en-US" altLang="ru-RU" sz="1800" baseline="-25000">
                <a:latin typeface="Arial" panose="020B0604020202020204" pitchFamily="34" charset="0"/>
              </a:rPr>
              <a:t>+1</a:t>
            </a:r>
            <a:r>
              <a:rPr lang="en-US" altLang="ru-RU" sz="1800">
                <a:latin typeface="Arial" panose="020B0604020202020204" pitchFamily="34" charset="0"/>
              </a:rPr>
              <a:t>– </a:t>
            </a:r>
            <a:r>
              <a:rPr lang="en-US" altLang="ru-RU" sz="1800" i="1">
                <a:latin typeface="Arial" panose="020B0604020202020204" pitchFamily="34" charset="0"/>
              </a:rPr>
              <a:t>t</a:t>
            </a:r>
            <a:r>
              <a:rPr lang="en-US" altLang="ru-RU" sz="1800" i="1" baseline="-25000">
                <a:latin typeface="Arial" panose="020B0604020202020204" pitchFamily="34" charset="0"/>
              </a:rPr>
              <a:t>k</a:t>
            </a:r>
            <a:r>
              <a:rPr lang="en-US" altLang="ru-RU" sz="1800">
                <a:latin typeface="Arial" panose="020B0604020202020204" pitchFamily="34" charset="0"/>
              </a:rPr>
              <a:t> is taken as </a:t>
            </a:r>
            <a:endParaRPr lang="ru-RU" altLang="ru-RU" sz="1800">
              <a:latin typeface="Arial" panose="020B0604020202020204" pitchFamily="34" charset="0"/>
            </a:endParaRPr>
          </a:p>
        </p:txBody>
      </p:sp>
      <p:graphicFrame>
        <p:nvGraphicFramePr>
          <p:cNvPr id="22532" name="Объект 6"/>
          <p:cNvGraphicFramePr>
            <a:graphicFrameLocks noChangeAspect="1"/>
          </p:cNvGraphicFramePr>
          <p:nvPr/>
        </p:nvGraphicFramePr>
        <p:xfrm>
          <a:off x="1728788" y="1196975"/>
          <a:ext cx="4716462" cy="723900"/>
        </p:xfrm>
        <a:graphic>
          <a:graphicData uri="http://schemas.openxmlformats.org/presentationml/2006/ole">
            <mc:AlternateContent xmlns:mc="http://schemas.openxmlformats.org/markup-compatibility/2006">
              <mc:Choice xmlns:v="urn:schemas-microsoft-com:vml" Requires="v">
                <p:oleObj spid="_x0000_s3088" name="Equation" r:id="rId3" imgW="3060700" imgH="469900" progId="Equation.DSMT4">
                  <p:embed/>
                </p:oleObj>
              </mc:Choice>
              <mc:Fallback>
                <p:oleObj name="Equation" r:id="rId3" imgW="3060700" imgH="469900" progId="Equation.DSMT4">
                  <p:embed/>
                  <p:pic>
                    <p:nvPicPr>
                      <p:cNvPr id="22532" name="Объект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788" y="1196975"/>
                        <a:ext cx="47164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33" name="Объект 7"/>
          <p:cNvGraphicFramePr>
            <a:graphicFrameLocks noChangeAspect="1"/>
          </p:cNvGraphicFramePr>
          <p:nvPr/>
        </p:nvGraphicFramePr>
        <p:xfrm>
          <a:off x="6707189" y="1289051"/>
          <a:ext cx="1392237" cy="588963"/>
        </p:xfrm>
        <a:graphic>
          <a:graphicData uri="http://schemas.openxmlformats.org/presentationml/2006/ole">
            <mc:AlternateContent xmlns:mc="http://schemas.openxmlformats.org/markup-compatibility/2006">
              <mc:Choice xmlns:v="urn:schemas-microsoft-com:vml" Requires="v">
                <p:oleObj spid="_x0000_s3089" name="Equation" r:id="rId5" imgW="926698" imgH="393529" progId="Equation.DSMT4">
                  <p:embed/>
                </p:oleObj>
              </mc:Choice>
              <mc:Fallback>
                <p:oleObj name="Equation" r:id="rId5" imgW="926698" imgH="393529" progId="Equation.DSMT4">
                  <p:embed/>
                  <p:pic>
                    <p:nvPicPr>
                      <p:cNvPr id="22533" name="Объект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7189" y="1289051"/>
                        <a:ext cx="1392237"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34" name="Объект 8"/>
          <p:cNvGraphicFramePr>
            <a:graphicFrameLocks noChangeAspect="1"/>
          </p:cNvGraphicFramePr>
          <p:nvPr/>
        </p:nvGraphicFramePr>
        <p:xfrm>
          <a:off x="8272464" y="1419226"/>
          <a:ext cx="2376487" cy="328613"/>
        </p:xfrm>
        <a:graphic>
          <a:graphicData uri="http://schemas.openxmlformats.org/presentationml/2006/ole">
            <mc:AlternateContent xmlns:mc="http://schemas.openxmlformats.org/markup-compatibility/2006">
              <mc:Choice xmlns:v="urn:schemas-microsoft-com:vml" Requires="v">
                <p:oleObj spid="_x0000_s3090" name="Equation" r:id="rId7" imgW="1371600" imgH="190500" progId="Equation.DSMT4">
                  <p:embed/>
                </p:oleObj>
              </mc:Choice>
              <mc:Fallback>
                <p:oleObj name="Equation" r:id="rId7" imgW="1371600" imgH="190500" progId="Equation.DSMT4">
                  <p:embed/>
                  <p:pic>
                    <p:nvPicPr>
                      <p:cNvPr id="22534" name="Объект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2464" y="1419226"/>
                        <a:ext cx="23764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5" name="Прямоугольник 9"/>
          <p:cNvSpPr>
            <a:spLocks noChangeArrowheads="1"/>
          </p:cNvSpPr>
          <p:nvPr/>
        </p:nvSpPr>
        <p:spPr bwMode="auto">
          <a:xfrm>
            <a:off x="1631951" y="1854200"/>
            <a:ext cx="8569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a:latin typeface="Arial" panose="020B0604020202020204" pitchFamily="34" charset="0"/>
              </a:rPr>
              <a:t>The propagator </a:t>
            </a:r>
            <a:r>
              <a:rPr lang="en-US" altLang="ru-RU" sz="1800" i="1">
                <a:latin typeface="Arial" panose="020B0604020202020204" pitchFamily="34" charset="0"/>
              </a:rPr>
              <a:t>K</a:t>
            </a:r>
            <a:r>
              <a:rPr lang="en-US" altLang="ru-RU" sz="1800">
                <a:latin typeface="Arial" panose="020B0604020202020204" pitchFamily="34" charset="0"/>
              </a:rPr>
              <a:t> for the total time interval (</a:t>
            </a:r>
            <a:r>
              <a:rPr lang="en-US" altLang="ru-RU" sz="1800" i="1">
                <a:latin typeface="Arial" panose="020B0604020202020204" pitchFamily="34" charset="0"/>
              </a:rPr>
              <a:t>t</a:t>
            </a:r>
            <a:r>
              <a:rPr lang="en-US" altLang="ru-RU" sz="1800" baseline="-25000">
                <a:latin typeface="Arial" panose="020B0604020202020204" pitchFamily="34" charset="0"/>
              </a:rPr>
              <a:t>0</a:t>
            </a:r>
            <a:r>
              <a:rPr lang="en-US" altLang="ru-RU" sz="1800">
                <a:latin typeface="Arial" panose="020B0604020202020204" pitchFamily="34" charset="0"/>
              </a:rPr>
              <a:t>; </a:t>
            </a:r>
            <a:r>
              <a:rPr lang="en-US" altLang="ru-RU" sz="1800" i="1">
                <a:latin typeface="Arial" panose="020B0604020202020204" pitchFamily="34" charset="0"/>
              </a:rPr>
              <a:t>t</a:t>
            </a:r>
            <a:r>
              <a:rPr lang="en-US" altLang="ru-RU" sz="1800">
                <a:latin typeface="Arial" panose="020B0604020202020204" pitchFamily="34" charset="0"/>
              </a:rPr>
              <a:t>) is: </a:t>
            </a:r>
            <a:endParaRPr lang="ru-RU" altLang="ru-RU" sz="1800">
              <a:latin typeface="Arial" panose="020B0604020202020204" pitchFamily="34" charset="0"/>
            </a:endParaRPr>
          </a:p>
        </p:txBody>
      </p:sp>
      <p:graphicFrame>
        <p:nvGraphicFramePr>
          <p:cNvPr id="22536" name="Объект 10"/>
          <p:cNvGraphicFramePr>
            <a:graphicFrameLocks noChangeAspect="1"/>
          </p:cNvGraphicFramePr>
          <p:nvPr/>
        </p:nvGraphicFramePr>
        <p:xfrm>
          <a:off x="1760538" y="2133601"/>
          <a:ext cx="6299200" cy="714375"/>
        </p:xfrm>
        <a:graphic>
          <a:graphicData uri="http://schemas.openxmlformats.org/presentationml/2006/ole">
            <mc:AlternateContent xmlns:mc="http://schemas.openxmlformats.org/markup-compatibility/2006">
              <mc:Choice xmlns:v="urn:schemas-microsoft-com:vml" Requires="v">
                <p:oleObj spid="_x0000_s3091" name="Equation" r:id="rId9" imgW="4140200" imgH="469900" progId="Equation.DSMT4">
                  <p:embed/>
                </p:oleObj>
              </mc:Choice>
              <mc:Fallback>
                <p:oleObj name="Equation" r:id="rId9" imgW="4140200" imgH="469900" progId="Equation.DSMT4">
                  <p:embed/>
                  <p:pic>
                    <p:nvPicPr>
                      <p:cNvPr id="22536" name="Объект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0538" y="2133601"/>
                        <a:ext cx="62992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37" name="Объект 17"/>
          <p:cNvGraphicFramePr>
            <a:graphicFrameLocks noChangeAspect="1"/>
          </p:cNvGraphicFramePr>
          <p:nvPr/>
        </p:nvGraphicFramePr>
        <p:xfrm>
          <a:off x="1687513" y="3689351"/>
          <a:ext cx="5111750" cy="608013"/>
        </p:xfrm>
        <a:graphic>
          <a:graphicData uri="http://schemas.openxmlformats.org/presentationml/2006/ole">
            <mc:AlternateContent xmlns:mc="http://schemas.openxmlformats.org/markup-compatibility/2006">
              <mc:Choice xmlns:v="urn:schemas-microsoft-com:vml" Requires="v">
                <p:oleObj spid="_x0000_s3092" name="Equation" r:id="rId11" imgW="3098800" imgH="368300" progId="Equation.DSMT4">
                  <p:embed/>
                </p:oleObj>
              </mc:Choice>
              <mc:Fallback>
                <p:oleObj name="Equation" r:id="rId11" imgW="3098800" imgH="368300" progId="Equation.DSMT4">
                  <p:embed/>
                  <p:pic>
                    <p:nvPicPr>
                      <p:cNvPr id="22537" name="Объект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87513" y="3689351"/>
                        <a:ext cx="511175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32" name="Прямоугольник 18"/>
          <p:cNvSpPr>
            <a:spLocks noChangeArrowheads="1"/>
          </p:cNvSpPr>
          <p:nvPr/>
        </p:nvSpPr>
        <p:spPr bwMode="auto">
          <a:xfrm>
            <a:off x="1728789" y="3365500"/>
            <a:ext cx="8626475" cy="369888"/>
          </a:xfrm>
          <a:prstGeom prst="rect">
            <a:avLst/>
          </a:prstGeom>
          <a:solidFill>
            <a:schemeClr val="bg2">
              <a:lumMod val="9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ru-RU" sz="1800" dirty="0">
                <a:latin typeface="Arial" panose="020B0604020202020204" pitchFamily="34" charset="0"/>
              </a:rPr>
              <a:t>The propagator </a:t>
            </a:r>
            <a:r>
              <a:rPr lang="en-US" altLang="ru-RU" sz="1800" i="1" dirty="0">
                <a:latin typeface="Arial" panose="020B0604020202020204" pitchFamily="34" charset="0"/>
              </a:rPr>
              <a:t>K</a:t>
            </a:r>
            <a:r>
              <a:rPr lang="en-US" altLang="ru-RU" sz="1800" dirty="0">
                <a:latin typeface="Arial" panose="020B0604020202020204" pitchFamily="34" charset="0"/>
              </a:rPr>
              <a:t>(</a:t>
            </a:r>
            <a:r>
              <a:rPr lang="en-US" altLang="ru-RU" sz="1800" i="1" dirty="0">
                <a:latin typeface="Arial" panose="020B0604020202020204" pitchFamily="34" charset="0"/>
              </a:rPr>
              <a:t>x</a:t>
            </a:r>
            <a:r>
              <a:rPr lang="en-US" altLang="ru-RU" sz="1800" dirty="0">
                <a:latin typeface="Arial" panose="020B0604020202020204" pitchFamily="34" charset="0"/>
              </a:rPr>
              <a:t>, </a:t>
            </a:r>
            <a:r>
              <a:rPr lang="en-US" altLang="ru-RU" sz="1800" i="1" dirty="0">
                <a:latin typeface="Arial" panose="020B0604020202020204" pitchFamily="34" charset="0"/>
              </a:rPr>
              <a:t>t</a:t>
            </a:r>
            <a:r>
              <a:rPr lang="en-US" altLang="ru-RU" sz="1800" dirty="0">
                <a:latin typeface="Arial" panose="020B0604020202020204" pitchFamily="34" charset="0"/>
              </a:rPr>
              <a:t>; </a:t>
            </a:r>
            <a:r>
              <a:rPr lang="en-US" altLang="ru-RU" sz="1800" i="1" dirty="0">
                <a:latin typeface="Arial" panose="020B0604020202020204" pitchFamily="34" charset="0"/>
              </a:rPr>
              <a:t>x</a:t>
            </a:r>
            <a:r>
              <a:rPr lang="en-US" altLang="ru-RU" sz="1800" baseline="-25000" dirty="0">
                <a:latin typeface="Arial" panose="020B0604020202020204" pitchFamily="34" charset="0"/>
              </a:rPr>
              <a:t>0</a:t>
            </a:r>
            <a:r>
              <a:rPr lang="en-US" altLang="ru-RU" sz="1800" dirty="0">
                <a:latin typeface="Arial" panose="020B0604020202020204" pitchFamily="34" charset="0"/>
              </a:rPr>
              <a:t>; </a:t>
            </a:r>
            <a:r>
              <a:rPr lang="en-US" altLang="ru-RU" sz="1800" i="1" dirty="0">
                <a:latin typeface="Arial" panose="020B0604020202020204" pitchFamily="34" charset="0"/>
              </a:rPr>
              <a:t>t</a:t>
            </a:r>
            <a:r>
              <a:rPr lang="en-US" altLang="ru-RU" sz="1800" baseline="-25000" dirty="0">
                <a:latin typeface="Arial" panose="020B0604020202020204" pitchFamily="34" charset="0"/>
              </a:rPr>
              <a:t>0</a:t>
            </a:r>
            <a:r>
              <a:rPr lang="en-US" altLang="ru-RU" sz="1800" dirty="0">
                <a:latin typeface="Arial" panose="020B0604020202020204" pitchFamily="34" charset="0"/>
              </a:rPr>
              <a:t>) is a matrix element of the evolution operator </a:t>
            </a:r>
            <a:endParaRPr lang="ru-RU" altLang="ru-RU" sz="1800" dirty="0">
              <a:latin typeface="Arial" panose="020B0604020202020204" pitchFamily="34" charset="0"/>
            </a:endParaRPr>
          </a:p>
        </p:txBody>
      </p:sp>
      <p:graphicFrame>
        <p:nvGraphicFramePr>
          <p:cNvPr id="22539" name="Объект 19"/>
          <p:cNvGraphicFramePr>
            <a:graphicFrameLocks noChangeAspect="1"/>
          </p:cNvGraphicFramePr>
          <p:nvPr/>
        </p:nvGraphicFramePr>
        <p:xfrm>
          <a:off x="1746251" y="4216400"/>
          <a:ext cx="5313363" cy="585788"/>
        </p:xfrm>
        <a:graphic>
          <a:graphicData uri="http://schemas.openxmlformats.org/presentationml/2006/ole">
            <mc:AlternateContent xmlns:mc="http://schemas.openxmlformats.org/markup-compatibility/2006">
              <mc:Choice xmlns:v="urn:schemas-microsoft-com:vml" Requires="v">
                <p:oleObj spid="_x0000_s3093" name="Equation" r:id="rId13" imgW="3352800" imgH="368300" progId="Equation.DSMT4">
                  <p:embed/>
                </p:oleObj>
              </mc:Choice>
              <mc:Fallback>
                <p:oleObj name="Equation" r:id="rId13" imgW="3352800" imgH="368300" progId="Equation.DSMT4">
                  <p:embed/>
                  <p:pic>
                    <p:nvPicPr>
                      <p:cNvPr id="22539" name="Объект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6251" y="4216400"/>
                        <a:ext cx="5313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40" name="Объект 20"/>
          <p:cNvGraphicFramePr>
            <a:graphicFrameLocks noChangeAspect="1"/>
          </p:cNvGraphicFramePr>
          <p:nvPr/>
        </p:nvGraphicFramePr>
        <p:xfrm>
          <a:off x="1641476" y="4733925"/>
          <a:ext cx="6067425" cy="693738"/>
        </p:xfrm>
        <a:graphic>
          <a:graphicData uri="http://schemas.openxmlformats.org/presentationml/2006/ole">
            <mc:AlternateContent xmlns:mc="http://schemas.openxmlformats.org/markup-compatibility/2006">
              <mc:Choice xmlns:v="urn:schemas-microsoft-com:vml" Requires="v">
                <p:oleObj spid="_x0000_s3094" name="Equation" r:id="rId15" imgW="3441700" imgH="393700" progId="Equation.DSMT4">
                  <p:embed/>
                </p:oleObj>
              </mc:Choice>
              <mc:Fallback>
                <p:oleObj name="Equation" r:id="rId15" imgW="3441700" imgH="393700" progId="Equation.DSMT4">
                  <p:embed/>
                  <p:pic>
                    <p:nvPicPr>
                      <p:cNvPr id="22540" name="Объект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41476" y="4733925"/>
                        <a:ext cx="60674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41"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2A9A93C-8900-4C93-8B0E-F42792152783}" type="slidenum">
              <a:rPr lang="ru-RU" altLang="ru-RU" smtClean="0">
                <a:solidFill>
                  <a:srgbClr val="898989"/>
                </a:solidFill>
              </a:rPr>
              <a:pPr/>
              <a:t>15</a:t>
            </a:fld>
            <a:endParaRPr lang="ru-RU" altLang="ru-RU" smtClean="0">
              <a:solidFill>
                <a:srgbClr val="898989"/>
              </a:solidFill>
            </a:endParaRPr>
          </a:p>
        </p:txBody>
      </p:sp>
    </p:spTree>
    <p:extLst>
      <p:ext uri="{BB962C8B-B14F-4D97-AF65-F5344CB8AC3E}">
        <p14:creationId xmlns:p14="http://schemas.microsoft.com/office/powerpoint/2010/main" val="3294589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1524000" y="1"/>
            <a:ext cx="9144000" cy="404813"/>
          </a:xfrm>
        </p:spPr>
        <p:txBody>
          <a:bodyPr>
            <a:normAutofit fontScale="90000"/>
          </a:bodyPr>
          <a:lstStyle/>
          <a:p>
            <a:r>
              <a:rPr lang="en-US" altLang="en-US" sz="2400" b="1" dirty="0">
                <a:cs typeface="Times New Roman" panose="02020603050405020304" pitchFamily="18" charset="0"/>
              </a:rPr>
              <a:t>Feynman’s path integrals method in </a:t>
            </a:r>
            <a:r>
              <a:rPr lang="en-US" altLang="ru-RU" sz="2400" b="1" dirty="0">
                <a:cs typeface="Arial" panose="020B0604020202020204" pitchFamily="34" charset="0"/>
              </a:rPr>
              <a:t>imaginary  time </a:t>
            </a:r>
            <a:r>
              <a:rPr lang="en-US" altLang="ru-RU" sz="2400" i="1" dirty="0">
                <a:latin typeface="Times New Roman" panose="02020603050405020304" pitchFamily="18" charset="0"/>
                <a:cs typeface="Times New Roman" panose="02020603050405020304" pitchFamily="18" charset="0"/>
              </a:rPr>
              <a:t>t </a:t>
            </a:r>
            <a:r>
              <a:rPr lang="en-US" altLang="ru-RU" sz="2400" dirty="0">
                <a:latin typeface="Times New Roman" panose="02020603050405020304" pitchFamily="18" charset="0"/>
                <a:cs typeface="Times New Roman" panose="02020603050405020304" pitchFamily="18" charset="0"/>
              </a:rPr>
              <a:t>= </a:t>
            </a:r>
            <a:r>
              <a:rPr lang="el-GR" altLang="ru-RU" sz="2400" dirty="0">
                <a:latin typeface="Times New Roman" panose="02020603050405020304" pitchFamily="18" charset="0"/>
                <a:cs typeface="Times New Roman" panose="02020603050405020304" pitchFamily="18" charset="0"/>
              </a:rPr>
              <a:t>–</a:t>
            </a:r>
            <a:r>
              <a:rPr lang="en-US" altLang="ru-RU" sz="2400" i="1" dirty="0" err="1">
                <a:latin typeface="Times New Roman" panose="02020603050405020304" pitchFamily="18" charset="0"/>
                <a:cs typeface="Times New Roman" panose="02020603050405020304" pitchFamily="18" charset="0"/>
              </a:rPr>
              <a:t>i</a:t>
            </a:r>
            <a:r>
              <a:rPr lang="el-GR" altLang="ru-RU" sz="2400" dirty="0">
                <a:latin typeface="Times New Roman" panose="02020603050405020304" pitchFamily="18" charset="0"/>
                <a:cs typeface="Times New Roman" panose="02020603050405020304" pitchFamily="18" charset="0"/>
              </a:rPr>
              <a:t>τ</a:t>
            </a:r>
            <a:r>
              <a:rPr lang="en-US" altLang="en-US" sz="2400" b="1" dirty="0">
                <a:latin typeface="Times New Roman" panose="02020603050405020304" pitchFamily="18" charset="0"/>
                <a:cs typeface="Times New Roman" panose="02020603050405020304" pitchFamily="18" charset="0"/>
              </a:rPr>
              <a:t>  </a:t>
            </a:r>
            <a:r>
              <a:rPr lang="en-US" altLang="en-US" sz="2400" b="1" dirty="0">
                <a:cs typeface="Times New Roman" panose="02020603050405020304" pitchFamily="18" charset="0"/>
              </a:rPr>
              <a:t>[1]</a:t>
            </a:r>
            <a:endParaRPr lang="en-US" altLang="ru-RU" sz="2400" b="1" dirty="0">
              <a:cs typeface="Times New Roman" panose="02020603050405020304" pitchFamily="18" charset="0"/>
            </a:endParaRPr>
          </a:p>
        </p:txBody>
      </p:sp>
      <p:graphicFrame>
        <p:nvGraphicFramePr>
          <p:cNvPr id="23555" name="Объект 5"/>
          <p:cNvGraphicFramePr>
            <a:graphicFrameLocks noChangeAspect="1"/>
          </p:cNvGraphicFramePr>
          <p:nvPr/>
        </p:nvGraphicFramePr>
        <p:xfrm>
          <a:off x="1549400" y="349250"/>
          <a:ext cx="9093200" cy="546100"/>
        </p:xfrm>
        <a:graphic>
          <a:graphicData uri="http://schemas.openxmlformats.org/presentationml/2006/ole">
            <mc:AlternateContent xmlns:mc="http://schemas.openxmlformats.org/markup-compatibility/2006">
              <mc:Choice xmlns:v="urn:schemas-microsoft-com:vml" Requires="v">
                <p:oleObj spid="_x0000_s4108" name="Equation" r:id="rId3" imgW="6146800" imgH="368300" progId="Equation.DSMT4">
                  <p:embed/>
                </p:oleObj>
              </mc:Choice>
              <mc:Fallback>
                <p:oleObj name="Equation" r:id="rId3" imgW="6146800" imgH="368300" progId="Equation.DSMT4">
                  <p:embed/>
                  <p:pic>
                    <p:nvPicPr>
                      <p:cNvPr id="23555" name="Объект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349250"/>
                        <a:ext cx="90932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556" name="Объект 6"/>
          <p:cNvGraphicFramePr>
            <a:graphicFrameLocks noChangeAspect="1"/>
          </p:cNvGraphicFramePr>
          <p:nvPr/>
        </p:nvGraphicFramePr>
        <p:xfrm>
          <a:off x="1555750" y="2894013"/>
          <a:ext cx="7158038" cy="792162"/>
        </p:xfrm>
        <a:graphic>
          <a:graphicData uri="http://schemas.openxmlformats.org/presentationml/2006/ole">
            <mc:AlternateContent xmlns:mc="http://schemas.openxmlformats.org/markup-compatibility/2006">
              <mc:Choice xmlns:v="urn:schemas-microsoft-com:vml" Requires="v">
                <p:oleObj spid="_x0000_s4109" name="Equation" r:id="rId5" imgW="4241800" imgH="469900" progId="Equation.DSMT4">
                  <p:embed/>
                </p:oleObj>
              </mc:Choice>
              <mc:Fallback>
                <p:oleObj name="Equation" r:id="rId5" imgW="4241800" imgH="469900" progId="Equation.DSMT4">
                  <p:embed/>
                  <p:pic>
                    <p:nvPicPr>
                      <p:cNvPr id="23556" name="Объект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0" y="2894013"/>
                        <a:ext cx="71580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557" name="Объект 7"/>
          <p:cNvGraphicFramePr>
            <a:graphicFrameLocks noChangeAspect="1"/>
          </p:cNvGraphicFramePr>
          <p:nvPr/>
        </p:nvGraphicFramePr>
        <p:xfrm>
          <a:off x="8867776" y="2960689"/>
          <a:ext cx="1235075" cy="579437"/>
        </p:xfrm>
        <a:graphic>
          <a:graphicData uri="http://schemas.openxmlformats.org/presentationml/2006/ole">
            <mc:AlternateContent xmlns:mc="http://schemas.openxmlformats.org/markup-compatibility/2006">
              <mc:Choice xmlns:v="urn:schemas-microsoft-com:vml" Requires="v">
                <p:oleObj spid="_x0000_s4110" name="Equation" r:id="rId7" imgW="837836" imgH="393529" progId="Equation.DSMT4">
                  <p:embed/>
                </p:oleObj>
              </mc:Choice>
              <mc:Fallback>
                <p:oleObj name="Equation" r:id="rId7" imgW="837836" imgH="393529" progId="Equation.DSMT4">
                  <p:embed/>
                  <p:pic>
                    <p:nvPicPr>
                      <p:cNvPr id="23557" name="Объект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7776" y="2960689"/>
                        <a:ext cx="12350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558" name="Объект 8"/>
          <p:cNvGraphicFramePr>
            <a:graphicFrameLocks noChangeAspect="1"/>
          </p:cNvGraphicFramePr>
          <p:nvPr/>
        </p:nvGraphicFramePr>
        <p:xfrm>
          <a:off x="1684338" y="865189"/>
          <a:ext cx="7848600" cy="644525"/>
        </p:xfrm>
        <a:graphic>
          <a:graphicData uri="http://schemas.openxmlformats.org/presentationml/2006/ole">
            <mc:AlternateContent xmlns:mc="http://schemas.openxmlformats.org/markup-compatibility/2006">
              <mc:Choice xmlns:v="urn:schemas-microsoft-com:vml" Requires="v">
                <p:oleObj spid="_x0000_s4111" name="Equation" r:id="rId9" imgW="4787900" imgH="393700" progId="Equation.DSMT4">
                  <p:embed/>
                </p:oleObj>
              </mc:Choice>
              <mc:Fallback>
                <p:oleObj name="Equation" r:id="rId9" imgW="4787900" imgH="393700" progId="Equation.DSMT4">
                  <p:embed/>
                  <p:pic>
                    <p:nvPicPr>
                      <p:cNvPr id="23558" name="Объект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4338" y="865189"/>
                        <a:ext cx="7848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9" name="Прямоугольник 9"/>
          <p:cNvSpPr>
            <a:spLocks noChangeArrowheads="1"/>
          </p:cNvSpPr>
          <p:nvPr/>
        </p:nvSpPr>
        <p:spPr bwMode="auto">
          <a:xfrm>
            <a:off x="1595438" y="4889500"/>
            <a:ext cx="88074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a:latin typeface="Arial" panose="020B0604020202020204" pitchFamily="34" charset="0"/>
              </a:rPr>
              <a:t>1. E.V. Shuryak, O.V. Zhirov, Nucl. Phys. B 242, 393 (1984); </a:t>
            </a:r>
            <a:r>
              <a:rPr lang="ru-RU" altLang="ru-RU" sz="1400">
                <a:latin typeface="Arial" panose="020B0604020202020204" pitchFamily="34" charset="0"/>
              </a:rPr>
              <a:t>Э. В. Шуряк, УФН 143, 309 (1984).</a:t>
            </a:r>
            <a:endParaRPr lang="en-US" altLang="ru-RU" sz="1400">
              <a:latin typeface="Arial" panose="020B0604020202020204" pitchFamily="34" charset="0"/>
            </a:endParaRPr>
          </a:p>
          <a:p>
            <a:pPr eaLnBrk="1" hangingPunct="1">
              <a:spcBef>
                <a:spcPct val="0"/>
              </a:spcBef>
              <a:buFontTx/>
              <a:buNone/>
            </a:pPr>
            <a:r>
              <a:rPr lang="en-US" altLang="ru-RU" sz="1400">
                <a:latin typeface="Arial" panose="020B0604020202020204" pitchFamily="34" charset="0"/>
              </a:rPr>
              <a:t>2. V.V. Samarin, M.A. Naumenko, Phys. Atom. Nucl. 80, 877 (2017).</a:t>
            </a:r>
          </a:p>
          <a:p>
            <a:pPr eaLnBrk="1" hangingPunct="1">
              <a:spcBef>
                <a:spcPct val="0"/>
              </a:spcBef>
              <a:buFontTx/>
              <a:buNone/>
            </a:pPr>
            <a:r>
              <a:rPr lang="en-US" altLang="ru-RU" sz="1400">
                <a:latin typeface="Arial" panose="020B0604020202020204" pitchFamily="34" charset="0"/>
              </a:rPr>
              <a:t>3. V.V. Samarin, Study of spatial structures in α-cluster nuclei,  Eur. Phys</a:t>
            </a:r>
            <a:r>
              <a:rPr lang="ru-RU" altLang="ru-RU" sz="1400">
                <a:latin typeface="Arial" panose="020B0604020202020204" pitchFamily="34" charset="0"/>
              </a:rPr>
              <a:t>. </a:t>
            </a:r>
            <a:r>
              <a:rPr lang="en-US" altLang="ru-RU" sz="1400">
                <a:latin typeface="Arial" panose="020B0604020202020204" pitchFamily="34" charset="0"/>
              </a:rPr>
              <a:t>J</a:t>
            </a:r>
            <a:r>
              <a:rPr lang="ru-RU" altLang="ru-RU" sz="1400">
                <a:latin typeface="Arial" panose="020B0604020202020204" pitchFamily="34" charset="0"/>
              </a:rPr>
              <a:t>. </a:t>
            </a:r>
            <a:r>
              <a:rPr lang="en-US" altLang="ru-RU" sz="1400">
                <a:latin typeface="Arial" panose="020B0604020202020204" pitchFamily="34" charset="0"/>
              </a:rPr>
              <a:t>A</a:t>
            </a:r>
            <a:r>
              <a:rPr lang="ru-RU" altLang="ru-RU" sz="1400">
                <a:latin typeface="Arial" panose="020B0604020202020204" pitchFamily="34" charset="0"/>
              </a:rPr>
              <a:t>, 58, 117</a:t>
            </a:r>
            <a:r>
              <a:rPr lang="en-US" altLang="ru-RU" sz="1400">
                <a:latin typeface="Arial" panose="020B0604020202020204" pitchFamily="34" charset="0"/>
              </a:rPr>
              <a:t> (</a:t>
            </a:r>
            <a:r>
              <a:rPr lang="ru-RU" altLang="ru-RU" sz="1400">
                <a:latin typeface="Arial" panose="020B0604020202020204" pitchFamily="34" charset="0"/>
              </a:rPr>
              <a:t>2022</a:t>
            </a:r>
            <a:r>
              <a:rPr lang="en-US" altLang="ru-RU" sz="1400">
                <a:latin typeface="Arial" panose="020B0604020202020204" pitchFamily="34" charset="0"/>
              </a:rPr>
              <a:t>)</a:t>
            </a:r>
            <a:r>
              <a:rPr lang="ru-RU" altLang="ru-RU" sz="1400">
                <a:latin typeface="Arial" panose="020B0604020202020204" pitchFamily="34" charset="0"/>
              </a:rPr>
              <a:t>.</a:t>
            </a:r>
            <a:endParaRPr lang="en-US" altLang="ru-RU" sz="1400">
              <a:latin typeface="Arial" panose="020B0604020202020204" pitchFamily="34" charset="0"/>
            </a:endParaRPr>
          </a:p>
          <a:p>
            <a:pPr eaLnBrk="1" hangingPunct="1">
              <a:spcBef>
                <a:spcPct val="0"/>
              </a:spcBef>
              <a:buFontTx/>
              <a:buNone/>
            </a:pPr>
            <a:r>
              <a:rPr lang="en-US" altLang="ru-RU" sz="1400">
                <a:latin typeface="Arial" panose="020B0604020202020204" pitchFamily="34" charset="0"/>
              </a:rPr>
              <a:t>4. M.A. Naumenko, V.V. Samarin, Supercomp. Front. Innov. 3, 80 </a:t>
            </a:r>
            <a:r>
              <a:rPr lang="ru-RU" altLang="ru-RU" sz="1400">
                <a:latin typeface="Arial" panose="020B0604020202020204" pitchFamily="34" charset="0"/>
              </a:rPr>
              <a:t>(2016)</a:t>
            </a:r>
          </a:p>
          <a:p>
            <a:pPr eaLnBrk="1" hangingPunct="1">
              <a:spcBef>
                <a:spcPct val="0"/>
              </a:spcBef>
              <a:buFontTx/>
              <a:buNone/>
            </a:pPr>
            <a:r>
              <a:rPr lang="pt-BR" altLang="ru-RU" sz="1400">
                <a:latin typeface="Arial" panose="020B0604020202020204" pitchFamily="34" charset="0"/>
              </a:rPr>
              <a:t>5. NVIDIA CUDA, </a:t>
            </a:r>
            <a:r>
              <a:rPr lang="pt-BR" altLang="ru-RU" sz="1400">
                <a:latin typeface="Arial" panose="020B0604020202020204" pitchFamily="34" charset="0"/>
                <a:hlinkClick r:id="rId11"/>
              </a:rPr>
              <a:t>http://developer.nvidia.com/cuda-zone/</a:t>
            </a:r>
            <a:endParaRPr lang="pt-BR" altLang="ru-RU" sz="1400">
              <a:latin typeface="Arial" panose="020B0604020202020204" pitchFamily="34" charset="0"/>
            </a:endParaRPr>
          </a:p>
          <a:p>
            <a:pPr eaLnBrk="1" hangingPunct="1">
              <a:spcBef>
                <a:spcPct val="0"/>
              </a:spcBef>
              <a:buFontTx/>
              <a:buNone/>
            </a:pPr>
            <a:r>
              <a:rPr lang="pt-BR" altLang="ru-RU" sz="1400">
                <a:latin typeface="Arial" panose="020B0604020202020204" pitchFamily="34" charset="0"/>
              </a:rPr>
              <a:t>6.</a:t>
            </a:r>
            <a:r>
              <a:rPr lang="en-US" altLang="ru-RU" sz="1400">
                <a:latin typeface="Arial" panose="020B0604020202020204" pitchFamily="34" charset="0"/>
              </a:rPr>
              <a:t> J. Sanders, E. Kandrot, </a:t>
            </a:r>
            <a:r>
              <a:rPr lang="en-US" altLang="ru-RU" sz="1400" i="1">
                <a:latin typeface="Arial" panose="020B0604020202020204" pitchFamily="34" charset="0"/>
              </a:rPr>
              <a:t>CUDA by Example: An Introduction to General-Purpose GPU Programming </a:t>
            </a:r>
            <a:r>
              <a:rPr lang="en-US" altLang="ru-RU" sz="1400">
                <a:latin typeface="Arial" panose="020B0604020202020204" pitchFamily="34" charset="0"/>
              </a:rPr>
              <a:t>(Addison-Wesley, New York, 2011)</a:t>
            </a:r>
          </a:p>
          <a:p>
            <a:pPr eaLnBrk="1" hangingPunct="1">
              <a:spcBef>
                <a:spcPct val="0"/>
              </a:spcBef>
              <a:buFontTx/>
              <a:buNone/>
            </a:pPr>
            <a:r>
              <a:rPr lang="en-US" altLang="ru-RU" sz="1400">
                <a:latin typeface="Arial" panose="020B0604020202020204" pitchFamily="34" charset="0"/>
              </a:rPr>
              <a:t>7. Heterogeneous Cluster, Joint Institute for Nuclear Research, http:// hybrilit.jinr.ru/</a:t>
            </a:r>
            <a:endParaRPr lang="ru-RU" altLang="ru-RU" sz="1400">
              <a:latin typeface="Arial" panose="020B0604020202020204" pitchFamily="34" charset="0"/>
            </a:endParaRPr>
          </a:p>
        </p:txBody>
      </p:sp>
      <p:sp>
        <p:nvSpPr>
          <p:cNvPr id="23560" name="Прямоугольник 10"/>
          <p:cNvSpPr>
            <a:spLocks noChangeArrowheads="1"/>
          </p:cNvSpPr>
          <p:nvPr/>
        </p:nvSpPr>
        <p:spPr bwMode="auto">
          <a:xfrm>
            <a:off x="1549400" y="1514476"/>
            <a:ext cx="90106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a:latin typeface="Arial" panose="020B0604020202020204" pitchFamily="34" charset="0"/>
              </a:rPr>
              <a:t>The formula (1) is used to obtain the ground state energy </a:t>
            </a:r>
            <a:r>
              <a:rPr lang="en-US" altLang="ru-RU" sz="1600" i="1">
                <a:latin typeface="Arial" panose="020B0604020202020204" pitchFamily="34" charset="0"/>
              </a:rPr>
              <a:t>E</a:t>
            </a:r>
            <a:r>
              <a:rPr lang="en-US" altLang="ru-RU" sz="1600" baseline="-25000">
                <a:latin typeface="Arial" panose="020B0604020202020204" pitchFamily="34" charset="0"/>
              </a:rPr>
              <a:t>0</a:t>
            </a:r>
            <a:r>
              <a:rPr lang="en-US" altLang="ru-RU" sz="1600">
                <a:latin typeface="Arial" panose="020B0604020202020204" pitchFamily="34" charset="0"/>
              </a:rPr>
              <a:t> as the slope of the linear part of the graph of ln </a:t>
            </a:r>
            <a:r>
              <a:rPr lang="en-US" altLang="ru-RU" sz="1600" i="1">
                <a:latin typeface="Arial" panose="020B0604020202020204" pitchFamily="34" charset="0"/>
              </a:rPr>
              <a:t>K</a:t>
            </a:r>
            <a:r>
              <a:rPr lang="en-US" altLang="ru-RU" sz="1600" i="1" baseline="-25000">
                <a:latin typeface="Arial" panose="020B0604020202020204" pitchFamily="34" charset="0"/>
              </a:rPr>
              <a:t>E</a:t>
            </a:r>
            <a:r>
              <a:rPr lang="en-US" altLang="ru-RU" sz="1600">
                <a:latin typeface="Arial" panose="020B0604020202020204" pitchFamily="34" charset="0"/>
              </a:rPr>
              <a:t> as a function of  </a:t>
            </a:r>
            <a:r>
              <a:rPr lang="el-GR" altLang="ru-RU" sz="1600">
                <a:latin typeface="Arial" panose="020B0604020202020204" pitchFamily="34" charset="0"/>
              </a:rPr>
              <a:t>τ .</a:t>
            </a:r>
            <a:r>
              <a:rPr lang="en-US" altLang="ru-RU" sz="1600">
                <a:latin typeface="Arial" panose="020B0604020202020204" pitchFamily="34" charset="0"/>
              </a:rPr>
              <a:t> The squared modulus of the ground state wave function |</a:t>
            </a:r>
            <a:r>
              <a:rPr lang="el-GR" altLang="ru-RU" sz="1600">
                <a:latin typeface="Arial" panose="020B0604020202020204" pitchFamily="34" charset="0"/>
              </a:rPr>
              <a:t>ψ</a:t>
            </a:r>
            <a:r>
              <a:rPr lang="en-US" altLang="ru-RU" sz="1600" baseline="-25000">
                <a:latin typeface="Arial" panose="020B0604020202020204" pitchFamily="34" charset="0"/>
              </a:rPr>
              <a:t>0</a:t>
            </a:r>
            <a:r>
              <a:rPr lang="en-US" altLang="ru-RU" sz="1600">
                <a:latin typeface="Arial" panose="020B0604020202020204" pitchFamily="34" charset="0"/>
              </a:rPr>
              <a:t>(</a:t>
            </a:r>
            <a:r>
              <a:rPr lang="en-US" altLang="ru-RU" sz="1600" i="1">
                <a:latin typeface="Arial" panose="020B0604020202020204" pitchFamily="34" charset="0"/>
              </a:rPr>
              <a:t>q</a:t>
            </a:r>
            <a:r>
              <a:rPr lang="en-US" altLang="ru-RU" sz="1600">
                <a:latin typeface="Arial" panose="020B0604020202020204" pitchFamily="34" charset="0"/>
              </a:rPr>
              <a:t>)|</a:t>
            </a:r>
            <a:r>
              <a:rPr lang="en-US" altLang="ru-RU" sz="1600" baseline="30000">
                <a:latin typeface="Arial" panose="020B0604020202020204" pitchFamily="34" charset="0"/>
              </a:rPr>
              <a:t>2</a:t>
            </a:r>
            <a:r>
              <a:rPr lang="en-US" altLang="ru-RU" sz="1600">
                <a:latin typeface="Arial" panose="020B0604020202020204" pitchFamily="34" charset="0"/>
              </a:rPr>
              <a:t> in the points </a:t>
            </a:r>
            <a:r>
              <a:rPr lang="en-US" altLang="ru-RU" sz="1600" i="1">
                <a:latin typeface="Arial" panose="020B0604020202020204" pitchFamily="34" charset="0"/>
              </a:rPr>
              <a:t>q </a:t>
            </a:r>
            <a:r>
              <a:rPr lang="en-US" altLang="ru-RU" sz="1600">
                <a:latin typeface="Arial" panose="020B0604020202020204" pitchFamily="34" charset="0"/>
              </a:rPr>
              <a:t>of the finite region corresponding to finite motion can be determined based on expression (1) at </a:t>
            </a:r>
            <a:r>
              <a:rPr lang="en-US" altLang="ru-RU" sz="1600" i="1">
                <a:latin typeface="Arial" panose="020B0604020202020204" pitchFamily="34" charset="0"/>
              </a:rPr>
              <a:t>τ </a:t>
            </a:r>
            <a:r>
              <a:rPr lang="en-US" altLang="ru-RU" sz="1600">
                <a:latin typeface="Arial" panose="020B0604020202020204" pitchFamily="34" charset="0"/>
              </a:rPr>
              <a:t>values in the linear part of the graph of dependence ln </a:t>
            </a:r>
            <a:r>
              <a:rPr lang="en-US" altLang="ru-RU" sz="1600" i="1">
                <a:latin typeface="Arial" panose="020B0604020202020204" pitchFamily="34" charset="0"/>
              </a:rPr>
              <a:t>K</a:t>
            </a:r>
            <a:r>
              <a:rPr lang="en-US" altLang="ru-RU" sz="1600" i="1" baseline="-25000">
                <a:latin typeface="Arial" panose="020B0604020202020204" pitchFamily="34" charset="0"/>
              </a:rPr>
              <a:t>E</a:t>
            </a:r>
            <a:r>
              <a:rPr lang="en-US" altLang="ru-RU" sz="1600">
                <a:latin typeface="Arial" panose="020B0604020202020204" pitchFamily="34" charset="0"/>
              </a:rPr>
              <a:t>(</a:t>
            </a:r>
            <a:r>
              <a:rPr lang="en-US" altLang="ru-RU" sz="1600" i="1">
                <a:latin typeface="Arial" panose="020B0604020202020204" pitchFamily="34" charset="0"/>
              </a:rPr>
              <a:t>q,</a:t>
            </a:r>
            <a:r>
              <a:rPr lang="el-GR" altLang="ru-RU" sz="1600">
                <a:latin typeface="Arial" panose="020B0604020202020204" pitchFamily="34" charset="0"/>
              </a:rPr>
              <a:t>τ;</a:t>
            </a:r>
            <a:r>
              <a:rPr lang="en-US" altLang="ru-RU" sz="1600" i="1">
                <a:latin typeface="Arial" panose="020B0604020202020204" pitchFamily="34" charset="0"/>
              </a:rPr>
              <a:t>q,</a:t>
            </a:r>
            <a:r>
              <a:rPr lang="en-US" altLang="ru-RU" sz="1600">
                <a:latin typeface="Arial" panose="020B0604020202020204" pitchFamily="34" charset="0"/>
              </a:rPr>
              <a:t>0)</a:t>
            </a:r>
            <a:r>
              <a:rPr lang="en-US" altLang="ru-RU" sz="1600" i="1">
                <a:latin typeface="Arial" panose="020B0604020202020204" pitchFamily="34" charset="0"/>
              </a:rPr>
              <a:t> </a:t>
            </a:r>
            <a:r>
              <a:rPr lang="en-US" altLang="ru-RU" sz="1600">
                <a:latin typeface="Arial" panose="020B0604020202020204" pitchFamily="34" charset="0"/>
              </a:rPr>
              <a:t>on</a:t>
            </a:r>
            <a:r>
              <a:rPr lang="en-US" altLang="ru-RU" sz="1600" i="1">
                <a:latin typeface="Arial" panose="020B0604020202020204" pitchFamily="34" charset="0"/>
              </a:rPr>
              <a:t> </a:t>
            </a:r>
            <a:r>
              <a:rPr lang="el-GR" altLang="ru-RU" sz="1600">
                <a:latin typeface="Arial" panose="020B0604020202020204" pitchFamily="34" charset="0"/>
              </a:rPr>
              <a:t>τ</a:t>
            </a:r>
            <a:r>
              <a:rPr lang="en-US" altLang="ru-RU" sz="1600">
                <a:latin typeface="Arial" panose="020B0604020202020204" pitchFamily="34" charset="0"/>
              </a:rPr>
              <a:t>.</a:t>
            </a:r>
            <a:endParaRPr lang="ru-RU" altLang="ru-RU" sz="1600">
              <a:latin typeface="Arial" panose="020B0604020202020204" pitchFamily="34" charset="0"/>
            </a:endParaRPr>
          </a:p>
        </p:txBody>
      </p:sp>
      <p:sp>
        <p:nvSpPr>
          <p:cNvPr id="23561" name="Прямоугольник 11"/>
          <p:cNvSpPr>
            <a:spLocks noChangeArrowheads="1"/>
          </p:cNvSpPr>
          <p:nvPr/>
        </p:nvSpPr>
        <p:spPr bwMode="auto">
          <a:xfrm>
            <a:off x="10102851" y="765175"/>
            <a:ext cx="53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a:latin typeface="Arial" panose="020B0604020202020204" pitchFamily="34" charset="0"/>
              </a:rPr>
              <a:t>(1) </a:t>
            </a:r>
            <a:endParaRPr lang="ru-RU" altLang="ru-RU" sz="1800">
              <a:latin typeface="Arial" panose="020B0604020202020204" pitchFamily="34" charset="0"/>
            </a:endParaRPr>
          </a:p>
        </p:txBody>
      </p:sp>
      <p:sp>
        <p:nvSpPr>
          <p:cNvPr id="23562" name="Прямоугольник 12"/>
          <p:cNvSpPr>
            <a:spLocks noChangeArrowheads="1"/>
          </p:cNvSpPr>
          <p:nvPr/>
        </p:nvSpPr>
        <p:spPr bwMode="auto">
          <a:xfrm>
            <a:off x="1595439" y="3636964"/>
            <a:ext cx="89169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a:latin typeface="Arial" panose="020B0604020202020204" pitchFamily="34" charset="0"/>
              </a:rPr>
              <a:t>The values of the propagator (2) in Jacobi coordinates were calculated using algorithm proposed in [2, 3] based on the Monte–Carlo method and parallel calculations [4] using NVIDIA CUDA technology [5, 6] were performed mainly on the Heterogeneous Cluster of the Joint Institute for Nuclear Research [7]. Also, the calculations can be performed on CPU using parallel libraries (for example, OpenMP, IntelTBB).</a:t>
            </a:r>
            <a:endParaRPr lang="ru-RU" altLang="ru-RU" sz="1600">
              <a:latin typeface="Arial" panose="020B0604020202020204" pitchFamily="34" charset="0"/>
            </a:endParaRPr>
          </a:p>
        </p:txBody>
      </p:sp>
      <p:sp>
        <p:nvSpPr>
          <p:cNvPr id="23563" name="Прямоугольник 13"/>
          <p:cNvSpPr>
            <a:spLocks noChangeArrowheads="1"/>
          </p:cNvSpPr>
          <p:nvPr/>
        </p:nvSpPr>
        <p:spPr bwMode="auto">
          <a:xfrm>
            <a:off x="10052051" y="3065464"/>
            <a:ext cx="53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a:latin typeface="Arial" panose="020B0604020202020204" pitchFamily="34" charset="0"/>
              </a:rPr>
              <a:t>(2) </a:t>
            </a:r>
            <a:endParaRPr lang="ru-RU" altLang="ru-RU" sz="1800">
              <a:latin typeface="Arial" panose="020B0604020202020204" pitchFamily="34" charset="0"/>
            </a:endParaRPr>
          </a:p>
        </p:txBody>
      </p:sp>
      <p:graphicFrame>
        <p:nvGraphicFramePr>
          <p:cNvPr id="23564" name="Объект 1"/>
          <p:cNvGraphicFramePr>
            <a:graphicFrameLocks noChangeAspect="1"/>
          </p:cNvGraphicFramePr>
          <p:nvPr/>
        </p:nvGraphicFramePr>
        <p:xfrm>
          <a:off x="2351088" y="2505076"/>
          <a:ext cx="4710112" cy="466725"/>
        </p:xfrm>
        <a:graphic>
          <a:graphicData uri="http://schemas.openxmlformats.org/presentationml/2006/ole">
            <mc:AlternateContent xmlns:mc="http://schemas.openxmlformats.org/markup-compatibility/2006">
              <mc:Choice xmlns:v="urn:schemas-microsoft-com:vml" Requires="v">
                <p:oleObj spid="_x0000_s4112" name="Equation" r:id="rId12" imgW="2819400" imgH="279400" progId="Equation.DSMT4">
                  <p:embed/>
                </p:oleObj>
              </mc:Choice>
              <mc:Fallback>
                <p:oleObj name="Equation" r:id="rId12" imgW="2819400" imgH="279400" progId="Equation.DSMT4">
                  <p:embed/>
                  <p:pic>
                    <p:nvPicPr>
                      <p:cNvPr id="23564" name="Объект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51088" y="2505076"/>
                        <a:ext cx="47101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65"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B4FBF9B-28A4-43B5-A25B-AEE2A7246B7B}" type="slidenum">
              <a:rPr lang="ru-RU" altLang="ru-RU" smtClean="0">
                <a:solidFill>
                  <a:srgbClr val="898989"/>
                </a:solidFill>
              </a:rPr>
              <a:pPr/>
              <a:t>16</a:t>
            </a:fld>
            <a:endParaRPr lang="ru-RU" altLang="ru-RU" smtClean="0">
              <a:solidFill>
                <a:srgbClr val="898989"/>
              </a:solidFill>
            </a:endParaRPr>
          </a:p>
        </p:txBody>
      </p:sp>
    </p:spTree>
    <p:extLst>
      <p:ext uri="{BB962C8B-B14F-4D97-AF65-F5344CB8AC3E}">
        <p14:creationId xmlns:p14="http://schemas.microsoft.com/office/powerpoint/2010/main" val="151160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0"/>
          <p:cNvSpPr>
            <a:spLocks noGrp="1"/>
          </p:cNvSpPr>
          <p:nvPr>
            <p:ph type="title" sz="quarter" idx="4294967295"/>
          </p:nvPr>
        </p:nvSpPr>
        <p:spPr>
          <a:xfrm>
            <a:off x="1506538" y="1"/>
            <a:ext cx="9144001" cy="735013"/>
          </a:xfrm>
        </p:spPr>
        <p:txBody>
          <a:bodyPr>
            <a:normAutofit fontScale="90000"/>
          </a:bodyPr>
          <a:lstStyle/>
          <a:p>
            <a:r>
              <a:rPr lang="en-US" altLang="ru-RU" sz="2400" b="1"/>
              <a:t>The capabilities of the FPI method is tested for exactly solvable oscillatory models with </a:t>
            </a:r>
            <a:r>
              <a:rPr lang="en-US" altLang="ru-RU" sz="2400" b="1" i="1"/>
              <a:t>N</a:t>
            </a:r>
            <a:r>
              <a:rPr lang="en-US" altLang="ru-RU" sz="2400" b="1"/>
              <a:t>=</a:t>
            </a:r>
            <a:r>
              <a:rPr lang="ru-RU" altLang="ru-RU" sz="2400" b="1"/>
              <a:t>4</a:t>
            </a:r>
            <a:endParaRPr lang="en-US" altLang="en-US" sz="2400" b="1">
              <a:cs typeface="Times New Roman" panose="02020603050405020304" pitchFamily="18" charset="0"/>
            </a:endParaRPr>
          </a:p>
        </p:txBody>
      </p:sp>
      <p:pic>
        <p:nvPicPr>
          <p:cNvPr id="24579" name="Picture 13" descr="Рисунок4HeXY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4" y="803276"/>
            <a:ext cx="2547937"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8"/>
          <p:cNvSpPr txBox="1">
            <a:spLocks noChangeArrowheads="1"/>
          </p:cNvSpPr>
          <p:nvPr/>
        </p:nvSpPr>
        <p:spPr bwMode="auto">
          <a:xfrm>
            <a:off x="6307139" y="936626"/>
            <a:ext cx="1951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a:latin typeface="Arial" panose="020B0604020202020204" pitchFamily="34" charset="0"/>
              </a:rPr>
              <a:t>Jacobi coordinates:</a:t>
            </a:r>
          </a:p>
        </p:txBody>
      </p:sp>
      <p:graphicFrame>
        <p:nvGraphicFramePr>
          <p:cNvPr id="24581" name="Object 24"/>
          <p:cNvGraphicFramePr>
            <a:graphicFrameLocks noGrp="1" noChangeAspect="1"/>
          </p:cNvGraphicFramePr>
          <p:nvPr>
            <p:ph sz="quarter" idx="4294967295"/>
          </p:nvPr>
        </p:nvGraphicFramePr>
        <p:xfrm>
          <a:off x="1524000" y="4021138"/>
          <a:ext cx="4895850" cy="520700"/>
        </p:xfrm>
        <a:graphic>
          <a:graphicData uri="http://schemas.openxmlformats.org/presentationml/2006/ole">
            <mc:AlternateContent xmlns:mc="http://schemas.openxmlformats.org/markup-compatibility/2006">
              <mc:Choice xmlns:v="urn:schemas-microsoft-com:vml" Requires="v">
                <p:oleObj spid="_x0000_s5130" name="Equation" r:id="rId4" imgW="2628900" imgH="279400" progId="Equation.DSMT4">
                  <p:embed/>
                </p:oleObj>
              </mc:Choice>
              <mc:Fallback>
                <p:oleObj name="Equation" r:id="rId4" imgW="2628900" imgH="279400" progId="Equation.DSMT4">
                  <p:embed/>
                  <p:pic>
                    <p:nvPicPr>
                      <p:cNvPr id="24581"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021138"/>
                        <a:ext cx="48958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582" name="Object 68"/>
          <p:cNvGraphicFramePr>
            <a:graphicFrameLocks noChangeAspect="1"/>
          </p:cNvGraphicFramePr>
          <p:nvPr/>
        </p:nvGraphicFramePr>
        <p:xfrm>
          <a:off x="6929439" y="3825875"/>
          <a:ext cx="3343275" cy="609600"/>
        </p:xfrm>
        <a:graphic>
          <a:graphicData uri="http://schemas.openxmlformats.org/presentationml/2006/ole">
            <mc:AlternateContent xmlns:mc="http://schemas.openxmlformats.org/markup-compatibility/2006">
              <mc:Choice xmlns:v="urn:schemas-microsoft-com:vml" Requires="v">
                <p:oleObj spid="_x0000_s5131" name="Equation" r:id="rId6" imgW="2514600" imgH="457200" progId="Equation.DSMT4">
                  <p:embed/>
                </p:oleObj>
              </mc:Choice>
              <mc:Fallback>
                <p:oleObj name="Equation" r:id="rId6" imgW="2514600" imgH="457200" progId="Equation.DSMT4">
                  <p:embed/>
                  <p:pic>
                    <p:nvPicPr>
                      <p:cNvPr id="24582" name="Object 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9439" y="3825875"/>
                        <a:ext cx="3343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3" name="Text Box 70"/>
          <p:cNvSpPr txBox="1">
            <a:spLocks noChangeArrowheads="1"/>
          </p:cNvSpPr>
          <p:nvPr/>
        </p:nvSpPr>
        <p:spPr bwMode="auto">
          <a:xfrm>
            <a:off x="8088314" y="922338"/>
            <a:ext cx="88423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N</a:t>
            </a:r>
            <a:r>
              <a:rPr lang="en-US" altLang="en-US" sz="1800">
                <a:latin typeface="Arial" panose="020B0604020202020204" pitchFamily="34" charset="0"/>
              </a:rPr>
              <a:t>=4</a:t>
            </a:r>
          </a:p>
        </p:txBody>
      </p:sp>
      <p:sp>
        <p:nvSpPr>
          <p:cNvPr id="24584" name="TextBox 1"/>
          <p:cNvSpPr txBox="1">
            <a:spLocks noChangeArrowheads="1"/>
          </p:cNvSpPr>
          <p:nvPr/>
        </p:nvSpPr>
        <p:spPr bwMode="auto">
          <a:xfrm>
            <a:off x="7112001" y="4408489"/>
            <a:ext cx="1666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a:latin typeface="Arial" panose="020B0604020202020204" pitchFamily="34" charset="0"/>
              </a:rPr>
              <a:t>Exact</a:t>
            </a:r>
            <a:r>
              <a:rPr lang="ru-RU" altLang="ru-RU" sz="1600">
                <a:latin typeface="Arial" panose="020B0604020202020204" pitchFamily="34" charset="0"/>
              </a:rPr>
              <a:t> </a:t>
            </a:r>
            <a:r>
              <a:rPr lang="en-US" altLang="ru-RU" sz="1600" i="1">
                <a:latin typeface="Arial" panose="020B0604020202020204" pitchFamily="34" charset="0"/>
              </a:rPr>
              <a:t>E</a:t>
            </a:r>
            <a:r>
              <a:rPr lang="en-US" altLang="ru-RU" sz="1600" baseline="-25000">
                <a:latin typeface="Arial" panose="020B0604020202020204" pitchFamily="34" charset="0"/>
              </a:rPr>
              <a:t>0 </a:t>
            </a:r>
            <a:r>
              <a:rPr lang="en-US" altLang="ru-RU" sz="1600">
                <a:latin typeface="Arial" panose="020B0604020202020204" pitchFamily="34" charset="0"/>
              </a:rPr>
              <a:t> value: </a:t>
            </a:r>
            <a:endParaRPr lang="en-US" altLang="en-US" sz="1600">
              <a:latin typeface="Arial" panose="020B0604020202020204" pitchFamily="34" charset="0"/>
            </a:endParaRPr>
          </a:p>
        </p:txBody>
      </p:sp>
      <p:sp>
        <p:nvSpPr>
          <p:cNvPr id="24585" name="TextBox 12"/>
          <p:cNvSpPr txBox="1">
            <a:spLocks noChangeArrowheads="1"/>
          </p:cNvSpPr>
          <p:nvPr/>
        </p:nvSpPr>
        <p:spPr bwMode="auto">
          <a:xfrm>
            <a:off x="1446212" y="3435351"/>
            <a:ext cx="463232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ru-RU" sz="1800">
                <a:latin typeface="Arial" panose="020B0604020202020204" pitchFamily="34" charset="0"/>
              </a:rPr>
              <a:t>The slope of resulting straight lines equals the energy of the ground state</a:t>
            </a:r>
          </a:p>
        </p:txBody>
      </p:sp>
      <p:pic>
        <p:nvPicPr>
          <p:cNvPr id="24586" name="Рисунок 1"/>
          <p:cNvPicPr>
            <a:picLocks noChangeAspect="1"/>
          </p:cNvPicPr>
          <p:nvPr/>
        </p:nvPicPr>
        <p:blipFill>
          <a:blip r:embed="rId8" cstate="print">
            <a:extLst>
              <a:ext uri="{28A0092B-C50C-407E-A947-70E740481C1C}">
                <a14:useLocalDpi xmlns:a14="http://schemas.microsoft.com/office/drawing/2010/main" val="0"/>
              </a:ext>
            </a:extLst>
          </a:blip>
          <a:srcRect l="7771"/>
          <a:stretch>
            <a:fillRect/>
          </a:stretch>
        </p:blipFill>
        <p:spPr bwMode="auto">
          <a:xfrm>
            <a:off x="1582739" y="803275"/>
            <a:ext cx="346233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587" name="Object 68"/>
          <p:cNvGraphicFramePr>
            <a:graphicFrameLocks noChangeAspect="1"/>
          </p:cNvGraphicFramePr>
          <p:nvPr/>
        </p:nvGraphicFramePr>
        <p:xfrm>
          <a:off x="7112001" y="4668838"/>
          <a:ext cx="3478213" cy="525462"/>
        </p:xfrm>
        <a:graphic>
          <a:graphicData uri="http://schemas.openxmlformats.org/presentationml/2006/ole">
            <mc:AlternateContent xmlns:mc="http://schemas.openxmlformats.org/markup-compatibility/2006">
              <mc:Choice xmlns:v="urn:schemas-microsoft-com:vml" Requires="v">
                <p:oleObj spid="_x0000_s5132" name="Equation" r:id="rId9" imgW="2616200" imgH="393700" progId="Equation.DSMT4">
                  <p:embed/>
                </p:oleObj>
              </mc:Choice>
              <mc:Fallback>
                <p:oleObj name="Equation" r:id="rId9" imgW="2616200" imgH="393700" progId="Equation.DSMT4">
                  <p:embed/>
                  <p:pic>
                    <p:nvPicPr>
                      <p:cNvPr id="24587" name="Object 6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2001" y="4668838"/>
                        <a:ext cx="347821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588" name="Объект 1"/>
          <p:cNvGraphicFramePr>
            <a:graphicFrameLocks noChangeAspect="1"/>
          </p:cNvGraphicFramePr>
          <p:nvPr/>
        </p:nvGraphicFramePr>
        <p:xfrm>
          <a:off x="2827338" y="4525963"/>
          <a:ext cx="793750" cy="373062"/>
        </p:xfrm>
        <a:graphic>
          <a:graphicData uri="http://schemas.openxmlformats.org/presentationml/2006/ole">
            <mc:AlternateContent xmlns:mc="http://schemas.openxmlformats.org/markup-compatibility/2006">
              <mc:Choice xmlns:v="urn:schemas-microsoft-com:vml" Requires="v">
                <p:oleObj spid="_x0000_s5133" name="Equation" r:id="rId11" imgW="431613" imgH="203112" progId="Equation.DSMT4">
                  <p:embed/>
                </p:oleObj>
              </mc:Choice>
              <mc:Fallback>
                <p:oleObj name="Equation" r:id="rId11" imgW="431613" imgH="203112" progId="Equation.DSMT4">
                  <p:embed/>
                  <p:pic>
                    <p:nvPicPr>
                      <p:cNvPr id="24588" name="Объект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7338" y="4525963"/>
                        <a:ext cx="7937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9" name="Прямоугольник 2052"/>
          <p:cNvSpPr>
            <a:spLocks noChangeArrowheads="1"/>
          </p:cNvSpPr>
          <p:nvPr/>
        </p:nvSpPr>
        <p:spPr bwMode="auto">
          <a:xfrm>
            <a:off x="1631950" y="5299076"/>
            <a:ext cx="3240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a:latin typeface="Arial" panose="020B0604020202020204" pitchFamily="34" charset="0"/>
              </a:rPr>
              <a:t>FPI Monte-Carlo calculations with statistics </a:t>
            </a:r>
            <a:r>
              <a:rPr lang="en-US" altLang="ru-RU" sz="1800" i="1">
                <a:latin typeface="Arial" panose="020B0604020202020204" pitchFamily="34" charset="0"/>
              </a:rPr>
              <a:t>n</a:t>
            </a:r>
            <a:r>
              <a:rPr lang="en-US" altLang="ru-RU" sz="1800">
                <a:latin typeface="Arial" panose="020B0604020202020204" pitchFamily="34" charset="0"/>
              </a:rPr>
              <a:t>=</a:t>
            </a:r>
            <a:r>
              <a:rPr lang="en-US" altLang="ru-RU" sz="1800">
                <a:latin typeface="Arial" panose="020B0604020202020204" pitchFamily="34" charset="0"/>
                <a:sym typeface="Symbol" panose="05050102010706020507" pitchFamily="18" charset="2"/>
              </a:rPr>
              <a:t>10</a:t>
            </a:r>
            <a:r>
              <a:rPr lang="en-US" altLang="ru-RU" sz="1800" baseline="30000">
                <a:latin typeface="Arial" panose="020B0604020202020204" pitchFamily="34" charset="0"/>
                <a:sym typeface="Symbol" panose="05050102010706020507" pitchFamily="18" charset="2"/>
              </a:rPr>
              <a:t>7</a:t>
            </a:r>
            <a:r>
              <a:rPr lang="en-US" altLang="ru-RU" sz="1800">
                <a:latin typeface="Arial" panose="020B0604020202020204" pitchFamily="34" charset="0"/>
                <a:sym typeface="Symbol" panose="05050102010706020507" pitchFamily="18" charset="2"/>
              </a:rPr>
              <a:t>.</a:t>
            </a:r>
          </a:p>
        </p:txBody>
      </p:sp>
      <p:sp>
        <p:nvSpPr>
          <p:cNvPr id="24590" name="Прямоугольник 16"/>
          <p:cNvSpPr>
            <a:spLocks noChangeArrowheads="1"/>
          </p:cNvSpPr>
          <p:nvPr/>
        </p:nvSpPr>
        <p:spPr bwMode="auto">
          <a:xfrm>
            <a:off x="5232400" y="5302250"/>
            <a:ext cx="4679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a:latin typeface="Arial" panose="020B0604020202020204" pitchFamily="34" charset="0"/>
              </a:rPr>
              <a:t>To demonstrate the capabilities of this method, we use it for harmonic oscillatory systems (exactly solvable) with exact expressions for the ground state energy.</a:t>
            </a:r>
            <a:endParaRPr lang="ru-RU" altLang="ru-RU" sz="1800">
              <a:latin typeface="Arial" panose="020B0604020202020204" pitchFamily="34" charset="0"/>
            </a:endParaRPr>
          </a:p>
        </p:txBody>
      </p:sp>
      <p:pic>
        <p:nvPicPr>
          <p:cNvPr id="24591" name="Content Placeholder 3"/>
          <p:cNvPicPr>
            <a:picLocks noChangeAspect="1"/>
          </p:cNvPicPr>
          <p:nvPr/>
        </p:nvPicPr>
        <p:blipFill>
          <a:blip r:embed="rId13">
            <a:extLst>
              <a:ext uri="{28A0092B-C50C-407E-A947-70E740481C1C}">
                <a14:useLocalDpi xmlns:a14="http://schemas.microsoft.com/office/drawing/2010/main" val="0"/>
              </a:ext>
            </a:extLst>
          </a:blip>
          <a:srcRect l="32050" t="81580" r="14262" b="5682"/>
          <a:stretch>
            <a:fillRect/>
          </a:stretch>
        </p:blipFill>
        <p:spPr bwMode="auto">
          <a:xfrm>
            <a:off x="4872039" y="2924176"/>
            <a:ext cx="37480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2" name="Прямоугольник 1"/>
          <p:cNvSpPr>
            <a:spLocks noChangeArrowheads="1"/>
          </p:cNvSpPr>
          <p:nvPr/>
        </p:nvSpPr>
        <p:spPr bwMode="auto">
          <a:xfrm>
            <a:off x="4779963" y="2630489"/>
            <a:ext cx="384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a:latin typeface="Times New Roman" panose="02020603050405020304" pitchFamily="18" charset="0"/>
                <a:cs typeface="Times New Roman" panose="02020603050405020304" pitchFamily="18" charset="0"/>
              </a:rPr>
              <a:t>Jacobi coordinates for 4 - body system</a:t>
            </a:r>
            <a:endParaRPr lang="ru-RU" altLang="ru-RU" sz="1800"/>
          </a:p>
        </p:txBody>
      </p:sp>
      <p:sp>
        <p:nvSpPr>
          <p:cNvPr id="24593"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47A3356-E3C9-4532-80CE-5A17A94B16DC}" type="slidenum">
              <a:rPr lang="ru-RU" altLang="ru-RU" smtClean="0">
                <a:solidFill>
                  <a:srgbClr val="898989"/>
                </a:solidFill>
              </a:rPr>
              <a:pPr/>
              <a:t>17</a:t>
            </a:fld>
            <a:endParaRPr lang="ru-RU" altLang="ru-RU" smtClean="0">
              <a:solidFill>
                <a:srgbClr val="898989"/>
              </a:solidFill>
            </a:endParaRPr>
          </a:p>
        </p:txBody>
      </p:sp>
    </p:spTree>
    <p:extLst>
      <p:ext uri="{BB962C8B-B14F-4D97-AF65-F5344CB8AC3E}">
        <p14:creationId xmlns:p14="http://schemas.microsoft.com/office/powerpoint/2010/main" val="737245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0"/>
          <p:cNvSpPr>
            <a:spLocks noGrp="1"/>
          </p:cNvSpPr>
          <p:nvPr>
            <p:ph type="title" sz="quarter" idx="4294967295"/>
          </p:nvPr>
        </p:nvSpPr>
        <p:spPr>
          <a:xfrm>
            <a:off x="1524000" y="1"/>
            <a:ext cx="9144000" cy="722313"/>
          </a:xfrm>
        </p:spPr>
        <p:txBody>
          <a:bodyPr>
            <a:normAutofit fontScale="90000"/>
          </a:bodyPr>
          <a:lstStyle/>
          <a:p>
            <a:r>
              <a:rPr lang="en-US" altLang="ru-RU" sz="2400" b="1"/>
              <a:t>The capabilities of the FPI method is tested for exactly solvable oscillatory models with </a:t>
            </a:r>
            <a:r>
              <a:rPr lang="en-US" altLang="ru-RU" sz="2400" b="1" i="1"/>
              <a:t>N</a:t>
            </a:r>
            <a:r>
              <a:rPr lang="en-US" altLang="ru-RU" sz="2400" b="1"/>
              <a:t>=</a:t>
            </a:r>
            <a:r>
              <a:rPr lang="ru-RU" altLang="ru-RU" sz="2400" b="1"/>
              <a:t>4</a:t>
            </a:r>
            <a:endParaRPr lang="en-US" altLang="en-US" sz="2400" b="1">
              <a:cs typeface="Times New Roman" panose="02020603050405020304" pitchFamily="18" charset="0"/>
            </a:endParaRPr>
          </a:p>
        </p:txBody>
      </p:sp>
      <p:pic>
        <p:nvPicPr>
          <p:cNvPr id="25603" name="Picture 13" descr="Рисунок4HeXY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4" y="803276"/>
            <a:ext cx="2547937"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8"/>
          <p:cNvSpPr txBox="1">
            <a:spLocks noChangeArrowheads="1"/>
          </p:cNvSpPr>
          <p:nvPr/>
        </p:nvSpPr>
        <p:spPr bwMode="auto">
          <a:xfrm>
            <a:off x="6307139" y="936626"/>
            <a:ext cx="1951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a:latin typeface="Arial" panose="020B0604020202020204" pitchFamily="34" charset="0"/>
              </a:rPr>
              <a:t>Jacobi coordinates:</a:t>
            </a:r>
          </a:p>
        </p:txBody>
      </p:sp>
      <p:graphicFrame>
        <p:nvGraphicFramePr>
          <p:cNvPr id="25605" name="Object 24"/>
          <p:cNvGraphicFramePr>
            <a:graphicFrameLocks noGrp="1" noChangeAspect="1"/>
          </p:cNvGraphicFramePr>
          <p:nvPr>
            <p:ph sz="quarter" idx="4294967295"/>
          </p:nvPr>
        </p:nvGraphicFramePr>
        <p:xfrm>
          <a:off x="1524000" y="4021138"/>
          <a:ext cx="4895850" cy="520700"/>
        </p:xfrm>
        <a:graphic>
          <a:graphicData uri="http://schemas.openxmlformats.org/presentationml/2006/ole">
            <mc:AlternateContent xmlns:mc="http://schemas.openxmlformats.org/markup-compatibility/2006">
              <mc:Choice xmlns:v="urn:schemas-microsoft-com:vml" Requires="v">
                <p:oleObj spid="_x0000_s6154" name="Equation" r:id="rId4" imgW="2628900" imgH="279400" progId="Equation.DSMT4">
                  <p:embed/>
                </p:oleObj>
              </mc:Choice>
              <mc:Fallback>
                <p:oleObj name="Equation" r:id="rId4" imgW="2628900" imgH="279400" progId="Equation.DSMT4">
                  <p:embed/>
                  <p:pic>
                    <p:nvPicPr>
                      <p:cNvPr id="25605"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021138"/>
                        <a:ext cx="48958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6" name="Object 68"/>
          <p:cNvGraphicFramePr>
            <a:graphicFrameLocks noChangeAspect="1"/>
          </p:cNvGraphicFramePr>
          <p:nvPr/>
        </p:nvGraphicFramePr>
        <p:xfrm>
          <a:off x="6929439" y="3825875"/>
          <a:ext cx="3343275" cy="609600"/>
        </p:xfrm>
        <a:graphic>
          <a:graphicData uri="http://schemas.openxmlformats.org/presentationml/2006/ole">
            <mc:AlternateContent xmlns:mc="http://schemas.openxmlformats.org/markup-compatibility/2006">
              <mc:Choice xmlns:v="urn:schemas-microsoft-com:vml" Requires="v">
                <p:oleObj spid="_x0000_s6155" name="Equation" r:id="rId6" imgW="2514600" imgH="457200" progId="Equation.DSMT4">
                  <p:embed/>
                </p:oleObj>
              </mc:Choice>
              <mc:Fallback>
                <p:oleObj name="Equation" r:id="rId6" imgW="2514600" imgH="457200" progId="Equation.DSMT4">
                  <p:embed/>
                  <p:pic>
                    <p:nvPicPr>
                      <p:cNvPr id="25606" name="Object 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9439" y="3825875"/>
                        <a:ext cx="3343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7" name="Text Box 70"/>
          <p:cNvSpPr txBox="1">
            <a:spLocks noChangeArrowheads="1"/>
          </p:cNvSpPr>
          <p:nvPr/>
        </p:nvSpPr>
        <p:spPr bwMode="auto">
          <a:xfrm>
            <a:off x="8088314" y="922338"/>
            <a:ext cx="88423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N</a:t>
            </a:r>
            <a:r>
              <a:rPr lang="en-US" altLang="en-US" sz="1800">
                <a:latin typeface="Arial" panose="020B0604020202020204" pitchFamily="34" charset="0"/>
              </a:rPr>
              <a:t>=4</a:t>
            </a:r>
          </a:p>
        </p:txBody>
      </p:sp>
      <p:sp>
        <p:nvSpPr>
          <p:cNvPr id="25608" name="TextBox 1"/>
          <p:cNvSpPr txBox="1">
            <a:spLocks noChangeArrowheads="1"/>
          </p:cNvSpPr>
          <p:nvPr/>
        </p:nvSpPr>
        <p:spPr bwMode="auto">
          <a:xfrm>
            <a:off x="7112001" y="4408489"/>
            <a:ext cx="1666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a:latin typeface="Arial" panose="020B0604020202020204" pitchFamily="34" charset="0"/>
              </a:rPr>
              <a:t>Exact</a:t>
            </a:r>
            <a:r>
              <a:rPr lang="ru-RU" altLang="ru-RU" sz="1600">
                <a:latin typeface="Arial" panose="020B0604020202020204" pitchFamily="34" charset="0"/>
              </a:rPr>
              <a:t> </a:t>
            </a:r>
            <a:r>
              <a:rPr lang="en-US" altLang="ru-RU" sz="1600" i="1">
                <a:latin typeface="Arial" panose="020B0604020202020204" pitchFamily="34" charset="0"/>
              </a:rPr>
              <a:t>E</a:t>
            </a:r>
            <a:r>
              <a:rPr lang="en-US" altLang="ru-RU" sz="1600" baseline="-25000">
                <a:latin typeface="Arial" panose="020B0604020202020204" pitchFamily="34" charset="0"/>
              </a:rPr>
              <a:t>0 </a:t>
            </a:r>
            <a:r>
              <a:rPr lang="en-US" altLang="ru-RU" sz="1600">
                <a:latin typeface="Arial" panose="020B0604020202020204" pitchFamily="34" charset="0"/>
              </a:rPr>
              <a:t> value: </a:t>
            </a:r>
            <a:endParaRPr lang="en-US" altLang="en-US" sz="1600">
              <a:latin typeface="Arial" panose="020B0604020202020204" pitchFamily="34" charset="0"/>
            </a:endParaRPr>
          </a:p>
        </p:txBody>
      </p:sp>
      <p:sp>
        <p:nvSpPr>
          <p:cNvPr id="25609" name="TextBox 12"/>
          <p:cNvSpPr txBox="1">
            <a:spLocks noChangeArrowheads="1"/>
          </p:cNvSpPr>
          <p:nvPr/>
        </p:nvSpPr>
        <p:spPr bwMode="auto">
          <a:xfrm>
            <a:off x="1446212" y="3435351"/>
            <a:ext cx="463232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ru-RU" sz="1800">
                <a:latin typeface="Arial" panose="020B0604020202020204" pitchFamily="34" charset="0"/>
              </a:rPr>
              <a:t>The slope of resulting straight lines equals the energy of the ground state</a:t>
            </a:r>
          </a:p>
        </p:txBody>
      </p:sp>
      <p:pic>
        <p:nvPicPr>
          <p:cNvPr id="25610" name="Рисунок 1"/>
          <p:cNvPicPr>
            <a:picLocks noChangeAspect="1"/>
          </p:cNvPicPr>
          <p:nvPr/>
        </p:nvPicPr>
        <p:blipFill>
          <a:blip r:embed="rId8" cstate="print">
            <a:extLst>
              <a:ext uri="{28A0092B-C50C-407E-A947-70E740481C1C}">
                <a14:useLocalDpi xmlns:a14="http://schemas.microsoft.com/office/drawing/2010/main" val="0"/>
              </a:ext>
            </a:extLst>
          </a:blip>
          <a:srcRect l="7771"/>
          <a:stretch>
            <a:fillRect/>
          </a:stretch>
        </p:blipFill>
        <p:spPr bwMode="auto">
          <a:xfrm>
            <a:off x="1582739" y="803275"/>
            <a:ext cx="346233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11" name="Object 68"/>
          <p:cNvGraphicFramePr>
            <a:graphicFrameLocks noChangeAspect="1"/>
          </p:cNvGraphicFramePr>
          <p:nvPr/>
        </p:nvGraphicFramePr>
        <p:xfrm>
          <a:off x="7112001" y="4668838"/>
          <a:ext cx="3478213" cy="525462"/>
        </p:xfrm>
        <a:graphic>
          <a:graphicData uri="http://schemas.openxmlformats.org/presentationml/2006/ole">
            <mc:AlternateContent xmlns:mc="http://schemas.openxmlformats.org/markup-compatibility/2006">
              <mc:Choice xmlns:v="urn:schemas-microsoft-com:vml" Requires="v">
                <p:oleObj spid="_x0000_s6156" name="Equation" r:id="rId9" imgW="2616200" imgH="393700" progId="Equation.DSMT4">
                  <p:embed/>
                </p:oleObj>
              </mc:Choice>
              <mc:Fallback>
                <p:oleObj name="Equation" r:id="rId9" imgW="2616200" imgH="393700" progId="Equation.DSMT4">
                  <p:embed/>
                  <p:pic>
                    <p:nvPicPr>
                      <p:cNvPr id="25611" name="Object 6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2001" y="4668838"/>
                        <a:ext cx="347821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12" name="Объект 1"/>
          <p:cNvGraphicFramePr>
            <a:graphicFrameLocks noChangeAspect="1"/>
          </p:cNvGraphicFramePr>
          <p:nvPr/>
        </p:nvGraphicFramePr>
        <p:xfrm>
          <a:off x="2827338" y="4525963"/>
          <a:ext cx="793750" cy="373062"/>
        </p:xfrm>
        <a:graphic>
          <a:graphicData uri="http://schemas.openxmlformats.org/presentationml/2006/ole">
            <mc:AlternateContent xmlns:mc="http://schemas.openxmlformats.org/markup-compatibility/2006">
              <mc:Choice xmlns:v="urn:schemas-microsoft-com:vml" Requires="v">
                <p:oleObj spid="_x0000_s6157" name="Equation" r:id="rId11" imgW="431613" imgH="203112" progId="Equation.DSMT4">
                  <p:embed/>
                </p:oleObj>
              </mc:Choice>
              <mc:Fallback>
                <p:oleObj name="Equation" r:id="rId11" imgW="431613" imgH="203112" progId="Equation.DSMT4">
                  <p:embed/>
                  <p:pic>
                    <p:nvPicPr>
                      <p:cNvPr id="25612" name="Объект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7338" y="4525963"/>
                        <a:ext cx="7937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Group 94">
            <a:extLst/>
          </p:cNvPr>
          <p:cNvGraphicFramePr>
            <a:graphicFrameLocks/>
          </p:cNvGraphicFramePr>
          <p:nvPr/>
        </p:nvGraphicFramePr>
        <p:xfrm>
          <a:off x="6097589" y="5219700"/>
          <a:ext cx="4527549" cy="1111250"/>
        </p:xfrm>
        <a:graphic>
          <a:graphicData uri="http://schemas.openxmlformats.org/drawingml/2006/table">
            <a:tbl>
              <a:tblPr/>
              <a:tblGrid>
                <a:gridCol w="1440160">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719237">
                  <a:extLst>
                    <a:ext uri="{9D8B030D-6E8A-4147-A177-3AD203B41FA5}">
                      <a16:colId xmlns:a16="http://schemas.microsoft.com/office/drawing/2014/main" val="20002"/>
                    </a:ext>
                  </a:extLst>
                </a:gridCol>
              </a:tblGrid>
              <a:tr h="556070">
                <a:tc>
                  <a:txBody>
                    <a:bodyPr/>
                    <a:lstStyle>
                      <a:lvl1pPr>
                        <a:spcBef>
                          <a:spcPct val="20000"/>
                        </a:spcBef>
                        <a:buFont typeface="Arial" panose="020B0604020202020204" pitchFamily="34" charset="0"/>
                        <a:tabLst>
                          <a:tab pos="4572000" algn="r"/>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4572000" algn="r"/>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4572000" algn="r"/>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tab pos="4572000" algn="r"/>
                        </a:tabLst>
                      </a:pPr>
                      <a:r>
                        <a:rPr kumimoji="0" lang="en-US" altLang="ru-RU" sz="1400" b="0" i="1" u="none" strike="noStrike" cap="none" normalizeH="0" baseline="0" dirty="0">
                          <a:ln>
                            <a:noFill/>
                          </a:ln>
                          <a:solidFill>
                            <a:schemeClr val="tx1"/>
                          </a:solidFill>
                          <a:effectLst/>
                          <a:latin typeface="Times New Roman" panose="02020603050405020304" pitchFamily="18" charset="0"/>
                        </a:rPr>
                        <a:t>N</a:t>
                      </a:r>
                      <a:r>
                        <a:rPr kumimoji="0" lang="en-US" altLang="ru-RU" sz="1400" b="0" i="0" u="none" strike="noStrike" cap="none" normalizeH="0" baseline="0" dirty="0">
                          <a:ln>
                            <a:noFill/>
                          </a:ln>
                          <a:solidFill>
                            <a:schemeClr val="tx1"/>
                          </a:solidFill>
                          <a:effectLst/>
                          <a:latin typeface="Calibri" panose="020F0502020204030204" pitchFamily="34" charset="0"/>
                        </a:rPr>
                        <a:t>, </a:t>
                      </a:r>
                      <a:r>
                        <a:rPr kumimoji="0" lang="en-US" altLang="ru-RU" sz="1400" b="0" i="1"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U</a:t>
                      </a:r>
                      <a:r>
                        <a:rPr kumimoji="0" lang="en-US" altLang="ru-RU" sz="1400" b="0" i="0" u="none" strike="noStrike" cap="none" normalizeH="0" baseline="-25000" dirty="0">
                          <a:ln>
                            <a:noFill/>
                          </a:ln>
                          <a:solidFill>
                            <a:schemeClr val="tx1"/>
                          </a:solidFill>
                          <a:effectLst/>
                          <a:latin typeface="Times New Roman" panose="02020603050405020304" pitchFamily="18" charset="0"/>
                          <a:cs typeface="Arial" panose="020B0604020202020204" pitchFamily="34" charset="0"/>
                        </a:rPr>
                        <a:t>0</a:t>
                      </a:r>
                      <a:endParaRPr kumimoji="0" lang="en-US" altLang="ru-RU" sz="1400" b="0"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spcBef>
                          <a:spcPct val="20000"/>
                        </a:spcBef>
                        <a:buFont typeface="Arial" panose="020B0604020202020204" pitchFamily="34" charset="0"/>
                        <a:tabLst>
                          <a:tab pos="4572000" algn="r"/>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4572000" algn="r"/>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4572000" algn="r"/>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tab pos="4572000" algn="r"/>
                        </a:tabLst>
                      </a:pPr>
                      <a:r>
                        <a:rPr lang="en-US" altLang="ru-RU" sz="1400" dirty="0">
                          <a:latin typeface="Times New Roman" panose="02020603050405020304" pitchFamily="18" charset="0"/>
                        </a:rPr>
                        <a:t>Exact</a:t>
                      </a:r>
                      <a:r>
                        <a:rPr kumimoji="0" lang="en-US" altLang="ru-RU" sz="1400" b="0" i="0" u="none" strike="noStrike" cap="none" normalizeH="0" baseline="0" dirty="0">
                          <a:ln>
                            <a:noFill/>
                          </a:ln>
                          <a:solidFill>
                            <a:schemeClr val="tx1"/>
                          </a:solidFill>
                          <a:effectLst/>
                          <a:latin typeface="Times New Roman" panose="02020603050405020304" pitchFamily="18" charset="0"/>
                        </a:rPr>
                        <a:t> value </a:t>
                      </a:r>
                      <a:r>
                        <a:rPr kumimoji="0" lang="en-US" altLang="en-US" sz="1400" b="0" i="1" u="none" strike="noStrike" cap="none" normalizeH="0" baseline="0" dirty="0">
                          <a:ln>
                            <a:noFill/>
                          </a:ln>
                          <a:solidFill>
                            <a:schemeClr val="tx1"/>
                          </a:solidFill>
                          <a:effectLst/>
                          <a:latin typeface="Times New Roman" panose="02020603050405020304" pitchFamily="18" charset="0"/>
                        </a:rPr>
                        <a:t>E</a:t>
                      </a:r>
                      <a:r>
                        <a:rPr kumimoji="0" lang="en-US" altLang="en-US" sz="1400" b="0" i="0" u="none" strike="noStrike" cap="none" normalizeH="0" baseline="-25000" dirty="0">
                          <a:ln>
                            <a:noFill/>
                          </a:ln>
                          <a:solidFill>
                            <a:schemeClr val="tx1"/>
                          </a:solidFill>
                          <a:effectLst/>
                          <a:latin typeface="Times New Roman" panose="02020603050405020304" pitchFamily="18" charset="0"/>
                        </a:rPr>
                        <a:t>0</a:t>
                      </a:r>
                      <a:endParaRPr kumimoji="0" lang="en-US" altLang="ru-RU" sz="1400" b="0" i="0" u="none" strike="noStrike" cap="none" normalizeH="0" baseline="-25000" dirty="0">
                        <a:ln>
                          <a:noFill/>
                        </a:ln>
                        <a:solidFill>
                          <a:schemeClr val="tx1"/>
                        </a:solidFill>
                        <a:effectLst/>
                        <a:latin typeface="Times New Roman" panose="02020603050405020304"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spcBef>
                          <a:spcPct val="20000"/>
                        </a:spcBef>
                        <a:buFont typeface="Arial" panose="020B0604020202020204" pitchFamily="34" charset="0"/>
                        <a:tabLst>
                          <a:tab pos="4572000" algn="r"/>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4572000" algn="r"/>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4572000" algn="r"/>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tab pos="4572000" algn="r"/>
                        </a:tabLst>
                      </a:pPr>
                      <a:r>
                        <a:rPr kumimoji="0" lang="ru-RU" altLang="ru-RU" sz="1400" b="0" i="0" u="none" strike="noStrike" cap="none" normalizeH="0" baseline="0" dirty="0">
                          <a:ln>
                            <a:noFill/>
                          </a:ln>
                          <a:solidFill>
                            <a:schemeClr val="tx1"/>
                          </a:solidFill>
                          <a:effectLst/>
                          <a:latin typeface="Times New Roman" panose="02020603050405020304" pitchFamily="18" charset="0"/>
                        </a:rPr>
                        <a:t>C</a:t>
                      </a:r>
                      <a:r>
                        <a:rPr kumimoji="0" lang="en-US" altLang="ru-RU" sz="1400" b="0" i="0" u="none" strike="noStrike" cap="none" normalizeH="0" baseline="0" dirty="0" err="1">
                          <a:ln>
                            <a:noFill/>
                          </a:ln>
                          <a:solidFill>
                            <a:schemeClr val="tx1"/>
                          </a:solidFill>
                          <a:effectLst/>
                          <a:latin typeface="Times New Roman" panose="02020603050405020304" pitchFamily="18" charset="0"/>
                        </a:rPr>
                        <a:t>alculat</a:t>
                      </a:r>
                      <a:r>
                        <a:rPr kumimoji="0" lang="ru-RU" altLang="ru-RU" sz="1400" b="0" i="0" u="none" strike="noStrike" cap="none" normalizeH="0" baseline="0" dirty="0">
                          <a:ln>
                            <a:noFill/>
                          </a:ln>
                          <a:solidFill>
                            <a:schemeClr val="tx1"/>
                          </a:solidFill>
                          <a:effectLst/>
                          <a:latin typeface="Times New Roman" panose="02020603050405020304" pitchFamily="18" charset="0"/>
                        </a:rPr>
                        <a:t>e</a:t>
                      </a:r>
                      <a:r>
                        <a:rPr kumimoji="0" lang="en-US" altLang="ru-RU" sz="1400" b="0" i="0" u="none" strike="noStrike" cap="none" normalizeH="0" baseline="0" dirty="0">
                          <a:ln>
                            <a:noFill/>
                          </a:ln>
                          <a:solidFill>
                            <a:schemeClr val="tx1"/>
                          </a:solidFill>
                          <a:effectLst/>
                          <a:latin typeface="Times New Roman" panose="02020603050405020304" pitchFamily="18" charset="0"/>
                        </a:rPr>
                        <a:t>d value </a:t>
                      </a:r>
                      <a:r>
                        <a:rPr kumimoji="0" lang="en-US" altLang="en-US" sz="1400" b="0" i="1" u="none" strike="noStrike" cap="none" normalizeH="0" baseline="0" dirty="0">
                          <a:ln>
                            <a:noFill/>
                          </a:ln>
                          <a:solidFill>
                            <a:schemeClr val="tx1"/>
                          </a:solidFill>
                          <a:effectLst/>
                          <a:latin typeface="Times New Roman" panose="02020603050405020304" pitchFamily="18" charset="0"/>
                        </a:rPr>
                        <a:t>E</a:t>
                      </a:r>
                      <a:r>
                        <a:rPr kumimoji="0" lang="en-US" altLang="en-US" sz="1400" b="0" i="0" u="none" strike="noStrike" cap="none" normalizeH="0" baseline="-25000" dirty="0">
                          <a:ln>
                            <a:noFill/>
                          </a:ln>
                          <a:solidFill>
                            <a:schemeClr val="tx1"/>
                          </a:solidFill>
                          <a:effectLst/>
                          <a:latin typeface="Times New Roman" panose="02020603050405020304" pitchFamily="18" charset="0"/>
                        </a:rPr>
                        <a:t>0</a:t>
                      </a:r>
                      <a:endParaRPr kumimoji="0" lang="en-US" altLang="ru-RU" sz="1400" b="0" i="0" u="none" strike="noStrike" cap="none" normalizeH="0" baseline="-25000" dirty="0">
                        <a:ln>
                          <a:noFill/>
                        </a:ln>
                        <a:solidFill>
                          <a:schemeClr val="tx1"/>
                        </a:solidFill>
                        <a:effectLst/>
                        <a:latin typeface="Times New Roman" panose="02020603050405020304" pitchFamily="18" charset="0"/>
                      </a:endParaRPr>
                    </a:p>
                  </a:txBody>
                  <a:tcPr marL="68564" marR="6856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extLst>
                  <a:ext uri="{0D108BD9-81ED-4DB2-BD59-A6C34878D82A}">
                    <a16:rowId xmlns:a16="http://schemas.microsoft.com/office/drawing/2014/main" val="10000"/>
                  </a:ext>
                </a:extLst>
              </a:tr>
              <a:tr h="277590">
                <a:tc>
                  <a:txBody>
                    <a:bodyPr/>
                    <a:lstStyle>
                      <a:lvl1pPr>
                        <a:spcBef>
                          <a:spcPct val="20000"/>
                        </a:spcBef>
                        <a:buFont typeface="Arial" panose="020B0604020202020204" pitchFamily="34" charset="0"/>
                        <a:tabLst>
                          <a:tab pos="4572000" algn="r"/>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4572000" algn="r"/>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4572000" algn="r"/>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tab pos="4572000" algn="r"/>
                        </a:tabLst>
                      </a:pPr>
                      <a:r>
                        <a:rPr kumimoji="0" lang="en-US" altLang="ru-RU" sz="1400" b="0" i="1" u="none" strike="noStrike" cap="none" normalizeH="0" baseline="0" dirty="0" smtClean="0">
                          <a:ln>
                            <a:noFill/>
                          </a:ln>
                          <a:solidFill>
                            <a:schemeClr val="tx1"/>
                          </a:solidFill>
                          <a:effectLst/>
                          <a:latin typeface="Times New Roman" panose="02020603050405020304" pitchFamily="18" charset="0"/>
                        </a:rPr>
                        <a:t>N </a:t>
                      </a:r>
                      <a:r>
                        <a:rPr kumimoji="0" lang="en-US" altLang="ru-RU" sz="1400" b="0" i="0" u="none" strike="noStrike" cap="none" normalizeH="0" baseline="0" dirty="0" smtClean="0">
                          <a:ln>
                            <a:noFill/>
                          </a:ln>
                          <a:solidFill>
                            <a:schemeClr val="tx1"/>
                          </a:solidFill>
                          <a:effectLst/>
                          <a:latin typeface="Calibri" panose="020F0502020204030204" pitchFamily="34" charset="0"/>
                        </a:rPr>
                        <a:t>= </a:t>
                      </a:r>
                      <a:r>
                        <a:rPr kumimoji="0" lang="ru-RU" altLang="ru-RU" sz="1400" b="0" i="0" u="none" strike="noStrike" cap="none" normalizeH="0" baseline="0" dirty="0" smtClean="0">
                          <a:ln>
                            <a:noFill/>
                          </a:ln>
                          <a:solidFill>
                            <a:schemeClr val="tx1"/>
                          </a:solidFill>
                          <a:effectLst/>
                          <a:latin typeface="Calibri" panose="020F0502020204030204" pitchFamily="34" charset="0"/>
                        </a:rPr>
                        <a:t>4</a:t>
                      </a:r>
                      <a:r>
                        <a:rPr kumimoji="0" lang="en-US" altLang="ru-RU" sz="1400" b="0" i="0" u="none" strike="noStrike" cap="none" normalizeH="0" baseline="0" dirty="0">
                          <a:ln>
                            <a:noFill/>
                          </a:ln>
                          <a:solidFill>
                            <a:schemeClr val="tx1"/>
                          </a:solidFill>
                          <a:effectLst/>
                          <a:latin typeface="Calibri" panose="020F0502020204030204" pitchFamily="34" charset="0"/>
                        </a:rPr>
                        <a:t>, </a:t>
                      </a:r>
                      <a:r>
                        <a:rPr kumimoji="0" lang="en-US" altLang="ru-RU" sz="1400" b="0" i="1"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U</a:t>
                      </a:r>
                      <a:r>
                        <a:rPr kumimoji="0" lang="en-US" altLang="ru-RU" sz="1400" b="0" i="0" u="none" strike="noStrike" cap="none" normalizeH="0" baseline="-25000" dirty="0" smtClean="0">
                          <a:ln>
                            <a:noFill/>
                          </a:ln>
                          <a:solidFill>
                            <a:schemeClr val="tx1"/>
                          </a:solidFill>
                          <a:effectLst/>
                          <a:latin typeface="Times New Roman" panose="02020603050405020304" pitchFamily="18" charset="0"/>
                          <a:cs typeface="Arial" panose="020B0604020202020204" pitchFamily="34" charset="0"/>
                        </a:rPr>
                        <a:t>0 </a:t>
                      </a:r>
                      <a:r>
                        <a:rPr kumimoji="0" lang="en-US" altLang="ru-RU" sz="14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 1</a:t>
                      </a:r>
                      <a:r>
                        <a:rPr kumimoji="0" lang="ru-RU" altLang="ru-RU" sz="1400" b="0"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5</a:t>
                      </a:r>
                      <a:endParaRPr kumimoji="0" lang="en-US" altLang="ru-RU" sz="1400" b="0"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68564" marR="68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spcBef>
                          <a:spcPct val="20000"/>
                        </a:spcBef>
                        <a:buFont typeface="Arial" panose="020B0604020202020204" pitchFamily="34" charset="0"/>
                        <a:tabLst>
                          <a:tab pos="4572000" algn="r"/>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4572000" algn="r"/>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4572000" algn="r"/>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tab pos="4572000" algn="r"/>
                        </a:tabLst>
                      </a:pPr>
                      <a:r>
                        <a:rPr kumimoji="0" lang="en-US" altLang="ru-RU" sz="1400" b="0" i="0" u="none" strike="noStrike" cap="none" normalizeH="0" baseline="0">
                          <a:ln>
                            <a:noFill/>
                          </a:ln>
                          <a:solidFill>
                            <a:schemeClr val="tx1"/>
                          </a:solidFill>
                          <a:effectLst/>
                          <a:latin typeface="Times New Roman" panose="02020603050405020304" pitchFamily="18" charset="0"/>
                          <a:cs typeface="Arial" panose="020B0604020202020204" pitchFamily="34" charset="0"/>
                          <a:sym typeface="Symbol" panose="05050102010706020507" pitchFamily="18" charset="2"/>
                        </a:rPr>
                        <a:t></a:t>
                      </a:r>
                      <a:r>
                        <a:rPr kumimoji="0" lang="en-US" altLang="ru-RU" sz="1400" b="0" i="0" u="none" strike="noStrike" cap="none" normalizeH="0" baseline="0">
                          <a:ln>
                            <a:noFill/>
                          </a:ln>
                          <a:solidFill>
                            <a:srgbClr val="FF0000"/>
                          </a:solidFill>
                          <a:effectLst/>
                          <a:latin typeface="Times New Roman" panose="02020603050405020304" pitchFamily="18" charset="0"/>
                        </a:rPr>
                        <a:t> </a:t>
                      </a:r>
                      <a:r>
                        <a:rPr kumimoji="0" lang="en-US" altLang="ru-RU" sz="1400" b="0" i="0" u="none" strike="noStrike" cap="none" normalizeH="0" baseline="0">
                          <a:ln>
                            <a:noFill/>
                          </a:ln>
                          <a:solidFill>
                            <a:schemeClr val="tx1"/>
                          </a:solidFill>
                          <a:effectLst/>
                          <a:latin typeface="Times New Roman" panose="02020603050405020304" pitchFamily="18" charset="0"/>
                        </a:rPr>
                        <a:t>6</a:t>
                      </a:r>
                    </a:p>
                  </a:txBody>
                  <a:tcPr marL="68564" marR="68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spcBef>
                          <a:spcPct val="20000"/>
                        </a:spcBef>
                        <a:buFont typeface="Arial" panose="020B0604020202020204" pitchFamily="34" charset="0"/>
                        <a:tabLst>
                          <a:tab pos="4572000" algn="r"/>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4572000" algn="r"/>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4572000" algn="r"/>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tab pos="4572000" algn="r"/>
                        </a:tabLst>
                      </a:pPr>
                      <a:r>
                        <a:rPr kumimoji="0" lang="en-US" altLang="ru-RU"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altLang="ru-RU"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5.98±0.02</a:t>
                      </a:r>
                    </a:p>
                  </a:txBody>
                  <a:tcPr marL="68564" marR="68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extLst>
                  <a:ext uri="{0D108BD9-81ED-4DB2-BD59-A6C34878D82A}">
                    <a16:rowId xmlns:a16="http://schemas.microsoft.com/office/drawing/2014/main" val="10001"/>
                  </a:ext>
                </a:extLst>
              </a:tr>
              <a:tr h="277590">
                <a:tc>
                  <a:txBody>
                    <a:bodyPr/>
                    <a:lstStyle>
                      <a:lvl1pPr>
                        <a:spcBef>
                          <a:spcPct val="20000"/>
                        </a:spcBef>
                        <a:buFont typeface="Arial" panose="020B0604020202020204" pitchFamily="34" charset="0"/>
                        <a:tabLst>
                          <a:tab pos="4572000" algn="r"/>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4572000" algn="r"/>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4572000" algn="r"/>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tab pos="4572000" algn="r"/>
                        </a:tabLst>
                      </a:pPr>
                      <a:r>
                        <a:rPr kumimoji="0" lang="en-US" altLang="ru-RU" sz="1400" b="0" i="1"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N</a:t>
                      </a:r>
                      <a:r>
                        <a:rPr kumimoji="0" lang="en-US" altLang="ru-RU" sz="14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 = 4 </a:t>
                      </a:r>
                      <a:r>
                        <a:rPr kumimoji="0" lang="en-US" altLang="ru-RU" sz="1400" b="0" i="1"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U</a:t>
                      </a:r>
                      <a:r>
                        <a:rPr kumimoji="0" lang="en-US" altLang="ru-RU" sz="1400" b="0" i="0" u="none" strike="noStrike" cap="none" normalizeH="0" baseline="-25000" dirty="0" smtClean="0">
                          <a:ln>
                            <a:noFill/>
                          </a:ln>
                          <a:solidFill>
                            <a:schemeClr val="tx1"/>
                          </a:solidFill>
                          <a:effectLst/>
                          <a:latin typeface="Times New Roman" panose="02020603050405020304" pitchFamily="18" charset="0"/>
                          <a:cs typeface="Arial" panose="020B0604020202020204" pitchFamily="34" charset="0"/>
                        </a:rPr>
                        <a:t>0</a:t>
                      </a:r>
                      <a:r>
                        <a:rPr kumimoji="0" lang="en-US" altLang="ru-RU" sz="1400" b="0"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 = 0</a:t>
                      </a:r>
                      <a:endParaRPr kumimoji="0" lang="en-US" altLang="ru-RU" sz="1400" b="0"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68564" marR="68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spcBef>
                          <a:spcPct val="20000"/>
                        </a:spcBef>
                        <a:buFont typeface="Arial" panose="020B0604020202020204" pitchFamily="34" charset="0"/>
                        <a:tabLst>
                          <a:tab pos="4572000" algn="r"/>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4572000" algn="r"/>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4572000" algn="r"/>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tab pos="4572000" algn="r"/>
                        </a:tabLst>
                      </a:pPr>
                      <a:r>
                        <a:rPr kumimoji="0" lang="en-US" altLang="ru-RU" sz="1400" b="0" i="0" u="none" strike="noStrike" cap="none" normalizeH="0" baseline="0" dirty="0" smtClean="0">
                          <a:ln>
                            <a:noFill/>
                          </a:ln>
                          <a:solidFill>
                            <a:schemeClr val="tx1"/>
                          </a:solidFill>
                          <a:effectLst/>
                          <a:latin typeface="Times New Roman" panose="02020603050405020304" pitchFamily="18" charset="0"/>
                        </a:rPr>
                        <a:t>9</a:t>
                      </a:r>
                      <a:endParaRPr kumimoji="0" lang="en-US" altLang="ru-RU" sz="1400" b="0" i="0" u="none" strike="noStrike" cap="none" normalizeH="0" baseline="0" dirty="0">
                        <a:ln>
                          <a:noFill/>
                        </a:ln>
                        <a:solidFill>
                          <a:schemeClr val="tx1"/>
                        </a:solidFill>
                        <a:effectLst/>
                        <a:latin typeface="Times New Roman" panose="02020603050405020304" pitchFamily="18" charset="0"/>
                      </a:endParaRPr>
                    </a:p>
                  </a:txBody>
                  <a:tcPr marL="68564" marR="68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spcBef>
                          <a:spcPct val="20000"/>
                        </a:spcBef>
                        <a:buFont typeface="Arial" panose="020B0604020202020204" pitchFamily="34" charset="0"/>
                        <a:tabLst>
                          <a:tab pos="4572000" algn="r"/>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4572000" algn="r"/>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4572000" algn="r"/>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4572000" algn="r"/>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4572000" algn="r"/>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tabLst>
                          <a:tab pos="4572000" algn="r"/>
                        </a:tabLst>
                      </a:pPr>
                      <a:r>
                        <a:rPr kumimoji="0" lang="en-US" altLang="ru-RU" sz="1400" b="0" i="0" u="none" strike="noStrike" cap="none" normalizeH="0" baseline="0" dirty="0" smtClean="0">
                          <a:ln>
                            <a:noFill/>
                          </a:ln>
                          <a:solidFill>
                            <a:schemeClr val="tx1"/>
                          </a:solidFill>
                          <a:effectLst/>
                          <a:latin typeface="Times New Roman" panose="02020603050405020304" pitchFamily="18" charset="0"/>
                        </a:rPr>
                        <a:t>8.98</a:t>
                      </a:r>
                      <a:r>
                        <a:rPr kumimoji="0" lang="en-US" alt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r>
                        <a:rPr kumimoji="0" lang="en-US" altLang="ru-RU" sz="1400" b="0" i="0" u="none" strike="noStrike" cap="none" normalizeH="0" baseline="0" dirty="0" smtClean="0">
                          <a:ln>
                            <a:noFill/>
                          </a:ln>
                          <a:solidFill>
                            <a:schemeClr val="tx1"/>
                          </a:solidFill>
                          <a:effectLst/>
                          <a:latin typeface="Times New Roman" panose="02020603050405020304" pitchFamily="18" charset="0"/>
                        </a:rPr>
                        <a:t>0.02</a:t>
                      </a:r>
                      <a:endParaRPr kumimoji="0" lang="en-US" altLang="ru-RU" sz="1400" b="0" i="0" u="none" strike="noStrike" cap="none" normalizeH="0" baseline="0" dirty="0">
                        <a:ln>
                          <a:noFill/>
                        </a:ln>
                        <a:solidFill>
                          <a:schemeClr val="tx1"/>
                        </a:solidFill>
                        <a:effectLst/>
                        <a:latin typeface="Times New Roman" panose="02020603050405020304" pitchFamily="18" charset="0"/>
                      </a:endParaRPr>
                    </a:p>
                  </a:txBody>
                  <a:tcPr marL="68564" marR="68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extLst>
                  <a:ext uri="{0D108BD9-81ED-4DB2-BD59-A6C34878D82A}">
                    <a16:rowId xmlns:a16="http://schemas.microsoft.com/office/drawing/2014/main" val="10002"/>
                  </a:ext>
                </a:extLst>
              </a:tr>
            </a:tbl>
          </a:graphicData>
        </a:graphic>
      </p:graphicFrame>
      <p:sp>
        <p:nvSpPr>
          <p:cNvPr id="25631" name="Прямоугольник 3"/>
          <p:cNvSpPr>
            <a:spLocks noChangeArrowheads="1"/>
          </p:cNvSpPr>
          <p:nvPr/>
        </p:nvSpPr>
        <p:spPr bwMode="auto">
          <a:xfrm>
            <a:off x="1506538" y="5113339"/>
            <a:ext cx="4572001"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a:latin typeface="Arial" panose="020B0604020202020204" pitchFamily="34" charset="0"/>
              </a:rPr>
              <a:t>One can see that the FPI method yields the exact values of the ground state energy with small uncertainties, which makes it possible to use this method in calculations of the ground state energies for nuclear </a:t>
            </a:r>
            <a:r>
              <a:rPr lang="en-US" altLang="ru-RU" sz="1800" i="1">
                <a:latin typeface="Arial" panose="020B0604020202020204" pitchFamily="34" charset="0"/>
              </a:rPr>
              <a:t>N</a:t>
            </a:r>
            <a:r>
              <a:rPr lang="en-US" altLang="ru-RU" sz="1800">
                <a:latin typeface="Arial" panose="020B0604020202020204" pitchFamily="34" charset="0"/>
              </a:rPr>
              <a:t>-body systems with </a:t>
            </a:r>
            <a:r>
              <a:rPr lang="en-US" altLang="ru-RU" sz="1800" i="1">
                <a:latin typeface="Arial" panose="020B0604020202020204" pitchFamily="34" charset="0"/>
              </a:rPr>
              <a:t>N &gt; </a:t>
            </a:r>
            <a:r>
              <a:rPr lang="en-US" altLang="ru-RU" sz="1800">
                <a:latin typeface="Arial" panose="020B0604020202020204" pitchFamily="34" charset="0"/>
              </a:rPr>
              <a:t>3. </a:t>
            </a:r>
            <a:endParaRPr lang="ru-RU" altLang="ru-RU" sz="1800">
              <a:latin typeface="Arial" panose="020B0604020202020204" pitchFamily="34" charset="0"/>
            </a:endParaRPr>
          </a:p>
        </p:txBody>
      </p:sp>
      <p:pic>
        <p:nvPicPr>
          <p:cNvPr id="25632" name="Content Placeholder 3"/>
          <p:cNvPicPr>
            <a:picLocks noChangeAspect="1"/>
          </p:cNvPicPr>
          <p:nvPr/>
        </p:nvPicPr>
        <p:blipFill>
          <a:blip r:embed="rId13">
            <a:extLst>
              <a:ext uri="{28A0092B-C50C-407E-A947-70E740481C1C}">
                <a14:useLocalDpi xmlns:a14="http://schemas.microsoft.com/office/drawing/2010/main" val="0"/>
              </a:ext>
            </a:extLst>
          </a:blip>
          <a:srcRect l="32050" t="81580" r="14262" b="5682"/>
          <a:stretch>
            <a:fillRect/>
          </a:stretch>
        </p:blipFill>
        <p:spPr bwMode="auto">
          <a:xfrm>
            <a:off x="4872039" y="2924176"/>
            <a:ext cx="37480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3" name="Прямоугольник 1"/>
          <p:cNvSpPr>
            <a:spLocks noChangeArrowheads="1"/>
          </p:cNvSpPr>
          <p:nvPr/>
        </p:nvSpPr>
        <p:spPr bwMode="auto">
          <a:xfrm>
            <a:off x="4779963" y="2630489"/>
            <a:ext cx="384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a:latin typeface="Times New Roman" panose="02020603050405020304" pitchFamily="18" charset="0"/>
                <a:cs typeface="Times New Roman" panose="02020603050405020304" pitchFamily="18" charset="0"/>
              </a:rPr>
              <a:t>Jacobi coordinates for 4 - body system</a:t>
            </a:r>
            <a:endParaRPr lang="ru-RU" altLang="ru-RU" sz="1800"/>
          </a:p>
        </p:txBody>
      </p:sp>
      <p:sp>
        <p:nvSpPr>
          <p:cNvPr id="25634"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AAD6DA9-ADC0-4C49-AE24-695633ECB538}" type="slidenum">
              <a:rPr lang="ru-RU" altLang="ru-RU" smtClean="0">
                <a:solidFill>
                  <a:srgbClr val="898989"/>
                </a:solidFill>
              </a:rPr>
              <a:pPr/>
              <a:t>18</a:t>
            </a:fld>
            <a:endParaRPr lang="ru-RU" altLang="ru-RU" smtClean="0">
              <a:solidFill>
                <a:srgbClr val="898989"/>
              </a:solidFill>
            </a:endParaRPr>
          </a:p>
        </p:txBody>
      </p:sp>
    </p:spTree>
    <p:extLst>
      <p:ext uri="{BB962C8B-B14F-4D97-AF65-F5344CB8AC3E}">
        <p14:creationId xmlns:p14="http://schemas.microsoft.com/office/powerpoint/2010/main" val="640887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2"/>
          <p:cNvSpPr txBox="1">
            <a:spLocks noChangeArrowheads="1"/>
          </p:cNvSpPr>
          <p:nvPr/>
        </p:nvSpPr>
        <p:spPr bwMode="auto">
          <a:xfrm>
            <a:off x="3071814" y="153989"/>
            <a:ext cx="6403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800" b="1" dirty="0">
                <a:latin typeface="Arial" panose="020B0604020202020204" pitchFamily="34" charset="0"/>
              </a:rPr>
              <a:t>Calculation the energy of separation from 16O to 4-alpha</a:t>
            </a:r>
            <a:endParaRPr lang="ru-RU" altLang="ru-RU" sz="1800" b="1" dirty="0">
              <a:latin typeface="Arial" panose="020B0604020202020204" pitchFamily="34" charset="0"/>
            </a:endParaRPr>
          </a:p>
        </p:txBody>
      </p:sp>
      <p:pic>
        <p:nvPicPr>
          <p:cNvPr id="27651"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722314"/>
            <a:ext cx="45720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Прямоугольник 4"/>
          <p:cNvSpPr>
            <a:spLocks noChangeArrowheads="1"/>
          </p:cNvSpPr>
          <p:nvPr/>
        </p:nvSpPr>
        <p:spPr bwMode="auto">
          <a:xfrm>
            <a:off x="1552575" y="911225"/>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800" dirty="0">
                <a:solidFill>
                  <a:srgbClr val="222222"/>
                </a:solidFill>
                <a:latin typeface="Arial" panose="020B0604020202020204" pitchFamily="34" charset="0"/>
              </a:rPr>
              <a:t>Calculation of </a:t>
            </a:r>
            <a:r>
              <a:rPr lang="en-US" altLang="ru-RU" sz="1800" i="1" dirty="0">
                <a:latin typeface="Arial" panose="020B0604020202020204" pitchFamily="34" charset="0"/>
              </a:rPr>
              <a:t>K</a:t>
            </a:r>
            <a:r>
              <a:rPr lang="en-US" altLang="ru-RU" sz="1800" i="1" baseline="-25000" dirty="0">
                <a:latin typeface="Arial" panose="020B0604020202020204" pitchFamily="34" charset="0"/>
              </a:rPr>
              <a:t>E</a:t>
            </a:r>
            <a:r>
              <a:rPr lang="en-US" altLang="ru-RU" sz="1800" dirty="0">
                <a:latin typeface="Arial" panose="020B0604020202020204" pitchFamily="34" charset="0"/>
              </a:rPr>
              <a:t> was performed using CUDA (float) with in-build generator of random numbers, the number of simulations is 10</a:t>
            </a:r>
            <a:r>
              <a:rPr lang="en-US" altLang="ru-RU" sz="1800" baseline="30000" dirty="0">
                <a:latin typeface="Arial" panose="020B0604020202020204" pitchFamily="34" charset="0"/>
              </a:rPr>
              <a:t>7</a:t>
            </a:r>
            <a:r>
              <a:rPr lang="en-US" altLang="ru-RU" sz="1800" dirty="0">
                <a:latin typeface="Arial" panose="020B0604020202020204" pitchFamily="34" charset="0"/>
              </a:rPr>
              <a:t> .</a:t>
            </a:r>
            <a:endParaRPr lang="ru-RU" altLang="ru-RU" sz="1800" dirty="0"/>
          </a:p>
        </p:txBody>
      </p:sp>
      <p:pic>
        <p:nvPicPr>
          <p:cNvPr id="27653"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4021138"/>
            <a:ext cx="377190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654" name="Объект 11"/>
          <p:cNvGraphicFramePr>
            <a:graphicFrameLocks noChangeAspect="1"/>
          </p:cNvGraphicFramePr>
          <p:nvPr/>
        </p:nvGraphicFramePr>
        <p:xfrm>
          <a:off x="1631950" y="2525714"/>
          <a:ext cx="2363788" cy="604837"/>
        </p:xfrm>
        <a:graphic>
          <a:graphicData uri="http://schemas.openxmlformats.org/presentationml/2006/ole">
            <mc:AlternateContent xmlns:mc="http://schemas.openxmlformats.org/markup-compatibility/2006">
              <mc:Choice xmlns:v="urn:schemas-microsoft-com:vml" Requires="v">
                <p:oleObj spid="_x0000_s7178" name="Equation" r:id="rId5" imgW="1892300" imgH="482600" progId="Equation.DSMT4">
                  <p:embed/>
                </p:oleObj>
              </mc:Choice>
              <mc:Fallback>
                <p:oleObj name="Equation" r:id="rId5" imgW="1892300" imgH="482600" progId="Equation.DSMT4">
                  <p:embed/>
                  <p:pic>
                    <p:nvPicPr>
                      <p:cNvPr id="27654" name="Объект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1950" y="2525714"/>
                        <a:ext cx="2363788"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55" name="Объект 12"/>
          <p:cNvGraphicFramePr>
            <a:graphicFrameLocks noChangeAspect="1"/>
          </p:cNvGraphicFramePr>
          <p:nvPr/>
        </p:nvGraphicFramePr>
        <p:xfrm>
          <a:off x="3473450" y="3094039"/>
          <a:ext cx="1828800" cy="668337"/>
        </p:xfrm>
        <a:graphic>
          <a:graphicData uri="http://schemas.openxmlformats.org/presentationml/2006/ole">
            <mc:AlternateContent xmlns:mc="http://schemas.openxmlformats.org/markup-compatibility/2006">
              <mc:Choice xmlns:v="urn:schemas-microsoft-com:vml" Requires="v">
                <p:oleObj spid="_x0000_s7179" name="Equation" r:id="rId7" imgW="1701800" imgH="622300" progId="Equation.DSMT4">
                  <p:embed/>
                </p:oleObj>
              </mc:Choice>
              <mc:Fallback>
                <p:oleObj name="Equation" r:id="rId7" imgW="1701800" imgH="622300" progId="Equation.DSMT4">
                  <p:embed/>
                  <p:pic>
                    <p:nvPicPr>
                      <p:cNvPr id="27655" name="Объект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3450" y="3094039"/>
                        <a:ext cx="18288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6" name="Прямоугольник 8"/>
          <p:cNvSpPr>
            <a:spLocks noChangeArrowheads="1"/>
          </p:cNvSpPr>
          <p:nvPr/>
        </p:nvSpPr>
        <p:spPr bwMode="auto">
          <a:xfrm>
            <a:off x="1522413" y="4021138"/>
            <a:ext cx="457200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800" i="1">
                <a:latin typeface="Arial" panose="020B0604020202020204" pitchFamily="34" charset="0"/>
              </a:rPr>
              <a:t>U</a:t>
            </a:r>
            <a:r>
              <a:rPr lang="el-GR" altLang="ru-RU" sz="1800" baseline="-25000">
                <a:latin typeface="Arial" panose="020B0604020202020204" pitchFamily="34" charset="0"/>
              </a:rPr>
              <a:t>α</a:t>
            </a:r>
            <a:r>
              <a:rPr lang="en-US" altLang="ru-RU" sz="1800" baseline="-25000">
                <a:latin typeface="Arial" panose="020B0604020202020204" pitchFamily="34" charset="0"/>
              </a:rPr>
              <a:t>1</a:t>
            </a:r>
            <a:r>
              <a:rPr lang="ru-RU" altLang="ru-RU" sz="1800" baseline="-25000">
                <a:latin typeface="Arial" panose="020B0604020202020204" pitchFamily="34" charset="0"/>
              </a:rPr>
              <a:t> </a:t>
            </a:r>
            <a:r>
              <a:rPr lang="ru-RU" altLang="ru-RU" sz="1800">
                <a:latin typeface="Arial" panose="020B0604020202020204" pitchFamily="34" charset="0"/>
              </a:rPr>
              <a:t>= 39.8</a:t>
            </a:r>
            <a:r>
              <a:rPr lang="en-US" altLang="ru-RU" sz="1800">
                <a:latin typeface="Arial" panose="020B0604020202020204" pitchFamily="34" charset="0"/>
              </a:rPr>
              <a:t>, </a:t>
            </a:r>
            <a:r>
              <a:rPr lang="en-US" altLang="ru-RU" sz="1800" i="1">
                <a:latin typeface="Arial" panose="020B0604020202020204" pitchFamily="34" charset="0"/>
              </a:rPr>
              <a:t>B</a:t>
            </a:r>
            <a:r>
              <a:rPr lang="el-GR" altLang="ru-RU" sz="1800" baseline="-25000">
                <a:latin typeface="Arial" panose="020B0604020202020204" pitchFamily="34" charset="0"/>
              </a:rPr>
              <a:t>α</a:t>
            </a:r>
            <a:r>
              <a:rPr lang="en-US" altLang="ru-RU" sz="1800" baseline="-25000">
                <a:latin typeface="Arial" panose="020B0604020202020204" pitchFamily="34" charset="0"/>
              </a:rPr>
              <a:t>1</a:t>
            </a:r>
            <a:r>
              <a:rPr lang="ru-RU" altLang="ru-RU" sz="1800">
                <a:latin typeface="Arial" panose="020B0604020202020204" pitchFamily="34" charset="0"/>
              </a:rPr>
              <a:t> = 1.93</a:t>
            </a:r>
            <a:r>
              <a:rPr lang="en-US" altLang="ru-RU" sz="1800">
                <a:latin typeface="Arial" panose="020B0604020202020204" pitchFamily="34" charset="0"/>
              </a:rPr>
              <a:t>,</a:t>
            </a:r>
            <a:r>
              <a:rPr lang="ru-RU" altLang="ru-RU" sz="1800">
                <a:latin typeface="Arial" panose="020B0604020202020204" pitchFamily="34" charset="0"/>
              </a:rPr>
              <a:t> </a:t>
            </a:r>
            <a:r>
              <a:rPr lang="en-US" altLang="ru-RU" sz="1800" i="1">
                <a:latin typeface="Arial" panose="020B0604020202020204" pitchFamily="34" charset="0"/>
              </a:rPr>
              <a:t>a</a:t>
            </a:r>
            <a:r>
              <a:rPr lang="el-GR" altLang="ru-RU" sz="1800" baseline="-25000">
                <a:latin typeface="Arial" panose="020B0604020202020204" pitchFamily="34" charset="0"/>
              </a:rPr>
              <a:t>α</a:t>
            </a:r>
            <a:r>
              <a:rPr lang="en-US" altLang="ru-RU" sz="1800" baseline="-25000">
                <a:latin typeface="Arial" panose="020B0604020202020204" pitchFamily="34" charset="0"/>
              </a:rPr>
              <a:t>1</a:t>
            </a:r>
            <a:r>
              <a:rPr lang="ru-RU" altLang="ru-RU" sz="1800">
                <a:latin typeface="Arial" panose="020B0604020202020204" pitchFamily="34" charset="0"/>
              </a:rPr>
              <a:t> = 0.8</a:t>
            </a:r>
            <a:r>
              <a:rPr lang="en-US" altLang="ru-RU" sz="1800">
                <a:latin typeface="Arial" panose="020B0604020202020204" pitchFamily="34" charset="0"/>
              </a:rPr>
              <a:t>;</a:t>
            </a:r>
            <a:r>
              <a:rPr lang="ru-RU" altLang="ru-RU" sz="1800">
                <a:latin typeface="Arial" panose="020B0604020202020204" pitchFamily="34" charset="0"/>
              </a:rPr>
              <a:t> </a:t>
            </a:r>
            <a:endParaRPr lang="en-US" altLang="ru-RU" sz="1800">
              <a:latin typeface="Arial" panose="020B0604020202020204" pitchFamily="34" charset="0"/>
            </a:endParaRPr>
          </a:p>
          <a:p>
            <a:pPr>
              <a:spcBef>
                <a:spcPct val="0"/>
              </a:spcBef>
              <a:buFontTx/>
              <a:buNone/>
            </a:pPr>
            <a:r>
              <a:rPr lang="en-US" altLang="ru-RU" sz="1800" i="1">
                <a:latin typeface="Arial" panose="020B0604020202020204" pitchFamily="34" charset="0"/>
              </a:rPr>
              <a:t>U</a:t>
            </a:r>
            <a:r>
              <a:rPr lang="el-GR" altLang="ru-RU" sz="1800" baseline="-25000">
                <a:latin typeface="Arial" panose="020B0604020202020204" pitchFamily="34" charset="0"/>
              </a:rPr>
              <a:t>α</a:t>
            </a:r>
            <a:r>
              <a:rPr lang="en-US" altLang="ru-RU" sz="1800" baseline="-25000">
                <a:latin typeface="Arial" panose="020B0604020202020204" pitchFamily="34" charset="0"/>
              </a:rPr>
              <a:t>2</a:t>
            </a:r>
            <a:r>
              <a:rPr lang="ru-RU" altLang="ru-RU" sz="1800">
                <a:latin typeface="Arial" panose="020B0604020202020204" pitchFamily="34" charset="0"/>
              </a:rPr>
              <a:t> = 40.0</a:t>
            </a:r>
            <a:r>
              <a:rPr lang="en-US" altLang="ru-RU" sz="1800">
                <a:latin typeface="Arial" panose="020B0604020202020204" pitchFamily="34" charset="0"/>
              </a:rPr>
              <a:t>,</a:t>
            </a:r>
            <a:r>
              <a:rPr lang="ru-RU" altLang="ru-RU" sz="1800">
                <a:latin typeface="Arial" panose="020B0604020202020204" pitchFamily="34" charset="0"/>
              </a:rPr>
              <a:t> </a:t>
            </a:r>
            <a:r>
              <a:rPr lang="en-US" altLang="ru-RU" sz="1800" i="1">
                <a:latin typeface="Arial" panose="020B0604020202020204" pitchFamily="34" charset="0"/>
              </a:rPr>
              <a:t>B</a:t>
            </a:r>
            <a:r>
              <a:rPr lang="el-GR" altLang="ru-RU" sz="1800" baseline="-25000">
                <a:latin typeface="Arial" panose="020B0604020202020204" pitchFamily="34" charset="0"/>
              </a:rPr>
              <a:t>α</a:t>
            </a:r>
            <a:r>
              <a:rPr lang="en-US" altLang="ru-RU" sz="1800" baseline="-25000">
                <a:latin typeface="Arial" panose="020B0604020202020204" pitchFamily="34" charset="0"/>
              </a:rPr>
              <a:t>2</a:t>
            </a:r>
            <a:r>
              <a:rPr lang="ru-RU" altLang="ru-RU" sz="1800">
                <a:latin typeface="Arial" panose="020B0604020202020204" pitchFamily="34" charset="0"/>
              </a:rPr>
              <a:t> = 1.7, </a:t>
            </a:r>
            <a:r>
              <a:rPr lang="en-US" altLang="ru-RU" sz="1800" i="1">
                <a:latin typeface="Arial" panose="020B0604020202020204" pitchFamily="34" charset="0"/>
              </a:rPr>
              <a:t>a</a:t>
            </a:r>
            <a:r>
              <a:rPr lang="el-GR" altLang="ru-RU" sz="1800" baseline="-25000">
                <a:latin typeface="Arial" panose="020B0604020202020204" pitchFamily="34" charset="0"/>
              </a:rPr>
              <a:t>α</a:t>
            </a:r>
            <a:r>
              <a:rPr lang="en-US" altLang="ru-RU" sz="1800" baseline="-25000">
                <a:latin typeface="Arial" panose="020B0604020202020204" pitchFamily="34" charset="0"/>
              </a:rPr>
              <a:t>2</a:t>
            </a:r>
            <a:r>
              <a:rPr lang="ru-RU" altLang="ru-RU" sz="1800">
                <a:latin typeface="Arial" panose="020B0604020202020204" pitchFamily="34" charset="0"/>
              </a:rPr>
              <a:t> = 0.25</a:t>
            </a:r>
            <a:r>
              <a:rPr lang="en-US" altLang="ru-RU" sz="1800">
                <a:latin typeface="Arial" panose="020B0604020202020204" pitchFamily="34" charset="0"/>
              </a:rPr>
              <a:t>;</a:t>
            </a:r>
            <a:endParaRPr lang="ru-RU" altLang="ru-RU" sz="1800">
              <a:latin typeface="Arial" panose="020B0604020202020204" pitchFamily="34" charset="0"/>
            </a:endParaRPr>
          </a:p>
        </p:txBody>
      </p:sp>
      <p:pic>
        <p:nvPicPr>
          <p:cNvPr id="27657" name="Picture 2"/>
          <p:cNvPicPr>
            <a:picLocks noChangeAspect="1" noChangeArrowheads="1"/>
          </p:cNvPicPr>
          <p:nvPr/>
        </p:nvPicPr>
        <p:blipFill>
          <a:blip r:embed="rId9">
            <a:extLst>
              <a:ext uri="{28A0092B-C50C-407E-A947-70E740481C1C}">
                <a14:useLocalDpi xmlns:a14="http://schemas.microsoft.com/office/drawing/2010/main" val="0"/>
              </a:ext>
            </a:extLst>
          </a:blip>
          <a:srcRect l="38287" r="41595" b="72604"/>
          <a:stretch>
            <a:fillRect/>
          </a:stretch>
        </p:blipFill>
        <p:spPr bwMode="auto">
          <a:xfrm>
            <a:off x="8931276" y="1808164"/>
            <a:ext cx="1584325" cy="169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8" name="TextBox 1"/>
          <p:cNvSpPr txBox="1">
            <a:spLocks noChangeArrowheads="1"/>
          </p:cNvSpPr>
          <p:nvPr/>
        </p:nvSpPr>
        <p:spPr bwMode="auto">
          <a:xfrm>
            <a:off x="1522412" y="2146300"/>
            <a:ext cx="235267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ru-RU">
                <a:latin typeface="Arial" panose="020B0604020202020204" pitchFamily="34" charset="0"/>
              </a:rPr>
              <a:t>Potential alpha-alpha</a:t>
            </a:r>
            <a:endParaRPr lang="ru-RU" altLang="ru-RU">
              <a:latin typeface="Arial" panose="020B0604020202020204" pitchFamily="34" charset="0"/>
            </a:endParaRPr>
          </a:p>
        </p:txBody>
      </p:sp>
      <p:sp>
        <p:nvSpPr>
          <p:cNvPr id="27659" name="TextBox 11"/>
          <p:cNvSpPr txBox="1">
            <a:spLocks noChangeArrowheads="1"/>
          </p:cNvSpPr>
          <p:nvPr/>
        </p:nvSpPr>
        <p:spPr bwMode="auto">
          <a:xfrm>
            <a:off x="1522413" y="3671889"/>
            <a:ext cx="182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ru-RU">
                <a:latin typeface="Arial" panose="020B0604020202020204" pitchFamily="34" charset="0"/>
              </a:rPr>
              <a:t>with parameters</a:t>
            </a:r>
            <a:endParaRPr lang="ru-RU" altLang="ru-RU">
              <a:latin typeface="Arial" panose="020B0604020202020204" pitchFamily="34" charset="0"/>
            </a:endParaRPr>
          </a:p>
        </p:txBody>
      </p:sp>
      <p:sp>
        <p:nvSpPr>
          <p:cNvPr id="27660" name="Номер слайда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E79AACC-FA80-4BFB-B63A-28B8A00E4EA8}" type="slidenum">
              <a:rPr lang="ru-RU" altLang="ru-RU" smtClean="0">
                <a:solidFill>
                  <a:srgbClr val="898989"/>
                </a:solidFill>
              </a:rPr>
              <a:pPr/>
              <a:t>19</a:t>
            </a:fld>
            <a:endParaRPr lang="ru-RU" altLang="ru-RU" smtClean="0">
              <a:solidFill>
                <a:srgbClr val="898989"/>
              </a:solidFill>
            </a:endParaRPr>
          </a:p>
        </p:txBody>
      </p:sp>
    </p:spTree>
    <p:extLst>
      <p:ext uri="{BB962C8B-B14F-4D97-AF65-F5344CB8AC3E}">
        <p14:creationId xmlns:p14="http://schemas.microsoft.com/office/powerpoint/2010/main" val="3875211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5896" y="161925"/>
            <a:ext cx="3824188" cy="523220"/>
          </a:xfrm>
          <a:prstGeom prst="rect">
            <a:avLst/>
          </a:prstGeom>
          <a:noFill/>
        </p:spPr>
        <p:txBody>
          <a:bodyPr wrap="none" rtlCol="0">
            <a:spAutoFit/>
          </a:bodyPr>
          <a:lstStyle/>
          <a:p>
            <a:r>
              <a:rPr lang="ru-RU" sz="2800" b="1" dirty="0" smtClean="0">
                <a:latin typeface="Arial" panose="020B0604020202020204" pitchFamily="34" charset="0"/>
                <a:cs typeface="Arial" panose="020B0604020202020204" pitchFamily="34" charset="0"/>
              </a:rPr>
              <a:t>Общий план работы</a:t>
            </a:r>
            <a:endParaRPr lang="ru-RU" sz="2800" b="1" dirty="0">
              <a:latin typeface="Arial" panose="020B0604020202020204" pitchFamily="34" charset="0"/>
              <a:cs typeface="Arial" panose="020B0604020202020204" pitchFamily="34" charset="0"/>
            </a:endParaRPr>
          </a:p>
        </p:txBody>
      </p:sp>
      <p:sp>
        <p:nvSpPr>
          <p:cNvPr id="5" name="TextBox 4"/>
          <p:cNvSpPr txBox="1"/>
          <p:nvPr/>
        </p:nvSpPr>
        <p:spPr>
          <a:xfrm>
            <a:off x="966788" y="1571625"/>
            <a:ext cx="10258424" cy="2585323"/>
          </a:xfrm>
          <a:prstGeom prst="rect">
            <a:avLst/>
          </a:prstGeom>
          <a:noFill/>
        </p:spPr>
        <p:txBody>
          <a:bodyPr wrap="square" rtlCol="0">
            <a:spAutoFit/>
          </a:bodyPr>
          <a:lstStyle/>
          <a:p>
            <a:pPr marL="457200" indent="-457200">
              <a:lnSpc>
                <a:spcPct val="150000"/>
              </a:lnSpc>
              <a:buAutoNum type="arabicPeriod"/>
            </a:pPr>
            <a:r>
              <a:rPr lang="ru-RU" dirty="0" smtClean="0">
                <a:latin typeface="Arial" panose="020B0604020202020204" pitchFamily="34" charset="0"/>
                <a:cs typeface="Arial" panose="020B0604020202020204" pitchFamily="34" charset="0"/>
              </a:rPr>
              <a:t>Разработка методов для изучения структуры кластерных ядер: метод функций </a:t>
            </a:r>
            <a:r>
              <a:rPr lang="ru-RU" dirty="0" err="1" smtClean="0">
                <a:latin typeface="Arial" panose="020B0604020202020204" pitchFamily="34" charset="0"/>
                <a:cs typeface="Arial" panose="020B0604020202020204" pitchFamily="34" charset="0"/>
              </a:rPr>
              <a:t>Йоста</a:t>
            </a:r>
            <a:r>
              <a:rPr lang="ru-RU" dirty="0" smtClean="0">
                <a:latin typeface="Arial" panose="020B0604020202020204" pitchFamily="34" charset="0"/>
                <a:cs typeface="Arial" panose="020B0604020202020204" pitchFamily="34" charset="0"/>
              </a:rPr>
              <a:t>, метод Фейнмана по траекториям, метод </a:t>
            </a:r>
            <a:r>
              <a:rPr lang="ru-RU" dirty="0" err="1" smtClean="0">
                <a:latin typeface="Arial" panose="020B0604020202020204" pitchFamily="34" charset="0"/>
                <a:cs typeface="Arial" panose="020B0604020202020204" pitchFamily="34" charset="0"/>
              </a:rPr>
              <a:t>гиперсферических</a:t>
            </a:r>
            <a:r>
              <a:rPr lang="ru-RU" dirty="0" smtClean="0">
                <a:latin typeface="Arial" panose="020B0604020202020204" pitchFamily="34" charset="0"/>
                <a:cs typeface="Arial" panose="020B0604020202020204" pitchFamily="34" charset="0"/>
              </a:rPr>
              <a:t> функций.</a:t>
            </a:r>
          </a:p>
          <a:p>
            <a:pPr marL="457200" indent="-457200">
              <a:lnSpc>
                <a:spcPct val="150000"/>
              </a:lnSpc>
              <a:buAutoNum type="arabicPeriod"/>
            </a:pPr>
            <a:r>
              <a:rPr lang="ru-RU" dirty="0" smtClean="0">
                <a:latin typeface="Arial" panose="020B0604020202020204" pitchFamily="34" charset="0"/>
                <a:cs typeface="Arial" panose="020B0604020202020204" pitchFamily="34" charset="0"/>
              </a:rPr>
              <a:t>Изучение структуры альфа-кластерных ядер на основе их экспериментальных данных. Проведено исследование ядер 9</a:t>
            </a:r>
            <a:r>
              <a:rPr lang="en-US" dirty="0" smtClean="0">
                <a:latin typeface="Arial" panose="020B0604020202020204" pitchFamily="34" charset="0"/>
                <a:cs typeface="Arial" panose="020B0604020202020204" pitchFamily="34" charset="0"/>
              </a:rPr>
              <a:t>Be, 6Li, 12C, 18O </a:t>
            </a:r>
            <a:r>
              <a:rPr lang="ru-RU" dirty="0" smtClean="0">
                <a:latin typeface="Arial" panose="020B0604020202020204" pitchFamily="34" charset="0"/>
                <a:cs typeface="Arial" panose="020B0604020202020204" pitchFamily="34" charset="0"/>
              </a:rPr>
              <a:t>и </a:t>
            </a:r>
            <a:r>
              <a:rPr lang="en-US" dirty="0" smtClean="0">
                <a:latin typeface="Arial" panose="020B0604020202020204" pitchFamily="34" charset="0"/>
                <a:cs typeface="Arial" panose="020B0604020202020204" pitchFamily="34" charset="0"/>
              </a:rPr>
              <a:t>16O.</a:t>
            </a:r>
          </a:p>
          <a:p>
            <a:pPr marL="457200" indent="-457200">
              <a:lnSpc>
                <a:spcPct val="150000"/>
              </a:lnSpc>
              <a:buAutoNum type="arabicPeriod"/>
            </a:pPr>
            <a:r>
              <a:rPr lang="ru-RU" dirty="0" smtClean="0">
                <a:latin typeface="Arial" panose="020B0604020202020204" pitchFamily="34" charset="0"/>
                <a:cs typeface="Arial" panose="020B0604020202020204" pitchFamily="34" charset="0"/>
              </a:rPr>
              <a:t>Использование полученных пространственных структур в расчётах ядерных реакций с помощью метода </a:t>
            </a:r>
            <a:r>
              <a:rPr lang="en-US" dirty="0" smtClean="0">
                <a:latin typeface="Arial" panose="020B0604020202020204" pitchFamily="34" charset="0"/>
                <a:cs typeface="Arial" panose="020B0604020202020204" pitchFamily="34" charset="0"/>
              </a:rPr>
              <a:t>DWBA.</a:t>
            </a:r>
            <a:endParaRPr lang="ru-RU"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7718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1" descr="GraphVaa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6050" y="549276"/>
            <a:ext cx="22669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0" descr="РисO16aaaatet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550" y="1050925"/>
            <a:ext cx="741045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itle 1"/>
          <p:cNvSpPr>
            <a:spLocks noGrp="1"/>
          </p:cNvSpPr>
          <p:nvPr>
            <p:ph type="title" idx="4294967295"/>
          </p:nvPr>
        </p:nvSpPr>
        <p:spPr>
          <a:xfrm>
            <a:off x="1528763" y="28575"/>
            <a:ext cx="9072562" cy="546100"/>
          </a:xfrm>
        </p:spPr>
        <p:txBody>
          <a:bodyPr>
            <a:normAutofit fontScale="90000"/>
          </a:bodyPr>
          <a:lstStyle/>
          <a:p>
            <a:pPr eaLnBrk="1" hangingPunct="1"/>
            <a:r>
              <a:rPr lang="en-US" altLang="ru-RU" sz="1800" b="1">
                <a:latin typeface="Arial" panose="020B0604020202020204" pitchFamily="34" charset="0"/>
                <a:cs typeface="Arial" panose="020B0604020202020204" pitchFamily="34" charset="0"/>
              </a:rPr>
              <a:t>Probability density for ground state of </a:t>
            </a:r>
            <a:r>
              <a:rPr lang="en-US" altLang="ru-RU" sz="1800" b="1" baseline="30000">
                <a:latin typeface="Arial" panose="020B0604020202020204" pitchFamily="34" charset="0"/>
                <a:cs typeface="Arial" panose="020B0604020202020204" pitchFamily="34" charset="0"/>
              </a:rPr>
              <a:t>16</a:t>
            </a:r>
            <a:r>
              <a:rPr lang="en-US" altLang="ru-RU" sz="1800" b="1">
                <a:latin typeface="Arial" panose="020B0604020202020204" pitchFamily="34" charset="0"/>
                <a:cs typeface="Arial" panose="020B0604020202020204" pitchFamily="34" charset="0"/>
              </a:rPr>
              <a:t>O (4a) in </a:t>
            </a:r>
            <a:r>
              <a:rPr lang="el-GR" altLang="ru-RU" sz="1800" b="1">
                <a:latin typeface="Arial" panose="020B0604020202020204" pitchFamily="34" charset="0"/>
                <a:cs typeface="Arial" panose="020B0604020202020204" pitchFamily="34" charset="0"/>
              </a:rPr>
              <a:t>α</a:t>
            </a:r>
            <a:r>
              <a:rPr lang="en-US" altLang="ru-RU" sz="1800" b="1">
                <a:latin typeface="Arial" panose="020B0604020202020204" pitchFamily="34" charset="0"/>
                <a:cs typeface="Arial" panose="020B0604020202020204" pitchFamily="34" charset="0"/>
              </a:rPr>
              <a:t>-cluster model</a:t>
            </a:r>
            <a:br>
              <a:rPr lang="en-US" altLang="ru-RU" sz="1800" b="1">
                <a:latin typeface="Arial" panose="020B0604020202020204" pitchFamily="34" charset="0"/>
                <a:cs typeface="Arial" panose="020B0604020202020204" pitchFamily="34" charset="0"/>
              </a:rPr>
            </a:br>
            <a:r>
              <a:rPr lang="en-US" altLang="ru-RU" sz="1800" b="1">
                <a:latin typeface="Arial" panose="020B0604020202020204" pitchFamily="34" charset="0"/>
                <a:cs typeface="Arial" panose="020B0604020202020204" pitchFamily="34" charset="0"/>
              </a:rPr>
              <a:t> </a:t>
            </a:r>
            <a:r>
              <a:rPr lang="en-US" altLang="ru-RU" sz="1800">
                <a:latin typeface="Arial" panose="020B0604020202020204" pitchFamily="34" charset="0"/>
                <a:cs typeface="Arial" panose="020B0604020202020204" pitchFamily="34" charset="0"/>
              </a:rPr>
              <a:t>using Feynman’s path integrals  </a:t>
            </a:r>
            <a:endParaRPr lang="en-US" altLang="ru-RU" sz="1800" b="1">
              <a:latin typeface="Arial" panose="020B0604020202020204" pitchFamily="34" charset="0"/>
              <a:cs typeface="Arial" panose="020B0604020202020204" pitchFamily="34" charset="0"/>
            </a:endParaRPr>
          </a:p>
        </p:txBody>
      </p:sp>
      <p:sp>
        <p:nvSpPr>
          <p:cNvPr id="28677" name="TextBox 5"/>
          <p:cNvSpPr txBox="1">
            <a:spLocks noChangeArrowheads="1"/>
          </p:cNvSpPr>
          <p:nvPr/>
        </p:nvSpPr>
        <p:spPr bwMode="auto">
          <a:xfrm>
            <a:off x="1528763" y="6211888"/>
            <a:ext cx="1365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i="1">
                <a:solidFill>
                  <a:schemeClr val="tx2"/>
                </a:solidFill>
                <a:latin typeface="Arial" panose="020B0604020202020204" pitchFamily="34" charset="0"/>
              </a:rPr>
              <a:t>Logarithmic</a:t>
            </a:r>
          </a:p>
          <a:p>
            <a:pPr algn="ctr" eaLnBrk="1" hangingPunct="1">
              <a:spcBef>
                <a:spcPct val="0"/>
              </a:spcBef>
              <a:buFontTx/>
              <a:buNone/>
            </a:pPr>
            <a:r>
              <a:rPr lang="en-US" altLang="ru-RU" sz="1800" i="1">
                <a:solidFill>
                  <a:schemeClr val="tx2"/>
                </a:solidFill>
                <a:latin typeface="Arial" panose="020B0604020202020204" pitchFamily="34" charset="0"/>
              </a:rPr>
              <a:t> scale</a:t>
            </a:r>
          </a:p>
        </p:txBody>
      </p:sp>
      <p:sp>
        <p:nvSpPr>
          <p:cNvPr id="28678" name="TextBox 5"/>
          <p:cNvSpPr txBox="1">
            <a:spLocks noChangeArrowheads="1"/>
          </p:cNvSpPr>
          <p:nvPr/>
        </p:nvSpPr>
        <p:spPr bwMode="auto">
          <a:xfrm>
            <a:off x="1524000" y="6216650"/>
            <a:ext cx="1365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i="1">
                <a:solidFill>
                  <a:schemeClr val="tx2"/>
                </a:solidFill>
                <a:latin typeface="Arial" panose="020B0604020202020204" pitchFamily="34" charset="0"/>
              </a:rPr>
              <a:t>Logarithmic</a:t>
            </a:r>
          </a:p>
          <a:p>
            <a:pPr algn="ctr" eaLnBrk="1" hangingPunct="1">
              <a:spcBef>
                <a:spcPct val="0"/>
              </a:spcBef>
              <a:buFontTx/>
              <a:buNone/>
            </a:pPr>
            <a:r>
              <a:rPr lang="en-US" altLang="ru-RU" sz="1800" i="1">
                <a:solidFill>
                  <a:schemeClr val="tx2"/>
                </a:solidFill>
                <a:latin typeface="Arial" panose="020B0604020202020204" pitchFamily="34" charset="0"/>
              </a:rPr>
              <a:t> scale</a:t>
            </a:r>
          </a:p>
        </p:txBody>
      </p:sp>
      <p:sp>
        <p:nvSpPr>
          <p:cNvPr id="28679" name="Text Box 12"/>
          <p:cNvSpPr txBox="1">
            <a:spLocks noChangeArrowheads="1"/>
          </p:cNvSpPr>
          <p:nvPr/>
        </p:nvSpPr>
        <p:spPr bwMode="auto">
          <a:xfrm>
            <a:off x="2279651" y="836614"/>
            <a:ext cx="10779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latin typeface="Symbol" panose="05050102010706020507" pitchFamily="18" charset="2"/>
              </a:rPr>
              <a:t>a-a</a:t>
            </a:r>
            <a:r>
              <a:rPr lang="en-US" altLang="en-US" sz="1200">
                <a:latin typeface="Arial" panose="020B0604020202020204" pitchFamily="34" charset="0"/>
              </a:rPr>
              <a:t> potential</a:t>
            </a:r>
          </a:p>
        </p:txBody>
      </p:sp>
      <p:pic>
        <p:nvPicPr>
          <p:cNvPr id="28680" name="Picture 14" descr="Рисунок1O16tef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3751" y="2559050"/>
            <a:ext cx="290512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 Box 17"/>
          <p:cNvSpPr txBox="1">
            <a:spLocks noChangeArrowheads="1"/>
          </p:cNvSpPr>
          <p:nvPr/>
        </p:nvSpPr>
        <p:spPr bwMode="auto">
          <a:xfrm>
            <a:off x="6383339" y="4797425"/>
            <a:ext cx="177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Times New Roman" panose="02020603050405020304" pitchFamily="18" charset="0"/>
              </a:rPr>
              <a:t>parallel shift of</a:t>
            </a:r>
            <a:r>
              <a:rPr lang="en-US" altLang="en-US" sz="1600">
                <a:latin typeface="Arial" panose="020B0604020202020204" pitchFamily="34" charset="0"/>
              </a:rPr>
              <a:t> </a:t>
            </a:r>
            <a:r>
              <a:rPr lang="en-US" altLang="en-US" sz="1600" b="1" i="1">
                <a:latin typeface="Times New Roman" panose="02020603050405020304" pitchFamily="18" charset="0"/>
              </a:rPr>
              <a:t>R</a:t>
            </a:r>
            <a:r>
              <a:rPr lang="en-US" altLang="en-US" sz="1600" b="1" baseline="-25000">
                <a:latin typeface="Times New Roman" panose="02020603050405020304" pitchFamily="18" charset="0"/>
              </a:rPr>
              <a:t>2</a:t>
            </a:r>
          </a:p>
        </p:txBody>
      </p:sp>
      <p:sp>
        <p:nvSpPr>
          <p:cNvPr id="28682" name="Text Box 16"/>
          <p:cNvSpPr txBox="1">
            <a:spLocks noChangeArrowheads="1"/>
          </p:cNvSpPr>
          <p:nvPr/>
        </p:nvSpPr>
        <p:spPr bwMode="auto">
          <a:xfrm>
            <a:off x="1774826" y="4724400"/>
            <a:ext cx="177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Times New Roman" panose="02020603050405020304" pitchFamily="18" charset="0"/>
              </a:rPr>
              <a:t>rotation of</a:t>
            </a:r>
            <a:r>
              <a:rPr lang="en-US" altLang="en-US" sz="1600">
                <a:latin typeface="Arial" panose="020B0604020202020204" pitchFamily="34" charset="0"/>
              </a:rPr>
              <a:t> </a:t>
            </a:r>
            <a:r>
              <a:rPr lang="en-US" altLang="en-US" sz="1600" b="1" i="1">
                <a:latin typeface="Times New Roman" panose="02020603050405020304" pitchFamily="18" charset="0"/>
              </a:rPr>
              <a:t>R</a:t>
            </a:r>
            <a:r>
              <a:rPr lang="en-US" altLang="en-US" sz="1600" b="1" baseline="-25000">
                <a:latin typeface="Times New Roman" panose="02020603050405020304" pitchFamily="18" charset="0"/>
              </a:rPr>
              <a:t>2</a:t>
            </a:r>
          </a:p>
        </p:txBody>
      </p:sp>
      <p:sp>
        <p:nvSpPr>
          <p:cNvPr id="28683" name="Text Box 19"/>
          <p:cNvSpPr txBox="1">
            <a:spLocks noChangeArrowheads="1"/>
          </p:cNvSpPr>
          <p:nvPr/>
        </p:nvSpPr>
        <p:spPr bwMode="auto">
          <a:xfrm>
            <a:off x="5232401" y="5589589"/>
            <a:ext cx="10128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a:latin typeface="Times New Roman" panose="02020603050405020304" pitchFamily="18" charset="0"/>
              </a:rPr>
              <a:t>Jacobi </a:t>
            </a:r>
          </a:p>
          <a:p>
            <a:pPr eaLnBrk="1" hangingPunct="1">
              <a:spcBef>
                <a:spcPct val="0"/>
              </a:spcBef>
              <a:buFontTx/>
              <a:buNone/>
            </a:pPr>
            <a:r>
              <a:rPr lang="en-US" altLang="ru-RU" sz="1400">
                <a:latin typeface="Times New Roman" panose="02020603050405020304" pitchFamily="18" charset="0"/>
              </a:rPr>
              <a:t>coordinates</a:t>
            </a:r>
          </a:p>
          <a:p>
            <a:pPr eaLnBrk="1" hangingPunct="1">
              <a:spcBef>
                <a:spcPct val="0"/>
              </a:spcBef>
              <a:buFontTx/>
              <a:buNone/>
            </a:pPr>
            <a:r>
              <a:rPr lang="en-US" altLang="ru-RU" sz="1400">
                <a:latin typeface="Arial" panose="020B0604020202020204" pitchFamily="34" charset="0"/>
              </a:rPr>
              <a:t> (</a:t>
            </a:r>
            <a:r>
              <a:rPr lang="en-US" altLang="ru-RU" sz="1400" b="1" i="1">
                <a:latin typeface="Times New Roman" panose="02020603050405020304" pitchFamily="18" charset="0"/>
              </a:rPr>
              <a:t>R</a:t>
            </a:r>
            <a:r>
              <a:rPr lang="en-US" altLang="ru-RU" sz="1400" b="1" baseline="-25000">
                <a:latin typeface="Times New Roman" panose="02020603050405020304" pitchFamily="18" charset="0"/>
              </a:rPr>
              <a:t>1</a:t>
            </a:r>
            <a:r>
              <a:rPr lang="en-US" altLang="ru-RU" sz="1400" b="1">
                <a:latin typeface="Times New Roman" panose="02020603050405020304" pitchFamily="18" charset="0"/>
              </a:rPr>
              <a:t>, </a:t>
            </a:r>
            <a:r>
              <a:rPr lang="en-US" altLang="ru-RU" sz="1400" b="1" i="1">
                <a:latin typeface="Times New Roman" panose="02020603050405020304" pitchFamily="18" charset="0"/>
              </a:rPr>
              <a:t>r</a:t>
            </a:r>
            <a:r>
              <a:rPr lang="en-US" altLang="ru-RU" sz="1400" b="1">
                <a:latin typeface="Times New Roman" panose="02020603050405020304" pitchFamily="18" charset="0"/>
              </a:rPr>
              <a:t>, </a:t>
            </a:r>
            <a:r>
              <a:rPr lang="en-US" altLang="ru-RU" sz="1400" b="1" i="1">
                <a:latin typeface="Times New Roman" panose="02020603050405020304" pitchFamily="18" charset="0"/>
              </a:rPr>
              <a:t>R</a:t>
            </a:r>
            <a:r>
              <a:rPr lang="en-US" altLang="ru-RU" sz="1400" b="1" baseline="-25000">
                <a:latin typeface="Times New Roman" panose="02020603050405020304" pitchFamily="18" charset="0"/>
              </a:rPr>
              <a:t>2</a:t>
            </a:r>
            <a:r>
              <a:rPr lang="en-US" altLang="ru-RU" sz="1400">
                <a:latin typeface="Arial" panose="020B0604020202020204" pitchFamily="34" charset="0"/>
              </a:rPr>
              <a:t>)</a:t>
            </a:r>
            <a:endParaRPr lang="en-US" altLang="en-US" sz="1400">
              <a:latin typeface="Arial" panose="020B0604020202020204" pitchFamily="34" charset="0"/>
            </a:endParaRPr>
          </a:p>
        </p:txBody>
      </p:sp>
      <p:sp>
        <p:nvSpPr>
          <p:cNvPr id="28684" name="Text Box 21"/>
          <p:cNvSpPr txBox="1">
            <a:spLocks noChangeArrowheads="1"/>
          </p:cNvSpPr>
          <p:nvPr/>
        </p:nvSpPr>
        <p:spPr bwMode="auto">
          <a:xfrm>
            <a:off x="9336089" y="4005263"/>
            <a:ext cx="12652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latin typeface="Times New Roman" panose="02020603050405020304" pitchFamily="18" charset="0"/>
              </a:rPr>
              <a:t>This region is</a:t>
            </a:r>
            <a:br>
              <a:rPr lang="en-US" altLang="en-US" sz="1200">
                <a:latin typeface="Times New Roman" panose="02020603050405020304" pitchFamily="18" charset="0"/>
              </a:rPr>
            </a:br>
            <a:r>
              <a:rPr lang="en-US" altLang="en-US" sz="1200">
                <a:latin typeface="Times New Roman" panose="02020603050405020304" pitchFamily="18" charset="0"/>
              </a:rPr>
              <a:t>important for</a:t>
            </a:r>
            <a:br>
              <a:rPr lang="en-US" altLang="en-US" sz="1200">
                <a:latin typeface="Times New Roman" panose="02020603050405020304" pitchFamily="18" charset="0"/>
              </a:rPr>
            </a:br>
            <a:r>
              <a:rPr lang="en-US" altLang="en-US" sz="1200">
                <a:latin typeface="Times New Roman" panose="02020603050405020304" pitchFamily="18" charset="0"/>
              </a:rPr>
              <a:t>the description of</a:t>
            </a:r>
            <a:br>
              <a:rPr lang="en-US" altLang="en-US" sz="1200">
                <a:latin typeface="Times New Roman" panose="02020603050405020304" pitchFamily="18" charset="0"/>
              </a:rPr>
            </a:br>
            <a:r>
              <a:rPr lang="en-US" altLang="en-US" sz="1200">
                <a:latin typeface="Times New Roman" panose="02020603050405020304" pitchFamily="18" charset="0"/>
              </a:rPr>
              <a:t>the alpha-</a:t>
            </a:r>
            <a:br>
              <a:rPr lang="en-US" altLang="en-US" sz="1200">
                <a:latin typeface="Times New Roman" panose="02020603050405020304" pitchFamily="18" charset="0"/>
              </a:rPr>
            </a:br>
            <a:r>
              <a:rPr lang="en-US" altLang="en-US" sz="1200">
                <a:latin typeface="Times New Roman" panose="02020603050405020304" pitchFamily="18" charset="0"/>
              </a:rPr>
              <a:t>cluster transfer</a:t>
            </a:r>
            <a:br>
              <a:rPr lang="en-US" altLang="en-US" sz="1200">
                <a:latin typeface="Times New Roman" panose="02020603050405020304" pitchFamily="18" charset="0"/>
              </a:rPr>
            </a:br>
            <a:r>
              <a:rPr lang="en-US" altLang="en-US" sz="1200">
                <a:latin typeface="Times New Roman" panose="02020603050405020304" pitchFamily="18" charset="0"/>
              </a:rPr>
              <a:t>reactions.</a:t>
            </a:r>
          </a:p>
        </p:txBody>
      </p:sp>
      <p:sp>
        <p:nvSpPr>
          <p:cNvPr id="28685" name="Line 22"/>
          <p:cNvSpPr>
            <a:spLocks noChangeShapeType="1"/>
          </p:cNvSpPr>
          <p:nvPr/>
        </p:nvSpPr>
        <p:spPr bwMode="auto">
          <a:xfrm flipH="1">
            <a:off x="8832850" y="4581525"/>
            <a:ext cx="503238" cy="863600"/>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8686" name="Text Box 23"/>
          <p:cNvSpPr txBox="1">
            <a:spLocks noChangeArrowheads="1"/>
          </p:cNvSpPr>
          <p:nvPr/>
        </p:nvSpPr>
        <p:spPr bwMode="auto">
          <a:xfrm>
            <a:off x="3432176" y="549276"/>
            <a:ext cx="26638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latin typeface="Times New Roman" panose="02020603050405020304" pitchFamily="18" charset="0"/>
              </a:rPr>
              <a:t>This region is important for</a:t>
            </a:r>
            <a:br>
              <a:rPr lang="en-US" altLang="en-US" sz="1200">
                <a:latin typeface="Times New Roman" panose="02020603050405020304" pitchFamily="18" charset="0"/>
              </a:rPr>
            </a:br>
            <a:r>
              <a:rPr lang="en-US" altLang="en-US" sz="1200">
                <a:latin typeface="Times New Roman" panose="02020603050405020304" pitchFamily="18" charset="0"/>
              </a:rPr>
              <a:t>the description of the one and </a:t>
            </a:r>
            <a:br>
              <a:rPr lang="en-US" altLang="en-US" sz="1200">
                <a:latin typeface="Times New Roman" panose="02020603050405020304" pitchFamily="18" charset="0"/>
              </a:rPr>
            </a:br>
            <a:r>
              <a:rPr lang="en-US" altLang="en-US" sz="1200">
                <a:latin typeface="Times New Roman" panose="02020603050405020304" pitchFamily="18" charset="0"/>
              </a:rPr>
              <a:t>two alpha-cluster transfer</a:t>
            </a:r>
            <a:br>
              <a:rPr lang="en-US" altLang="en-US" sz="1200">
                <a:latin typeface="Times New Roman" panose="02020603050405020304" pitchFamily="18" charset="0"/>
              </a:rPr>
            </a:br>
            <a:r>
              <a:rPr lang="en-US" altLang="en-US" sz="1200">
                <a:latin typeface="Times New Roman" panose="02020603050405020304" pitchFamily="18" charset="0"/>
              </a:rPr>
              <a:t>reactions and resonances.</a:t>
            </a:r>
          </a:p>
        </p:txBody>
      </p:sp>
      <p:sp>
        <p:nvSpPr>
          <p:cNvPr id="28687" name="Line 24"/>
          <p:cNvSpPr>
            <a:spLocks noChangeShapeType="1"/>
          </p:cNvSpPr>
          <p:nvPr/>
        </p:nvSpPr>
        <p:spPr bwMode="auto">
          <a:xfrm>
            <a:off x="4583114" y="1412875"/>
            <a:ext cx="649287" cy="0"/>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8688" name="TextBox 1"/>
          <p:cNvSpPr txBox="1">
            <a:spLocks noChangeArrowheads="1"/>
          </p:cNvSpPr>
          <p:nvPr/>
        </p:nvSpPr>
        <p:spPr bwMode="auto">
          <a:xfrm>
            <a:off x="6024564" y="836614"/>
            <a:ext cx="562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800"/>
              <a:t>The results was obtained from few alpha-alpha potentials.</a:t>
            </a:r>
            <a:endParaRPr lang="ru-RU" altLang="ru-RU" sz="1800"/>
          </a:p>
        </p:txBody>
      </p:sp>
      <p:sp>
        <p:nvSpPr>
          <p:cNvPr id="28689" name="TextBox 2"/>
          <p:cNvSpPr txBox="1">
            <a:spLocks noChangeArrowheads="1"/>
          </p:cNvSpPr>
          <p:nvPr/>
        </p:nvSpPr>
        <p:spPr bwMode="auto">
          <a:xfrm>
            <a:off x="3071813" y="6411913"/>
            <a:ext cx="4895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800"/>
              <a:t>Calculation of charge density for 16O is in process.</a:t>
            </a:r>
            <a:endParaRPr lang="ru-RU" altLang="ru-RU" sz="1800"/>
          </a:p>
        </p:txBody>
      </p:sp>
      <p:sp>
        <p:nvSpPr>
          <p:cNvPr id="28690"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CE989F8-4F32-4D20-9A4E-2E99CC377BB2}" type="slidenum">
              <a:rPr lang="ru-RU" altLang="ru-RU" smtClean="0">
                <a:solidFill>
                  <a:srgbClr val="898989"/>
                </a:solidFill>
              </a:rPr>
              <a:pPr/>
              <a:t>20</a:t>
            </a:fld>
            <a:endParaRPr lang="ru-RU" altLang="ru-RU" smtClean="0">
              <a:solidFill>
                <a:srgbClr val="898989"/>
              </a:solidFill>
            </a:endParaRPr>
          </a:p>
        </p:txBody>
      </p:sp>
    </p:spTree>
    <p:extLst>
      <p:ext uri="{BB962C8B-B14F-4D97-AF65-F5344CB8AC3E}">
        <p14:creationId xmlns:p14="http://schemas.microsoft.com/office/powerpoint/2010/main" val="30453525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13703" y="2455029"/>
            <a:ext cx="4647442" cy="809658"/>
          </a:xfrm>
          <a:prstGeom prst="rect">
            <a:avLst/>
          </a:prstGeom>
        </p:spPr>
      </p:pic>
      <p:pic>
        <p:nvPicPr>
          <p:cNvPr id="3" name="Рисунок 2"/>
          <p:cNvPicPr>
            <a:picLocks noChangeAspect="1"/>
          </p:cNvPicPr>
          <p:nvPr/>
        </p:nvPicPr>
        <p:blipFill>
          <a:blip r:embed="rId3"/>
          <a:stretch>
            <a:fillRect/>
          </a:stretch>
        </p:blipFill>
        <p:spPr>
          <a:xfrm>
            <a:off x="2937424" y="3621880"/>
            <a:ext cx="1886039" cy="1014460"/>
          </a:xfrm>
          <a:prstGeom prst="rect">
            <a:avLst/>
          </a:prstGeom>
        </p:spPr>
      </p:pic>
      <p:pic>
        <p:nvPicPr>
          <p:cNvPr id="4" name="Рисунок 3"/>
          <p:cNvPicPr>
            <a:picLocks noChangeAspect="1"/>
          </p:cNvPicPr>
          <p:nvPr/>
        </p:nvPicPr>
        <p:blipFill>
          <a:blip r:embed="rId4"/>
          <a:stretch>
            <a:fillRect/>
          </a:stretch>
        </p:blipFill>
        <p:spPr>
          <a:xfrm>
            <a:off x="442721" y="5043547"/>
            <a:ext cx="5487166" cy="1533739"/>
          </a:xfrm>
          <a:prstGeom prst="rect">
            <a:avLst/>
          </a:prstGeom>
        </p:spPr>
      </p:pic>
      <p:cxnSp>
        <p:nvCxnSpPr>
          <p:cNvPr id="6" name="Прямая со стрелкой 5"/>
          <p:cNvCxnSpPr/>
          <p:nvPr/>
        </p:nvCxnSpPr>
        <p:spPr>
          <a:xfrm>
            <a:off x="2766442" y="3314700"/>
            <a:ext cx="0" cy="1628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Рисунок 6"/>
          <p:cNvPicPr>
            <a:picLocks noChangeAspect="1"/>
          </p:cNvPicPr>
          <p:nvPr/>
        </p:nvPicPr>
        <p:blipFill>
          <a:blip r:embed="rId5"/>
          <a:stretch>
            <a:fillRect/>
          </a:stretch>
        </p:blipFill>
        <p:spPr>
          <a:xfrm>
            <a:off x="7319756" y="5579428"/>
            <a:ext cx="2962688" cy="866896"/>
          </a:xfrm>
          <a:prstGeom prst="rect">
            <a:avLst/>
          </a:prstGeom>
        </p:spPr>
      </p:pic>
      <p:sp>
        <p:nvSpPr>
          <p:cNvPr id="8" name="Прямоугольник 4"/>
          <p:cNvSpPr>
            <a:spLocks noChangeArrowheads="1"/>
          </p:cNvSpPr>
          <p:nvPr/>
        </p:nvSpPr>
        <p:spPr bwMode="auto">
          <a:xfrm>
            <a:off x="442721" y="1098708"/>
            <a:ext cx="57390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dirty="0" smtClean="0">
                <a:solidFill>
                  <a:srgbClr val="222222"/>
                </a:solidFill>
                <a:latin typeface="Arial" panose="020B0604020202020204" pitchFamily="34" charset="0"/>
              </a:rPr>
              <a:t>Метод функций </a:t>
            </a:r>
            <a:r>
              <a:rPr lang="ru-RU" altLang="ru-RU" sz="1800" dirty="0" err="1" smtClean="0">
                <a:solidFill>
                  <a:srgbClr val="222222"/>
                </a:solidFill>
                <a:latin typeface="Arial" panose="020B0604020202020204" pitchFamily="34" charset="0"/>
              </a:rPr>
              <a:t>Йоста</a:t>
            </a:r>
            <a:r>
              <a:rPr lang="ru-RU" altLang="ru-RU" sz="1800" dirty="0" smtClean="0">
                <a:solidFill>
                  <a:srgbClr val="222222"/>
                </a:solidFill>
                <a:latin typeface="Arial" panose="020B0604020202020204" pitchFamily="34" charset="0"/>
              </a:rPr>
              <a:t> основывается на переходе от дифференциального уравнения второго к двум дифференциальным уравнениям первого порядка, с помощью сферических функций Бесселя</a:t>
            </a:r>
            <a:r>
              <a:rPr lang="en-US" altLang="ru-RU" sz="1800" dirty="0" smtClean="0">
                <a:solidFill>
                  <a:srgbClr val="222222"/>
                </a:solidFill>
                <a:latin typeface="Arial" panose="020B0604020202020204" pitchFamily="34" charset="0"/>
              </a:rPr>
              <a:t>/</a:t>
            </a:r>
            <a:r>
              <a:rPr lang="ru-RU" altLang="ru-RU" sz="1800" dirty="0" smtClean="0">
                <a:solidFill>
                  <a:srgbClr val="222222"/>
                </a:solidFill>
                <a:latin typeface="Arial" panose="020B0604020202020204" pitchFamily="34" charset="0"/>
              </a:rPr>
              <a:t>Неймана</a:t>
            </a:r>
            <a:endParaRPr lang="ru-RU" altLang="ru-RU" sz="1800" dirty="0"/>
          </a:p>
        </p:txBody>
      </p:sp>
      <p:sp>
        <p:nvSpPr>
          <p:cNvPr id="11" name="Прямоугольник 4"/>
          <p:cNvSpPr>
            <a:spLocks noChangeArrowheads="1"/>
          </p:cNvSpPr>
          <p:nvPr/>
        </p:nvSpPr>
        <p:spPr bwMode="auto">
          <a:xfrm>
            <a:off x="6710171" y="5043547"/>
            <a:ext cx="49248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dirty="0" smtClean="0">
                <a:solidFill>
                  <a:srgbClr val="222222"/>
                </a:solidFill>
                <a:latin typeface="Arial" panose="020B0604020202020204" pitchFamily="34" charset="0"/>
              </a:rPr>
              <a:t>Начальные условия, для решения системы дифференциальных уравнений</a:t>
            </a:r>
            <a:endParaRPr lang="ru-RU" altLang="ru-RU" sz="1800" dirty="0"/>
          </a:p>
        </p:txBody>
      </p:sp>
      <p:sp>
        <p:nvSpPr>
          <p:cNvPr id="12" name="TextBox 2"/>
          <p:cNvSpPr txBox="1">
            <a:spLocks noChangeArrowheads="1"/>
          </p:cNvSpPr>
          <p:nvPr/>
        </p:nvSpPr>
        <p:spPr bwMode="auto">
          <a:xfrm>
            <a:off x="4826546" y="51216"/>
            <a:ext cx="2710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b="1" dirty="0" smtClean="0">
                <a:latin typeface="Arial" panose="020B0604020202020204" pitchFamily="34" charset="0"/>
              </a:rPr>
              <a:t>Метод функций </a:t>
            </a:r>
            <a:r>
              <a:rPr lang="ru-RU" altLang="ru-RU" sz="1800" b="1" dirty="0" err="1" smtClean="0">
                <a:latin typeface="Arial" panose="020B0604020202020204" pitchFamily="34" charset="0"/>
              </a:rPr>
              <a:t>Йоста</a:t>
            </a:r>
            <a:endParaRPr lang="ru-RU" altLang="ru-RU" sz="1800" b="1" dirty="0">
              <a:latin typeface="Arial" panose="020B0604020202020204" pitchFamily="34" charset="0"/>
            </a:endParaRPr>
          </a:p>
        </p:txBody>
      </p:sp>
      <p:pic>
        <p:nvPicPr>
          <p:cNvPr id="13" name="Рисунок 12"/>
          <p:cNvPicPr>
            <a:picLocks noChangeAspect="1"/>
          </p:cNvPicPr>
          <p:nvPr/>
        </p:nvPicPr>
        <p:blipFill>
          <a:blip r:embed="rId6"/>
          <a:stretch>
            <a:fillRect/>
          </a:stretch>
        </p:blipFill>
        <p:spPr>
          <a:xfrm>
            <a:off x="7090390" y="829054"/>
            <a:ext cx="4465581" cy="3493963"/>
          </a:xfrm>
          <a:prstGeom prst="rect">
            <a:avLst/>
          </a:prstGeom>
        </p:spPr>
      </p:pic>
    </p:spTree>
    <p:extLst>
      <p:ext uri="{BB962C8B-B14F-4D97-AF65-F5344CB8AC3E}">
        <p14:creationId xmlns:p14="http://schemas.microsoft.com/office/powerpoint/2010/main" val="1057629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624" y="594360"/>
            <a:ext cx="12152376" cy="4998997"/>
          </a:xfrm>
          <a:prstGeom prst="rect">
            <a:avLst/>
          </a:prstGeom>
        </p:spPr>
        <p:txBody>
          <a:bodyPr wrap="square">
            <a:spAutoFit/>
          </a:bodyPr>
          <a:lstStyle/>
          <a:p>
            <a:pPr algn="ctr">
              <a:lnSpc>
                <a:spcPct val="107000"/>
              </a:lnSpc>
              <a:spcAft>
                <a:spcPts val="800"/>
              </a:spcAft>
            </a:pPr>
            <a:r>
              <a:rPr lang="ru-RU" sz="1600" b="1" u="sng"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Участие в конференциях</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nSpc>
                <a:spcPct val="107000"/>
              </a:lnSpc>
              <a:spcAft>
                <a:spcPts val="800"/>
              </a:spcAft>
            </a:pPr>
            <a:r>
              <a:rPr lang="ru-RU" sz="1600" u="sng" dirty="0" smtClean="0">
                <a:latin typeface="Times New Roman" panose="02020603050405020304" pitchFamily="18" charset="0"/>
                <a:ea typeface="Calibri" panose="020F0502020204030204" pitchFamily="34" charset="0"/>
                <a:cs typeface="Times New Roman" panose="02020603050405020304" pitchFamily="18" charset="0"/>
              </a:rPr>
              <a:t>1</a:t>
            </a:r>
            <a:r>
              <a:rPr lang="en-US" sz="1600" u="sng"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7th International Conference on Particle Physics and Astrophysics</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70510">
              <a:lnSpc>
                <a:spcPct val="107000"/>
              </a:lnSpc>
              <a:spcAft>
                <a:spcPts val="800"/>
              </a:spcAft>
            </a:pPr>
            <a:r>
              <a:rPr lang="en-US" sz="1600" u="sng" dirty="0" err="1">
                <a:latin typeface="Times New Roman" panose="02020603050405020304" pitchFamily="18" charset="0"/>
                <a:ea typeface="Calibri" panose="020F0502020204030204" pitchFamily="34" charset="0"/>
                <a:cs typeface="Times New Roman" panose="02020603050405020304" pitchFamily="18" charset="0"/>
              </a:rPr>
              <a:t>Bazhin</a:t>
            </a:r>
            <a:r>
              <a:rPr lang="en-US" sz="1600" u="sng" dirty="0">
                <a:latin typeface="Times New Roman" panose="02020603050405020304" pitchFamily="18" charset="0"/>
                <a:ea typeface="Calibri" panose="020F0502020204030204" pitchFamily="34" charset="0"/>
                <a:cs typeface="Times New Roman" panose="02020603050405020304" pitchFamily="18" charset="0"/>
              </a:rPr>
              <a:t> A.S.</a:t>
            </a:r>
            <a:r>
              <a:rPr lang="en-US" sz="1600" dirty="0">
                <a:latin typeface="Times New Roman" panose="02020603050405020304" pitchFamily="18" charset="0"/>
                <a:ea typeface="Calibri" panose="020F0502020204030204" pitchFamily="34" charset="0"/>
                <a:cs typeface="Times New Roman" panose="02020603050405020304" pitchFamily="18" charset="0"/>
              </a:rPr>
              <a:t> STUDY OF THE STRUCTURE OF 12C AND 6Li NUCLEI IN THE ALPHA-CLUSTER MODEL BY HYPERSPHERICAL FUNCTIONS, 2024.</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70510">
              <a:lnSpc>
                <a:spcPct val="107000"/>
              </a:lnSpc>
              <a:spcAft>
                <a:spcPts val="80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Сайт конференции </a:t>
            </a:r>
            <a:r>
              <a:rPr lang="ru-RU"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https://indico.particle.mephi.ru/event/436/</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nSpc>
                <a:spcPct val="107000"/>
              </a:lnSpc>
              <a:spcAft>
                <a:spcPts val="800"/>
              </a:spcAft>
            </a:pPr>
            <a:r>
              <a:rPr lang="ru-RU" sz="1600" u="sng" dirty="0" smtClean="0">
                <a:latin typeface="Times New Roman" panose="02020603050405020304" pitchFamily="18" charset="0"/>
                <a:ea typeface="Calibri" panose="020F0502020204030204" pitchFamily="34" charset="0"/>
                <a:cs typeface="Times New Roman" panose="02020603050405020304" pitchFamily="18" charset="0"/>
              </a:rPr>
              <a:t>2</a:t>
            </a:r>
            <a:r>
              <a:rPr lang="en-US" sz="1600" u="sng"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28th International Scientific Conference of Young Scientists and Specialists (AYSS-2024)</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57175">
              <a:lnSpc>
                <a:spcPct val="107000"/>
              </a:lnSpc>
              <a:spcAft>
                <a:spcPts val="800"/>
              </a:spcAft>
            </a:pPr>
            <a:r>
              <a:rPr lang="en-US" sz="1600" u="sng" dirty="0" err="1">
                <a:latin typeface="Times New Roman" panose="02020603050405020304" pitchFamily="18" charset="0"/>
                <a:ea typeface="Calibri" panose="020F0502020204030204" pitchFamily="34" charset="0"/>
                <a:cs typeface="Times New Roman" panose="02020603050405020304" pitchFamily="18" charset="0"/>
              </a:rPr>
              <a:t>Bazhin</a:t>
            </a:r>
            <a:r>
              <a:rPr lang="en-US" sz="1600" u="sng" dirty="0">
                <a:latin typeface="Times New Roman" panose="02020603050405020304" pitchFamily="18" charset="0"/>
                <a:ea typeface="Calibri" panose="020F0502020204030204" pitchFamily="34" charset="0"/>
                <a:cs typeface="Times New Roman" panose="02020603050405020304" pitchFamily="18" charset="0"/>
              </a:rPr>
              <a:t> A.S</a:t>
            </a:r>
            <a:r>
              <a:rPr lang="en-US" sz="1600" dirty="0">
                <a:latin typeface="Times New Roman" panose="02020603050405020304" pitchFamily="18" charset="0"/>
                <a:ea typeface="Calibri" panose="020F0502020204030204" pitchFamily="34" charset="0"/>
                <a:cs typeface="Times New Roman" panose="02020603050405020304" pitchFamily="18" charset="0"/>
              </a:rPr>
              <a:t>. Study of nuclei structure in alpha-cluster model by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hyperspherical</a:t>
            </a:r>
            <a:r>
              <a:rPr lang="en-US" sz="1600" dirty="0">
                <a:latin typeface="Times New Roman" panose="02020603050405020304" pitchFamily="18" charset="0"/>
                <a:ea typeface="Calibri" panose="020F0502020204030204" pitchFamily="34" charset="0"/>
                <a:cs typeface="Times New Roman" panose="02020603050405020304" pitchFamily="18" charset="0"/>
              </a:rPr>
              <a:t> functions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using</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cubic </a:t>
            </a:r>
            <a:r>
              <a:rPr lang="en-US" sz="1600" dirty="0">
                <a:latin typeface="Times New Roman" panose="02020603050405020304" pitchFamily="18" charset="0"/>
                <a:ea typeface="Calibri" panose="020F0502020204030204" pitchFamily="34" charset="0"/>
                <a:cs typeface="Times New Roman" panose="02020603050405020304" pitchFamily="18" charset="0"/>
              </a:rPr>
              <a:t>spline interpolation, 2024.</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70510">
              <a:lnSpc>
                <a:spcPct val="107000"/>
              </a:lnSpc>
              <a:spcAft>
                <a:spcPts val="80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Сайт конференции </a:t>
            </a:r>
            <a:r>
              <a:rPr lang="ru-RU"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https://indico.jinr.ru/event/4343/overview</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nSpc>
                <a:spcPct val="107000"/>
              </a:lnSpc>
              <a:spcAft>
                <a:spcPts val="800"/>
              </a:spcAft>
            </a:pPr>
            <a:r>
              <a:rPr lang="ru-RU" sz="1600" u="sng" dirty="0" smtClean="0">
                <a:latin typeface="Times New Roman" panose="02020603050405020304" pitchFamily="18" charset="0"/>
                <a:ea typeface="Calibri" panose="020F0502020204030204" pitchFamily="34" charset="0"/>
                <a:cs typeface="Times New Roman" panose="02020603050405020304" pitchFamily="18" charset="0"/>
              </a:rPr>
              <a:t>3</a:t>
            </a:r>
            <a:r>
              <a:rPr lang="en-US" sz="1600" u="sng"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South Africa - JINR Workshop on Theoretical and Computational Physics</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57175">
              <a:lnSpc>
                <a:spcPct val="107000"/>
              </a:lnSpc>
              <a:spcAft>
                <a:spcPts val="800"/>
              </a:spcAft>
            </a:pPr>
            <a:r>
              <a:rPr lang="en-US" sz="1600" u="sng" dirty="0" err="1">
                <a:latin typeface="Times New Roman" panose="02020603050405020304" pitchFamily="18" charset="0"/>
                <a:ea typeface="Calibri" panose="020F0502020204030204" pitchFamily="34" charset="0"/>
                <a:cs typeface="Times New Roman" panose="02020603050405020304" pitchFamily="18" charset="0"/>
              </a:rPr>
              <a:t>Bazhin</a:t>
            </a:r>
            <a:r>
              <a:rPr lang="en-US" sz="1600" u="sng" dirty="0">
                <a:latin typeface="Times New Roman" panose="02020603050405020304" pitchFamily="18" charset="0"/>
                <a:ea typeface="Calibri" panose="020F0502020204030204" pitchFamily="34" charset="0"/>
                <a:cs typeface="Times New Roman" panose="02020603050405020304" pitchFamily="18" charset="0"/>
              </a:rPr>
              <a:t> A.S</a:t>
            </a:r>
            <a:r>
              <a:rPr lang="en-US" sz="1600" dirty="0">
                <a:latin typeface="Times New Roman" panose="02020603050405020304" pitchFamily="18" charset="0"/>
                <a:ea typeface="Calibri" panose="020F0502020204030204" pitchFamily="34" charset="0"/>
                <a:cs typeface="Times New Roman" panose="02020603050405020304" pitchFamily="18" charset="0"/>
              </a:rPr>
              <a:t>. Study of the structure of nuclei in the alpha-cluster model by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hyperspherical</a:t>
            </a:r>
            <a:r>
              <a:rPr lang="en-US" sz="1600" dirty="0">
                <a:latin typeface="Times New Roman" panose="02020603050405020304" pitchFamily="18" charset="0"/>
                <a:ea typeface="Calibri" panose="020F0502020204030204" pitchFamily="34" charset="0"/>
                <a:cs typeface="Times New Roman" panose="02020603050405020304" pitchFamily="18" charset="0"/>
              </a:rPr>
              <a:t> functions method, 2025.</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70510">
              <a:lnSpc>
                <a:spcPct val="107000"/>
              </a:lnSpc>
              <a:spcAft>
                <a:spcPts val="80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Сайт конференции </a:t>
            </a:r>
            <a:r>
              <a:rPr lang="en-US"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https</a:t>
            </a:r>
            <a:r>
              <a:rPr lang="ru-RU"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a:t>
            </a:r>
            <a:r>
              <a:rPr lang="en-US" sz="1600" u="sng"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indico</a:t>
            </a:r>
            <a:r>
              <a:rPr lang="ru-RU"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a:t>
            </a:r>
            <a:r>
              <a:rPr lang="en-US" sz="1600" u="sng"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jinr</a:t>
            </a:r>
            <a:r>
              <a:rPr lang="ru-RU"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a:t>
            </a:r>
            <a:r>
              <a:rPr lang="en-US" sz="1600" u="sng"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ru</a:t>
            </a:r>
            <a:r>
              <a:rPr lang="ru-RU"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a:t>
            </a:r>
            <a:r>
              <a:rPr lang="en-US"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event</a:t>
            </a:r>
            <a:r>
              <a:rPr lang="ru-RU"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/5349/</a:t>
            </a:r>
            <a:r>
              <a:rPr lang="en-US"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overview</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nSpc>
                <a:spcPct val="107000"/>
              </a:lnSpc>
              <a:spcAft>
                <a:spcPts val="800"/>
              </a:spcAft>
            </a:pPr>
            <a:r>
              <a:rPr lang="ru-RU" sz="1600" u="sng" dirty="0" smtClean="0">
                <a:latin typeface="Times New Roman" panose="02020603050405020304" pitchFamily="18" charset="0"/>
                <a:ea typeface="Calibri" panose="020F0502020204030204" pitchFamily="34" charset="0"/>
                <a:cs typeface="Times New Roman" panose="02020603050405020304" pitchFamily="18" charset="0"/>
              </a:rPr>
              <a:t>4</a:t>
            </a:r>
            <a:r>
              <a:rPr lang="en-US" sz="1600" u="sng"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LXXV International Conference «NUCLEUS – 2025. Nuclear physics, elementary particle physics and nuclear technologies»</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80340">
              <a:lnSpc>
                <a:spcPct val="107000"/>
              </a:lnSpc>
              <a:spcAft>
                <a:spcPts val="800"/>
              </a:spcAft>
            </a:pPr>
            <a:r>
              <a:rPr lang="en-US" sz="1600" u="sng" dirty="0" err="1">
                <a:latin typeface="Times New Roman" panose="02020603050405020304" pitchFamily="18" charset="0"/>
                <a:ea typeface="Calibri" panose="020F0502020204030204" pitchFamily="34" charset="0"/>
                <a:cs typeface="Times New Roman" panose="02020603050405020304" pitchFamily="18" charset="0"/>
              </a:rPr>
              <a:t>Bazhin</a:t>
            </a:r>
            <a:r>
              <a:rPr lang="en-US" sz="1600" u="sng" dirty="0">
                <a:latin typeface="Times New Roman" panose="02020603050405020304" pitchFamily="18" charset="0"/>
                <a:ea typeface="Calibri" panose="020F0502020204030204" pitchFamily="34" charset="0"/>
                <a:cs typeface="Times New Roman" panose="02020603050405020304" pitchFamily="18" charset="0"/>
              </a:rPr>
              <a:t> A.S. </a:t>
            </a:r>
            <a:r>
              <a:rPr lang="en-US" sz="1600" dirty="0">
                <a:latin typeface="Times New Roman" panose="02020603050405020304" pitchFamily="18" charset="0"/>
                <a:ea typeface="Calibri" panose="020F0502020204030204" pitchFamily="34" charset="0"/>
                <a:cs typeface="Times New Roman" panose="02020603050405020304" pitchFamily="18" charset="0"/>
              </a:rPr>
              <a:t>Study of the structure of </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16,18</a:t>
            </a:r>
            <a:r>
              <a:rPr lang="en-US" sz="1600" dirty="0">
                <a:latin typeface="Times New Roman" panose="02020603050405020304" pitchFamily="18" charset="0"/>
                <a:ea typeface="Calibri" panose="020F0502020204030204" pitchFamily="34" charset="0"/>
                <a:cs typeface="Times New Roman" panose="02020603050405020304" pitchFamily="18" charset="0"/>
              </a:rPr>
              <a:t>O nuclei in the alpha-cluster model by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hyperspherical</a:t>
            </a:r>
            <a:r>
              <a:rPr lang="en-US" sz="1600" dirty="0">
                <a:latin typeface="Times New Roman" panose="02020603050405020304" pitchFamily="18" charset="0"/>
                <a:ea typeface="Calibri" panose="020F0502020204030204" pitchFamily="34" charset="0"/>
                <a:cs typeface="Times New Roman" panose="02020603050405020304" pitchFamily="18" charset="0"/>
              </a:rPr>
              <a:t> functions and Feynman’s path integrals, 2025.</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70510">
              <a:lnSpc>
                <a:spcPct val="107000"/>
              </a:lnSpc>
              <a:spcAft>
                <a:spcPts val="80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Сайт конференции </a:t>
            </a:r>
            <a:r>
              <a:rPr lang="ru-RU"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https://indico.jinr.ru/event/4343/overview</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7709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14984" y="1267735"/>
            <a:ext cx="10707624" cy="3664336"/>
          </a:xfrm>
          <a:prstGeom prst="rect">
            <a:avLst/>
          </a:prstGeom>
        </p:spPr>
        <p:txBody>
          <a:bodyPr wrap="square">
            <a:spAutoFit/>
          </a:bodyPr>
          <a:lstStyle/>
          <a:p>
            <a:pPr algn="ctr">
              <a:lnSpc>
                <a:spcPct val="107000"/>
              </a:lnSpc>
              <a:spcAft>
                <a:spcPts val="800"/>
              </a:spcAft>
            </a:pPr>
            <a:r>
              <a:rPr lang="ru-RU" sz="1600" b="1" u="sng" dirty="0" smtClean="0">
                <a:latin typeface="Times New Roman" panose="02020603050405020304" pitchFamily="18" charset="0"/>
                <a:ea typeface="Calibri" panose="020F0502020204030204" pitchFamily="34" charset="0"/>
                <a:cs typeface="Times New Roman" panose="02020603050405020304" pitchFamily="18" charset="0"/>
              </a:rPr>
              <a:t>Статьи</a:t>
            </a:r>
            <a:endParaRPr lang="ru-RU" sz="1600" u="sng"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600" u="sng" dirty="0" smtClean="0">
                <a:latin typeface="Times New Roman" panose="02020603050405020304" pitchFamily="18" charset="0"/>
                <a:ea typeface="Calibri" panose="020F0502020204030204" pitchFamily="34" charset="0"/>
                <a:cs typeface="Times New Roman" panose="02020603050405020304" pitchFamily="18" charset="0"/>
              </a:rPr>
              <a:t>1.</a:t>
            </a:r>
            <a:r>
              <a:rPr lang="ru-RU" sz="1600" i="1" dirty="0" smtClean="0">
                <a:latin typeface="Times New Roman" panose="02020603050405020304" pitchFamily="18" charset="0"/>
                <a:ea typeface="Calibri" panose="020F0502020204030204" pitchFamily="34" charset="0"/>
                <a:cs typeface="Times New Roman" panose="02020603050405020304" pitchFamily="18" charset="0"/>
              </a:rPr>
              <a:t> Известия РАН Серия физическая том 88, номер 8, 2024.</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r>
            <a:br>
              <a:rPr lang="ru-RU" sz="1600" dirty="0" smtClean="0">
                <a:latin typeface="Times New Roman" panose="02020603050405020304" pitchFamily="18" charset="0"/>
                <a:ea typeface="Calibri" panose="020F0502020204030204" pitchFamily="34" charset="0"/>
                <a:cs typeface="Times New Roman" panose="02020603050405020304" pitchFamily="18" charset="0"/>
              </a:rPr>
            </a:br>
            <a:r>
              <a:rPr lang="en-US" sz="1600" dirty="0" smtClean="0">
                <a:latin typeface="Times New Roman" panose="02020603050405020304" pitchFamily="18" charset="0"/>
                <a:ea typeface="Calibri" panose="020F0502020204030204" pitchFamily="34" charset="0"/>
                <a:cs typeface="Times New Roman" panose="02020603050405020304" pitchFamily="18" charset="0"/>
              </a:rPr>
              <a:t>A.S. </a:t>
            </a:r>
            <a:r>
              <a:rPr lang="en-US" sz="1600" dirty="0" err="1" smtClean="0">
                <a:latin typeface="Times New Roman" panose="02020603050405020304" pitchFamily="18" charset="0"/>
                <a:ea typeface="Calibri" panose="020F0502020204030204" pitchFamily="34" charset="0"/>
                <a:cs typeface="Times New Roman" panose="02020603050405020304" pitchFamily="18" charset="0"/>
              </a:rPr>
              <a:t>Bazhin</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and V.V. </a:t>
            </a:r>
            <a:r>
              <a:rPr lang="en-US" sz="1600" dirty="0" err="1" smtClean="0">
                <a:latin typeface="Times New Roman" panose="02020603050405020304" pitchFamily="18" charset="0"/>
                <a:ea typeface="Calibri" panose="020F0502020204030204" pitchFamily="34" charset="0"/>
                <a:cs typeface="Times New Roman" panose="02020603050405020304" pitchFamily="18" charset="0"/>
              </a:rPr>
              <a:t>Samarin</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Study of the Structure of the 9Be Nucleus in the Alpha-Cluster Model by the Method of </a:t>
            </a:r>
            <a:r>
              <a:rPr lang="en-US" sz="1600" dirty="0" err="1" smtClean="0">
                <a:latin typeface="Times New Roman" panose="02020603050405020304" pitchFamily="18" charset="0"/>
                <a:ea typeface="Calibri" panose="020F0502020204030204" pitchFamily="34" charset="0"/>
                <a:cs typeface="Times New Roman" panose="02020603050405020304" pitchFamily="18" charset="0"/>
              </a:rPr>
              <a:t>Hyperspherical</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Functions. Bulletin of the Russian Academy of Sciences: Physics, 2024, Vol. 88, No. 8, pp. 1177–1184. </a:t>
            </a:r>
            <a:r>
              <a:rPr lang="en-US" sz="1600" b="1" u="sng" dirty="0" smtClean="0">
                <a:latin typeface="Times New Roman" panose="02020603050405020304" pitchFamily="18" charset="0"/>
                <a:ea typeface="Calibri" panose="020F0502020204030204" pitchFamily="34" charset="0"/>
                <a:cs typeface="Times New Roman" panose="02020603050405020304" pitchFamily="18" charset="0"/>
              </a:rPr>
              <a:t>DOI</a:t>
            </a:r>
            <a:r>
              <a:rPr lang="ru-RU" sz="1600" b="1" u="sng"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u="sng" dirty="0" smtClean="0">
                <a:latin typeface="Times New Roman" panose="02020603050405020304" pitchFamily="18" charset="0"/>
                <a:ea typeface="Newton-Regular"/>
                <a:cs typeface="Times New Roman" panose="02020603050405020304" pitchFamily="18" charset="0"/>
              </a:rPr>
              <a:t>10.1134/</a:t>
            </a:r>
            <a:r>
              <a:rPr lang="en-US" sz="1600" u="sng" dirty="0" smtClean="0">
                <a:latin typeface="Times New Roman" panose="02020603050405020304" pitchFamily="18" charset="0"/>
                <a:ea typeface="Newton-Regular"/>
                <a:cs typeface="Times New Roman" panose="02020603050405020304" pitchFamily="18" charset="0"/>
              </a:rPr>
              <a:t>S</a:t>
            </a:r>
            <a:r>
              <a:rPr lang="ru-RU" sz="1600" u="sng" dirty="0" smtClean="0">
                <a:latin typeface="Times New Roman" panose="02020603050405020304" pitchFamily="18" charset="0"/>
                <a:ea typeface="Newton-Regular"/>
                <a:cs typeface="Times New Roman" panose="02020603050405020304" pitchFamily="18" charset="0"/>
              </a:rPr>
              <a:t>1062873824707281</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600" u="sng" dirty="0" smtClean="0">
                <a:latin typeface="Times New Roman" panose="02020603050405020304" pitchFamily="18" charset="0"/>
                <a:ea typeface="Calibri" panose="020F0502020204030204" pitchFamily="34" charset="0"/>
                <a:cs typeface="Times New Roman" panose="02020603050405020304" pitchFamily="18" charset="0"/>
              </a:rPr>
              <a:t>2.</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(Принято к опубликованию)</a:t>
            </a:r>
            <a:r>
              <a:rPr lang="ru-RU" sz="1600" i="1" dirty="0" smtClean="0">
                <a:latin typeface="Times New Roman" panose="02020603050405020304" pitchFamily="18" charset="0"/>
                <a:ea typeface="Calibri" panose="020F0502020204030204" pitchFamily="34" charset="0"/>
                <a:cs typeface="Times New Roman" panose="02020603050405020304" pitchFamily="18" charset="0"/>
              </a:rPr>
              <a:t> Известия РАН Серия физическая том 89, номер 8, 2025.</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r>
            <a:br>
              <a:rPr lang="ru-RU" sz="1600" dirty="0" smtClean="0">
                <a:latin typeface="Times New Roman" panose="02020603050405020304" pitchFamily="18" charset="0"/>
                <a:ea typeface="Calibri" panose="020F0502020204030204" pitchFamily="34" charset="0"/>
                <a:cs typeface="Times New Roman" panose="02020603050405020304" pitchFamily="18" charset="0"/>
              </a:rPr>
            </a:br>
            <a:r>
              <a:rPr lang="en-US" sz="1600" dirty="0" smtClean="0">
                <a:latin typeface="Times New Roman" panose="02020603050405020304" pitchFamily="18" charset="0"/>
                <a:ea typeface="Calibri" panose="020F0502020204030204" pitchFamily="34" charset="0"/>
                <a:cs typeface="Times New Roman" panose="02020603050405020304" pitchFamily="18" charset="0"/>
              </a:rPr>
              <a:t>A</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S</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smtClean="0">
                <a:latin typeface="Times New Roman" panose="02020603050405020304" pitchFamily="18" charset="0"/>
                <a:ea typeface="Calibri" panose="020F0502020204030204" pitchFamily="34" charset="0"/>
                <a:cs typeface="Times New Roman" panose="02020603050405020304" pitchFamily="18" charset="0"/>
              </a:rPr>
              <a:t>Bazhin</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and V</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V</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smtClean="0">
                <a:latin typeface="Times New Roman" panose="02020603050405020304" pitchFamily="18" charset="0"/>
                <a:ea typeface="Calibri" panose="020F0502020204030204" pitchFamily="34" charset="0"/>
                <a:cs typeface="Times New Roman" panose="02020603050405020304" pitchFamily="18" charset="0"/>
              </a:rPr>
              <a:t>Samarin</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“Study of the Structure of 12C and 6Li Nuclei</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in the Alpha-Cluster and Shell Models”.</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Bulletin of the Russian Academy of Sciences: Physics, 2025, Vol. 89, No. 8, pp. 1273–1283.</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b="1" u="sng" dirty="0" smtClean="0">
                <a:latin typeface="Times New Roman" panose="02020603050405020304" pitchFamily="18" charset="0"/>
                <a:ea typeface="Calibri" panose="020F0502020204030204" pitchFamily="34" charset="0"/>
                <a:cs typeface="Times New Roman" panose="02020603050405020304" pitchFamily="18" charset="0"/>
              </a:rPr>
              <a:t>DOI: </a:t>
            </a:r>
            <a:r>
              <a:rPr lang="en-US" sz="1600" u="sng" dirty="0" smtClean="0">
                <a:latin typeface="Times New Roman" panose="02020603050405020304" pitchFamily="18" charset="0"/>
                <a:ea typeface="Calibri" panose="020F0502020204030204" pitchFamily="34" charset="0"/>
                <a:cs typeface="Times New Roman" panose="02020603050405020304" pitchFamily="18" charset="0"/>
              </a:rPr>
              <a:t>10.1134/S1062873825712048</a:t>
            </a:r>
            <a:endParaRPr lang="ru-RU" sz="1600" u="sng"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600" u="sng" dirty="0" smtClean="0">
                <a:latin typeface="Times New Roman" panose="02020603050405020304" pitchFamily="18" charset="0"/>
                <a:ea typeface="Calibri" panose="020F0502020204030204" pitchFamily="34" charset="0"/>
                <a:cs typeface="Times New Roman" panose="02020603050405020304" pitchFamily="18" charset="0"/>
              </a:rPr>
              <a:t>3</a:t>
            </a:r>
            <a:r>
              <a:rPr lang="ru-RU" sz="1600" u="sng" dirty="0" smtClean="0">
                <a:latin typeface="Times New Roman" panose="02020603050405020304" pitchFamily="18" charset="0"/>
                <a:ea typeface="Calibri" panose="020F0502020204030204" pitchFamily="34" charset="0"/>
                <a:cs typeface="Times New Roman" panose="02020603050405020304" pitchFamily="18" charset="0"/>
              </a:rPr>
              <a:t>.</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(В планах)</a:t>
            </a:r>
            <a:r>
              <a:rPr lang="ru-RU" sz="1600" i="1" dirty="0" smtClean="0">
                <a:latin typeface="Times New Roman" panose="02020603050405020304" pitchFamily="18" charset="0"/>
                <a:ea typeface="Calibri" panose="020F0502020204030204" pitchFamily="34" charset="0"/>
                <a:cs typeface="Times New Roman" panose="02020603050405020304" pitchFamily="18" charset="0"/>
              </a:rPr>
              <a:t> Известия РАН Серия физическая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r>
            <a:br>
              <a:rPr lang="ru-RU" sz="1600" dirty="0" smtClean="0">
                <a:latin typeface="Times New Roman" panose="02020603050405020304" pitchFamily="18" charset="0"/>
                <a:ea typeface="Calibri" panose="020F0502020204030204" pitchFamily="34" charset="0"/>
                <a:cs typeface="Times New Roman" panose="02020603050405020304" pitchFamily="18" charset="0"/>
              </a:rPr>
            </a:br>
            <a:r>
              <a:rPr lang="en-US" sz="1600" dirty="0" smtClean="0">
                <a:latin typeface="Times New Roman" panose="02020603050405020304" pitchFamily="18" charset="0"/>
                <a:ea typeface="Calibri" panose="020F0502020204030204" pitchFamily="34" charset="0"/>
                <a:cs typeface="Times New Roman" panose="02020603050405020304" pitchFamily="18" charset="0"/>
              </a:rPr>
              <a:t>A</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S</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smtClean="0">
                <a:latin typeface="Times New Roman" panose="02020603050405020304" pitchFamily="18" charset="0"/>
                <a:ea typeface="Calibri" panose="020F0502020204030204" pitchFamily="34" charset="0"/>
                <a:cs typeface="Times New Roman" panose="02020603050405020304" pitchFamily="18" charset="0"/>
              </a:rPr>
              <a:t>Bazhin</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and V</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V</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smtClean="0">
                <a:latin typeface="Times New Roman" panose="02020603050405020304" pitchFamily="18" charset="0"/>
                <a:ea typeface="Calibri" panose="020F0502020204030204" pitchFamily="34" charset="0"/>
                <a:cs typeface="Times New Roman" panose="02020603050405020304" pitchFamily="18" charset="0"/>
              </a:rPr>
              <a:t>Samarin</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"Исследование структуры яд</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e</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р 18</a:t>
            </a:r>
            <a:r>
              <a:rPr lang="en-US" sz="1600" dirty="0">
                <a:latin typeface="Times New Roman" panose="02020603050405020304" pitchFamily="18" charset="0"/>
                <a:ea typeface="Calibri" panose="020F0502020204030204" pitchFamily="34" charset="0"/>
                <a:cs typeface="Times New Roman" panose="02020603050405020304" pitchFamily="18" charset="0"/>
              </a:rPr>
              <a:t>O</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И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16O</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в альфа-кластерной</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модели с использованием метода </a:t>
            </a:r>
            <a:r>
              <a:rPr lang="ru-RU" sz="1600" dirty="0" err="1" smtClean="0">
                <a:latin typeface="Times New Roman" panose="02020603050405020304" pitchFamily="18" charset="0"/>
                <a:ea typeface="Calibri" panose="020F0502020204030204" pitchFamily="34" charset="0"/>
                <a:cs typeface="Times New Roman" panose="02020603050405020304" pitchFamily="18" charset="0"/>
              </a:rPr>
              <a:t>гипесферических</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функций и метода Фейнмана по траекториям"</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7224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89051" y="260351"/>
            <a:ext cx="9612313" cy="5492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altLang="ru-RU" sz="2400" b="1" dirty="0" smtClean="0">
                <a:latin typeface="Arial" panose="020B0604020202020204" pitchFamily="34" charset="0"/>
                <a:cs typeface="Arial" panose="020B0604020202020204" pitchFamily="34" charset="0"/>
              </a:rPr>
              <a:t>Заключение</a:t>
            </a:r>
            <a:endParaRPr lang="en-US" altLang="ru-RU" sz="2400" b="1" dirty="0">
              <a:latin typeface="Arial" panose="020B0604020202020204" pitchFamily="34" charset="0"/>
              <a:cs typeface="Arial" panose="020B0604020202020204" pitchFamily="34" charset="0"/>
            </a:endParaRPr>
          </a:p>
        </p:txBody>
      </p:sp>
      <p:sp>
        <p:nvSpPr>
          <p:cNvPr id="3" name="TextBox 2"/>
          <p:cNvSpPr txBox="1"/>
          <p:nvPr/>
        </p:nvSpPr>
        <p:spPr>
          <a:xfrm>
            <a:off x="960120" y="1371600"/>
            <a:ext cx="10689336" cy="3000821"/>
          </a:xfrm>
          <a:prstGeom prst="rect">
            <a:avLst/>
          </a:prstGeom>
          <a:noFill/>
        </p:spPr>
        <p:txBody>
          <a:bodyPr wrap="square" rtlCol="0">
            <a:spAutoFit/>
          </a:bodyPr>
          <a:lstStyle/>
          <a:p>
            <a:pPr>
              <a:lnSpc>
                <a:spcPct val="150000"/>
              </a:lnSpc>
            </a:pPr>
            <a:r>
              <a:rPr lang="ru-RU" dirty="0" smtClean="0">
                <a:latin typeface="Arial" panose="020B0604020202020204" pitchFamily="34" charset="0"/>
                <a:cs typeface="Arial" panose="020B0604020202020204" pitchFamily="34" charset="0"/>
              </a:rPr>
              <a:t>Проведены расчёты структуры ядер </a:t>
            </a:r>
            <a:r>
              <a:rPr lang="en-US" baseline="30000" dirty="0" smtClean="0">
                <a:latin typeface="Arial" panose="020B0604020202020204" pitchFamily="34" charset="0"/>
                <a:cs typeface="Arial" panose="020B0604020202020204" pitchFamily="34" charset="0"/>
              </a:rPr>
              <a:t>12</a:t>
            </a:r>
            <a:r>
              <a:rPr lang="en-US" dirty="0" smtClean="0">
                <a:latin typeface="Arial" panose="020B0604020202020204" pitchFamily="34" charset="0"/>
                <a:cs typeface="Arial" panose="020B0604020202020204" pitchFamily="34" charset="0"/>
              </a:rPr>
              <a:t>C, </a:t>
            </a:r>
            <a:r>
              <a:rPr lang="en-US" baseline="30000" dirty="0" smtClean="0">
                <a:latin typeface="Arial" panose="020B0604020202020204" pitchFamily="34" charset="0"/>
                <a:cs typeface="Arial" panose="020B0604020202020204" pitchFamily="34" charset="0"/>
              </a:rPr>
              <a:t>6</a:t>
            </a:r>
            <a:r>
              <a:rPr lang="en-US" dirty="0" smtClean="0">
                <a:latin typeface="Arial" panose="020B0604020202020204" pitchFamily="34" charset="0"/>
                <a:cs typeface="Arial" panose="020B0604020202020204" pitchFamily="34" charset="0"/>
              </a:rPr>
              <a:t>Li, </a:t>
            </a:r>
            <a:r>
              <a:rPr lang="en-US" baseline="30000" dirty="0" smtClean="0">
                <a:latin typeface="Arial" panose="020B0604020202020204" pitchFamily="34" charset="0"/>
                <a:cs typeface="Arial" panose="020B0604020202020204" pitchFamily="34" charset="0"/>
              </a:rPr>
              <a:t>18</a:t>
            </a:r>
            <a:r>
              <a:rPr lang="en-US" dirty="0" smtClean="0">
                <a:latin typeface="Arial" panose="020B0604020202020204" pitchFamily="34" charset="0"/>
                <a:cs typeface="Arial" panose="020B0604020202020204" pitchFamily="34" charset="0"/>
              </a:rPr>
              <a:t>O </a:t>
            </a:r>
            <a:r>
              <a:rPr lang="ru-RU" dirty="0" smtClean="0">
                <a:latin typeface="Arial" panose="020B0604020202020204" pitchFamily="34" charset="0"/>
                <a:cs typeface="Arial" panose="020B0604020202020204" pitchFamily="34" charset="0"/>
              </a:rPr>
              <a:t>и </a:t>
            </a:r>
            <a:r>
              <a:rPr lang="en-US" baseline="30000" dirty="0" smtClean="0">
                <a:latin typeface="Arial" panose="020B0604020202020204" pitchFamily="34" charset="0"/>
                <a:cs typeface="Arial" panose="020B0604020202020204" pitchFamily="34" charset="0"/>
              </a:rPr>
              <a:t>16</a:t>
            </a:r>
            <a:r>
              <a:rPr lang="en-US" dirty="0" smtClean="0">
                <a:latin typeface="Arial" panose="020B0604020202020204" pitchFamily="34" charset="0"/>
                <a:cs typeface="Arial" panose="020B0604020202020204" pitchFamily="34" charset="0"/>
              </a:rPr>
              <a:t>O. </a:t>
            </a:r>
            <a:r>
              <a:rPr lang="ru-RU" dirty="0" smtClean="0">
                <a:latin typeface="Arial" panose="020B0604020202020204" pitchFamily="34" charset="0"/>
                <a:cs typeface="Arial" panose="020B0604020202020204" pitchFamily="34" charset="0"/>
              </a:rPr>
              <a:t>Полученные расчёты согласуются с экспериментальными значениями (энергия основного состояния, зарядовый радиус, зарядовое распределение)</a:t>
            </a:r>
          </a:p>
          <a:p>
            <a:pPr>
              <a:lnSpc>
                <a:spcPct val="150000"/>
              </a:lnSpc>
            </a:pPr>
            <a:endParaRPr lang="ru-RU" dirty="0" smtClean="0">
              <a:latin typeface="Arial" panose="020B0604020202020204" pitchFamily="34" charset="0"/>
              <a:cs typeface="Arial" panose="020B0604020202020204" pitchFamily="34" charset="0"/>
            </a:endParaRPr>
          </a:p>
          <a:p>
            <a:pPr>
              <a:lnSpc>
                <a:spcPct val="150000"/>
              </a:lnSpc>
            </a:pPr>
            <a:r>
              <a:rPr lang="ru-RU" dirty="0" smtClean="0">
                <a:latin typeface="Arial" panose="020B0604020202020204" pitchFamily="34" charset="0"/>
                <a:cs typeface="Arial" panose="020B0604020202020204" pitchFamily="34" charset="0"/>
              </a:rPr>
              <a:t>Разработаны программы на </a:t>
            </a:r>
            <a:r>
              <a:rPr lang="en-US" dirty="0" smtClean="0">
                <a:latin typeface="Arial" panose="020B0604020202020204" pitchFamily="34" charset="0"/>
                <a:cs typeface="Arial" panose="020B0604020202020204" pitchFamily="34" charset="0"/>
              </a:rPr>
              <a:t>C++ </a:t>
            </a:r>
            <a:r>
              <a:rPr lang="ru-RU" dirty="0" smtClean="0">
                <a:latin typeface="Arial" panose="020B0604020202020204" pitchFamily="34" charset="0"/>
                <a:cs typeface="Arial" panose="020B0604020202020204" pitchFamily="34" charset="0"/>
              </a:rPr>
              <a:t>для методов: функций </a:t>
            </a:r>
            <a:r>
              <a:rPr lang="ru-RU" dirty="0" err="1" smtClean="0">
                <a:latin typeface="Arial" panose="020B0604020202020204" pitchFamily="34" charset="0"/>
                <a:cs typeface="Arial" panose="020B0604020202020204" pitchFamily="34" charset="0"/>
              </a:rPr>
              <a:t>Йоста</a:t>
            </a:r>
            <a:r>
              <a:rPr lang="ru-RU" dirty="0" smtClean="0">
                <a:latin typeface="Arial" panose="020B0604020202020204" pitchFamily="34" charset="0"/>
                <a:cs typeface="Arial" panose="020B0604020202020204" pitchFamily="34" charset="0"/>
              </a:rPr>
              <a:t> и Фейнмана по траекториям. Данные методы будут использоваться в дальнейшем изучении структуры ядер, как связанных состояний, так и возбужденных состояний.</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1692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17748" y="3017005"/>
            <a:ext cx="5556504" cy="685124"/>
          </a:xfrm>
          <a:prstGeom prst="rect">
            <a:avLst/>
          </a:prstGeom>
        </p:spPr>
        <p:txBody>
          <a:bodyPr wrap="square">
            <a:spAutoFit/>
          </a:bodyPr>
          <a:lstStyle/>
          <a:p>
            <a:pPr algn="ctr">
              <a:lnSpc>
                <a:spcPct val="107000"/>
              </a:lnSpc>
              <a:spcAft>
                <a:spcPts val="800"/>
              </a:spcAft>
            </a:pPr>
            <a:r>
              <a:rPr lang="ru-RU" sz="3600" b="1" dirty="0" smtClean="0">
                <a:solidFill>
                  <a:srgbClr val="333333"/>
                </a:solidFill>
                <a:latin typeface="Arial" panose="020B0604020202020204" pitchFamily="34" charset="0"/>
                <a:ea typeface="Calibri" panose="020F0502020204030204" pitchFamily="34" charset="0"/>
                <a:cs typeface="Arial" panose="020B0604020202020204" pitchFamily="34" charset="0"/>
              </a:rPr>
              <a:t>Спасибо за внимание!</a:t>
            </a:r>
            <a:endParaRPr lang="ru-RU" sz="3600" b="1" dirty="0" smtClean="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2407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488" y="171058"/>
            <a:ext cx="5008562" cy="597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ext Box 5"/>
          <p:cNvSpPr txBox="1">
            <a:spLocks noChangeArrowheads="1"/>
          </p:cNvSpPr>
          <p:nvPr/>
        </p:nvSpPr>
        <p:spPr bwMode="auto">
          <a:xfrm>
            <a:off x="942975" y="2754313"/>
            <a:ext cx="482123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dirty="0">
                <a:latin typeface="Arial" panose="020B0604020202020204" pitchFamily="34" charset="0"/>
              </a:rPr>
              <a:t>Core + valence neutron structures can be identified</a:t>
            </a:r>
            <a:r>
              <a:rPr lang="ru-RU" altLang="ru-RU" sz="1800" dirty="0">
                <a:latin typeface="Arial" panose="020B0604020202020204" pitchFamily="34" charset="0"/>
              </a:rPr>
              <a:t> </a:t>
            </a:r>
            <a:r>
              <a:rPr lang="en-US" altLang="ru-RU" sz="1800" dirty="0">
                <a:latin typeface="Arial" panose="020B0604020202020204" pitchFamily="34" charset="0"/>
              </a:rPr>
              <a:t>near the alpha-cluster decay threshold. Also, cluster states and structures can be seen in the collisions reactions near the Coulomb barrier, for example, in</a:t>
            </a:r>
          </a:p>
          <a:p>
            <a:pPr eaLnBrk="1" hangingPunct="1">
              <a:spcBef>
                <a:spcPct val="0"/>
              </a:spcBef>
              <a:buFontTx/>
              <a:buNone/>
            </a:pPr>
            <a:r>
              <a:rPr lang="ru-RU" altLang="ru-RU" sz="1800" baseline="30000" dirty="0">
                <a:latin typeface="Arial" panose="020B0604020202020204" pitchFamily="34" charset="0"/>
              </a:rPr>
              <a:t>9</a:t>
            </a:r>
            <a:r>
              <a:rPr lang="ru-RU" altLang="ru-RU" sz="1800" dirty="0">
                <a:latin typeface="Arial" panose="020B0604020202020204" pitchFamily="34" charset="0"/>
              </a:rPr>
              <a:t>Ве, </a:t>
            </a:r>
            <a:r>
              <a:rPr lang="ru-RU" altLang="ru-RU" sz="1800" baseline="30000" dirty="0">
                <a:latin typeface="Arial" panose="020B0604020202020204" pitchFamily="34" charset="0"/>
              </a:rPr>
              <a:t>12</a:t>
            </a:r>
            <a:r>
              <a:rPr lang="ru-RU" altLang="ru-RU" sz="1800" dirty="0">
                <a:latin typeface="Arial" panose="020B0604020202020204" pitchFamily="34" charset="0"/>
              </a:rPr>
              <a:t>С, </a:t>
            </a:r>
            <a:r>
              <a:rPr lang="ru-RU" altLang="ru-RU" sz="1800" baseline="30000" dirty="0">
                <a:latin typeface="Arial" panose="020B0604020202020204" pitchFamily="34" charset="0"/>
              </a:rPr>
              <a:t>16,18</a:t>
            </a:r>
            <a:r>
              <a:rPr lang="ru-RU" altLang="ru-RU" sz="1800" dirty="0">
                <a:latin typeface="Arial" panose="020B0604020202020204" pitchFamily="34" charset="0"/>
              </a:rPr>
              <a:t>О, </a:t>
            </a:r>
            <a:r>
              <a:rPr lang="ru-RU" altLang="ru-RU" sz="1800" baseline="30000" dirty="0">
                <a:latin typeface="Arial" panose="020B0604020202020204" pitchFamily="34" charset="0"/>
              </a:rPr>
              <a:t>24</a:t>
            </a:r>
            <a:r>
              <a:rPr lang="en-US" altLang="ru-RU" sz="1800" dirty="0">
                <a:latin typeface="Arial" panose="020B0604020202020204" pitchFamily="34" charset="0"/>
              </a:rPr>
              <a:t>Mg nuclei.</a:t>
            </a:r>
            <a:r>
              <a:rPr lang="ru-RU" altLang="ru-RU" sz="1800" dirty="0">
                <a:latin typeface="Arial" panose="020B0604020202020204" pitchFamily="34" charset="0"/>
              </a:rPr>
              <a:t> </a:t>
            </a:r>
            <a:endParaRPr lang="en-US" altLang="ru-RU" sz="1800" dirty="0">
              <a:latin typeface="Arial" panose="020B0604020202020204" pitchFamily="34" charset="0"/>
            </a:endParaRPr>
          </a:p>
        </p:txBody>
      </p:sp>
      <p:sp>
        <p:nvSpPr>
          <p:cNvPr id="5124" name="Text Box 6"/>
          <p:cNvSpPr txBox="1">
            <a:spLocks noChangeArrowheads="1"/>
          </p:cNvSpPr>
          <p:nvPr/>
        </p:nvSpPr>
        <p:spPr bwMode="auto">
          <a:xfrm>
            <a:off x="942975" y="260350"/>
            <a:ext cx="4611688" cy="1809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ru-RU" sz="1800" dirty="0">
                <a:latin typeface="Arial" panose="020B0604020202020204" pitchFamily="34" charset="0"/>
              </a:rPr>
              <a:t>In the recent time there was rising interest in the study of neutron-rich and exotic </a:t>
            </a:r>
            <a:r>
              <a:rPr lang="en-US" altLang="ru-RU" sz="1800" dirty="0" err="1">
                <a:latin typeface="Arial" panose="020B0604020202020204" pitchFamily="34" charset="0"/>
              </a:rPr>
              <a:t>weakbound</a:t>
            </a:r>
            <a:r>
              <a:rPr lang="en-US" altLang="ru-RU" sz="1800" dirty="0">
                <a:latin typeface="Arial" panose="020B0604020202020204" pitchFamily="34" charset="0"/>
              </a:rPr>
              <a:t> nuclei – exotic cluster structures </a:t>
            </a:r>
            <a:r>
              <a:rPr lang="ru-RU" altLang="ru-RU" sz="1800" dirty="0">
                <a:latin typeface="Arial" panose="020B0604020202020204" pitchFamily="34" charset="0"/>
              </a:rPr>
              <a:t>(</a:t>
            </a:r>
            <a:r>
              <a:rPr lang="en-US" altLang="ru-RU" sz="1800" dirty="0">
                <a:latin typeface="Arial" panose="020B0604020202020204" pitchFamily="34" charset="0"/>
              </a:rPr>
              <a:t>see, for example, [1]</a:t>
            </a:r>
            <a:r>
              <a:rPr lang="ru-RU" altLang="ru-RU" sz="1800" dirty="0">
                <a:latin typeface="Arial" panose="020B0604020202020204" pitchFamily="34" charset="0"/>
              </a:rPr>
              <a:t>). </a:t>
            </a:r>
            <a:endParaRPr lang="en-US" altLang="ru-RU" sz="1800" dirty="0">
              <a:latin typeface="Arial" panose="020B0604020202020204" pitchFamily="34" charset="0"/>
            </a:endParaRPr>
          </a:p>
          <a:p>
            <a:pPr eaLnBrk="1" hangingPunct="1">
              <a:buFontTx/>
              <a:buNone/>
            </a:pPr>
            <a:r>
              <a:rPr lang="en-US" altLang="ru-RU" sz="1800" dirty="0">
                <a:latin typeface="Arial" panose="020B0604020202020204" pitchFamily="34" charset="0"/>
              </a:rPr>
              <a:t>[1] W. von </a:t>
            </a:r>
            <a:r>
              <a:rPr lang="en-US" altLang="ru-RU" sz="1800" dirty="0" err="1">
                <a:latin typeface="Arial" panose="020B0604020202020204" pitchFamily="34" charset="0"/>
              </a:rPr>
              <a:t>Oertzen</a:t>
            </a:r>
            <a:r>
              <a:rPr lang="en-US" altLang="ru-RU" sz="1800" dirty="0">
                <a:latin typeface="Arial" panose="020B0604020202020204" pitchFamily="34" charset="0"/>
              </a:rPr>
              <a:t>, M. Freer, Y. </a:t>
            </a:r>
            <a:r>
              <a:rPr lang="en-US" altLang="ru-RU" sz="1800" dirty="0" err="1">
                <a:latin typeface="Arial" panose="020B0604020202020204" pitchFamily="34" charset="0"/>
              </a:rPr>
              <a:t>Kanada-En’yo</a:t>
            </a:r>
            <a:r>
              <a:rPr lang="en-US" altLang="ru-RU" sz="1800" dirty="0">
                <a:latin typeface="Arial" panose="020B0604020202020204" pitchFamily="34" charset="0"/>
              </a:rPr>
              <a:t>, Physics Reports </a:t>
            </a:r>
            <a:r>
              <a:rPr lang="en-US" altLang="ru-RU" sz="1800" b="1" dirty="0">
                <a:latin typeface="Arial" panose="020B0604020202020204" pitchFamily="34" charset="0"/>
              </a:rPr>
              <a:t>432</a:t>
            </a:r>
            <a:r>
              <a:rPr lang="en-US" altLang="ru-RU" sz="1800" dirty="0">
                <a:latin typeface="Arial" panose="020B0604020202020204" pitchFamily="34" charset="0"/>
              </a:rPr>
              <a:t> (2006) 43</a:t>
            </a:r>
          </a:p>
        </p:txBody>
      </p:sp>
      <p:sp>
        <p:nvSpPr>
          <p:cNvPr id="3" name="Прямоугольник 2">
            <a:extLst/>
          </p:cNvPr>
          <p:cNvSpPr/>
          <p:nvPr/>
        </p:nvSpPr>
        <p:spPr>
          <a:xfrm>
            <a:off x="5764213" y="4076700"/>
            <a:ext cx="639762" cy="731838"/>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Прямоугольник 7">
            <a:extLst/>
          </p:cNvPr>
          <p:cNvSpPr/>
          <p:nvPr/>
        </p:nvSpPr>
        <p:spPr>
          <a:xfrm>
            <a:off x="7085012" y="4978400"/>
            <a:ext cx="801687" cy="765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 name="Прямоугольник 8">
            <a:extLst/>
          </p:cNvPr>
          <p:cNvSpPr/>
          <p:nvPr/>
        </p:nvSpPr>
        <p:spPr>
          <a:xfrm>
            <a:off x="6403975" y="5095875"/>
            <a:ext cx="673100" cy="647700"/>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128" name="TextBox 3"/>
          <p:cNvSpPr txBox="1">
            <a:spLocks noChangeArrowheads="1"/>
          </p:cNvSpPr>
          <p:nvPr/>
        </p:nvSpPr>
        <p:spPr bwMode="auto">
          <a:xfrm>
            <a:off x="5764213" y="6086475"/>
            <a:ext cx="4657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200" dirty="0">
                <a:latin typeface="Arial" panose="020B0604020202020204" pitchFamily="34" charset="0"/>
              </a:rPr>
              <a:t>Alpha-cluster nuclei with the energy separation number.</a:t>
            </a:r>
            <a:endParaRPr lang="ru-RU" altLang="ru-RU" sz="1200" dirty="0">
              <a:latin typeface="Arial" panose="020B0604020202020204" pitchFamily="34" charset="0"/>
            </a:endParaRPr>
          </a:p>
        </p:txBody>
      </p:sp>
      <p:sp>
        <p:nvSpPr>
          <p:cNvPr id="11" name="Прямоугольник 10">
            <a:extLst/>
          </p:cNvPr>
          <p:cNvSpPr/>
          <p:nvPr/>
        </p:nvSpPr>
        <p:spPr>
          <a:xfrm>
            <a:off x="7086601" y="4076700"/>
            <a:ext cx="800099" cy="7889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Прямоугольник 11">
            <a:extLst/>
          </p:cNvPr>
          <p:cNvSpPr/>
          <p:nvPr/>
        </p:nvSpPr>
        <p:spPr>
          <a:xfrm>
            <a:off x="7077076" y="3114675"/>
            <a:ext cx="809624" cy="8493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132" name="Номер слайда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4CE048C-8EBF-4D5C-AA8E-3AC2816B046A}" type="slidenum">
              <a:rPr lang="ru-RU" altLang="ru-RU" smtClean="0">
                <a:solidFill>
                  <a:srgbClr val="898989"/>
                </a:solidFill>
              </a:rPr>
              <a:pPr/>
              <a:t>3</a:t>
            </a:fld>
            <a:endParaRPr lang="ru-RU" altLang="ru-RU" smtClean="0">
              <a:solidFill>
                <a:srgbClr val="898989"/>
              </a:solidFill>
            </a:endParaRPr>
          </a:p>
        </p:txBody>
      </p:sp>
    </p:spTree>
    <p:extLst>
      <p:ext uri="{BB962C8B-B14F-4D97-AF65-F5344CB8AC3E}">
        <p14:creationId xmlns:p14="http://schemas.microsoft.com/office/powerpoint/2010/main" val="2801921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txBox="1">
            <a:spLocks/>
          </p:cNvSpPr>
          <p:nvPr/>
        </p:nvSpPr>
        <p:spPr bwMode="auto">
          <a:xfrm>
            <a:off x="1524001" y="168275"/>
            <a:ext cx="91598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ru-RU" sz="2400" b="1">
                <a:latin typeface="Arial" panose="020B0604020202020204" pitchFamily="34" charset="0"/>
              </a:rPr>
              <a:t>Hyperspherical functions method for three body problem</a:t>
            </a:r>
          </a:p>
        </p:txBody>
      </p:sp>
      <p:sp>
        <p:nvSpPr>
          <p:cNvPr id="19" name="Заголовок 1"/>
          <p:cNvSpPr txBox="1">
            <a:spLocks/>
          </p:cNvSpPr>
          <p:nvPr/>
        </p:nvSpPr>
        <p:spPr>
          <a:xfrm>
            <a:off x="1560513" y="6142038"/>
            <a:ext cx="8915400" cy="692150"/>
          </a:xfrm>
          <a:prstGeom prst="rect">
            <a:avLst/>
          </a:prstGeom>
        </p:spPr>
        <p:txBody>
          <a:bodyPr lIns="68580" tIns="34290" rIns="68580" bIns="3429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1350" dirty="0">
                <a:latin typeface="Arial" panose="020B0604020202020204" pitchFamily="34" charset="0"/>
                <a:cs typeface="Arial" panose="020B0604020202020204" pitchFamily="34" charset="0"/>
              </a:rPr>
              <a:t>[</a:t>
            </a:r>
            <a:r>
              <a:rPr lang="ru-RU" sz="1350" dirty="0">
                <a:latin typeface="Arial" panose="020B0604020202020204" pitchFamily="34" charset="0"/>
                <a:cs typeface="Arial" panose="020B0604020202020204" pitchFamily="34" charset="0"/>
              </a:rPr>
              <a:t>Джибути Р.И., </a:t>
            </a:r>
            <a:r>
              <a:rPr lang="ru-RU" sz="1350" dirty="0" err="1">
                <a:latin typeface="Arial" panose="020B0604020202020204" pitchFamily="34" charset="0"/>
                <a:cs typeface="Arial" panose="020B0604020202020204" pitchFamily="34" charset="0"/>
              </a:rPr>
              <a:t>Шитикова</a:t>
            </a:r>
            <a:r>
              <a:rPr lang="ru-RU" sz="1350" dirty="0">
                <a:latin typeface="Arial" panose="020B0604020202020204" pitchFamily="34" charset="0"/>
                <a:cs typeface="Arial" panose="020B0604020202020204" pitchFamily="34" charset="0"/>
              </a:rPr>
              <a:t> К.В. Метод </a:t>
            </a:r>
            <a:r>
              <a:rPr lang="ru-RU" sz="1350" dirty="0" err="1">
                <a:latin typeface="Arial" panose="020B0604020202020204" pitchFamily="34" charset="0"/>
                <a:cs typeface="Arial" panose="020B0604020202020204" pitchFamily="34" charset="0"/>
              </a:rPr>
              <a:t>гиперсферических</a:t>
            </a:r>
            <a:r>
              <a:rPr lang="ru-RU" sz="1350" dirty="0">
                <a:latin typeface="Arial" panose="020B0604020202020204" pitchFamily="34" charset="0"/>
                <a:cs typeface="Arial" panose="020B0604020202020204" pitchFamily="34" charset="0"/>
              </a:rPr>
              <a:t> функций в атомной и ядерной физике. 1993 г.</a:t>
            </a:r>
            <a:r>
              <a:rPr lang="en-US" sz="1350" dirty="0">
                <a:latin typeface="Arial" panose="020B0604020202020204" pitchFamily="34" charset="0"/>
                <a:cs typeface="Arial" panose="020B0604020202020204" pitchFamily="34" charset="0"/>
              </a:rPr>
              <a:t>]</a:t>
            </a:r>
            <a:endParaRPr lang="ru-RU" sz="1350" dirty="0">
              <a:latin typeface="Arial" panose="020B0604020202020204" pitchFamily="34" charset="0"/>
              <a:cs typeface="Arial" panose="020B0604020202020204" pitchFamily="34" charset="0"/>
            </a:endParaRPr>
          </a:p>
          <a:p>
            <a:pPr algn="l">
              <a:defRPr/>
            </a:pPr>
            <a:r>
              <a:rPr lang="en-US" sz="1350" dirty="0">
                <a:latin typeface="Arial" panose="020B0604020202020204" pitchFamily="34" charset="0"/>
                <a:cs typeface="Arial" panose="020B0604020202020204" pitchFamily="34" charset="0"/>
              </a:rPr>
              <a:t>[V.V. </a:t>
            </a:r>
            <a:r>
              <a:rPr lang="en-US" sz="1350" dirty="0" err="1">
                <a:latin typeface="Arial" panose="020B0604020202020204" pitchFamily="34" charset="0"/>
                <a:cs typeface="Arial" panose="020B0604020202020204" pitchFamily="34" charset="0"/>
              </a:rPr>
              <a:t>Samarin</a:t>
            </a:r>
            <a:r>
              <a:rPr lang="en-US" sz="1350" dirty="0">
                <a:latin typeface="Arial" panose="020B0604020202020204" pitchFamily="34" charset="0"/>
                <a:cs typeface="Arial" panose="020B0604020202020204" pitchFamily="34" charset="0"/>
              </a:rPr>
              <a:t>. Study of spatial structures in </a:t>
            </a:r>
            <a:r>
              <a:rPr lang="el-GR" sz="1350" i="1" dirty="0">
                <a:latin typeface="Arial" panose="020B0604020202020204" pitchFamily="34" charset="0"/>
                <a:cs typeface="Arial" panose="020B0604020202020204" pitchFamily="34" charset="0"/>
              </a:rPr>
              <a:t>α</a:t>
            </a:r>
            <a:r>
              <a:rPr lang="el-GR" sz="1350" dirty="0">
                <a:latin typeface="Arial" panose="020B0604020202020204" pitchFamily="34" charset="0"/>
                <a:cs typeface="Arial" panose="020B0604020202020204" pitchFamily="34" charset="0"/>
              </a:rPr>
              <a:t>-</a:t>
            </a:r>
            <a:r>
              <a:rPr lang="en-US" sz="1350" dirty="0">
                <a:latin typeface="Arial" panose="020B0604020202020204" pitchFamily="34" charset="0"/>
                <a:cs typeface="Arial" panose="020B0604020202020204" pitchFamily="34" charset="0"/>
              </a:rPr>
              <a:t>cluster nuclei, Eur. Phys. J. A (2022) 58</a:t>
            </a:r>
            <a:r>
              <a:rPr lang="ru-RU" sz="1350" dirty="0">
                <a:latin typeface="Arial" panose="020B0604020202020204" pitchFamily="34" charset="0"/>
                <a:cs typeface="Arial" panose="020B0604020202020204" pitchFamily="34" charset="0"/>
              </a:rPr>
              <a:t>,</a:t>
            </a:r>
            <a:r>
              <a:rPr lang="en-US" sz="1350" dirty="0">
                <a:latin typeface="Arial" panose="020B0604020202020204" pitchFamily="34" charset="0"/>
                <a:cs typeface="Arial" panose="020B0604020202020204" pitchFamily="34" charset="0"/>
              </a:rPr>
              <a:t>117</a:t>
            </a:r>
            <a:r>
              <a:rPr lang="ru-RU" sz="1350" dirty="0">
                <a:latin typeface="Arial" panose="020B0604020202020204" pitchFamily="34" charset="0"/>
                <a:cs typeface="Arial" panose="020B0604020202020204" pitchFamily="34" charset="0"/>
              </a:rPr>
              <a:t>.</a:t>
            </a:r>
            <a:r>
              <a:rPr lang="en-US" sz="1350" dirty="0">
                <a:latin typeface="Arial" panose="020B0604020202020204" pitchFamily="34" charset="0"/>
                <a:cs typeface="Arial" panose="020B0604020202020204" pitchFamily="34" charset="0"/>
              </a:rPr>
              <a:t>]</a:t>
            </a:r>
          </a:p>
          <a:p>
            <a:pPr algn="l">
              <a:defRPr/>
            </a:pPr>
            <a:endParaRPr lang="en-US" sz="1350" dirty="0">
              <a:latin typeface="Arial" panose="020B0604020202020204" pitchFamily="34" charset="0"/>
              <a:cs typeface="Arial" panose="020B0604020202020204" pitchFamily="34" charset="0"/>
            </a:endParaRPr>
          </a:p>
        </p:txBody>
      </p:sp>
      <p:graphicFrame>
        <p:nvGraphicFramePr>
          <p:cNvPr id="12292" name="Объект 9"/>
          <p:cNvGraphicFramePr>
            <a:graphicFrameLocks noChangeAspect="1"/>
          </p:cNvGraphicFramePr>
          <p:nvPr/>
        </p:nvGraphicFramePr>
        <p:xfrm>
          <a:off x="3575050" y="1184275"/>
          <a:ext cx="1049338" cy="376238"/>
        </p:xfrm>
        <a:graphic>
          <a:graphicData uri="http://schemas.openxmlformats.org/presentationml/2006/ole">
            <mc:AlternateContent xmlns:mc="http://schemas.openxmlformats.org/markup-compatibility/2006">
              <mc:Choice xmlns:v="urn:schemas-microsoft-com:vml" Requires="v">
                <p:oleObj spid="_x0000_s1054" name="Equation" r:id="rId4" imgW="660113" imgH="253890" progId="Equation.DSMT4">
                  <p:embed/>
                </p:oleObj>
              </mc:Choice>
              <mc:Fallback>
                <p:oleObj name="Equation" r:id="rId4" imgW="660113" imgH="253890" progId="Equation.DSMT4">
                  <p:embed/>
                  <p:pic>
                    <p:nvPicPr>
                      <p:cNvPr id="12292" name="Объект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050" y="1184275"/>
                        <a:ext cx="10493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93" name="Объект 10"/>
          <p:cNvGraphicFramePr>
            <a:graphicFrameLocks noChangeAspect="1"/>
          </p:cNvGraphicFramePr>
          <p:nvPr/>
        </p:nvGraphicFramePr>
        <p:xfrm>
          <a:off x="3605214" y="1797050"/>
          <a:ext cx="1266825" cy="546100"/>
        </p:xfrm>
        <a:graphic>
          <a:graphicData uri="http://schemas.openxmlformats.org/presentationml/2006/ole">
            <mc:AlternateContent xmlns:mc="http://schemas.openxmlformats.org/markup-compatibility/2006">
              <mc:Choice xmlns:v="urn:schemas-microsoft-com:vml" Requires="v">
                <p:oleObj spid="_x0000_s1055" name="Equation" r:id="rId6" imgW="914400" imgH="393700" progId="Equation.DSMT4">
                  <p:embed/>
                </p:oleObj>
              </mc:Choice>
              <mc:Fallback>
                <p:oleObj name="Equation" r:id="rId6" imgW="914400" imgH="393700" progId="Equation.DSMT4">
                  <p:embed/>
                  <p:pic>
                    <p:nvPicPr>
                      <p:cNvPr id="12293" name="Объект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5214" y="1797050"/>
                        <a:ext cx="12668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94" name="Объект 19"/>
          <p:cNvGraphicFramePr>
            <a:graphicFrameLocks noChangeAspect="1"/>
          </p:cNvGraphicFramePr>
          <p:nvPr/>
        </p:nvGraphicFramePr>
        <p:xfrm>
          <a:off x="1619251" y="3492500"/>
          <a:ext cx="2874963" cy="477838"/>
        </p:xfrm>
        <a:graphic>
          <a:graphicData uri="http://schemas.openxmlformats.org/presentationml/2006/ole">
            <mc:AlternateContent xmlns:mc="http://schemas.openxmlformats.org/markup-compatibility/2006">
              <mc:Choice xmlns:v="urn:schemas-microsoft-com:vml" Requires="v">
                <p:oleObj spid="_x0000_s1056" name="Equation" r:id="rId8" imgW="2400300" imgH="368300" progId="Equation.DSMT4">
                  <p:embed/>
                </p:oleObj>
              </mc:Choice>
              <mc:Fallback>
                <p:oleObj name="Equation" r:id="rId8" imgW="2400300" imgH="368300" progId="Equation.DSMT4">
                  <p:embed/>
                  <p:pic>
                    <p:nvPicPr>
                      <p:cNvPr id="12294" name="Объект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251" y="3492500"/>
                        <a:ext cx="28749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95" name="Объект 20"/>
          <p:cNvGraphicFramePr>
            <a:graphicFrameLocks noChangeAspect="1"/>
          </p:cNvGraphicFramePr>
          <p:nvPr/>
        </p:nvGraphicFramePr>
        <p:xfrm>
          <a:off x="6731001" y="2028826"/>
          <a:ext cx="1789113" cy="250825"/>
        </p:xfrm>
        <a:graphic>
          <a:graphicData uri="http://schemas.openxmlformats.org/presentationml/2006/ole">
            <mc:AlternateContent xmlns:mc="http://schemas.openxmlformats.org/markup-compatibility/2006">
              <mc:Choice xmlns:v="urn:schemas-microsoft-com:vml" Requires="v">
                <p:oleObj spid="_x0000_s1057" name="Equation" r:id="rId10" imgW="1447172" imgH="203112" progId="Equation.DSMT4">
                  <p:embed/>
                </p:oleObj>
              </mc:Choice>
              <mc:Fallback>
                <p:oleObj name="Equation" r:id="rId10" imgW="1447172" imgH="203112" progId="Equation.DSMT4">
                  <p:embed/>
                  <p:pic>
                    <p:nvPicPr>
                      <p:cNvPr id="12295" name="Объект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1001" y="2028826"/>
                        <a:ext cx="17891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6" name="Прямоугольник 11"/>
          <p:cNvSpPr>
            <a:spLocks noChangeArrowheads="1"/>
          </p:cNvSpPr>
          <p:nvPr/>
        </p:nvSpPr>
        <p:spPr bwMode="auto">
          <a:xfrm>
            <a:off x="6665914" y="1752600"/>
            <a:ext cx="2803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600"/>
              <a:t>Hyperspherical coordinates</a:t>
            </a:r>
            <a:endParaRPr lang="ru-RU" altLang="ru-RU" sz="1600"/>
          </a:p>
        </p:txBody>
      </p:sp>
      <p:sp>
        <p:nvSpPr>
          <p:cNvPr id="12297" name="Прямоугольник 23"/>
          <p:cNvSpPr>
            <a:spLocks noChangeArrowheads="1"/>
          </p:cNvSpPr>
          <p:nvPr/>
        </p:nvSpPr>
        <p:spPr bwMode="auto">
          <a:xfrm>
            <a:off x="1511300" y="4041775"/>
            <a:ext cx="4211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600"/>
              <a:t>Functions</a:t>
            </a:r>
            <a:r>
              <a:rPr lang="en-US" altLang="ru-RU" sz="1800"/>
              <a:t>	</a:t>
            </a:r>
            <a:r>
              <a:rPr lang="ru-RU" altLang="ru-RU" sz="1800"/>
              <a:t>              </a:t>
            </a:r>
            <a:r>
              <a:rPr lang="en-US" altLang="ru-RU" sz="1600"/>
              <a:t>are found from system of hyperradial equations</a:t>
            </a:r>
            <a:r>
              <a:rPr lang="en-US" altLang="ru-RU" sz="1800">
                <a:latin typeface="Comic Sans MS" panose="030F0702030302020204" pitchFamily="66" charset="0"/>
              </a:rPr>
              <a:t> </a:t>
            </a:r>
            <a:r>
              <a:rPr lang="en-US" altLang="ru-RU" sz="1800" i="1">
                <a:latin typeface="Times New Roman" panose="02020603050405020304" pitchFamily="18" charset="0"/>
                <a:cs typeface="Times New Roman" panose="02020603050405020304" pitchFamily="18" charset="0"/>
              </a:rPr>
              <a:t>l</a:t>
            </a:r>
            <a:r>
              <a:rPr lang="en-US" altLang="ru-RU" sz="1800" i="1" baseline="-25000">
                <a:latin typeface="Times New Roman" panose="02020603050405020304" pitchFamily="18" charset="0"/>
                <a:cs typeface="Times New Roman" panose="02020603050405020304" pitchFamily="18" charset="0"/>
              </a:rPr>
              <a:t>max</a:t>
            </a:r>
            <a:r>
              <a:rPr lang="ru-RU" altLang="ru-RU" sz="1800">
                <a:latin typeface="Times New Roman" panose="02020603050405020304" pitchFamily="18" charset="0"/>
                <a:cs typeface="Times New Roman" panose="02020603050405020304" pitchFamily="18" charset="0"/>
              </a:rPr>
              <a:t> </a:t>
            </a:r>
            <a:r>
              <a:rPr lang="en-US" altLang="ru-RU" sz="1800">
                <a:latin typeface="Times New Roman" panose="02020603050405020304" pitchFamily="18" charset="0"/>
                <a:cs typeface="Times New Roman" panose="02020603050405020304" pitchFamily="18" charset="0"/>
              </a:rPr>
              <a:t>= 12</a:t>
            </a:r>
            <a:r>
              <a:rPr lang="ru-RU" altLang="ru-RU" sz="1800">
                <a:latin typeface="Times New Roman" panose="02020603050405020304" pitchFamily="18" charset="0"/>
                <a:cs typeface="Times New Roman" panose="02020603050405020304" pitchFamily="18" charset="0"/>
              </a:rPr>
              <a:t>,</a:t>
            </a:r>
            <a:r>
              <a:rPr lang="en-US" altLang="ru-RU" sz="1800">
                <a:latin typeface="Times New Roman" panose="02020603050405020304" pitchFamily="18" charset="0"/>
                <a:cs typeface="Times New Roman" panose="02020603050405020304" pitchFamily="18" charset="0"/>
              </a:rPr>
              <a:t> </a:t>
            </a:r>
            <a:r>
              <a:rPr lang="en-US" altLang="ru-RU" sz="1800" i="1">
                <a:latin typeface="Times New Roman" panose="02020603050405020304" pitchFamily="18" charset="0"/>
                <a:cs typeface="Times New Roman" panose="02020603050405020304" pitchFamily="18" charset="0"/>
              </a:rPr>
              <a:t>n</a:t>
            </a:r>
            <a:r>
              <a:rPr lang="en-US" altLang="ru-RU" sz="1800" i="1" baseline="-25000">
                <a:latin typeface="Times New Roman" panose="02020603050405020304" pitchFamily="18" charset="0"/>
                <a:cs typeface="Times New Roman" panose="02020603050405020304" pitchFamily="18" charset="0"/>
              </a:rPr>
              <a:t>max</a:t>
            </a:r>
            <a:r>
              <a:rPr lang="en-US" altLang="ru-RU" sz="1800">
                <a:latin typeface="Times New Roman" panose="02020603050405020304" pitchFamily="18" charset="0"/>
                <a:cs typeface="Times New Roman" panose="02020603050405020304" pitchFamily="18" charset="0"/>
              </a:rPr>
              <a:t> = </a:t>
            </a:r>
            <a:r>
              <a:rPr lang="ru-RU" altLang="ru-RU" sz="1800">
                <a:latin typeface="Times New Roman" panose="02020603050405020304" pitchFamily="18" charset="0"/>
                <a:cs typeface="Times New Roman" panose="02020603050405020304" pitchFamily="18" charset="0"/>
              </a:rPr>
              <a:t>12 </a:t>
            </a:r>
            <a:endParaRPr lang="ru-RU" altLang="ru-RU" sz="1800"/>
          </a:p>
        </p:txBody>
      </p:sp>
      <p:sp>
        <p:nvSpPr>
          <p:cNvPr id="8" name="Прямоугольник 7"/>
          <p:cNvSpPr/>
          <p:nvPr/>
        </p:nvSpPr>
        <p:spPr>
          <a:xfrm>
            <a:off x="2524125" y="1720851"/>
            <a:ext cx="114300" cy="169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299" name="Прямоугольник 12"/>
          <p:cNvSpPr>
            <a:spLocks noChangeArrowheads="1"/>
          </p:cNvSpPr>
          <p:nvPr/>
        </p:nvSpPr>
        <p:spPr bwMode="auto">
          <a:xfrm>
            <a:off x="4098926" y="546101"/>
            <a:ext cx="1635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ru-RU" sz="1800"/>
              <a:t>Jacobi’s vectors</a:t>
            </a:r>
            <a:endParaRPr lang="ru-RU" altLang="ru-RU" sz="1800"/>
          </a:p>
        </p:txBody>
      </p:sp>
      <p:sp>
        <p:nvSpPr>
          <p:cNvPr id="12300" name="Прямоугольник 25"/>
          <p:cNvSpPr>
            <a:spLocks noChangeArrowheads="1"/>
          </p:cNvSpPr>
          <p:nvPr/>
        </p:nvSpPr>
        <p:spPr bwMode="auto">
          <a:xfrm>
            <a:off x="1562101" y="2720976"/>
            <a:ext cx="40560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600">
                <a:latin typeface="Arial" panose="020B0604020202020204" pitchFamily="34" charset="0"/>
              </a:rPr>
              <a:t>Replacing wave function for the ground state</a:t>
            </a:r>
            <a:r>
              <a:rPr lang="en-US" altLang="ru-RU" sz="1800">
                <a:latin typeface="Arial" panose="020B0604020202020204" pitchFamily="34" charset="0"/>
              </a:rPr>
              <a:t>  </a:t>
            </a:r>
            <a:r>
              <a:rPr lang="el-GR" altLang="ru-RU" sz="1800">
                <a:latin typeface="Times New Roman" panose="02020603050405020304" pitchFamily="18" charset="0"/>
                <a:cs typeface="Times New Roman" panose="02020603050405020304" pitchFamily="18" charset="0"/>
              </a:rPr>
              <a:t>ψ</a:t>
            </a:r>
            <a:r>
              <a:rPr lang="ru-RU" altLang="ru-RU" sz="1800" baseline="-25000">
                <a:latin typeface="Times New Roman" panose="02020603050405020304" pitchFamily="18" charset="0"/>
                <a:cs typeface="Times New Roman" panose="02020603050405020304" pitchFamily="18" charset="0"/>
              </a:rPr>
              <a:t>0</a:t>
            </a:r>
            <a:r>
              <a:rPr lang="en-US" altLang="ru-RU" sz="1800">
                <a:latin typeface="Comic Sans MS" panose="030F0702030302020204" pitchFamily="66" charset="0"/>
              </a:rPr>
              <a:t> </a:t>
            </a:r>
            <a:r>
              <a:rPr lang="en-US" altLang="ru-RU" sz="1600">
                <a:latin typeface="Arial" panose="020B0604020202020204" pitchFamily="34" charset="0"/>
              </a:rPr>
              <a:t>by a series of hyperspherical functions</a:t>
            </a:r>
            <a:r>
              <a:rPr lang="ru-RU" altLang="ru-RU" sz="1600"/>
              <a:t>,</a:t>
            </a:r>
            <a:r>
              <a:rPr lang="en-US" altLang="ru-RU" sz="1800" i="1">
                <a:latin typeface="Times New Roman" panose="02020603050405020304" pitchFamily="18" charset="0"/>
                <a:cs typeface="Times New Roman" panose="02020603050405020304" pitchFamily="18" charset="0"/>
              </a:rPr>
              <a:t> </a:t>
            </a:r>
          </a:p>
          <a:p>
            <a:pPr>
              <a:spcBef>
                <a:spcPct val="0"/>
              </a:spcBef>
              <a:buFontTx/>
              <a:buNone/>
            </a:pPr>
            <a:endParaRPr lang="ru-RU" altLang="ru-RU" sz="1800" i="1">
              <a:latin typeface="Times New Roman" panose="02020603050405020304" pitchFamily="18" charset="0"/>
              <a:cs typeface="Times New Roman" panose="02020603050405020304" pitchFamily="18" charset="0"/>
            </a:endParaRPr>
          </a:p>
          <a:p>
            <a:pPr>
              <a:spcBef>
                <a:spcPct val="0"/>
              </a:spcBef>
              <a:buFontTx/>
              <a:buNone/>
            </a:pPr>
            <a:r>
              <a:rPr lang="en-US" altLang="ru-RU" sz="1800" i="1">
                <a:latin typeface="Times New Roman" panose="02020603050405020304" pitchFamily="18" charset="0"/>
                <a:cs typeface="Times New Roman" panose="02020603050405020304" pitchFamily="18" charset="0"/>
              </a:rPr>
              <a:t>l</a:t>
            </a:r>
            <a:r>
              <a:rPr lang="en-US" altLang="ru-RU" sz="1800" i="1" baseline="-25000">
                <a:latin typeface="Times New Roman" panose="02020603050405020304" pitchFamily="18" charset="0"/>
                <a:cs typeface="Times New Roman" panose="02020603050405020304" pitchFamily="18" charset="0"/>
              </a:rPr>
              <a:t>x</a:t>
            </a:r>
            <a:r>
              <a:rPr lang="ru-RU" altLang="ru-RU" sz="1800">
                <a:latin typeface="Times New Roman" panose="02020603050405020304" pitchFamily="18" charset="0"/>
                <a:cs typeface="Times New Roman" panose="02020603050405020304" pitchFamily="18" charset="0"/>
              </a:rPr>
              <a:t> </a:t>
            </a:r>
            <a:r>
              <a:rPr lang="en-US" altLang="ru-RU" sz="1800">
                <a:latin typeface="Times New Roman" panose="02020603050405020304" pitchFamily="18" charset="0"/>
                <a:cs typeface="Times New Roman" panose="02020603050405020304" pitchFamily="18" charset="0"/>
              </a:rPr>
              <a:t>= 0,2,4,…;</a:t>
            </a:r>
            <a:r>
              <a:rPr lang="ru-RU" altLang="ru-RU" sz="1800">
                <a:latin typeface="Times New Roman" panose="02020603050405020304" pitchFamily="18" charset="0"/>
                <a:cs typeface="Times New Roman" panose="02020603050405020304" pitchFamily="18" charset="0"/>
              </a:rPr>
              <a:t> </a:t>
            </a:r>
            <a:r>
              <a:rPr lang="en-US" altLang="ru-RU" sz="1800" i="1">
                <a:latin typeface="Times New Roman" panose="02020603050405020304" pitchFamily="18" charset="0"/>
                <a:cs typeface="Times New Roman" panose="02020603050405020304" pitchFamily="18" charset="0"/>
              </a:rPr>
              <a:t>n</a:t>
            </a:r>
            <a:r>
              <a:rPr lang="en-US" altLang="ru-RU" sz="1800">
                <a:latin typeface="Times New Roman" panose="02020603050405020304" pitchFamily="18" charset="0"/>
                <a:cs typeface="Times New Roman" panose="02020603050405020304" pitchFamily="18" charset="0"/>
              </a:rPr>
              <a:t> = 0,1,2,…; </a:t>
            </a:r>
            <a:r>
              <a:rPr lang="en-US" altLang="ru-RU" sz="1800" i="1">
                <a:latin typeface="Times New Roman" panose="02020603050405020304" pitchFamily="18" charset="0"/>
                <a:cs typeface="Times New Roman" panose="02020603050405020304" pitchFamily="18" charset="0"/>
              </a:rPr>
              <a:t>K</a:t>
            </a:r>
            <a:r>
              <a:rPr lang="en-US" altLang="ru-RU" sz="1800">
                <a:latin typeface="Times New Roman" panose="02020603050405020304" pitchFamily="18" charset="0"/>
                <a:cs typeface="Times New Roman" panose="02020603050405020304" pitchFamily="18" charset="0"/>
              </a:rPr>
              <a:t> = 2</a:t>
            </a:r>
            <a:r>
              <a:rPr lang="en-US" altLang="ru-RU" sz="1800" i="1">
                <a:latin typeface="Times New Roman" panose="02020603050405020304" pitchFamily="18" charset="0"/>
                <a:cs typeface="Times New Roman" panose="02020603050405020304" pitchFamily="18" charset="0"/>
              </a:rPr>
              <a:t>l</a:t>
            </a:r>
            <a:r>
              <a:rPr lang="en-US" altLang="ru-RU" sz="1800" i="1" baseline="-25000">
                <a:latin typeface="Times New Roman" panose="02020603050405020304" pitchFamily="18" charset="0"/>
                <a:cs typeface="Times New Roman" panose="02020603050405020304" pitchFamily="18" charset="0"/>
              </a:rPr>
              <a:t>x</a:t>
            </a:r>
            <a:r>
              <a:rPr lang="en-US" altLang="ru-RU" sz="1800">
                <a:latin typeface="Times New Roman" panose="02020603050405020304" pitchFamily="18" charset="0"/>
                <a:cs typeface="Times New Roman" panose="02020603050405020304" pitchFamily="18" charset="0"/>
              </a:rPr>
              <a:t>+2</a:t>
            </a:r>
            <a:r>
              <a:rPr lang="en-US" altLang="ru-RU" sz="1800" i="1">
                <a:latin typeface="Times New Roman" panose="02020603050405020304" pitchFamily="18" charset="0"/>
                <a:cs typeface="Times New Roman" panose="02020603050405020304" pitchFamily="18" charset="0"/>
              </a:rPr>
              <a:t>n;</a:t>
            </a:r>
            <a:endParaRPr lang="ru-RU" altLang="ru-RU" sz="1800"/>
          </a:p>
        </p:txBody>
      </p:sp>
      <p:graphicFrame>
        <p:nvGraphicFramePr>
          <p:cNvPr id="12301" name="Объект 13"/>
          <p:cNvGraphicFramePr>
            <a:graphicFrameLocks noChangeAspect="1"/>
          </p:cNvGraphicFramePr>
          <p:nvPr/>
        </p:nvGraphicFramePr>
        <p:xfrm>
          <a:off x="2627314" y="4125914"/>
          <a:ext cx="471487" cy="276225"/>
        </p:xfrm>
        <a:graphic>
          <a:graphicData uri="http://schemas.openxmlformats.org/presentationml/2006/ole">
            <mc:AlternateContent xmlns:mc="http://schemas.openxmlformats.org/markup-compatibility/2006">
              <mc:Choice xmlns:v="urn:schemas-microsoft-com:vml" Requires="v">
                <p:oleObj spid="_x0000_s1058" name="Equation" r:id="rId12" imgW="431613" imgH="253890" progId="Equation.DSMT4">
                  <p:embed/>
                </p:oleObj>
              </mc:Choice>
              <mc:Fallback>
                <p:oleObj name="Equation" r:id="rId12" imgW="431613" imgH="253890" progId="Equation.DSMT4">
                  <p:embed/>
                  <p:pic>
                    <p:nvPicPr>
                      <p:cNvPr id="12301" name="Объект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7314" y="4125914"/>
                        <a:ext cx="471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302" name="Рисунок 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85926" y="1052514"/>
            <a:ext cx="172402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303" name="Объект 16"/>
          <p:cNvGraphicFramePr>
            <a:graphicFrameLocks noChangeAspect="1"/>
          </p:cNvGraphicFramePr>
          <p:nvPr/>
        </p:nvGraphicFramePr>
        <p:xfrm>
          <a:off x="4906963" y="1049339"/>
          <a:ext cx="1123950" cy="661987"/>
        </p:xfrm>
        <a:graphic>
          <a:graphicData uri="http://schemas.openxmlformats.org/presentationml/2006/ole">
            <mc:AlternateContent xmlns:mc="http://schemas.openxmlformats.org/markup-compatibility/2006">
              <mc:Choice xmlns:v="urn:schemas-microsoft-com:vml" Requires="v">
                <p:oleObj spid="_x0000_s1059" name="Equation" r:id="rId15" imgW="863225" imgH="495085" progId="Equation.DSMT4">
                  <p:embed/>
                </p:oleObj>
              </mc:Choice>
              <mc:Fallback>
                <p:oleObj name="Equation" r:id="rId15" imgW="863225" imgH="495085" progId="Equation.DSMT4">
                  <p:embed/>
                  <p:pic>
                    <p:nvPicPr>
                      <p:cNvPr id="12303" name="Объект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06963" y="1049339"/>
                        <a:ext cx="11239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304" name="Объект 26"/>
          <p:cNvGraphicFramePr>
            <a:graphicFrameLocks noChangeAspect="1"/>
          </p:cNvGraphicFramePr>
          <p:nvPr/>
        </p:nvGraphicFramePr>
        <p:xfrm>
          <a:off x="4892675" y="1665288"/>
          <a:ext cx="1136650" cy="679450"/>
        </p:xfrm>
        <a:graphic>
          <a:graphicData uri="http://schemas.openxmlformats.org/presentationml/2006/ole">
            <mc:AlternateContent xmlns:mc="http://schemas.openxmlformats.org/markup-compatibility/2006">
              <mc:Choice xmlns:v="urn:schemas-microsoft-com:vml" Requires="v">
                <p:oleObj spid="_x0000_s1060" name="Equation" r:id="rId17" imgW="837836" imgH="495085" progId="Equation.DSMT4">
                  <p:embed/>
                </p:oleObj>
              </mc:Choice>
              <mc:Fallback>
                <p:oleObj name="Equation" r:id="rId17" imgW="837836" imgH="495085" progId="Equation.DSMT4">
                  <p:embed/>
                  <p:pic>
                    <p:nvPicPr>
                      <p:cNvPr id="12304" name="Объект 2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92675" y="1665288"/>
                        <a:ext cx="11366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305" name="Объект 34"/>
          <p:cNvGraphicFramePr>
            <a:graphicFrameLocks noChangeAspect="1"/>
          </p:cNvGraphicFramePr>
          <p:nvPr/>
        </p:nvGraphicFramePr>
        <p:xfrm>
          <a:off x="6672264" y="877889"/>
          <a:ext cx="1184275" cy="598487"/>
        </p:xfrm>
        <a:graphic>
          <a:graphicData uri="http://schemas.openxmlformats.org/presentationml/2006/ole">
            <mc:AlternateContent xmlns:mc="http://schemas.openxmlformats.org/markup-compatibility/2006">
              <mc:Choice xmlns:v="urn:schemas-microsoft-com:vml" Requires="v">
                <p:oleObj spid="_x0000_s1061" name="Equation" r:id="rId19" imgW="850531" imgH="431613" progId="Equation.DSMT4">
                  <p:embed/>
                </p:oleObj>
              </mc:Choice>
              <mc:Fallback>
                <p:oleObj name="Equation" r:id="rId19" imgW="850531" imgH="431613" progId="Equation.DSMT4">
                  <p:embed/>
                  <p:pic>
                    <p:nvPicPr>
                      <p:cNvPr id="12305" name="Объект 3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72264" y="877889"/>
                        <a:ext cx="11842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306" name="Объект 36"/>
          <p:cNvGraphicFramePr>
            <a:graphicFrameLocks noChangeAspect="1"/>
          </p:cNvGraphicFramePr>
          <p:nvPr/>
        </p:nvGraphicFramePr>
        <p:xfrm>
          <a:off x="8001000" y="889001"/>
          <a:ext cx="1373188" cy="587375"/>
        </p:xfrm>
        <a:graphic>
          <a:graphicData uri="http://schemas.openxmlformats.org/presentationml/2006/ole">
            <mc:AlternateContent xmlns:mc="http://schemas.openxmlformats.org/markup-compatibility/2006">
              <mc:Choice xmlns:v="urn:schemas-microsoft-com:vml" Requires="v">
                <p:oleObj spid="_x0000_s1062" name="Equation" r:id="rId21" imgW="1079500" imgH="457200" progId="Equation.DSMT4">
                  <p:embed/>
                </p:oleObj>
              </mc:Choice>
              <mc:Fallback>
                <p:oleObj name="Equation" r:id="rId21" imgW="1079500" imgH="457200" progId="Equation.DSMT4">
                  <p:embed/>
                  <p:pic>
                    <p:nvPicPr>
                      <p:cNvPr id="12306" name="Объект 3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01000" y="889001"/>
                        <a:ext cx="13731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307" name="Объект 27"/>
          <p:cNvGraphicFramePr>
            <a:graphicFrameLocks noChangeAspect="1"/>
          </p:cNvGraphicFramePr>
          <p:nvPr/>
        </p:nvGraphicFramePr>
        <p:xfrm>
          <a:off x="1600200" y="4978400"/>
          <a:ext cx="3805238" cy="1023938"/>
        </p:xfrm>
        <a:graphic>
          <a:graphicData uri="http://schemas.openxmlformats.org/presentationml/2006/ole">
            <mc:AlternateContent xmlns:mc="http://schemas.openxmlformats.org/markup-compatibility/2006">
              <mc:Choice xmlns:v="urn:schemas-microsoft-com:vml" Requires="v">
                <p:oleObj spid="_x0000_s1063" name="Equation" r:id="rId23" imgW="3378200" imgH="838200" progId="Equation.DSMT4">
                  <p:embed/>
                </p:oleObj>
              </mc:Choice>
              <mc:Fallback>
                <p:oleObj name="Equation" r:id="rId23" imgW="3378200" imgH="838200" progId="Equation.DSMT4">
                  <p:embed/>
                  <p:pic>
                    <p:nvPicPr>
                      <p:cNvPr id="12307" name="Объект 2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00200" y="4978400"/>
                        <a:ext cx="3805238"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308" name="Объект 32"/>
          <p:cNvGraphicFramePr>
            <a:graphicFrameLocks noChangeAspect="1"/>
          </p:cNvGraphicFramePr>
          <p:nvPr/>
        </p:nvGraphicFramePr>
        <p:xfrm>
          <a:off x="9144000" y="3644900"/>
          <a:ext cx="1073150" cy="260350"/>
        </p:xfrm>
        <a:graphic>
          <a:graphicData uri="http://schemas.openxmlformats.org/presentationml/2006/ole">
            <mc:AlternateContent xmlns:mc="http://schemas.openxmlformats.org/markup-compatibility/2006">
              <mc:Choice xmlns:v="urn:schemas-microsoft-com:vml" Requires="v">
                <p:oleObj spid="_x0000_s1064" name="Equation" r:id="rId25" imgW="660113" imgH="165028" progId="Equation.DSMT4">
                  <p:embed/>
                </p:oleObj>
              </mc:Choice>
              <mc:Fallback>
                <p:oleObj name="Equation" r:id="rId25" imgW="660113" imgH="165028" progId="Equation.DSMT4">
                  <p:embed/>
                  <p:pic>
                    <p:nvPicPr>
                      <p:cNvPr id="12308" name="Объект 3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44000" y="3644900"/>
                        <a:ext cx="10731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309" name="Прямоугольник 33"/>
          <p:cNvSpPr>
            <a:spLocks noChangeArrowheads="1"/>
          </p:cNvSpPr>
          <p:nvPr/>
        </p:nvSpPr>
        <p:spPr bwMode="auto">
          <a:xfrm>
            <a:off x="5849938" y="3446464"/>
            <a:ext cx="3725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600"/>
              <a:t>The system of equations for the cubic spline</a:t>
            </a:r>
            <a:endParaRPr lang="ru-RU" altLang="ru-RU" sz="1600" b="1"/>
          </a:p>
        </p:txBody>
      </p:sp>
      <p:sp>
        <p:nvSpPr>
          <p:cNvPr id="12310" name="Rectangle 8"/>
          <p:cNvSpPr>
            <a:spLocks noChangeArrowheads="1"/>
          </p:cNvSpPr>
          <p:nvPr/>
        </p:nvSpPr>
        <p:spPr bwMode="auto">
          <a:xfrm>
            <a:off x="5845176" y="2728914"/>
            <a:ext cx="2913063"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600"/>
              <a:t>Coefficient </a:t>
            </a:r>
            <a:r>
              <a:rPr lang="en-US" altLang="ru-RU" sz="1600" i="1">
                <a:cs typeface="Times New Roman" panose="02020603050405020304" pitchFamily="18" charset="0"/>
              </a:rPr>
              <a:t>m</a:t>
            </a:r>
            <a:r>
              <a:rPr lang="en-US" altLang="ru-RU" sz="1600" i="1" baseline="-25000">
                <a:cs typeface="Times New Roman" panose="02020603050405020304" pitchFamily="18" charset="0"/>
              </a:rPr>
              <a:t>i</a:t>
            </a:r>
            <a:r>
              <a:rPr lang="en-US" altLang="ru-RU" sz="1600" baseline="-25000"/>
              <a:t>  </a:t>
            </a:r>
            <a:r>
              <a:rPr lang="en-US" altLang="ru-RU" sz="1600"/>
              <a:t>of the cubic spline equals to the second derivative of hyperradial wave functions</a:t>
            </a:r>
            <a:endParaRPr lang="ru-RU" altLang="ru-RU" sz="1600"/>
          </a:p>
        </p:txBody>
      </p:sp>
      <p:graphicFrame>
        <p:nvGraphicFramePr>
          <p:cNvPr id="12311" name="Объект 37"/>
          <p:cNvGraphicFramePr>
            <a:graphicFrameLocks noChangeAspect="1"/>
          </p:cNvGraphicFramePr>
          <p:nvPr/>
        </p:nvGraphicFramePr>
        <p:xfrm>
          <a:off x="8736013" y="2701925"/>
          <a:ext cx="1331912" cy="566738"/>
        </p:xfrm>
        <a:graphic>
          <a:graphicData uri="http://schemas.openxmlformats.org/presentationml/2006/ole">
            <mc:AlternateContent xmlns:mc="http://schemas.openxmlformats.org/markup-compatibility/2006">
              <mc:Choice xmlns:v="urn:schemas-microsoft-com:vml" Requires="v">
                <p:oleObj spid="_x0000_s1065" name="Equation" r:id="rId27" imgW="1015559" imgH="444307" progId="Equation.DSMT4">
                  <p:embed/>
                </p:oleObj>
              </mc:Choice>
              <mc:Fallback>
                <p:oleObj name="Equation" r:id="rId27" imgW="1015559" imgH="444307" progId="Equation.DSMT4">
                  <p:embed/>
                  <p:pic>
                    <p:nvPicPr>
                      <p:cNvPr id="12311" name="Объект 3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736013" y="2701925"/>
                        <a:ext cx="133191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 name="Прямоугольник 42"/>
          <p:cNvSpPr/>
          <p:nvPr/>
        </p:nvSpPr>
        <p:spPr>
          <a:xfrm>
            <a:off x="6019801" y="4351338"/>
            <a:ext cx="4124325" cy="1790700"/>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aphicFrame>
        <p:nvGraphicFramePr>
          <p:cNvPr id="12313" name="Объект 44"/>
          <p:cNvGraphicFramePr>
            <a:graphicFrameLocks noChangeAspect="1"/>
          </p:cNvGraphicFramePr>
          <p:nvPr/>
        </p:nvGraphicFramePr>
        <p:xfrm>
          <a:off x="6681788" y="4419601"/>
          <a:ext cx="2443162" cy="854075"/>
        </p:xfrm>
        <a:graphic>
          <a:graphicData uri="http://schemas.openxmlformats.org/presentationml/2006/ole">
            <mc:AlternateContent xmlns:mc="http://schemas.openxmlformats.org/markup-compatibility/2006">
              <mc:Choice xmlns:v="urn:schemas-microsoft-com:vml" Requires="v">
                <p:oleObj spid="_x0000_s1066" name="Equation" r:id="rId29" imgW="1892300" imgH="609600" progId="Equation.DSMT4">
                  <p:embed/>
                </p:oleObj>
              </mc:Choice>
              <mc:Fallback>
                <p:oleObj name="Equation" r:id="rId29" imgW="1892300" imgH="609600" progId="Equation.DSMT4">
                  <p:embed/>
                  <p:pic>
                    <p:nvPicPr>
                      <p:cNvPr id="12313" name="Объект 4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681788" y="4419601"/>
                        <a:ext cx="24431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314" name="Прямоугольник 45"/>
          <p:cNvSpPr>
            <a:spLocks noChangeArrowheads="1"/>
          </p:cNvSpPr>
          <p:nvPr/>
        </p:nvSpPr>
        <p:spPr bwMode="auto">
          <a:xfrm>
            <a:off x="5983289" y="5221289"/>
            <a:ext cx="4181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ru-RU" sz="1800">
                <a:latin typeface="Arial" panose="020B0604020202020204" pitchFamily="34" charset="0"/>
              </a:rPr>
              <a:t>The problem</a:t>
            </a:r>
            <a:r>
              <a:rPr lang="ru-RU" altLang="ru-RU" sz="1800">
                <a:latin typeface="Arial" panose="020B0604020202020204" pitchFamily="34" charset="0"/>
              </a:rPr>
              <a:t> </a:t>
            </a:r>
            <a:r>
              <a:rPr lang="en-US" altLang="ru-RU" sz="1800">
                <a:latin typeface="Arial" panose="020B0604020202020204" pitchFamily="34" charset="0"/>
              </a:rPr>
              <a:t>is reduced to the problem of eigenvalues and eigenvectors of matrix </a:t>
            </a:r>
            <a:r>
              <a:rPr lang="en-US" altLang="ru-RU" sz="1800" b="1">
                <a:latin typeface="Arial" panose="020B0604020202020204" pitchFamily="34" charset="0"/>
              </a:rPr>
              <a:t>B</a:t>
            </a:r>
            <a:endParaRPr lang="ru-RU" altLang="ru-RU" sz="1800" b="1">
              <a:latin typeface="Arial" panose="020B0604020202020204" pitchFamily="34" charset="0"/>
            </a:endParaRPr>
          </a:p>
        </p:txBody>
      </p:sp>
      <p:sp>
        <p:nvSpPr>
          <p:cNvPr id="12315" name="TextBox 1"/>
          <p:cNvSpPr txBox="1">
            <a:spLocks noChangeArrowheads="1"/>
          </p:cNvSpPr>
          <p:nvPr/>
        </p:nvSpPr>
        <p:spPr bwMode="auto">
          <a:xfrm>
            <a:off x="9388476" y="1023938"/>
            <a:ext cx="492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a:latin typeface="Comic Sans MS" panose="030F0702030302020204" pitchFamily="66" charset="0"/>
              </a:rPr>
              <a:t>(2)</a:t>
            </a:r>
          </a:p>
        </p:txBody>
      </p:sp>
      <p:sp>
        <p:nvSpPr>
          <p:cNvPr id="12316" name="TextBox 38"/>
          <p:cNvSpPr txBox="1">
            <a:spLocks noChangeArrowheads="1"/>
          </p:cNvSpPr>
          <p:nvPr/>
        </p:nvSpPr>
        <p:spPr bwMode="auto">
          <a:xfrm>
            <a:off x="6069014" y="1552576"/>
            <a:ext cx="43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a:t>(1)</a:t>
            </a:r>
          </a:p>
        </p:txBody>
      </p:sp>
      <p:sp>
        <p:nvSpPr>
          <p:cNvPr id="12317" name="TextBox 2"/>
          <p:cNvSpPr txBox="1">
            <a:spLocks noChangeArrowheads="1"/>
          </p:cNvSpPr>
          <p:nvPr/>
        </p:nvSpPr>
        <p:spPr bwMode="auto">
          <a:xfrm>
            <a:off x="6731001" y="1476376"/>
            <a:ext cx="2290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800" i="1">
                <a:latin typeface="Times New Roman" panose="02020603050405020304" pitchFamily="18" charset="0"/>
                <a:cs typeface="Times New Roman" panose="02020603050405020304" pitchFamily="18" charset="0"/>
              </a:rPr>
              <a:t>x</a:t>
            </a:r>
            <a:r>
              <a:rPr lang="en-US" altLang="ru-RU" sz="1800" baseline="-25000"/>
              <a:t>0</a:t>
            </a:r>
            <a:r>
              <a:rPr lang="en-US" altLang="ru-RU" sz="1800"/>
              <a:t> = </a:t>
            </a:r>
            <a:r>
              <a:rPr lang="en-US" altLang="ru-RU" sz="1600"/>
              <a:t>1</a:t>
            </a:r>
            <a:r>
              <a:rPr lang="ru-RU" altLang="ru-RU" sz="1600"/>
              <a:t> </a:t>
            </a:r>
            <a:r>
              <a:rPr lang="en-US" altLang="ru-RU" sz="1600"/>
              <a:t>fm,</a:t>
            </a:r>
            <a:r>
              <a:rPr lang="en-US" altLang="ru-RU" sz="1800">
                <a:latin typeface="Comic Sans MS" panose="030F0702030302020204" pitchFamily="66" charset="0"/>
              </a:rPr>
              <a:t> </a:t>
            </a:r>
            <a:r>
              <a:rPr lang="en-US" altLang="ru-RU" sz="1800" i="1">
                <a:latin typeface="Times New Roman" panose="02020603050405020304" pitchFamily="18" charset="0"/>
                <a:cs typeface="Times New Roman" panose="02020603050405020304" pitchFamily="18" charset="0"/>
              </a:rPr>
              <a:t>m</a:t>
            </a:r>
            <a:r>
              <a:rPr lang="en-US" altLang="ru-RU" sz="1800" baseline="-25000"/>
              <a:t>0</a:t>
            </a:r>
            <a:r>
              <a:rPr lang="en-US" altLang="ru-RU" sz="1800"/>
              <a:t> = 1 a</a:t>
            </a:r>
            <a:r>
              <a:rPr lang="ru-RU" altLang="ru-RU" sz="1800"/>
              <a:t>.</a:t>
            </a:r>
            <a:r>
              <a:rPr lang="en-US" altLang="ru-RU" sz="1800"/>
              <a:t>u</a:t>
            </a:r>
            <a:r>
              <a:rPr lang="ru-RU" altLang="ru-RU" sz="1800"/>
              <a:t>.</a:t>
            </a:r>
            <a:r>
              <a:rPr lang="en-US" altLang="ru-RU" sz="1800"/>
              <a:t>m</a:t>
            </a:r>
            <a:r>
              <a:rPr lang="ru-RU" altLang="ru-RU" sz="1800"/>
              <a:t>.</a:t>
            </a:r>
          </a:p>
        </p:txBody>
      </p:sp>
      <p:sp>
        <p:nvSpPr>
          <p:cNvPr id="9" name="Прямоугольник 8"/>
          <p:cNvSpPr/>
          <p:nvPr/>
        </p:nvSpPr>
        <p:spPr>
          <a:xfrm>
            <a:off x="3503614" y="906464"/>
            <a:ext cx="2897187" cy="1531937"/>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319" name="TextBox 39"/>
          <p:cNvSpPr txBox="1">
            <a:spLocks noChangeArrowheads="1"/>
          </p:cNvSpPr>
          <p:nvPr/>
        </p:nvSpPr>
        <p:spPr bwMode="auto">
          <a:xfrm>
            <a:off x="4506914" y="3433763"/>
            <a:ext cx="46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a:latin typeface="Arial" panose="020B0604020202020204" pitchFamily="34" charset="0"/>
              </a:rPr>
              <a:t>(3)</a:t>
            </a:r>
          </a:p>
        </p:txBody>
      </p:sp>
      <p:cxnSp>
        <p:nvCxnSpPr>
          <p:cNvPr id="16" name="Прямая соединительная линия 15"/>
          <p:cNvCxnSpPr/>
          <p:nvPr/>
        </p:nvCxnSpPr>
        <p:spPr>
          <a:xfrm>
            <a:off x="5819776" y="2722563"/>
            <a:ext cx="3175" cy="26860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321" name="TextBox 40"/>
          <p:cNvSpPr txBox="1">
            <a:spLocks noChangeArrowheads="1"/>
          </p:cNvSpPr>
          <p:nvPr/>
        </p:nvSpPr>
        <p:spPr bwMode="auto">
          <a:xfrm>
            <a:off x="5114926" y="5365750"/>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a:latin typeface="Arial" panose="020B0604020202020204" pitchFamily="34" charset="0"/>
              </a:rPr>
              <a:t>(</a:t>
            </a:r>
            <a:r>
              <a:rPr lang="en-US" altLang="ru-RU" sz="1800">
                <a:latin typeface="Arial" panose="020B0604020202020204" pitchFamily="34" charset="0"/>
              </a:rPr>
              <a:t>4</a:t>
            </a:r>
            <a:r>
              <a:rPr lang="ru-RU" altLang="ru-RU" sz="1800">
                <a:latin typeface="Arial" panose="020B0604020202020204" pitchFamily="34" charset="0"/>
              </a:rPr>
              <a:t>)</a:t>
            </a:r>
          </a:p>
        </p:txBody>
      </p:sp>
      <p:sp>
        <p:nvSpPr>
          <p:cNvPr id="12322" name="TextBox 41"/>
          <p:cNvSpPr txBox="1">
            <a:spLocks noChangeArrowheads="1"/>
          </p:cNvSpPr>
          <p:nvPr/>
        </p:nvSpPr>
        <p:spPr bwMode="auto">
          <a:xfrm>
            <a:off x="10085389" y="2846388"/>
            <a:ext cx="496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a:latin typeface="Comic Sans MS" panose="030F0702030302020204" pitchFamily="66" charset="0"/>
              </a:rPr>
              <a:t>(</a:t>
            </a:r>
            <a:r>
              <a:rPr lang="en-US" altLang="ru-RU" sz="1800">
                <a:latin typeface="Comic Sans MS" panose="030F0702030302020204" pitchFamily="66" charset="0"/>
              </a:rPr>
              <a:t>5</a:t>
            </a:r>
            <a:r>
              <a:rPr lang="ru-RU" altLang="ru-RU" sz="1800">
                <a:latin typeface="Comic Sans MS" panose="030F0702030302020204" pitchFamily="66" charset="0"/>
              </a:rPr>
              <a:t>)</a:t>
            </a:r>
          </a:p>
        </p:txBody>
      </p:sp>
      <p:sp>
        <p:nvSpPr>
          <p:cNvPr id="12323" name="TextBox 46"/>
          <p:cNvSpPr txBox="1">
            <a:spLocks noChangeArrowheads="1"/>
          </p:cNvSpPr>
          <p:nvPr/>
        </p:nvSpPr>
        <p:spPr bwMode="auto">
          <a:xfrm>
            <a:off x="10217150" y="3225800"/>
            <a:ext cx="49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a:latin typeface="Comic Sans MS" panose="030F0702030302020204" pitchFamily="66" charset="0"/>
              </a:rPr>
              <a:t>(</a:t>
            </a:r>
            <a:r>
              <a:rPr lang="en-US" altLang="ru-RU" sz="1800">
                <a:latin typeface="Comic Sans MS" panose="030F0702030302020204" pitchFamily="66" charset="0"/>
              </a:rPr>
              <a:t>6</a:t>
            </a:r>
            <a:r>
              <a:rPr lang="ru-RU" altLang="ru-RU" sz="1800">
                <a:latin typeface="Comic Sans MS" panose="030F0702030302020204" pitchFamily="66" charset="0"/>
              </a:rPr>
              <a:t>)</a:t>
            </a:r>
          </a:p>
        </p:txBody>
      </p:sp>
      <p:sp>
        <p:nvSpPr>
          <p:cNvPr id="12324" name="TextBox 47"/>
          <p:cNvSpPr txBox="1">
            <a:spLocks noChangeArrowheads="1"/>
          </p:cNvSpPr>
          <p:nvPr/>
        </p:nvSpPr>
        <p:spPr bwMode="auto">
          <a:xfrm>
            <a:off x="10191750" y="3646489"/>
            <a:ext cx="495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a:latin typeface="Comic Sans MS" panose="030F0702030302020204" pitchFamily="66" charset="0"/>
              </a:rPr>
              <a:t>(</a:t>
            </a:r>
            <a:r>
              <a:rPr lang="en-US" altLang="ru-RU" sz="1800">
                <a:latin typeface="Comic Sans MS" panose="030F0702030302020204" pitchFamily="66" charset="0"/>
              </a:rPr>
              <a:t>7</a:t>
            </a:r>
            <a:r>
              <a:rPr lang="ru-RU" altLang="ru-RU" sz="1800">
                <a:latin typeface="Comic Sans MS" panose="030F0702030302020204" pitchFamily="66" charset="0"/>
              </a:rPr>
              <a:t>)</a:t>
            </a:r>
          </a:p>
        </p:txBody>
      </p:sp>
      <p:cxnSp>
        <p:nvCxnSpPr>
          <p:cNvPr id="22" name="Прямая соединительная линия 21"/>
          <p:cNvCxnSpPr/>
          <p:nvPr/>
        </p:nvCxnSpPr>
        <p:spPr>
          <a:xfrm flipV="1">
            <a:off x="1511301" y="4640263"/>
            <a:ext cx="4303713" cy="6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9183689" y="3189288"/>
            <a:ext cx="8842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2327" name="Объект 51"/>
          <p:cNvGraphicFramePr>
            <a:graphicFrameLocks noChangeAspect="1"/>
          </p:cNvGraphicFramePr>
          <p:nvPr/>
        </p:nvGraphicFramePr>
        <p:xfrm>
          <a:off x="9161463" y="3189288"/>
          <a:ext cx="1111250" cy="360362"/>
        </p:xfrm>
        <a:graphic>
          <a:graphicData uri="http://schemas.openxmlformats.org/presentationml/2006/ole">
            <mc:AlternateContent xmlns:mc="http://schemas.openxmlformats.org/markup-compatibility/2006">
              <mc:Choice xmlns:v="urn:schemas-microsoft-com:vml" Requires="v">
                <p:oleObj spid="_x0000_s1067" name="Equation" r:id="rId31" imgW="761669" imgH="253890" progId="Equation.DSMT4">
                  <p:embed/>
                </p:oleObj>
              </mc:Choice>
              <mc:Fallback>
                <p:oleObj name="Equation" r:id="rId31" imgW="761669" imgH="253890" progId="Equation.DSMT4">
                  <p:embed/>
                  <p:pic>
                    <p:nvPicPr>
                      <p:cNvPr id="12327" name="Объект 5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161463" y="3189288"/>
                        <a:ext cx="11112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328" name="TextBox 52"/>
          <p:cNvSpPr txBox="1">
            <a:spLocks noChangeArrowheads="1"/>
          </p:cNvSpPr>
          <p:nvPr/>
        </p:nvSpPr>
        <p:spPr bwMode="auto">
          <a:xfrm>
            <a:off x="10090150" y="4654550"/>
            <a:ext cx="49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a:latin typeface="Comic Sans MS" panose="030F0702030302020204" pitchFamily="66" charset="0"/>
              </a:rPr>
              <a:t>(8)</a:t>
            </a:r>
          </a:p>
        </p:txBody>
      </p:sp>
      <p:sp>
        <p:nvSpPr>
          <p:cNvPr id="55" name="Прямоугольник 54"/>
          <p:cNvSpPr/>
          <p:nvPr/>
        </p:nvSpPr>
        <p:spPr>
          <a:xfrm>
            <a:off x="5795963" y="3838576"/>
            <a:ext cx="4843462" cy="479425"/>
          </a:xfrm>
          <a:prstGeom prst="rect">
            <a:avLst/>
          </a:prstGeom>
        </p:spPr>
        <p:txBody>
          <a:bodyPr>
            <a:spAutoFit/>
          </a:bodyPr>
          <a:lstStyle/>
          <a:p>
            <a:pPr algn="ctr">
              <a:lnSpc>
                <a:spcPct val="120000"/>
              </a:lnSpc>
              <a:tabLst>
                <a:tab pos="342900" algn="l"/>
              </a:tabLst>
              <a:defRPr/>
            </a:pPr>
            <a:r>
              <a:rPr lang="en-US" sz="1050" dirty="0">
                <a:latin typeface="Comic Sans MS" panose="030F0702030302020204" pitchFamily="66" charset="0"/>
                <a:ea typeface="Times New Roman" panose="02020603050405020304" pitchFamily="18" charset="0"/>
              </a:rPr>
              <a:t>Matrices</a:t>
            </a:r>
            <a:r>
              <a:rPr lang="ru-RU" sz="1050" dirty="0">
                <a:latin typeface="Comic Sans MS" panose="030F0702030302020204" pitchFamily="66" charset="0"/>
                <a:ea typeface="Times New Roman" panose="02020603050405020304" pitchFamily="18" charset="0"/>
              </a:rPr>
              <a:t> </a:t>
            </a:r>
            <a:r>
              <a:rPr lang="en-US" sz="1050" b="1" dirty="0">
                <a:latin typeface="Times New Roman" panose="02020603050405020304" pitchFamily="18" charset="0"/>
                <a:ea typeface="Times New Roman" panose="02020603050405020304" pitchFamily="18" charset="0"/>
                <a:cs typeface="Times New Roman" panose="02020603050405020304" pitchFamily="18" charset="0"/>
              </a:rPr>
              <a:t>A</a:t>
            </a:r>
            <a:r>
              <a:rPr lang="en-US" sz="1050" dirty="0">
                <a:latin typeface="Comic Sans MS" panose="030F0702030302020204" pitchFamily="66" charset="0"/>
                <a:ea typeface="Times New Roman" panose="02020603050405020304" pitchFamily="18" charset="0"/>
              </a:rPr>
              <a:t> and</a:t>
            </a:r>
            <a:r>
              <a:rPr lang="ru-RU" sz="1050" dirty="0">
                <a:latin typeface="Comic Sans MS" panose="030F0702030302020204" pitchFamily="66" charset="0"/>
                <a:ea typeface="Times New Roman" panose="02020603050405020304" pitchFamily="18" charset="0"/>
              </a:rPr>
              <a:t> </a:t>
            </a:r>
            <a:r>
              <a:rPr lang="en-US" sz="1050" b="1" dirty="0">
                <a:latin typeface="Times New Roman" panose="02020603050405020304" pitchFamily="18" charset="0"/>
                <a:ea typeface="Times New Roman" panose="02020603050405020304" pitchFamily="18" charset="0"/>
                <a:cs typeface="Times New Roman" panose="02020603050405020304" pitchFamily="18" charset="0"/>
              </a:rPr>
              <a:t>H</a:t>
            </a:r>
            <a:r>
              <a:rPr lang="en-US" sz="1050" dirty="0">
                <a:latin typeface="Comic Sans MS" panose="030F0702030302020204" pitchFamily="66" charset="0"/>
                <a:ea typeface="Times New Roman" panose="02020603050405020304" pitchFamily="18" charset="0"/>
              </a:rPr>
              <a:t> can be found in</a:t>
            </a:r>
          </a:p>
          <a:p>
            <a:pPr algn="ctr">
              <a:lnSpc>
                <a:spcPct val="120000"/>
              </a:lnSpc>
              <a:tabLst>
                <a:tab pos="342900" algn="l"/>
              </a:tabLst>
              <a:defRPr/>
            </a:pPr>
            <a:r>
              <a:rPr lang="en-US" sz="1050" dirty="0">
                <a:latin typeface="Comic Sans MS" panose="030F0702030302020204" pitchFamily="66" charset="0"/>
                <a:ea typeface="Times New Roman" panose="02020603050405020304" pitchFamily="18" charset="0"/>
              </a:rPr>
              <a:t>[Marchuk</a:t>
            </a:r>
            <a:r>
              <a:rPr lang="ru-RU" sz="1050" dirty="0">
                <a:latin typeface="Comic Sans MS" panose="030F0702030302020204" pitchFamily="66" charset="0"/>
                <a:ea typeface="Times New Roman" panose="02020603050405020304" pitchFamily="18" charset="0"/>
              </a:rPr>
              <a:t> </a:t>
            </a:r>
            <a:r>
              <a:rPr lang="en-US" sz="1050" dirty="0">
                <a:latin typeface="Comic Sans MS" panose="030F0702030302020204" pitchFamily="66" charset="0"/>
                <a:ea typeface="Times New Roman" panose="02020603050405020304" pitchFamily="18" charset="0"/>
              </a:rPr>
              <a:t>G</a:t>
            </a:r>
            <a:r>
              <a:rPr lang="ru-RU" sz="1050" dirty="0">
                <a:latin typeface="Comic Sans MS" panose="030F0702030302020204" pitchFamily="66" charset="0"/>
                <a:ea typeface="Times New Roman" panose="02020603050405020304" pitchFamily="18" charset="0"/>
              </a:rPr>
              <a:t>.</a:t>
            </a:r>
            <a:r>
              <a:rPr lang="en-US" sz="1050" dirty="0">
                <a:latin typeface="Comic Sans MS" panose="030F0702030302020204" pitchFamily="66" charset="0"/>
                <a:ea typeface="Times New Roman" panose="02020603050405020304" pitchFamily="18" charset="0"/>
              </a:rPr>
              <a:t>I</a:t>
            </a:r>
            <a:r>
              <a:rPr lang="ru-RU" sz="1050" dirty="0">
                <a:latin typeface="Comic Sans MS" panose="030F0702030302020204" pitchFamily="66" charset="0"/>
                <a:ea typeface="Times New Roman" panose="02020603050405020304" pitchFamily="18" charset="0"/>
              </a:rPr>
              <a:t>. </a:t>
            </a:r>
            <a:r>
              <a:rPr lang="en-US" sz="1050" dirty="0">
                <a:latin typeface="Comic Sans MS" panose="030F0702030302020204" pitchFamily="66" charset="0"/>
              </a:rPr>
              <a:t>Methods of Numerical Mathematics</a:t>
            </a:r>
            <a:r>
              <a:rPr lang="ru-RU" sz="1050" dirty="0">
                <a:latin typeface="Comic Sans MS" panose="030F0702030302020204" pitchFamily="66" charset="0"/>
                <a:ea typeface="Times New Roman" panose="02020603050405020304" pitchFamily="18" charset="0"/>
              </a:rPr>
              <a:t>.</a:t>
            </a:r>
            <a:r>
              <a:rPr lang="en-US" sz="1050" dirty="0">
                <a:latin typeface="Comic Sans MS" panose="030F0702030302020204" pitchFamily="66" charset="0"/>
                <a:ea typeface="Times New Roman" panose="02020603050405020304" pitchFamily="18" charset="0"/>
              </a:rPr>
              <a:t> </a:t>
            </a:r>
            <a:r>
              <a:rPr lang="ru-RU" sz="1050" dirty="0">
                <a:latin typeface="Comic Sans MS" panose="030F0702030302020204" pitchFamily="66" charset="0"/>
                <a:ea typeface="Times New Roman" panose="02020603050405020304" pitchFamily="18" charset="0"/>
              </a:rPr>
              <a:t>–</a:t>
            </a:r>
            <a:r>
              <a:rPr lang="en-US" sz="1050" dirty="0">
                <a:latin typeface="Comic Sans MS" panose="030F0702030302020204" pitchFamily="66" charset="0"/>
                <a:ea typeface="Times New Roman" panose="02020603050405020304" pitchFamily="18" charset="0"/>
              </a:rPr>
              <a:t>Springer NY</a:t>
            </a:r>
            <a:r>
              <a:rPr lang="ru-RU" sz="1050" dirty="0">
                <a:latin typeface="Comic Sans MS" panose="030F0702030302020204" pitchFamily="66" charset="0"/>
                <a:ea typeface="Times New Roman" panose="02020603050405020304" pitchFamily="18" charset="0"/>
              </a:rPr>
              <a:t>, 198</a:t>
            </a:r>
            <a:r>
              <a:rPr lang="en-US" sz="1050" dirty="0">
                <a:latin typeface="Comic Sans MS" panose="030F0702030302020204" pitchFamily="66" charset="0"/>
                <a:ea typeface="Times New Roman" panose="02020603050405020304" pitchFamily="18" charset="0"/>
              </a:rPr>
              <a:t>2]</a:t>
            </a:r>
            <a:r>
              <a:rPr lang="ru-RU" sz="1050" dirty="0">
                <a:latin typeface="Comic Sans MS" panose="030F0702030302020204" pitchFamily="66" charset="0"/>
                <a:ea typeface="Times New Roman" panose="02020603050405020304" pitchFamily="18" charset="0"/>
              </a:rPr>
              <a:t> </a:t>
            </a:r>
          </a:p>
        </p:txBody>
      </p:sp>
      <p:cxnSp>
        <p:nvCxnSpPr>
          <p:cNvPr id="50" name="Прямая соединительная линия 49"/>
          <p:cNvCxnSpPr/>
          <p:nvPr/>
        </p:nvCxnSpPr>
        <p:spPr>
          <a:xfrm>
            <a:off x="1654175" y="2722563"/>
            <a:ext cx="8821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331"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1B0082C-CEDD-4284-B925-29D22BF4D410}" type="slidenum">
              <a:rPr lang="ru-RU" altLang="ru-RU" smtClean="0">
                <a:solidFill>
                  <a:srgbClr val="898989"/>
                </a:solidFill>
              </a:rPr>
              <a:pPr/>
              <a:t>4</a:t>
            </a:fld>
            <a:endParaRPr lang="ru-RU" altLang="ru-RU" smtClean="0">
              <a:solidFill>
                <a:srgbClr val="898989"/>
              </a:solidFill>
            </a:endParaRPr>
          </a:p>
        </p:txBody>
      </p:sp>
    </p:spTree>
    <p:extLst>
      <p:ext uri="{BB962C8B-B14F-4D97-AF65-F5344CB8AC3E}">
        <p14:creationId xmlns:p14="http://schemas.microsoft.com/office/powerpoint/2010/main" val="2697300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txBox="1">
            <a:spLocks/>
          </p:cNvSpPr>
          <p:nvPr/>
        </p:nvSpPr>
        <p:spPr bwMode="auto">
          <a:xfrm>
            <a:off x="1622425" y="28575"/>
            <a:ext cx="89471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ru-RU" sz="2400" b="1" dirty="0">
                <a:latin typeface="Arial" panose="020B0604020202020204" pitchFamily="34" charset="0"/>
              </a:rPr>
              <a:t>Cubic spline interpolation allows to get smooth function between grid points</a:t>
            </a:r>
          </a:p>
        </p:txBody>
      </p:sp>
      <p:sp>
        <p:nvSpPr>
          <p:cNvPr id="2" name="Прямоугольник 1"/>
          <p:cNvSpPr>
            <a:spLocks noRot="1" noChangeAspect="1" noMove="1" noResize="1" noEditPoints="1" noAdjustHandles="1" noChangeArrowheads="1" noChangeShapeType="1" noTextEdit="1"/>
          </p:cNvSpPr>
          <p:nvPr/>
        </p:nvSpPr>
        <p:spPr>
          <a:xfrm>
            <a:off x="2063552" y="4834511"/>
            <a:ext cx="8305726" cy="638636"/>
          </a:xfrm>
          <a:prstGeom prst="rect">
            <a:avLst/>
          </a:prstGeom>
          <a:blipFill>
            <a:blip r:embed="rId2"/>
            <a:stretch>
              <a:fillRect b="-4762"/>
            </a:stretch>
          </a:blipFill>
        </p:spPr>
        <p:txBody>
          <a:bodyPr/>
          <a:lstStyle/>
          <a:p>
            <a:pPr>
              <a:defRPr/>
            </a:pPr>
            <a:r>
              <a:rPr lang="ru-RU">
                <a:noFill/>
              </a:rPr>
              <a:t> </a:t>
            </a:r>
          </a:p>
        </p:txBody>
      </p:sp>
      <p:pic>
        <p:nvPicPr>
          <p:cNvPr id="14340" name="Рисунок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9414" y="1054101"/>
            <a:ext cx="8720137"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Прямоугольник 4"/>
          <p:cNvSpPr>
            <a:spLocks noChangeArrowheads="1"/>
          </p:cNvSpPr>
          <p:nvPr/>
        </p:nvSpPr>
        <p:spPr bwMode="auto">
          <a:xfrm>
            <a:off x="7988300" y="3008314"/>
            <a:ext cx="2311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600">
                <a:solidFill>
                  <a:srgbClr val="0000FF"/>
                </a:solidFill>
                <a:latin typeface="Arial" panose="020B0604020202020204" pitchFamily="34" charset="0"/>
              </a:rPr>
              <a:t>Smooth interpolation</a:t>
            </a:r>
            <a:endParaRPr lang="ru-RU" altLang="ru-RU" sz="1600">
              <a:solidFill>
                <a:srgbClr val="0000FF"/>
              </a:solidFill>
              <a:latin typeface="Arial" panose="020B0604020202020204" pitchFamily="34" charset="0"/>
            </a:endParaRPr>
          </a:p>
        </p:txBody>
      </p:sp>
      <p:cxnSp>
        <p:nvCxnSpPr>
          <p:cNvPr id="10" name="Прямая со стрелкой 9"/>
          <p:cNvCxnSpPr/>
          <p:nvPr/>
        </p:nvCxnSpPr>
        <p:spPr>
          <a:xfrm flipH="1">
            <a:off x="7527926" y="2332039"/>
            <a:ext cx="595313" cy="809625"/>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a:off x="7680176" y="3301098"/>
            <a:ext cx="576064" cy="431721"/>
          </a:xfrm>
          <a:prstGeom prst="straightConnector1">
            <a:avLst/>
          </a:prstGeom>
          <a:ln w="22225">
            <a:solidFill>
              <a:srgbClr val="0000FF"/>
            </a:solidFill>
            <a:tailEnd type="arrow"/>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14344" name="Прямоугольник 11"/>
          <p:cNvSpPr>
            <a:spLocks noChangeArrowheads="1"/>
          </p:cNvSpPr>
          <p:nvPr/>
        </p:nvSpPr>
        <p:spPr bwMode="auto">
          <a:xfrm>
            <a:off x="8093076" y="1300164"/>
            <a:ext cx="25749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600">
                <a:latin typeface="Arial" panose="020B0604020202020204" pitchFamily="34" charset="0"/>
              </a:rPr>
              <a:t>The values of hyperradial wave fucntions in grid points are found from eigenvectors.</a:t>
            </a:r>
            <a:endParaRPr lang="ru-RU" altLang="ru-RU" sz="1600">
              <a:solidFill>
                <a:srgbClr val="0000FF"/>
              </a:solidFill>
              <a:latin typeface="Arial" panose="020B0604020202020204" pitchFamily="34" charset="0"/>
            </a:endParaRPr>
          </a:p>
        </p:txBody>
      </p:sp>
      <p:sp>
        <p:nvSpPr>
          <p:cNvPr id="11" name="Прямоугольник 10"/>
          <p:cNvSpPr/>
          <p:nvPr/>
        </p:nvSpPr>
        <p:spPr>
          <a:xfrm>
            <a:off x="8093076" y="1339850"/>
            <a:ext cx="2422525" cy="9921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346" name="Номер слайда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CF9803A-7473-40F2-B289-92667CCE6AEE}" type="slidenum">
              <a:rPr lang="ru-RU" altLang="ru-RU" smtClean="0">
                <a:solidFill>
                  <a:srgbClr val="898989"/>
                </a:solidFill>
              </a:rPr>
              <a:pPr/>
              <a:t>5</a:t>
            </a:fld>
            <a:endParaRPr lang="ru-RU" altLang="ru-RU" smtClean="0">
              <a:solidFill>
                <a:srgbClr val="898989"/>
              </a:solidFill>
            </a:endParaRPr>
          </a:p>
        </p:txBody>
      </p:sp>
    </p:spTree>
    <p:extLst>
      <p:ext uri="{BB962C8B-B14F-4D97-AF65-F5344CB8AC3E}">
        <p14:creationId xmlns:p14="http://schemas.microsoft.com/office/powerpoint/2010/main" val="41293546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723015" y="-163401"/>
            <a:ext cx="11417361" cy="1081395"/>
          </a:xfrm>
        </p:spPr>
        <p:txBody>
          <a:bodyPr>
            <a:normAutofit/>
          </a:bodyPr>
          <a:lstStyle/>
          <a:p>
            <a:r>
              <a:rPr lang="en-US" sz="2800" dirty="0" smtClean="0">
                <a:latin typeface="Comic Sans MS" panose="030F0702030302020204" pitchFamily="66" charset="0"/>
                <a:cs typeface="Times New Roman" panose="02020603050405020304" pitchFamily="18" charset="0"/>
              </a:rPr>
              <a:t>Interaction potential of alpha-particles</a:t>
            </a:r>
            <a:endParaRPr lang="ru-RU" sz="2800" dirty="0">
              <a:latin typeface="Times New Roman" panose="02020603050405020304" pitchFamily="18" charset="0"/>
              <a:cs typeface="Times New Roman" panose="02020603050405020304" pitchFamily="18" charset="0"/>
            </a:endParaRPr>
          </a:p>
        </p:txBody>
      </p:sp>
      <p:sp>
        <p:nvSpPr>
          <p:cNvPr id="5" name="Номер слайда 3"/>
          <p:cNvSpPr>
            <a:spLocks noGrp="1"/>
          </p:cNvSpPr>
          <p:nvPr>
            <p:ph type="sldNum" sz="quarter" idx="12"/>
          </p:nvPr>
        </p:nvSpPr>
        <p:spPr/>
        <p:txBody>
          <a:bodyPr/>
          <a:lstStyle/>
          <a:p>
            <a:fld id="{C9321AF3-3E19-41D5-9C77-A585D985A6D5}" type="slidenum">
              <a:rPr lang="ru-RU" sz="2000" smtClean="0"/>
              <a:pPr/>
              <a:t>6</a:t>
            </a:fld>
            <a:endParaRPr lang="ru-RU" sz="2000" dirty="0"/>
          </a:p>
        </p:txBody>
      </p:sp>
      <p:sp>
        <p:nvSpPr>
          <p:cNvPr id="12" name="Прямоугольник 11"/>
          <p:cNvSpPr/>
          <p:nvPr/>
        </p:nvSpPr>
        <p:spPr>
          <a:xfrm>
            <a:off x="84100" y="5680526"/>
            <a:ext cx="10855409" cy="978729"/>
          </a:xfrm>
          <a:prstGeom prst="rect">
            <a:avLst/>
          </a:prstGeom>
        </p:spPr>
        <p:txBody>
          <a:bodyPr wrap="square">
            <a:spAutoFit/>
          </a:bodyPr>
          <a:lstStyle/>
          <a:p>
            <a:pPr>
              <a:lnSpc>
                <a:spcPct val="120000"/>
              </a:lnSpc>
            </a:pPr>
            <a:r>
              <a:rPr lang="en-US" dirty="0">
                <a:latin typeface="Comic Sans MS" panose="030F0702030302020204" pitchFamily="66" charset="0"/>
              </a:rPr>
              <a:t>[</a:t>
            </a:r>
            <a:r>
              <a:rPr lang="ru-RU" dirty="0">
                <a:latin typeface="Comic Sans MS" panose="030F0702030302020204" pitchFamily="66" charset="0"/>
              </a:rPr>
              <a:t>1</a:t>
            </a:r>
            <a:r>
              <a:rPr lang="en-US" dirty="0">
                <a:latin typeface="Comic Sans MS" panose="030F0702030302020204" pitchFamily="66" charset="0"/>
              </a:rPr>
              <a:t>] S. Ali, A.R. </a:t>
            </a:r>
            <a:r>
              <a:rPr lang="en-US" dirty="0" err="1">
                <a:latin typeface="Comic Sans MS" panose="030F0702030302020204" pitchFamily="66" charset="0"/>
              </a:rPr>
              <a:t>Bodmer</a:t>
            </a:r>
            <a:r>
              <a:rPr lang="en-US" dirty="0">
                <a:latin typeface="Comic Sans MS" panose="030F0702030302020204" pitchFamily="66" charset="0"/>
              </a:rPr>
              <a:t>, </a:t>
            </a:r>
            <a:r>
              <a:rPr lang="en-US" dirty="0" err="1">
                <a:latin typeface="Comic Sans MS" panose="030F0702030302020204" pitchFamily="66" charset="0"/>
              </a:rPr>
              <a:t>Nucl</a:t>
            </a:r>
            <a:r>
              <a:rPr lang="en-US" dirty="0">
                <a:latin typeface="Comic Sans MS" panose="030F0702030302020204" pitchFamily="66" charset="0"/>
              </a:rPr>
              <a:t>. Phys. </a:t>
            </a:r>
            <a:r>
              <a:rPr lang="en-US" b="1" dirty="0">
                <a:latin typeface="Comic Sans MS" panose="030F0702030302020204" pitchFamily="66" charset="0"/>
              </a:rPr>
              <a:t>80</a:t>
            </a:r>
            <a:r>
              <a:rPr lang="en-US" dirty="0">
                <a:latin typeface="Comic Sans MS" panose="030F0702030302020204" pitchFamily="66" charset="0"/>
              </a:rPr>
              <a:t>, 99 (1966</a:t>
            </a:r>
            <a:r>
              <a:rPr lang="en-US" dirty="0" smtClean="0">
                <a:latin typeface="Comic Sans MS" panose="030F0702030302020204" pitchFamily="66" charset="0"/>
              </a:rPr>
              <a:t>).</a:t>
            </a:r>
            <a:endParaRPr lang="ru-RU" dirty="0" smtClean="0">
              <a:latin typeface="Comic Sans MS" panose="030F0702030302020204" pitchFamily="66" charset="0"/>
            </a:endParaRPr>
          </a:p>
          <a:p>
            <a:r>
              <a:rPr lang="en-US" dirty="0" smtClean="0">
                <a:latin typeface="Comic Sans MS" panose="030F0702030302020204" pitchFamily="66" charset="0"/>
                <a:ea typeface="Times New Roman" panose="02020603050405020304" pitchFamily="18" charset="0"/>
              </a:rPr>
              <a:t>[</a:t>
            </a:r>
            <a:r>
              <a:rPr lang="ru-RU" dirty="0">
                <a:latin typeface="Comic Sans MS" panose="030F0702030302020204" pitchFamily="66" charset="0"/>
                <a:ea typeface="Times New Roman" panose="02020603050405020304" pitchFamily="18" charset="0"/>
              </a:rPr>
              <a:t>2</a:t>
            </a:r>
            <a:r>
              <a:rPr lang="en-US" dirty="0" smtClean="0">
                <a:latin typeface="Comic Sans MS" panose="030F0702030302020204" pitchFamily="66" charset="0"/>
                <a:ea typeface="Times New Roman" panose="02020603050405020304" pitchFamily="18" charset="0"/>
              </a:rPr>
              <a:t>] </a:t>
            </a:r>
            <a:r>
              <a:rPr lang="fr-FR" dirty="0">
                <a:latin typeface="Comic Sans MS" panose="030F0702030302020204" pitchFamily="66" charset="0"/>
              </a:rPr>
              <a:t>H. </a:t>
            </a:r>
            <a:r>
              <a:rPr lang="fr-FR" dirty="0" err="1">
                <a:latin typeface="Comic Sans MS" panose="030F0702030302020204" pitchFamily="66" charset="0"/>
              </a:rPr>
              <a:t>Suno</a:t>
            </a:r>
            <a:r>
              <a:rPr lang="fr-FR" dirty="0">
                <a:latin typeface="Comic Sans MS" panose="030F0702030302020204" pitchFamily="66" charset="0"/>
              </a:rPr>
              <a:t>, Y. Suzuki, P. </a:t>
            </a:r>
            <a:r>
              <a:rPr lang="fr-FR" dirty="0" err="1">
                <a:latin typeface="Comic Sans MS" panose="030F0702030302020204" pitchFamily="66" charset="0"/>
              </a:rPr>
              <a:t>Descouvemont</a:t>
            </a:r>
            <a:r>
              <a:rPr lang="fr-FR" dirty="0">
                <a:latin typeface="Comic Sans MS" panose="030F0702030302020204" pitchFamily="66" charset="0"/>
              </a:rPr>
              <a:t>, Phys. </a:t>
            </a:r>
            <a:r>
              <a:rPr lang="fr-FR" dirty="0" err="1">
                <a:latin typeface="Comic Sans MS" panose="030F0702030302020204" pitchFamily="66" charset="0"/>
              </a:rPr>
              <a:t>Rev</a:t>
            </a:r>
            <a:r>
              <a:rPr lang="fr-FR" dirty="0">
                <a:latin typeface="Comic Sans MS" panose="030F0702030302020204" pitchFamily="66" charset="0"/>
              </a:rPr>
              <a:t>. C </a:t>
            </a:r>
            <a:r>
              <a:rPr lang="fr-FR" b="1" dirty="0">
                <a:latin typeface="Comic Sans MS" panose="030F0702030302020204" pitchFamily="66" charset="0"/>
              </a:rPr>
              <a:t>91</a:t>
            </a:r>
            <a:r>
              <a:rPr lang="fr-FR" dirty="0">
                <a:latin typeface="Comic Sans MS" panose="030F0702030302020204" pitchFamily="66" charset="0"/>
              </a:rPr>
              <a:t>, </a:t>
            </a:r>
            <a:r>
              <a:rPr lang="fr-FR" dirty="0" smtClean="0">
                <a:latin typeface="Comic Sans MS" panose="030F0702030302020204" pitchFamily="66" charset="0"/>
              </a:rPr>
              <a:t>014004 </a:t>
            </a:r>
            <a:r>
              <a:rPr lang="ru-RU" dirty="0" smtClean="0">
                <a:latin typeface="Comic Sans MS" panose="030F0702030302020204" pitchFamily="66" charset="0"/>
              </a:rPr>
              <a:t>(2015).</a:t>
            </a:r>
          </a:p>
          <a:p>
            <a:r>
              <a:rPr lang="en-US" dirty="0">
                <a:latin typeface="Comic Sans MS" panose="030F0702030302020204" pitchFamily="66" charset="0"/>
              </a:rPr>
              <a:t>[</a:t>
            </a:r>
            <a:r>
              <a:rPr lang="ru-RU" dirty="0">
                <a:latin typeface="Comic Sans MS" panose="030F0702030302020204" pitchFamily="66" charset="0"/>
              </a:rPr>
              <a:t>3</a:t>
            </a:r>
            <a:r>
              <a:rPr lang="en-US" dirty="0">
                <a:latin typeface="Comic Sans MS" panose="030F0702030302020204" pitchFamily="66" charset="0"/>
              </a:rPr>
              <a:t>] V.V. </a:t>
            </a:r>
            <a:r>
              <a:rPr lang="en-US" dirty="0" err="1">
                <a:latin typeface="Comic Sans MS" panose="030F0702030302020204" pitchFamily="66" charset="0"/>
              </a:rPr>
              <a:t>Samarin</a:t>
            </a:r>
            <a:r>
              <a:rPr lang="ru-RU" dirty="0">
                <a:latin typeface="Comic Sans MS" panose="030F0702030302020204" pitchFamily="66" charset="0"/>
              </a:rPr>
              <a:t>,</a:t>
            </a:r>
            <a:r>
              <a:rPr lang="en-US" dirty="0">
                <a:latin typeface="Comic Sans MS" panose="030F0702030302020204" pitchFamily="66" charset="0"/>
              </a:rPr>
              <a:t> Study of spatial structures in </a:t>
            </a:r>
            <a:r>
              <a:rPr lang="el-GR" i="1" dirty="0">
                <a:latin typeface="Times New Roman" panose="02020603050405020304" pitchFamily="18" charset="0"/>
                <a:cs typeface="Times New Roman" panose="02020603050405020304" pitchFamily="18" charset="0"/>
              </a:rPr>
              <a:t>α</a:t>
            </a:r>
            <a:r>
              <a:rPr lang="el-GR" dirty="0">
                <a:latin typeface="Comic Sans MS" panose="030F0702030302020204" pitchFamily="66" charset="0"/>
              </a:rPr>
              <a:t>-</a:t>
            </a:r>
            <a:r>
              <a:rPr lang="en-US" dirty="0">
                <a:latin typeface="Comic Sans MS" panose="030F0702030302020204" pitchFamily="66" charset="0"/>
              </a:rPr>
              <a:t>cluster nuclei, Eur. Phys. J. </a:t>
            </a:r>
            <a:r>
              <a:rPr lang="en-US" dirty="0" smtClean="0">
                <a:latin typeface="Comic Sans MS" panose="030F0702030302020204" pitchFamily="66" charset="0"/>
              </a:rPr>
              <a:t>A</a:t>
            </a:r>
            <a:r>
              <a:rPr lang="ru-RU" dirty="0" smtClean="0">
                <a:latin typeface="Comic Sans MS" panose="030F0702030302020204" pitchFamily="66" charset="0"/>
              </a:rPr>
              <a:t>,</a:t>
            </a:r>
            <a:r>
              <a:rPr lang="en-US" dirty="0" smtClean="0">
                <a:latin typeface="Comic Sans MS" panose="030F0702030302020204" pitchFamily="66" charset="0"/>
              </a:rPr>
              <a:t> </a:t>
            </a:r>
            <a:r>
              <a:rPr lang="en-US" dirty="0">
                <a:latin typeface="Comic Sans MS" panose="030F0702030302020204" pitchFamily="66" charset="0"/>
              </a:rPr>
              <a:t>58,  117</a:t>
            </a:r>
            <a:r>
              <a:rPr lang="en-US" dirty="0" smtClean="0">
                <a:latin typeface="Comic Sans MS" panose="030F0702030302020204" pitchFamily="66" charset="0"/>
              </a:rPr>
              <a:t> </a:t>
            </a:r>
            <a:r>
              <a:rPr lang="en-US" dirty="0">
                <a:latin typeface="Comic Sans MS" panose="030F0702030302020204" pitchFamily="66" charset="0"/>
              </a:rPr>
              <a:t>(2022</a:t>
            </a:r>
            <a:r>
              <a:rPr lang="en-US" dirty="0" smtClean="0">
                <a:latin typeface="Comic Sans MS" panose="030F0702030302020204" pitchFamily="66" charset="0"/>
              </a:rPr>
              <a:t>).</a:t>
            </a:r>
            <a:endParaRPr lang="en-US" dirty="0">
              <a:latin typeface="Comic Sans MS" panose="030F0702030302020204" pitchFamily="66" charset="0"/>
            </a:endParaRPr>
          </a:p>
        </p:txBody>
      </p:sp>
      <p:sp>
        <p:nvSpPr>
          <p:cNvPr id="13" name="Прямоугольник 12"/>
          <p:cNvSpPr/>
          <p:nvPr/>
        </p:nvSpPr>
        <p:spPr>
          <a:xfrm>
            <a:off x="117392" y="2092223"/>
            <a:ext cx="4227160" cy="646331"/>
          </a:xfrm>
          <a:prstGeom prst="rect">
            <a:avLst/>
          </a:prstGeom>
        </p:spPr>
        <p:txBody>
          <a:bodyPr wrap="square">
            <a:spAutoFit/>
          </a:bodyPr>
          <a:lstStyle/>
          <a:p>
            <a:r>
              <a:rPr lang="en-US" dirty="0" smtClean="0">
                <a:latin typeface="Comic Sans MS" panose="030F0702030302020204" pitchFamily="66" charset="0"/>
              </a:rPr>
              <a:t>Coulomb interaction             obtained from [</a:t>
            </a:r>
            <a:r>
              <a:rPr lang="ru-RU" dirty="0" smtClean="0">
                <a:latin typeface="Comic Sans MS" panose="030F0702030302020204" pitchFamily="66" charset="0"/>
              </a:rPr>
              <a:t>1</a:t>
            </a:r>
            <a:r>
              <a:rPr lang="en-US" dirty="0" smtClean="0">
                <a:latin typeface="Comic Sans MS" panose="030F0702030302020204" pitchFamily="66" charset="0"/>
              </a:rPr>
              <a:t>,</a:t>
            </a:r>
            <a:r>
              <a:rPr lang="ru-RU" dirty="0" smtClean="0">
                <a:latin typeface="Comic Sans MS" panose="030F0702030302020204" pitchFamily="66" charset="0"/>
              </a:rPr>
              <a:t>2</a:t>
            </a:r>
            <a:r>
              <a:rPr lang="en-US" dirty="0" smtClean="0">
                <a:latin typeface="Comic Sans MS" panose="030F0702030302020204" pitchFamily="66" charset="0"/>
              </a:rPr>
              <a:t>].</a:t>
            </a: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6031" y="595778"/>
            <a:ext cx="3544346" cy="2720533"/>
          </a:xfrm>
          <a:prstGeom prst="rect">
            <a:avLst/>
          </a:prstGeom>
        </p:spPr>
      </p:pic>
      <p:sp>
        <p:nvSpPr>
          <p:cNvPr id="17" name="Прямоугольник 16"/>
          <p:cNvSpPr/>
          <p:nvPr/>
        </p:nvSpPr>
        <p:spPr>
          <a:xfrm>
            <a:off x="117391" y="727000"/>
            <a:ext cx="5444799" cy="923330"/>
          </a:xfrm>
          <a:prstGeom prst="rect">
            <a:avLst/>
          </a:prstGeom>
        </p:spPr>
        <p:txBody>
          <a:bodyPr wrap="square">
            <a:spAutoFit/>
          </a:bodyPr>
          <a:lstStyle/>
          <a:p>
            <a:r>
              <a:rPr lang="en-US" dirty="0" smtClean="0">
                <a:latin typeface="Comic Sans MS" panose="030F0702030302020204" pitchFamily="66" charset="0"/>
              </a:rPr>
              <a:t>The potential of strong interaction </a:t>
            </a:r>
            <a:r>
              <a:rPr lang="en-US" i="1" dirty="0">
                <a:latin typeface="Times New Roman" panose="02020603050405020304" pitchFamily="18" charset="0"/>
                <a:cs typeface="Times New Roman" panose="02020603050405020304" pitchFamily="18" charset="0"/>
              </a:rPr>
              <a:t>V</a:t>
            </a:r>
            <a:r>
              <a:rPr lang="el-GR" baseline="-25000" dirty="0">
                <a:latin typeface="Times New Roman" panose="02020603050405020304" pitchFamily="18" charset="0"/>
                <a:cs typeface="Times New Roman" panose="02020603050405020304" pitchFamily="18" charset="0"/>
              </a:rPr>
              <a:t>α</a:t>
            </a:r>
            <a:r>
              <a:rPr lang="ru-RU" baseline="-25000" dirty="0">
                <a:latin typeface="Times New Roman" panose="02020603050405020304" pitchFamily="18" charset="0"/>
                <a:cs typeface="Times New Roman" panose="02020603050405020304" pitchFamily="18" charset="0"/>
              </a:rPr>
              <a:t>-</a:t>
            </a:r>
            <a:r>
              <a:rPr lang="el-GR" baseline="-25000" dirty="0">
                <a:latin typeface="Times New Roman" panose="02020603050405020304" pitchFamily="18" charset="0"/>
                <a:cs typeface="Times New Roman" panose="02020603050405020304" pitchFamily="18" charset="0"/>
              </a:rPr>
              <a:t>α</a:t>
            </a:r>
            <a:r>
              <a:rPr lang="en-US" dirty="0" smtClean="0">
                <a:latin typeface="Comic Sans MS" panose="030F0702030302020204" pitchFamily="66" charset="0"/>
              </a:rPr>
              <a:t> is </a:t>
            </a:r>
          </a:p>
          <a:p>
            <a:r>
              <a:rPr lang="en-US" dirty="0" smtClean="0">
                <a:latin typeface="Comic Sans MS" panose="030F0702030302020204" pitchFamily="66" charset="0"/>
              </a:rPr>
              <a:t>based on data of alpha-alpha scattering, </a:t>
            </a:r>
          </a:p>
          <a:p>
            <a:r>
              <a:rPr lang="en-US" dirty="0" smtClean="0">
                <a:latin typeface="Comic Sans MS" panose="030F0702030302020204" pitchFamily="66" charset="0"/>
              </a:rPr>
              <a:t>known as Ali-</a:t>
            </a:r>
            <a:r>
              <a:rPr lang="en-US" dirty="0" err="1" smtClean="0">
                <a:latin typeface="Comic Sans MS" panose="030F0702030302020204" pitchFamily="66" charset="0"/>
              </a:rPr>
              <a:t>Bodmer</a:t>
            </a:r>
            <a:r>
              <a:rPr lang="en-US" dirty="0" smtClean="0">
                <a:latin typeface="Comic Sans MS" panose="030F0702030302020204" pitchFamily="66" charset="0"/>
              </a:rPr>
              <a:t> (AB) potential</a:t>
            </a:r>
            <a:r>
              <a:rPr lang="ru-RU" dirty="0" smtClean="0">
                <a:latin typeface="Comic Sans MS" panose="030F0702030302020204" pitchFamily="66" charset="0"/>
              </a:rPr>
              <a:t> </a:t>
            </a:r>
            <a:r>
              <a:rPr lang="en-US" dirty="0" smtClean="0">
                <a:latin typeface="Comic Sans MS" panose="030F0702030302020204" pitchFamily="66" charset="0"/>
              </a:rPr>
              <a:t>[</a:t>
            </a:r>
            <a:r>
              <a:rPr lang="ru-RU" dirty="0" smtClean="0">
                <a:latin typeface="Comic Sans MS" panose="030F0702030302020204" pitchFamily="66" charset="0"/>
              </a:rPr>
              <a:t>1</a:t>
            </a:r>
            <a:r>
              <a:rPr lang="en-US" dirty="0" smtClean="0">
                <a:latin typeface="Comic Sans MS" panose="030F0702030302020204" pitchFamily="66" charset="0"/>
              </a:rPr>
              <a:t>]</a:t>
            </a:r>
            <a:endParaRPr lang="en-US" sz="2400" dirty="0">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6044306" y="3280905"/>
            <a:ext cx="5919094" cy="646331"/>
          </a:xfrm>
          <a:prstGeom prst="rect">
            <a:avLst/>
          </a:prstGeom>
        </p:spPr>
        <p:txBody>
          <a:bodyPr wrap="square">
            <a:spAutoFit/>
          </a:bodyPr>
          <a:lstStyle/>
          <a:p>
            <a:pPr algn="ctr"/>
            <a:r>
              <a:rPr lang="en-US" dirty="0">
                <a:latin typeface="Comic Sans MS" panose="030F0702030302020204" pitchFamily="66" charset="0"/>
              </a:rPr>
              <a:t>A</a:t>
            </a:r>
            <a:r>
              <a:rPr lang="en-US" dirty="0" smtClean="0">
                <a:latin typeface="Comic Sans MS" panose="030F0702030302020204" pitchFamily="66" charset="0"/>
              </a:rPr>
              <a:t>lpha-alpha scattering potentials </a:t>
            </a:r>
            <a:r>
              <a:rPr lang="en-US" dirty="0" smtClean="0">
                <a:latin typeface="Comic Sans MS" panose="030F0702030302020204" pitchFamily="66" charset="0"/>
                <a:cs typeface="Times New Roman" panose="02020603050405020304" pitchFamily="18" charset="0"/>
              </a:rPr>
              <a:t>AB</a:t>
            </a:r>
            <a:r>
              <a:rPr lang="ru-RU" dirty="0" smtClean="0">
                <a:latin typeface="Comic Sans MS" panose="030F0702030302020204" pitchFamily="66" charset="0"/>
                <a:cs typeface="Times New Roman" panose="02020603050405020304" pitchFamily="18" charset="0"/>
              </a:rPr>
              <a:t> (</a:t>
            </a:r>
            <a:r>
              <a:rPr lang="en-US" dirty="0" smtClean="0">
                <a:latin typeface="Comic Sans MS" panose="030F0702030302020204" pitchFamily="66" charset="0"/>
                <a:cs typeface="Times New Roman" panose="02020603050405020304" pitchFamily="18" charset="0"/>
              </a:rPr>
              <a:t>left</a:t>
            </a:r>
            <a:r>
              <a:rPr lang="ru-RU" dirty="0" smtClean="0">
                <a:latin typeface="Comic Sans MS" panose="030F0702030302020204" pitchFamily="66" charset="0"/>
                <a:cs typeface="Times New Roman" panose="02020603050405020304" pitchFamily="18" charset="0"/>
              </a:rPr>
              <a:t>) </a:t>
            </a:r>
            <a:r>
              <a:rPr lang="en-US" dirty="0" smtClean="0">
                <a:latin typeface="Comic Sans MS" panose="030F0702030302020204" pitchFamily="66" charset="0"/>
                <a:cs typeface="Times New Roman" panose="02020603050405020304" pitchFamily="18" charset="0"/>
              </a:rPr>
              <a:t>and</a:t>
            </a:r>
            <a:r>
              <a:rPr lang="ru-RU" dirty="0" smtClean="0">
                <a:latin typeface="Comic Sans MS" panose="030F0702030302020204" pitchFamily="66" charset="0"/>
                <a:cs typeface="Times New Roman" panose="02020603050405020304" pitchFamily="18" charset="0"/>
              </a:rPr>
              <a:t> 2</a:t>
            </a:r>
            <a:r>
              <a:rPr lang="en-US" dirty="0" smtClean="0">
                <a:latin typeface="Comic Sans MS" panose="030F0702030302020204" pitchFamily="66" charset="0"/>
                <a:cs typeface="Times New Roman" panose="02020603050405020304" pitchFamily="18" charset="0"/>
              </a:rPr>
              <a:t>W</a:t>
            </a:r>
            <a:r>
              <a:rPr lang="en-US" dirty="0">
                <a:latin typeface="Comic Sans MS" panose="030F0702030302020204" pitchFamily="66" charset="0"/>
                <a:cs typeface="Times New Roman" panose="02020603050405020304" pitchFamily="18" charset="0"/>
              </a:rPr>
              <a:t>S</a:t>
            </a:r>
            <a:r>
              <a:rPr lang="ru-RU" dirty="0" smtClean="0">
                <a:latin typeface="Comic Sans MS" panose="030F0702030302020204" pitchFamily="66" charset="0"/>
                <a:cs typeface="Times New Roman" panose="02020603050405020304" pitchFamily="18" charset="0"/>
              </a:rPr>
              <a:t> (</a:t>
            </a:r>
            <a:r>
              <a:rPr lang="en-US" dirty="0" smtClean="0">
                <a:latin typeface="Comic Sans MS" panose="030F0702030302020204" pitchFamily="66" charset="0"/>
                <a:cs typeface="Times New Roman" panose="02020603050405020304" pitchFamily="18" charset="0"/>
              </a:rPr>
              <a:t>right</a:t>
            </a:r>
            <a:r>
              <a:rPr lang="ru-RU" dirty="0" smtClean="0">
                <a:latin typeface="Comic Sans MS" panose="030F0702030302020204" pitchFamily="66" charset="0"/>
                <a:cs typeface="Times New Roman" panose="02020603050405020304" pitchFamily="18" charset="0"/>
              </a:rPr>
              <a:t>)</a:t>
            </a:r>
            <a:r>
              <a:rPr lang="en-US" dirty="0" smtClean="0">
                <a:latin typeface="Comic Sans MS" panose="030F0702030302020204" pitchFamily="66" charset="0"/>
                <a:cs typeface="Times New Roman" panose="02020603050405020304" pitchFamily="18" charset="0"/>
              </a:rPr>
              <a:t> are almost the same</a:t>
            </a:r>
            <a:r>
              <a:rPr lang="ru-RU" dirty="0" smtClean="0">
                <a:latin typeface="Comic Sans MS" panose="030F0702030302020204" pitchFamily="66" charset="0"/>
                <a:cs typeface="Times New Roman" panose="02020603050405020304" pitchFamily="18" charset="0"/>
              </a:rPr>
              <a:t>.</a:t>
            </a:r>
            <a:endParaRPr lang="en-US" sz="2400" dirty="0">
              <a:latin typeface="Comic Sans MS" panose="030F0702030302020204" pitchFamily="66" charset="0"/>
              <a:cs typeface="Times New Roman" panose="02020603050405020304" pitchFamily="18" charset="0"/>
            </a:endParaRPr>
          </a:p>
        </p:txBody>
      </p:sp>
      <p:graphicFrame>
        <p:nvGraphicFramePr>
          <p:cNvPr id="20" name="Объект 19"/>
          <p:cNvGraphicFramePr>
            <a:graphicFrameLocks noChangeAspect="1"/>
          </p:cNvGraphicFramePr>
          <p:nvPr>
            <p:extLst/>
          </p:nvPr>
        </p:nvGraphicFramePr>
        <p:xfrm>
          <a:off x="10368204" y="718757"/>
          <a:ext cx="925806" cy="462903"/>
        </p:xfrm>
        <a:graphic>
          <a:graphicData uri="http://schemas.openxmlformats.org/presentationml/2006/ole">
            <mc:AlternateContent xmlns:mc="http://schemas.openxmlformats.org/markup-compatibility/2006">
              <mc:Choice xmlns:v="urn:schemas-microsoft-com:vml" Requires="v">
                <p:oleObj spid="_x0000_s8210" name="Equation" r:id="rId4" imgW="507960" imgH="253800" progId="Equation.DSMT4">
                  <p:embed/>
                </p:oleObj>
              </mc:Choice>
              <mc:Fallback>
                <p:oleObj name="Equation" r:id="rId4" imgW="507960" imgH="253800" progId="Equation.DSMT4">
                  <p:embed/>
                  <p:pic>
                    <p:nvPicPr>
                      <p:cNvPr id="20" name="Объект 19"/>
                      <p:cNvPicPr/>
                      <p:nvPr/>
                    </p:nvPicPr>
                    <p:blipFill>
                      <a:blip r:embed="rId5"/>
                      <a:stretch>
                        <a:fillRect/>
                      </a:stretch>
                    </p:blipFill>
                    <p:spPr>
                      <a:xfrm>
                        <a:off x="10368204" y="718757"/>
                        <a:ext cx="925806" cy="462903"/>
                      </a:xfrm>
                      <a:prstGeom prst="rect">
                        <a:avLst/>
                      </a:prstGeom>
                    </p:spPr>
                  </p:pic>
                </p:oleObj>
              </mc:Fallback>
            </mc:AlternateContent>
          </a:graphicData>
        </a:graphic>
      </p:graphicFrame>
      <p:graphicFrame>
        <p:nvGraphicFramePr>
          <p:cNvPr id="22" name="Объект 21"/>
          <p:cNvGraphicFramePr>
            <a:graphicFrameLocks noChangeAspect="1"/>
          </p:cNvGraphicFramePr>
          <p:nvPr>
            <p:extLst/>
          </p:nvPr>
        </p:nvGraphicFramePr>
        <p:xfrm>
          <a:off x="407988" y="1651000"/>
          <a:ext cx="3937000" cy="446088"/>
        </p:xfrm>
        <a:graphic>
          <a:graphicData uri="http://schemas.openxmlformats.org/presentationml/2006/ole">
            <mc:AlternateContent xmlns:mc="http://schemas.openxmlformats.org/markup-compatibility/2006">
              <mc:Choice xmlns:v="urn:schemas-microsoft-com:vml" Requires="v">
                <p:oleObj spid="_x0000_s8211" name="Equation" r:id="rId6" imgW="2679480" imgH="279360" progId="Equation.DSMT4">
                  <p:embed/>
                </p:oleObj>
              </mc:Choice>
              <mc:Fallback>
                <p:oleObj name="Equation" r:id="rId6" imgW="2679480" imgH="279360" progId="Equation.DSMT4">
                  <p:embed/>
                  <p:pic>
                    <p:nvPicPr>
                      <p:cNvPr id="22" name="Объект 21"/>
                      <p:cNvPicPr>
                        <a:picLocks noChangeAspect="1" noChangeArrowheads="1"/>
                      </p:cNvPicPr>
                      <p:nvPr/>
                    </p:nvPicPr>
                    <p:blipFill>
                      <a:blip r:embed="rId7"/>
                      <a:srcRect/>
                      <a:stretch>
                        <a:fillRect/>
                      </a:stretch>
                    </p:blipFill>
                    <p:spPr bwMode="auto">
                      <a:xfrm>
                        <a:off x="407988" y="1651000"/>
                        <a:ext cx="3937000" cy="446088"/>
                      </a:xfrm>
                      <a:prstGeom prst="rect">
                        <a:avLst/>
                      </a:prstGeom>
                      <a:noFill/>
                    </p:spPr>
                  </p:pic>
                </p:oleObj>
              </mc:Fallback>
            </mc:AlternateContent>
          </a:graphicData>
        </a:graphic>
      </p:graphicFrame>
      <p:sp>
        <p:nvSpPr>
          <p:cNvPr id="25" name="Прямоугольник 24"/>
          <p:cNvSpPr/>
          <p:nvPr/>
        </p:nvSpPr>
        <p:spPr>
          <a:xfrm>
            <a:off x="11212721" y="765542"/>
            <a:ext cx="498855" cy="369332"/>
          </a:xfrm>
          <a:prstGeom prst="rect">
            <a:avLst/>
          </a:prstGeom>
        </p:spPr>
        <p:txBody>
          <a:bodyPr wrap="none">
            <a:spAutoFit/>
          </a:bodyPr>
          <a:lstStyle/>
          <a:p>
            <a:r>
              <a:rPr lang="en-US" dirty="0" smtClean="0">
                <a:latin typeface="Comic Sans MS" panose="030F0702030302020204" pitchFamily="66" charset="0"/>
              </a:rPr>
              <a:t>[</a:t>
            </a:r>
            <a:r>
              <a:rPr lang="ru-RU" dirty="0">
                <a:latin typeface="Comic Sans MS" panose="030F0702030302020204" pitchFamily="66" charset="0"/>
              </a:rPr>
              <a:t>3</a:t>
            </a:r>
            <a:r>
              <a:rPr lang="en-US" dirty="0" smtClean="0">
                <a:latin typeface="Comic Sans MS" panose="030F0702030302020204" pitchFamily="66"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27" name="Объект 26"/>
          <p:cNvGraphicFramePr>
            <a:graphicFrameLocks noChangeAspect="1"/>
          </p:cNvGraphicFramePr>
          <p:nvPr>
            <p:extLst/>
          </p:nvPr>
        </p:nvGraphicFramePr>
        <p:xfrm>
          <a:off x="349811" y="4987307"/>
          <a:ext cx="2489979" cy="706043"/>
        </p:xfrm>
        <a:graphic>
          <a:graphicData uri="http://schemas.openxmlformats.org/presentationml/2006/ole">
            <mc:AlternateContent xmlns:mc="http://schemas.openxmlformats.org/markup-compatibility/2006">
              <mc:Choice xmlns:v="urn:schemas-microsoft-com:vml" Requires="v">
                <p:oleObj spid="_x0000_s8212" name="Equation" r:id="rId8" imgW="1942920" imgH="507960" progId="Equation.DSMT4">
                  <p:embed/>
                </p:oleObj>
              </mc:Choice>
              <mc:Fallback>
                <p:oleObj name="Equation" r:id="rId8" imgW="1942920" imgH="507960" progId="Equation.DSMT4">
                  <p:embed/>
                  <p:pic>
                    <p:nvPicPr>
                      <p:cNvPr id="27" name="Объект 26"/>
                      <p:cNvPicPr>
                        <a:picLocks noChangeAspect="1" noChangeArrowheads="1"/>
                      </p:cNvPicPr>
                      <p:nvPr/>
                    </p:nvPicPr>
                    <p:blipFill>
                      <a:blip r:embed="rId9"/>
                      <a:srcRect/>
                      <a:stretch>
                        <a:fillRect/>
                      </a:stretch>
                    </p:blipFill>
                    <p:spPr bwMode="auto">
                      <a:xfrm>
                        <a:off x="349811" y="4987307"/>
                        <a:ext cx="2489979" cy="706043"/>
                      </a:xfrm>
                      <a:prstGeom prst="rect">
                        <a:avLst/>
                      </a:prstGeom>
                      <a:noFill/>
                    </p:spPr>
                  </p:pic>
                </p:oleObj>
              </mc:Fallback>
            </mc:AlternateContent>
          </a:graphicData>
        </a:graphic>
      </p:graphicFrame>
      <p:graphicFrame>
        <p:nvGraphicFramePr>
          <p:cNvPr id="28" name="Объект 27"/>
          <p:cNvGraphicFramePr>
            <a:graphicFrameLocks noChangeAspect="1"/>
          </p:cNvGraphicFramePr>
          <p:nvPr>
            <p:extLst/>
          </p:nvPr>
        </p:nvGraphicFramePr>
        <p:xfrm>
          <a:off x="506267" y="3993242"/>
          <a:ext cx="4344988" cy="404813"/>
        </p:xfrm>
        <a:graphic>
          <a:graphicData uri="http://schemas.openxmlformats.org/presentationml/2006/ole">
            <mc:AlternateContent xmlns:mc="http://schemas.openxmlformats.org/markup-compatibility/2006">
              <mc:Choice xmlns:v="urn:schemas-microsoft-com:vml" Requires="v">
                <p:oleObj spid="_x0000_s8213" name="Equation" r:id="rId10" imgW="2958840" imgH="253800" progId="Equation.DSMT4">
                  <p:embed/>
                </p:oleObj>
              </mc:Choice>
              <mc:Fallback>
                <p:oleObj name="Equation" r:id="rId10" imgW="2958840" imgH="253800" progId="Equation.DSMT4">
                  <p:embed/>
                  <p:pic>
                    <p:nvPicPr>
                      <p:cNvPr id="28" name="Объект 27"/>
                      <p:cNvPicPr>
                        <a:picLocks noChangeAspect="1" noChangeArrowheads="1"/>
                      </p:cNvPicPr>
                      <p:nvPr/>
                    </p:nvPicPr>
                    <p:blipFill>
                      <a:blip r:embed="rId11"/>
                      <a:srcRect/>
                      <a:stretch>
                        <a:fillRect/>
                      </a:stretch>
                    </p:blipFill>
                    <p:spPr bwMode="auto">
                      <a:xfrm>
                        <a:off x="506267" y="3993242"/>
                        <a:ext cx="4344988" cy="404813"/>
                      </a:xfrm>
                      <a:prstGeom prst="rect">
                        <a:avLst/>
                      </a:prstGeom>
                      <a:noFill/>
                    </p:spPr>
                  </p:pic>
                </p:oleObj>
              </mc:Fallback>
            </mc:AlternateContent>
          </a:graphicData>
        </a:graphic>
      </p:graphicFrame>
      <p:graphicFrame>
        <p:nvGraphicFramePr>
          <p:cNvPr id="29" name="Объект 28"/>
          <p:cNvGraphicFramePr>
            <a:graphicFrameLocks noChangeAspect="1"/>
          </p:cNvGraphicFramePr>
          <p:nvPr>
            <p:extLst/>
          </p:nvPr>
        </p:nvGraphicFramePr>
        <p:xfrm>
          <a:off x="1222642" y="2666814"/>
          <a:ext cx="2563812" cy="371475"/>
        </p:xfrm>
        <a:graphic>
          <a:graphicData uri="http://schemas.openxmlformats.org/presentationml/2006/ole">
            <mc:AlternateContent xmlns:mc="http://schemas.openxmlformats.org/markup-compatibility/2006">
              <mc:Choice xmlns:v="urn:schemas-microsoft-com:vml" Requires="v">
                <p:oleObj spid="_x0000_s8214" name="Equation" r:id="rId12" imgW="1904760" imgH="253800" progId="Equation.DSMT4">
                  <p:embed/>
                </p:oleObj>
              </mc:Choice>
              <mc:Fallback>
                <p:oleObj name="Equation" r:id="rId12" imgW="1904760" imgH="253800" progId="Equation.DSMT4">
                  <p:embed/>
                  <p:pic>
                    <p:nvPicPr>
                      <p:cNvPr id="29" name="Объект 28"/>
                      <p:cNvPicPr>
                        <a:picLocks noChangeAspect="1" noChangeArrowheads="1"/>
                      </p:cNvPicPr>
                      <p:nvPr/>
                    </p:nvPicPr>
                    <p:blipFill>
                      <a:blip r:embed="rId13"/>
                      <a:srcRect/>
                      <a:stretch>
                        <a:fillRect/>
                      </a:stretch>
                    </p:blipFill>
                    <p:spPr bwMode="auto">
                      <a:xfrm>
                        <a:off x="1222642" y="2666814"/>
                        <a:ext cx="2563812" cy="371475"/>
                      </a:xfrm>
                      <a:prstGeom prst="rect">
                        <a:avLst/>
                      </a:prstGeom>
                      <a:noFill/>
                    </p:spPr>
                  </p:pic>
                </p:oleObj>
              </mc:Fallback>
            </mc:AlternateContent>
          </a:graphicData>
        </a:graphic>
      </p:graphicFrame>
      <p:sp>
        <p:nvSpPr>
          <p:cNvPr id="30" name="Прямоугольник 29"/>
          <p:cNvSpPr/>
          <p:nvPr/>
        </p:nvSpPr>
        <p:spPr>
          <a:xfrm>
            <a:off x="84098" y="3045152"/>
            <a:ext cx="5764251" cy="923330"/>
          </a:xfrm>
          <a:prstGeom prst="rect">
            <a:avLst/>
          </a:prstGeom>
        </p:spPr>
        <p:txBody>
          <a:bodyPr wrap="square">
            <a:spAutoFit/>
          </a:bodyPr>
          <a:lstStyle/>
          <a:p>
            <a:r>
              <a:rPr lang="en-US" dirty="0" smtClean="0">
                <a:latin typeface="Comic Sans MS" panose="030F0702030302020204" pitchFamily="66" charset="0"/>
                <a:cs typeface="Times New Roman" panose="02020603050405020304" pitchFamily="18" charset="0"/>
              </a:rPr>
              <a:t>Potential with two Woods-Saxon’s functions </a:t>
            </a:r>
          </a:p>
          <a:p>
            <a:r>
              <a:rPr lang="en-US" dirty="0" smtClean="0">
                <a:latin typeface="Comic Sans MS" panose="030F0702030302020204" pitchFamily="66" charset="0"/>
                <a:cs typeface="Times New Roman" panose="02020603050405020304" pitchFamily="18" charset="0"/>
              </a:rPr>
              <a:t>(2WS) has more parameters. It is important when describing experimental data [</a:t>
            </a:r>
            <a:r>
              <a:rPr lang="ru-RU" dirty="0">
                <a:latin typeface="Comic Sans MS" panose="030F0702030302020204" pitchFamily="66" charset="0"/>
                <a:cs typeface="Times New Roman" panose="02020603050405020304" pitchFamily="18" charset="0"/>
              </a:rPr>
              <a:t>3</a:t>
            </a:r>
            <a:r>
              <a:rPr lang="en-US" dirty="0" smtClean="0">
                <a:latin typeface="Comic Sans MS" panose="030F0702030302020204" pitchFamily="66" charset="0"/>
                <a:cs typeface="Times New Roman" panose="02020603050405020304" pitchFamily="18" charset="0"/>
              </a:rPr>
              <a:t>]</a:t>
            </a:r>
            <a:endParaRPr lang="en-US" sz="2400" dirty="0">
              <a:latin typeface="Comic Sans MS" panose="030F0702030302020204" pitchFamily="66" charset="0"/>
              <a:cs typeface="Times New Roman" panose="02020603050405020304" pitchFamily="18" charset="0"/>
            </a:endParaRPr>
          </a:p>
        </p:txBody>
      </p:sp>
      <p:pic>
        <p:nvPicPr>
          <p:cNvPr id="31" name="Рисунок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25904" y="592796"/>
            <a:ext cx="3670127" cy="2723515"/>
          </a:xfrm>
          <a:prstGeom prst="rect">
            <a:avLst/>
          </a:prstGeom>
        </p:spPr>
      </p:pic>
      <p:graphicFrame>
        <p:nvGraphicFramePr>
          <p:cNvPr id="32" name="Объект 31"/>
          <p:cNvGraphicFramePr>
            <a:graphicFrameLocks noChangeAspect="1"/>
          </p:cNvGraphicFramePr>
          <p:nvPr>
            <p:extLst/>
          </p:nvPr>
        </p:nvGraphicFramePr>
        <p:xfrm>
          <a:off x="6823858" y="729073"/>
          <a:ext cx="925806" cy="462903"/>
        </p:xfrm>
        <a:graphic>
          <a:graphicData uri="http://schemas.openxmlformats.org/presentationml/2006/ole">
            <mc:AlternateContent xmlns:mc="http://schemas.openxmlformats.org/markup-compatibility/2006">
              <mc:Choice xmlns:v="urn:schemas-microsoft-com:vml" Requires="v">
                <p:oleObj spid="_x0000_s8215" name="Equation" r:id="rId15" imgW="507960" imgH="253800" progId="Equation.DSMT4">
                  <p:embed/>
                </p:oleObj>
              </mc:Choice>
              <mc:Fallback>
                <p:oleObj name="Equation" r:id="rId15" imgW="507960" imgH="253800" progId="Equation.DSMT4">
                  <p:embed/>
                  <p:pic>
                    <p:nvPicPr>
                      <p:cNvPr id="32" name="Объект 31"/>
                      <p:cNvPicPr/>
                      <p:nvPr/>
                    </p:nvPicPr>
                    <p:blipFill>
                      <a:blip r:embed="rId5"/>
                      <a:stretch>
                        <a:fillRect/>
                      </a:stretch>
                    </p:blipFill>
                    <p:spPr>
                      <a:xfrm>
                        <a:off x="6823858" y="729073"/>
                        <a:ext cx="925806" cy="462903"/>
                      </a:xfrm>
                      <a:prstGeom prst="rect">
                        <a:avLst/>
                      </a:prstGeom>
                    </p:spPr>
                  </p:pic>
                </p:oleObj>
              </mc:Fallback>
            </mc:AlternateContent>
          </a:graphicData>
        </a:graphic>
      </p:graphicFrame>
      <p:sp>
        <p:nvSpPr>
          <p:cNvPr id="33" name="Прямоугольник 32"/>
          <p:cNvSpPr/>
          <p:nvPr/>
        </p:nvSpPr>
        <p:spPr>
          <a:xfrm>
            <a:off x="7749664" y="775858"/>
            <a:ext cx="461986" cy="369332"/>
          </a:xfrm>
          <a:prstGeom prst="rect">
            <a:avLst/>
          </a:prstGeom>
        </p:spPr>
        <p:txBody>
          <a:bodyPr wrap="none">
            <a:spAutoFit/>
          </a:bodyPr>
          <a:lstStyle/>
          <a:p>
            <a:r>
              <a:rPr lang="en-US" dirty="0" smtClean="0">
                <a:latin typeface="Comic Sans MS" panose="030F0702030302020204" pitchFamily="66" charset="0"/>
              </a:rPr>
              <a:t>[</a:t>
            </a:r>
            <a:r>
              <a:rPr lang="ru-RU" dirty="0" smtClean="0">
                <a:latin typeface="Comic Sans MS" panose="030F0702030302020204" pitchFamily="66" charset="0"/>
              </a:rPr>
              <a:t>1</a:t>
            </a:r>
            <a:r>
              <a:rPr lang="en-US" dirty="0" smtClean="0">
                <a:latin typeface="Comic Sans MS" panose="030F0702030302020204" pitchFamily="66" charset="0"/>
              </a:rPr>
              <a:t>]</a:t>
            </a:r>
            <a:endParaRPr lang="en-US" sz="2400" dirty="0">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5848349" y="4314384"/>
            <a:ext cx="6292027" cy="1200329"/>
          </a:xfrm>
          <a:prstGeom prst="rect">
            <a:avLst/>
          </a:prstGeom>
        </p:spPr>
        <p:txBody>
          <a:bodyPr wrap="square">
            <a:spAutoFit/>
          </a:bodyPr>
          <a:lstStyle/>
          <a:p>
            <a:pPr algn="ctr"/>
            <a:r>
              <a:rPr lang="en-US" dirty="0" smtClean="0">
                <a:latin typeface="Comic Sans MS" panose="030F0702030302020204" pitchFamily="66" charset="0"/>
                <a:cs typeface="Times New Roman" panose="02020603050405020304" pitchFamily="18" charset="0"/>
              </a:rPr>
              <a:t>It is known that potential AB doesn’t</a:t>
            </a:r>
            <a:r>
              <a:rPr lang="ru-RU" dirty="0" smtClean="0">
                <a:latin typeface="Comic Sans MS" panose="030F0702030302020204" pitchFamily="66" charset="0"/>
                <a:cs typeface="Times New Roman" panose="02020603050405020304" pitchFamily="18" charset="0"/>
              </a:rPr>
              <a:t> </a:t>
            </a:r>
            <a:r>
              <a:rPr lang="en-US" dirty="0" smtClean="0">
                <a:latin typeface="Comic Sans MS" panose="030F0702030302020204" pitchFamily="66" charset="0"/>
                <a:cs typeface="Times New Roman" panose="02020603050405020304" pitchFamily="18" charset="0"/>
              </a:rPr>
              <a:t>fit for describing bound energy of alpha-cluster nuclei, for example </a:t>
            </a:r>
            <a:r>
              <a:rPr lang="ru-RU" baseline="30000" dirty="0" smtClean="0">
                <a:latin typeface="Comic Sans MS" panose="030F0702030302020204" pitchFamily="66" charset="0"/>
                <a:cs typeface="Times New Roman" panose="02020603050405020304" pitchFamily="18" charset="0"/>
              </a:rPr>
              <a:t>12</a:t>
            </a:r>
            <a:r>
              <a:rPr lang="en-US" dirty="0">
                <a:latin typeface="Comic Sans MS" panose="030F0702030302020204" pitchFamily="66" charset="0"/>
                <a:cs typeface="Times New Roman" panose="02020603050405020304" pitchFamily="18" charset="0"/>
              </a:rPr>
              <a:t>C</a:t>
            </a:r>
            <a:r>
              <a:rPr lang="ru-RU" dirty="0" smtClean="0">
                <a:latin typeface="Comic Sans MS" panose="030F0702030302020204" pitchFamily="66" charset="0"/>
                <a:cs typeface="Times New Roman" panose="02020603050405020304" pitchFamily="18" charset="0"/>
              </a:rPr>
              <a:t>.</a:t>
            </a:r>
            <a:endParaRPr lang="en-US" dirty="0" smtClean="0">
              <a:latin typeface="Comic Sans MS" panose="030F0702030302020204" pitchFamily="66" charset="0"/>
              <a:cs typeface="Times New Roman" panose="02020603050405020304" pitchFamily="18" charset="0"/>
            </a:endParaRPr>
          </a:p>
          <a:p>
            <a:pPr algn="ctr"/>
            <a:r>
              <a:rPr lang="en-US" dirty="0" smtClean="0">
                <a:latin typeface="Comic Sans MS" panose="030F0702030302020204" pitchFamily="66" charset="0"/>
                <a:cs typeface="Times New Roman" panose="02020603050405020304" pitchFamily="18" charset="0"/>
              </a:rPr>
              <a:t>Because of that, potential 2WS was used for describing interaction of alpha-clusters.</a:t>
            </a:r>
            <a:endParaRPr lang="ru-RU" dirty="0" smtClean="0">
              <a:latin typeface="Comic Sans MS" panose="030F0702030302020204" pitchFamily="66" charset="0"/>
              <a:cs typeface="Times New Roman" panose="02020603050405020304" pitchFamily="18" charset="0"/>
            </a:endParaRPr>
          </a:p>
        </p:txBody>
      </p:sp>
      <p:sp>
        <p:nvSpPr>
          <p:cNvPr id="21" name="Прямоугольник 20"/>
          <p:cNvSpPr/>
          <p:nvPr/>
        </p:nvSpPr>
        <p:spPr>
          <a:xfrm>
            <a:off x="6353109" y="1188665"/>
            <a:ext cx="1949573" cy="369332"/>
          </a:xfrm>
          <a:prstGeom prst="rect">
            <a:avLst/>
          </a:prstGeom>
        </p:spPr>
        <p:txBody>
          <a:bodyPr wrap="none">
            <a:spAutoFit/>
          </a:bodyPr>
          <a:lstStyle/>
          <a:p>
            <a:r>
              <a:rPr lang="en-US" dirty="0" smtClean="0">
                <a:latin typeface="Comic Sans MS" panose="030F0702030302020204" pitchFamily="66" charset="0"/>
              </a:rPr>
              <a:t>Ali-</a:t>
            </a:r>
            <a:r>
              <a:rPr lang="en-US" dirty="0" err="1" smtClean="0">
                <a:latin typeface="Comic Sans MS" panose="030F0702030302020204" pitchFamily="66" charset="0"/>
              </a:rPr>
              <a:t>Bodmer</a:t>
            </a:r>
            <a:r>
              <a:rPr lang="ru-RU" dirty="0" smtClean="0">
                <a:latin typeface="Comic Sans MS" panose="030F0702030302020204" pitchFamily="66" charset="0"/>
              </a:rPr>
              <a:t> (</a:t>
            </a:r>
            <a:r>
              <a:rPr lang="en-US" dirty="0" smtClean="0">
                <a:latin typeface="Comic Sans MS" panose="030F0702030302020204" pitchFamily="66" charset="0"/>
              </a:rPr>
              <a:t>AB</a:t>
            </a:r>
            <a:r>
              <a:rPr lang="ru-RU" dirty="0" smtClean="0">
                <a:latin typeface="Comic Sans MS" panose="030F0702030302020204" pitchFamily="66" charset="0"/>
              </a:rPr>
              <a:t>)</a:t>
            </a:r>
            <a:endParaRPr lang="en-US" sz="2400" dirty="0">
              <a:latin typeface="Times New Roman" panose="02020603050405020304" pitchFamily="18" charset="0"/>
              <a:cs typeface="Times New Roman" panose="02020603050405020304" pitchFamily="18" charset="0"/>
            </a:endParaRPr>
          </a:p>
        </p:txBody>
      </p:sp>
      <p:sp>
        <p:nvSpPr>
          <p:cNvPr id="23" name="Прямоугольник 22"/>
          <p:cNvSpPr/>
          <p:nvPr/>
        </p:nvSpPr>
        <p:spPr>
          <a:xfrm>
            <a:off x="10939509" y="1132064"/>
            <a:ext cx="726481" cy="369332"/>
          </a:xfrm>
          <a:prstGeom prst="rect">
            <a:avLst/>
          </a:prstGeom>
        </p:spPr>
        <p:txBody>
          <a:bodyPr wrap="none">
            <a:spAutoFit/>
          </a:bodyPr>
          <a:lstStyle/>
          <a:p>
            <a:r>
              <a:rPr lang="ru-RU" dirty="0" smtClean="0">
                <a:latin typeface="Comic Sans MS" panose="030F0702030302020204" pitchFamily="66" charset="0"/>
              </a:rPr>
              <a:t>2</a:t>
            </a:r>
            <a:r>
              <a:rPr lang="en-US" dirty="0" smtClean="0">
                <a:latin typeface="Comic Sans MS" panose="030F0702030302020204" pitchFamily="66" charset="0"/>
              </a:rPr>
              <a:t>WS</a:t>
            </a:r>
            <a:endParaRPr lang="en-US" sz="24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84100" y="4545216"/>
            <a:ext cx="3969356" cy="369332"/>
          </a:xfrm>
          <a:prstGeom prst="rect">
            <a:avLst/>
          </a:prstGeom>
        </p:spPr>
        <p:txBody>
          <a:bodyPr wrap="none">
            <a:spAutoFit/>
          </a:bodyPr>
          <a:lstStyle/>
          <a:p>
            <a:r>
              <a:rPr lang="en-US" dirty="0" smtClean="0">
                <a:latin typeface="Comic Sans MS" panose="030F0702030302020204" pitchFamily="66" charset="0"/>
              </a:rPr>
              <a:t>Wood-Saxon’s type function </a:t>
            </a:r>
            <a:r>
              <a:rPr lang="en-US" i="1" dirty="0" smtClean="0">
                <a:latin typeface="Times New Roman" panose="02020603050405020304" pitchFamily="18" charset="0"/>
                <a:cs typeface="Times New Roman" panose="02020603050405020304" pitchFamily="18" charset="0"/>
              </a:rPr>
              <a:t>f</a:t>
            </a:r>
            <a:r>
              <a:rPr lang="en-US" dirty="0" smtClean="0">
                <a:latin typeface="Times New Roman" panose="02020603050405020304" pitchFamily="18" charset="0"/>
                <a:cs typeface="Times New Roman" panose="02020603050405020304" pitchFamily="18" charset="0"/>
              </a:rPr>
              <a:t>(</a:t>
            </a:r>
            <a:r>
              <a:rPr lang="en-US" i="1" dirty="0" err="1" smtClean="0">
                <a:latin typeface="Times New Roman" panose="02020603050405020304" pitchFamily="18" charset="0"/>
                <a:cs typeface="Times New Roman" panose="02020603050405020304" pitchFamily="18" charset="0"/>
              </a:rPr>
              <a:t>r</a:t>
            </a:r>
            <a:r>
              <a:rPr lang="en-US" dirty="0" err="1" smtClean="0">
                <a:latin typeface="Times New Roman" panose="02020603050405020304" pitchFamily="18" charset="0"/>
                <a:cs typeface="Times New Roman" panose="02020603050405020304" pitchFamily="18" charset="0"/>
              </a:rPr>
              <a:t>,</a:t>
            </a:r>
            <a:r>
              <a:rPr lang="en-US" i="1" dirty="0" err="1" smtClean="0">
                <a:latin typeface="Times New Roman" panose="02020603050405020304" pitchFamily="18" charset="0"/>
                <a:cs typeface="Times New Roman" panose="02020603050405020304" pitchFamily="18" charset="0"/>
              </a:rPr>
              <a:t>B</a:t>
            </a:r>
            <a:r>
              <a:rPr lang="en-US" dirty="0" err="1" smtClean="0">
                <a:latin typeface="Times New Roman" panose="02020603050405020304" pitchFamily="18" charset="0"/>
                <a:cs typeface="Times New Roman" panose="02020603050405020304" pitchFamily="18" charset="0"/>
              </a:rPr>
              <a:t>,</a:t>
            </a:r>
            <a:r>
              <a:rPr lang="en-US" i="1" dirty="0" err="1" smtClean="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endParaRPr lang="ru-RU" dirty="0"/>
          </a:p>
        </p:txBody>
      </p:sp>
      <p:sp>
        <p:nvSpPr>
          <p:cNvPr id="9" name="Прямоугольник 8"/>
          <p:cNvSpPr/>
          <p:nvPr/>
        </p:nvSpPr>
        <p:spPr>
          <a:xfrm>
            <a:off x="4344551" y="1650330"/>
            <a:ext cx="458780" cy="369332"/>
          </a:xfrm>
          <a:prstGeom prst="rect">
            <a:avLst/>
          </a:prstGeom>
        </p:spPr>
        <p:txBody>
          <a:bodyPr wrap="none">
            <a:spAutoFit/>
          </a:bodyPr>
          <a:lstStyle/>
          <a:p>
            <a:r>
              <a:rPr lang="ru-RU" dirty="0" smtClean="0">
                <a:latin typeface="Comic Sans MS" panose="030F0702030302020204" pitchFamily="66" charset="0"/>
              </a:rPr>
              <a:t>(1)</a:t>
            </a:r>
            <a:endParaRPr lang="en-US" sz="2400" dirty="0">
              <a:latin typeface="Times New Roman" panose="02020603050405020304" pitchFamily="18" charset="0"/>
              <a:cs typeface="Times New Roman" panose="02020603050405020304" pitchFamily="18" charset="0"/>
            </a:endParaRPr>
          </a:p>
        </p:txBody>
      </p:sp>
      <p:sp>
        <p:nvSpPr>
          <p:cNvPr id="34" name="Прямоугольник 33"/>
          <p:cNvSpPr/>
          <p:nvPr/>
        </p:nvSpPr>
        <p:spPr>
          <a:xfrm>
            <a:off x="3930628" y="2685417"/>
            <a:ext cx="495649" cy="369332"/>
          </a:xfrm>
          <a:prstGeom prst="rect">
            <a:avLst/>
          </a:prstGeom>
        </p:spPr>
        <p:txBody>
          <a:bodyPr wrap="none">
            <a:spAutoFit/>
          </a:bodyPr>
          <a:lstStyle/>
          <a:p>
            <a:r>
              <a:rPr lang="ru-RU" dirty="0" smtClean="0">
                <a:latin typeface="Comic Sans MS" panose="030F0702030302020204" pitchFamily="66" charset="0"/>
              </a:rPr>
              <a:t>(2)</a:t>
            </a:r>
            <a:endParaRPr lang="en-US" sz="2400" dirty="0">
              <a:latin typeface="Times New Roman" panose="02020603050405020304" pitchFamily="18" charset="0"/>
              <a:cs typeface="Times New Roman" panose="02020603050405020304" pitchFamily="18" charset="0"/>
            </a:endParaRPr>
          </a:p>
        </p:txBody>
      </p:sp>
      <p:sp>
        <p:nvSpPr>
          <p:cNvPr id="35" name="Прямоугольник 34"/>
          <p:cNvSpPr/>
          <p:nvPr/>
        </p:nvSpPr>
        <p:spPr>
          <a:xfrm>
            <a:off x="4851255" y="3996698"/>
            <a:ext cx="495649" cy="369332"/>
          </a:xfrm>
          <a:prstGeom prst="rect">
            <a:avLst/>
          </a:prstGeom>
        </p:spPr>
        <p:txBody>
          <a:bodyPr wrap="none">
            <a:spAutoFit/>
          </a:bodyPr>
          <a:lstStyle/>
          <a:p>
            <a:r>
              <a:rPr lang="ru-RU" dirty="0" smtClean="0">
                <a:latin typeface="Comic Sans MS" panose="030F0702030302020204" pitchFamily="66" charset="0"/>
              </a:rPr>
              <a:t>(3)</a:t>
            </a:r>
            <a:endParaRPr lang="en-US" sz="2400" dirty="0">
              <a:latin typeface="Times New Roman" panose="02020603050405020304" pitchFamily="18" charset="0"/>
              <a:cs typeface="Times New Roman" panose="02020603050405020304" pitchFamily="18" charset="0"/>
            </a:endParaRPr>
          </a:p>
        </p:txBody>
      </p:sp>
      <p:sp>
        <p:nvSpPr>
          <p:cNvPr id="36" name="Прямоугольник 35"/>
          <p:cNvSpPr/>
          <p:nvPr/>
        </p:nvSpPr>
        <p:spPr>
          <a:xfrm>
            <a:off x="2975440" y="5164033"/>
            <a:ext cx="495649" cy="369332"/>
          </a:xfrm>
          <a:prstGeom prst="rect">
            <a:avLst/>
          </a:prstGeom>
        </p:spPr>
        <p:txBody>
          <a:bodyPr wrap="none">
            <a:spAutoFit/>
          </a:bodyPr>
          <a:lstStyle/>
          <a:p>
            <a:r>
              <a:rPr lang="ru-RU" dirty="0" smtClean="0">
                <a:latin typeface="Comic Sans MS" panose="030F0702030302020204" pitchFamily="66" charset="0"/>
              </a:rPr>
              <a:t>(4)</a:t>
            </a:r>
            <a:endParaRPr lang="en-US" sz="2400" dirty="0">
              <a:latin typeface="Times New Roman" panose="02020603050405020304" pitchFamily="18" charset="0"/>
              <a:cs typeface="Times New Roman" panose="02020603050405020304" pitchFamily="18" charset="0"/>
            </a:endParaRPr>
          </a:p>
        </p:txBody>
      </p:sp>
      <p:cxnSp>
        <p:nvCxnSpPr>
          <p:cNvPr id="11" name="Прямая соединительная линия 10"/>
          <p:cNvCxnSpPr/>
          <p:nvPr/>
        </p:nvCxnSpPr>
        <p:spPr>
          <a:xfrm flipH="1">
            <a:off x="5708073" y="3280905"/>
            <a:ext cx="18472" cy="2704259"/>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Объект 2"/>
          <p:cNvGraphicFramePr>
            <a:graphicFrameLocks noChangeAspect="1"/>
          </p:cNvGraphicFramePr>
          <p:nvPr>
            <p:extLst/>
          </p:nvPr>
        </p:nvGraphicFramePr>
        <p:xfrm>
          <a:off x="8366253" y="102065"/>
          <a:ext cx="3389313" cy="493713"/>
        </p:xfrm>
        <a:graphic>
          <a:graphicData uri="http://schemas.openxmlformats.org/presentationml/2006/ole">
            <mc:AlternateContent xmlns:mc="http://schemas.openxmlformats.org/markup-compatibility/2006">
              <mc:Choice xmlns:v="urn:schemas-microsoft-com:vml" Requires="v">
                <p:oleObj spid="_x0000_s8216" name="Equation" r:id="rId16" imgW="1739880" imgH="253800" progId="Equation.DSMT4">
                  <p:embed/>
                </p:oleObj>
              </mc:Choice>
              <mc:Fallback>
                <p:oleObj name="Equation" r:id="rId16" imgW="1739880" imgH="253800" progId="Equation.DSMT4">
                  <p:embed/>
                  <p:pic>
                    <p:nvPicPr>
                      <p:cNvPr id="3" name="Объект 2"/>
                      <p:cNvPicPr/>
                      <p:nvPr/>
                    </p:nvPicPr>
                    <p:blipFill>
                      <a:blip r:embed="rId17"/>
                      <a:stretch>
                        <a:fillRect/>
                      </a:stretch>
                    </p:blipFill>
                    <p:spPr>
                      <a:xfrm>
                        <a:off x="8366253" y="102065"/>
                        <a:ext cx="3389313" cy="493713"/>
                      </a:xfrm>
                      <a:prstGeom prst="rect">
                        <a:avLst/>
                      </a:prstGeom>
                    </p:spPr>
                  </p:pic>
                </p:oleObj>
              </mc:Fallback>
            </mc:AlternateContent>
          </a:graphicData>
        </a:graphic>
      </p:graphicFrame>
      <p:graphicFrame>
        <p:nvGraphicFramePr>
          <p:cNvPr id="37" name="Объект 36"/>
          <p:cNvGraphicFramePr>
            <a:graphicFrameLocks noChangeAspect="1"/>
          </p:cNvGraphicFramePr>
          <p:nvPr>
            <p:extLst/>
          </p:nvPr>
        </p:nvGraphicFramePr>
        <p:xfrm>
          <a:off x="2376488" y="2089649"/>
          <a:ext cx="814579" cy="406428"/>
        </p:xfrm>
        <a:graphic>
          <a:graphicData uri="http://schemas.openxmlformats.org/presentationml/2006/ole">
            <mc:AlternateContent xmlns:mc="http://schemas.openxmlformats.org/markup-compatibility/2006">
              <mc:Choice xmlns:v="urn:schemas-microsoft-com:vml" Requires="v">
                <p:oleObj spid="_x0000_s8217" name="Equation" r:id="rId18" imgW="507960" imgH="253800" progId="Equation.DSMT4">
                  <p:embed/>
                </p:oleObj>
              </mc:Choice>
              <mc:Fallback>
                <p:oleObj name="Equation" r:id="rId18" imgW="507960" imgH="253800" progId="Equation.DSMT4">
                  <p:embed/>
                  <p:pic>
                    <p:nvPicPr>
                      <p:cNvPr id="37" name="Объект 36"/>
                      <p:cNvPicPr/>
                      <p:nvPr/>
                    </p:nvPicPr>
                    <p:blipFill>
                      <a:blip r:embed="rId19"/>
                      <a:stretch>
                        <a:fillRect/>
                      </a:stretch>
                    </p:blipFill>
                    <p:spPr>
                      <a:xfrm>
                        <a:off x="2376488" y="2089649"/>
                        <a:ext cx="814579" cy="406428"/>
                      </a:xfrm>
                      <a:prstGeom prst="rect">
                        <a:avLst/>
                      </a:prstGeom>
                    </p:spPr>
                  </p:pic>
                </p:oleObj>
              </mc:Fallback>
            </mc:AlternateContent>
          </a:graphicData>
        </a:graphic>
      </p:graphicFrame>
    </p:spTree>
    <p:extLst>
      <p:ext uri="{BB962C8B-B14F-4D97-AF65-F5344CB8AC3E}">
        <p14:creationId xmlns:p14="http://schemas.microsoft.com/office/powerpoint/2010/main" val="517102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raphVaa"/>
          <p:cNvPicPr/>
          <p:nvPr/>
        </p:nvPicPr>
        <p:blipFill rotWithShape="1">
          <a:blip r:embed="rId3" cstate="print">
            <a:extLst>
              <a:ext uri="{28A0092B-C50C-407E-A947-70E740481C1C}">
                <a14:useLocalDpi xmlns:a14="http://schemas.microsoft.com/office/drawing/2010/main" val="0"/>
              </a:ext>
            </a:extLst>
          </a:blip>
          <a:srcRect l="9496" r="12072" b="3942"/>
          <a:stretch/>
        </p:blipFill>
        <p:spPr bwMode="auto">
          <a:xfrm>
            <a:off x="6262622" y="877526"/>
            <a:ext cx="3133030" cy="2709717"/>
          </a:xfrm>
          <a:prstGeom prst="rect">
            <a:avLst/>
          </a:prstGeom>
          <a:noFill/>
          <a:ln>
            <a:noFill/>
          </a:ln>
        </p:spPr>
      </p:pic>
      <p:sp>
        <p:nvSpPr>
          <p:cNvPr id="14" name="Прямоугольник 13"/>
          <p:cNvSpPr/>
          <p:nvPr/>
        </p:nvSpPr>
        <p:spPr>
          <a:xfrm>
            <a:off x="7627120" y="1467719"/>
            <a:ext cx="4277784" cy="646331"/>
          </a:xfrm>
          <a:prstGeom prst="rect">
            <a:avLst/>
          </a:prstGeom>
        </p:spPr>
        <p:txBody>
          <a:bodyPr wrap="square">
            <a:spAutoFit/>
          </a:bodyPr>
          <a:lstStyle/>
          <a:p>
            <a:pPr algn="ctr"/>
            <a:r>
              <a:rPr lang="en-US" dirty="0" smtClean="0">
                <a:latin typeface="Comic Sans MS" panose="030F0702030302020204" pitchFamily="66" charset="0"/>
              </a:rPr>
              <a:t>Potential 2WS has more soft repulsive core unlike AB potential.</a:t>
            </a:r>
            <a:endParaRPr lang="ru-RU" dirty="0">
              <a:latin typeface="Comic Sans MS" panose="030F0702030302020204" pitchFamily="66" charset="0"/>
            </a:endParaRPr>
          </a:p>
        </p:txBody>
      </p:sp>
      <p:pic>
        <p:nvPicPr>
          <p:cNvPr id="16" name="Рисунок 15" descr="Graphrho2"/>
          <p:cNvPicPr/>
          <p:nvPr/>
        </p:nvPicPr>
        <p:blipFill rotWithShape="1">
          <a:blip r:embed="rId4" cstate="print">
            <a:extLst>
              <a:ext uri="{28A0092B-C50C-407E-A947-70E740481C1C}">
                <a14:useLocalDpi xmlns:a14="http://schemas.microsoft.com/office/drawing/2010/main" val="0"/>
              </a:ext>
            </a:extLst>
          </a:blip>
          <a:srcRect l="8905" t="1570" r="11681" b="1545"/>
          <a:stretch/>
        </p:blipFill>
        <p:spPr bwMode="auto">
          <a:xfrm>
            <a:off x="6262622" y="3709966"/>
            <a:ext cx="3133030" cy="2756157"/>
          </a:xfrm>
          <a:prstGeom prst="rect">
            <a:avLst/>
          </a:prstGeom>
          <a:noFill/>
          <a:ln>
            <a:noFill/>
          </a:ln>
          <a:extLst>
            <a:ext uri="{53640926-AAD7-44D8-BBD7-CCE9431645EC}">
              <a14:shadowObscured xmlns:a14="http://schemas.microsoft.com/office/drawing/2010/main"/>
            </a:ext>
          </a:extLst>
        </p:spPr>
      </p:pic>
      <p:sp>
        <p:nvSpPr>
          <p:cNvPr id="17" name="Прямоугольник 16"/>
          <p:cNvSpPr/>
          <p:nvPr/>
        </p:nvSpPr>
        <p:spPr>
          <a:xfrm>
            <a:off x="7942522" y="3771632"/>
            <a:ext cx="4246012" cy="369332"/>
          </a:xfrm>
          <a:prstGeom prst="rect">
            <a:avLst/>
          </a:prstGeom>
          <a:noFill/>
        </p:spPr>
        <p:txBody>
          <a:bodyPr wrap="square">
            <a:spAutoFit/>
          </a:bodyPr>
          <a:lstStyle/>
          <a:p>
            <a:pPr algn="ctr"/>
            <a:r>
              <a:rPr lang="en-US" dirty="0" smtClean="0">
                <a:latin typeface="Comic Sans MS" panose="030F0702030302020204" pitchFamily="66" charset="0"/>
                <a:ea typeface="Times New Roman" panose="02020603050405020304" pitchFamily="18" charset="0"/>
              </a:rPr>
              <a:t>Charge distribution of </a:t>
            </a:r>
            <a:r>
              <a:rPr lang="en-US" baseline="30000" dirty="0" smtClean="0">
                <a:latin typeface="Comic Sans MS" panose="030F0702030302020204" pitchFamily="66" charset="0"/>
                <a:ea typeface="Times New Roman" panose="02020603050405020304" pitchFamily="18" charset="0"/>
              </a:rPr>
              <a:t>12</a:t>
            </a:r>
            <a:r>
              <a:rPr lang="en-US" dirty="0" smtClean="0">
                <a:latin typeface="Comic Sans MS" panose="030F0702030302020204" pitchFamily="66" charset="0"/>
                <a:ea typeface="Times New Roman" panose="02020603050405020304" pitchFamily="18" charset="0"/>
              </a:rPr>
              <a:t>C</a:t>
            </a:r>
            <a:r>
              <a:rPr lang="ru-RU" dirty="0" smtClean="0">
                <a:latin typeface="Comic Sans MS" panose="030F0702030302020204" pitchFamily="66" charset="0"/>
                <a:ea typeface="Times New Roman" panose="02020603050405020304" pitchFamily="18" charset="0"/>
              </a:rPr>
              <a:t>. </a:t>
            </a:r>
            <a:endParaRPr lang="ru-RU" dirty="0">
              <a:latin typeface="Comic Sans MS" panose="030F0702030302020204" pitchFamily="66" charset="0"/>
            </a:endParaRPr>
          </a:p>
        </p:txBody>
      </p:sp>
      <p:sp>
        <p:nvSpPr>
          <p:cNvPr id="20" name="Заголовок 1"/>
          <p:cNvSpPr>
            <a:spLocks noGrp="1"/>
          </p:cNvSpPr>
          <p:nvPr>
            <p:ph type="title"/>
          </p:nvPr>
        </p:nvSpPr>
        <p:spPr>
          <a:xfrm>
            <a:off x="98204" y="99146"/>
            <a:ext cx="11980381" cy="1209143"/>
          </a:xfrm>
        </p:spPr>
        <p:txBody>
          <a:bodyPr>
            <a:normAutofit fontScale="90000"/>
          </a:bodyPr>
          <a:lstStyle/>
          <a:p>
            <a:r>
              <a:rPr lang="en-US" sz="3200" dirty="0" smtClean="0">
                <a:latin typeface="Comic Sans MS" panose="030F0702030302020204" pitchFamily="66" charset="0"/>
              </a:rPr>
              <a:t>Selection of parameters of </a:t>
            </a:r>
            <a:r>
              <a:rPr lang="el-GR" sz="3200" dirty="0">
                <a:latin typeface="Times New Roman" panose="02020603050405020304" pitchFamily="18" charset="0"/>
                <a:cs typeface="Times New Roman" panose="02020603050405020304" pitchFamily="18" charset="0"/>
              </a:rPr>
              <a:t>α‒α</a:t>
            </a:r>
            <a:r>
              <a:rPr lang="en-US" sz="3200" dirty="0" smtClean="0">
                <a:latin typeface="Comic Sans MS" panose="030F0702030302020204" pitchFamily="66" charset="0"/>
              </a:rPr>
              <a:t> interaction potential for making an agreement with experimental properties of </a:t>
            </a:r>
            <a:br>
              <a:rPr lang="en-US" sz="3200" dirty="0" smtClean="0">
                <a:latin typeface="Comic Sans MS" panose="030F0702030302020204" pitchFamily="66" charset="0"/>
              </a:rPr>
            </a:br>
            <a:r>
              <a:rPr lang="en-US" sz="3200" dirty="0" smtClean="0">
                <a:latin typeface="Comic Sans MS" panose="030F0702030302020204" pitchFamily="66" charset="0"/>
              </a:rPr>
              <a:t>alpha-cluster nucleus </a:t>
            </a:r>
            <a:r>
              <a:rPr lang="en-US" sz="3200" baseline="30000" dirty="0" smtClean="0">
                <a:latin typeface="Comic Sans MS" panose="030F0702030302020204" pitchFamily="66" charset="0"/>
                <a:cs typeface="Times New Roman" panose="02020603050405020304" pitchFamily="18" charset="0"/>
              </a:rPr>
              <a:t>12</a:t>
            </a:r>
            <a:r>
              <a:rPr lang="en-US" sz="3200" dirty="0" smtClean="0">
                <a:latin typeface="Comic Sans MS" panose="030F0702030302020204" pitchFamily="66" charset="0"/>
                <a:cs typeface="Times New Roman" panose="02020603050405020304" pitchFamily="18" charset="0"/>
              </a:rPr>
              <a:t>C</a:t>
            </a:r>
            <a:r>
              <a:rPr lang="ru-RU" sz="3200" dirty="0" smtClean="0">
                <a:latin typeface="Comic Sans MS" panose="030F0702030302020204" pitchFamily="66" charset="0"/>
                <a:cs typeface="Times New Roman" panose="02020603050405020304" pitchFamily="18" charset="0"/>
              </a:rPr>
              <a:t> (3</a:t>
            </a:r>
            <a:r>
              <a:rPr lang="el-GR" sz="3100" dirty="0" smtClean="0">
                <a:latin typeface="Times New Roman" panose="02020603050405020304" pitchFamily="18" charset="0"/>
                <a:cs typeface="Times New Roman" panose="02020603050405020304" pitchFamily="18" charset="0"/>
              </a:rPr>
              <a:t>α</a:t>
            </a:r>
            <a:r>
              <a:rPr lang="ru-RU" sz="3200" dirty="0" smtClean="0">
                <a:latin typeface="Comic Sans MS" panose="030F0702030302020204" pitchFamily="66" charset="0"/>
                <a:cs typeface="Times New Roman" panose="02020603050405020304" pitchFamily="18" charset="0"/>
              </a:rPr>
              <a:t>)</a:t>
            </a:r>
            <a:endParaRPr lang="ru-RU" sz="3200" dirty="0">
              <a:latin typeface="Comic Sans MS" panose="030F0702030302020204" pitchFamily="66" charset="0"/>
            </a:endParaRPr>
          </a:p>
        </p:txBody>
      </p:sp>
      <p:sp>
        <p:nvSpPr>
          <p:cNvPr id="8" name="Прямоугольник 7"/>
          <p:cNvSpPr/>
          <p:nvPr/>
        </p:nvSpPr>
        <p:spPr>
          <a:xfrm>
            <a:off x="74427" y="2653981"/>
            <a:ext cx="6165972" cy="1508105"/>
          </a:xfrm>
          <a:prstGeom prst="rect">
            <a:avLst/>
          </a:prstGeom>
        </p:spPr>
        <p:txBody>
          <a:bodyPr wrap="square">
            <a:spAutoFit/>
          </a:bodyPr>
          <a:lstStyle/>
          <a:p>
            <a:r>
              <a:rPr lang="ru-RU" dirty="0" smtClean="0">
                <a:latin typeface="Comic Sans MS" panose="030F0702030302020204" pitchFamily="66" charset="0"/>
              </a:rPr>
              <a:t>2. </a:t>
            </a:r>
            <a:r>
              <a:rPr lang="en-US" dirty="0" smtClean="0">
                <a:latin typeface="Comic Sans MS" panose="030F0702030302020204" pitchFamily="66" charset="0"/>
              </a:rPr>
              <a:t>After </a:t>
            </a:r>
            <a:r>
              <a:rPr lang="el-GR" dirty="0" smtClean="0">
                <a:latin typeface="Times New Roman" panose="02020603050405020304" pitchFamily="18" charset="0"/>
                <a:cs typeface="Times New Roman" panose="02020603050405020304" pitchFamily="18" charset="0"/>
              </a:rPr>
              <a:t>α</a:t>
            </a:r>
            <a:r>
              <a:rPr lang="en-US" dirty="0" smtClean="0">
                <a:latin typeface="Comic Sans MS" panose="030F0702030302020204" pitchFamily="66" charset="0"/>
              </a:rPr>
              <a:t>-particle separation in </a:t>
            </a:r>
            <a:r>
              <a:rPr lang="en-US" baseline="30000" dirty="0" smtClean="0">
                <a:latin typeface="Comic Sans MS" panose="030F0702030302020204" pitchFamily="66" charset="0"/>
              </a:rPr>
              <a:t>12</a:t>
            </a:r>
            <a:r>
              <a:rPr lang="en-US" dirty="0" smtClean="0">
                <a:latin typeface="Comic Sans MS" panose="030F0702030302020204" pitchFamily="66" charset="0"/>
              </a:rPr>
              <a:t>C, unbound </a:t>
            </a:r>
            <a:r>
              <a:rPr lang="en-US" dirty="0">
                <a:latin typeface="Comic Sans MS" panose="030F0702030302020204" pitchFamily="66" charset="0"/>
              </a:rPr>
              <a:t>nucleus </a:t>
            </a:r>
            <a:r>
              <a:rPr lang="en-US" baseline="30000" dirty="0">
                <a:latin typeface="Comic Sans MS" panose="030F0702030302020204" pitchFamily="66" charset="0"/>
              </a:rPr>
              <a:t>8</a:t>
            </a:r>
            <a:r>
              <a:rPr lang="en-US" dirty="0">
                <a:latin typeface="Comic Sans MS" panose="030F0702030302020204" pitchFamily="66" charset="0"/>
              </a:rPr>
              <a:t>Be is </a:t>
            </a:r>
            <a:r>
              <a:rPr lang="en-US" dirty="0" smtClean="0">
                <a:latin typeface="Comic Sans MS" panose="030F0702030302020204" pitchFamily="66" charset="0"/>
              </a:rPr>
              <a:t>formed. Because of that, the ground state energy was obtained</a:t>
            </a:r>
            <a:r>
              <a:rPr lang="en-US" i="1" dirty="0">
                <a:latin typeface="Times New Roman" panose="02020603050405020304" pitchFamily="18" charset="0"/>
                <a:cs typeface="Times New Roman" panose="02020603050405020304" pitchFamily="18" charset="0"/>
              </a:rPr>
              <a:t> E</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=-7.272</a:t>
            </a:r>
            <a:r>
              <a:rPr lang="en-US" dirty="0">
                <a:latin typeface="Comic Sans MS" panose="030F0702030302020204" pitchFamily="66" charset="0"/>
              </a:rPr>
              <a:t> </a:t>
            </a:r>
            <a:r>
              <a:rPr lang="en-US" dirty="0" smtClean="0">
                <a:latin typeface="Comic Sans MS" panose="030F0702030302020204" pitchFamily="66" charset="0"/>
              </a:rPr>
              <a:t>MeV</a:t>
            </a:r>
            <a:r>
              <a:rPr lang="en-US" dirty="0">
                <a:latin typeface="Comic Sans MS" panose="030F0702030302020204" pitchFamily="66" charset="0"/>
              </a:rPr>
              <a:t> </a:t>
            </a:r>
            <a:r>
              <a:rPr lang="en-US" dirty="0" smtClean="0">
                <a:latin typeface="Comic Sans MS" panose="030F0702030302020204" pitchFamily="66" charset="0"/>
              </a:rPr>
              <a:t>that is close to experimental </a:t>
            </a:r>
            <a:r>
              <a:rPr lang="en-US" dirty="0">
                <a:latin typeface="Comic Sans MS" panose="030F0702030302020204" pitchFamily="66" charset="0"/>
              </a:rPr>
              <a:t>value of </a:t>
            </a:r>
            <a:r>
              <a:rPr lang="el-GR" dirty="0">
                <a:latin typeface="Times New Roman" panose="02020603050405020304" pitchFamily="18" charset="0"/>
                <a:cs typeface="Times New Roman" panose="02020603050405020304" pitchFamily="18" charset="0"/>
              </a:rPr>
              <a:t>α</a:t>
            </a:r>
            <a:r>
              <a:rPr lang="ru-RU" dirty="0">
                <a:latin typeface="Comic Sans MS" panose="030F0702030302020204" pitchFamily="66" charset="0"/>
              </a:rPr>
              <a:t>-</a:t>
            </a:r>
            <a:r>
              <a:rPr lang="en-US" dirty="0">
                <a:latin typeface="Comic Sans MS" panose="030F0702030302020204" pitchFamily="66" charset="0"/>
              </a:rPr>
              <a:t>particle separation </a:t>
            </a:r>
            <a:r>
              <a:rPr lang="en-US" dirty="0" smtClean="0">
                <a:latin typeface="Comic Sans MS" panose="030F0702030302020204" pitchFamily="66" charset="0"/>
              </a:rPr>
              <a:t>of</a:t>
            </a:r>
            <a:r>
              <a:rPr lang="ru-RU" dirty="0" smtClean="0">
                <a:latin typeface="Comic Sans MS" panose="030F0702030302020204" pitchFamily="66" charset="0"/>
              </a:rPr>
              <a:t> </a:t>
            </a:r>
            <a:r>
              <a:rPr lang="en-US" baseline="30000" dirty="0">
                <a:latin typeface="Comic Sans MS" panose="030F0702030302020204" pitchFamily="66" charset="0"/>
              </a:rPr>
              <a:t>12</a:t>
            </a:r>
            <a:r>
              <a:rPr lang="en-US" dirty="0">
                <a:latin typeface="Comic Sans MS" panose="030F0702030302020204" pitchFamily="66" charset="0"/>
              </a:rPr>
              <a:t>C </a:t>
            </a:r>
            <a:r>
              <a:rPr lang="en-US" sz="2000" i="1" dirty="0" err="1">
                <a:latin typeface="Times New Roman" panose="02020603050405020304" pitchFamily="18" charset="0"/>
                <a:cs typeface="Times New Roman" panose="02020603050405020304" pitchFamily="18" charset="0"/>
              </a:rPr>
              <a:t>E</a:t>
            </a:r>
            <a:r>
              <a:rPr lang="en-US" sz="2000" baseline="-25000" dirty="0" err="1">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=7.366</a:t>
            </a:r>
            <a:r>
              <a:rPr lang="en-US" dirty="0">
                <a:latin typeface="Comic Sans MS" panose="030F0702030302020204" pitchFamily="66" charset="0"/>
              </a:rPr>
              <a:t> MeV</a:t>
            </a:r>
            <a:r>
              <a:rPr lang="ru-RU" dirty="0">
                <a:latin typeface="Comic Sans MS" panose="030F0702030302020204" pitchFamily="66" charset="0"/>
              </a:rPr>
              <a:t> </a:t>
            </a:r>
            <a:r>
              <a:rPr lang="en-US" dirty="0">
                <a:latin typeface="Comic Sans MS" panose="030F0702030302020204" pitchFamily="66" charset="0"/>
              </a:rPr>
              <a:t>[1</a:t>
            </a:r>
            <a:r>
              <a:rPr lang="en-US" dirty="0" smtClean="0">
                <a:latin typeface="Comic Sans MS" panose="030F0702030302020204" pitchFamily="66" charset="0"/>
              </a:rPr>
              <a:t>] (</a:t>
            </a:r>
            <a:r>
              <a:rPr lang="en-US" i="1" dirty="0">
                <a:latin typeface="Times New Roman" panose="02020603050405020304" pitchFamily="18" charset="0"/>
                <a:cs typeface="Times New Roman" panose="02020603050405020304" pitchFamily="18" charset="0"/>
              </a:rPr>
              <a:t>E</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E</a:t>
            </a:r>
            <a:r>
              <a:rPr lang="en-US" baseline="-25000" dirty="0" err="1">
                <a:latin typeface="Times New Roman" panose="02020603050405020304" pitchFamily="18" charset="0"/>
                <a:cs typeface="Times New Roman" panose="02020603050405020304" pitchFamily="18" charset="0"/>
              </a:rPr>
              <a:t>s</a:t>
            </a:r>
            <a:r>
              <a:rPr lang="en-US" dirty="0" smtClean="0">
                <a:latin typeface="Comic Sans MS" panose="030F0702030302020204" pitchFamily="66" charset="0"/>
              </a:rPr>
              <a:t>).</a:t>
            </a:r>
            <a:endParaRPr lang="ru-RU" dirty="0" smtClean="0">
              <a:latin typeface="Comic Sans MS" panose="030F0702030302020204" pitchFamily="66" charset="0"/>
            </a:endParaRPr>
          </a:p>
        </p:txBody>
      </p:sp>
      <p:sp>
        <p:nvSpPr>
          <p:cNvPr id="2" name="Прямоугольник 1"/>
          <p:cNvSpPr/>
          <p:nvPr/>
        </p:nvSpPr>
        <p:spPr>
          <a:xfrm>
            <a:off x="74428" y="1485411"/>
            <a:ext cx="6188194" cy="1200329"/>
          </a:xfrm>
          <a:prstGeom prst="rect">
            <a:avLst/>
          </a:prstGeom>
        </p:spPr>
        <p:txBody>
          <a:bodyPr wrap="square">
            <a:spAutoFit/>
          </a:bodyPr>
          <a:lstStyle/>
          <a:p>
            <a:r>
              <a:rPr lang="en-US" dirty="0" smtClean="0">
                <a:latin typeface="Comic Sans MS" panose="030F0702030302020204" pitchFamily="66" charset="0"/>
              </a:rPr>
              <a:t>1. To </a:t>
            </a:r>
            <a:r>
              <a:rPr lang="en-US" dirty="0">
                <a:latin typeface="Comic Sans MS" panose="030F0702030302020204" pitchFamily="66" charset="0"/>
              </a:rPr>
              <a:t>get an agreement with experimental </a:t>
            </a:r>
            <a:r>
              <a:rPr lang="en-US" dirty="0" smtClean="0">
                <a:latin typeface="Comic Sans MS" panose="030F0702030302020204" pitchFamily="66" charset="0"/>
              </a:rPr>
              <a:t>data parameters of potential 2WS of </a:t>
            </a:r>
            <a:r>
              <a:rPr lang="en-US" baseline="30000" dirty="0">
                <a:latin typeface="Comic Sans MS" panose="030F0702030302020204" pitchFamily="66" charset="0"/>
                <a:cs typeface="Times New Roman" panose="02020603050405020304" pitchFamily="18" charset="0"/>
              </a:rPr>
              <a:t>12</a:t>
            </a:r>
            <a:r>
              <a:rPr lang="en-US" dirty="0">
                <a:latin typeface="Comic Sans MS" panose="030F0702030302020204" pitchFamily="66" charset="0"/>
                <a:cs typeface="Times New Roman" panose="02020603050405020304" pitchFamily="18" charset="0"/>
              </a:rPr>
              <a:t>C</a:t>
            </a:r>
            <a:r>
              <a:rPr lang="en-US" dirty="0" smtClean="0">
                <a:latin typeface="Comic Sans MS" panose="030F0702030302020204" pitchFamily="66" charset="0"/>
              </a:rPr>
              <a:t> </a:t>
            </a:r>
            <a:r>
              <a:rPr lang="en-US" dirty="0" smtClean="0">
                <a:solidFill>
                  <a:srgbClr val="0070C0"/>
                </a:solidFill>
                <a:latin typeface="Comic Sans MS" panose="030F0702030302020204" pitchFamily="66" charset="0"/>
              </a:rPr>
              <a:t>were modified</a:t>
            </a:r>
            <a:r>
              <a:rPr lang="en-US" dirty="0" smtClean="0">
                <a:latin typeface="Comic Sans MS" panose="030F0702030302020204" pitchFamily="66" charset="0"/>
              </a:rPr>
              <a:t>. Obtained </a:t>
            </a:r>
            <a:r>
              <a:rPr lang="en-US" dirty="0" smtClean="0">
                <a:solidFill>
                  <a:srgbClr val="FF0000"/>
                </a:solidFill>
                <a:latin typeface="Comic Sans MS" panose="030F0702030302020204" pitchFamily="66" charset="0"/>
              </a:rPr>
              <a:t>charge distribution </a:t>
            </a:r>
            <a:r>
              <a:rPr lang="en-US" dirty="0" smtClean="0">
                <a:latin typeface="Comic Sans MS" panose="030F0702030302020204" pitchFamily="66" charset="0"/>
              </a:rPr>
              <a:t>and separation energy into 3</a:t>
            </a:r>
            <a:r>
              <a:rPr lang="el-GR" dirty="0" smtClean="0">
                <a:latin typeface="Times New Roman" panose="02020603050405020304" pitchFamily="18" charset="0"/>
                <a:cs typeface="Times New Roman" panose="02020603050405020304" pitchFamily="18" charset="0"/>
              </a:rPr>
              <a:t>α</a:t>
            </a:r>
            <a:r>
              <a:rPr lang="en-US" dirty="0" smtClean="0">
                <a:latin typeface="Comic Sans MS" panose="030F0702030302020204" pitchFamily="66" charset="0"/>
                <a:cs typeface="Times New Roman" panose="02020603050405020304" pitchFamily="18" charset="0"/>
              </a:rPr>
              <a:t>-particles</a:t>
            </a:r>
            <a:r>
              <a:rPr lang="en-US" dirty="0" smtClean="0">
                <a:latin typeface="Comic Sans MS" panose="030F0702030302020204" pitchFamily="66" charset="0"/>
              </a:rPr>
              <a:t> of </a:t>
            </a:r>
            <a:r>
              <a:rPr lang="en-US" baseline="30000" dirty="0">
                <a:latin typeface="Comic Sans MS" panose="030F0702030302020204" pitchFamily="66" charset="0"/>
                <a:cs typeface="Times New Roman" panose="02020603050405020304" pitchFamily="18" charset="0"/>
              </a:rPr>
              <a:t>12</a:t>
            </a:r>
            <a:r>
              <a:rPr lang="en-US" dirty="0">
                <a:latin typeface="Comic Sans MS" panose="030F0702030302020204" pitchFamily="66" charset="0"/>
                <a:cs typeface="Times New Roman" panose="02020603050405020304" pitchFamily="18" charset="0"/>
              </a:rPr>
              <a:t>C </a:t>
            </a:r>
            <a:r>
              <a:rPr lang="en-US" dirty="0" smtClean="0">
                <a:latin typeface="Comic Sans MS" panose="030F0702030302020204" pitchFamily="66" charset="0"/>
              </a:rPr>
              <a:t>are close to the experimental one.</a:t>
            </a:r>
            <a:endParaRPr lang="ru-RU" dirty="0">
              <a:latin typeface="Comic Sans MS" panose="030F0702030302020204" pitchFamily="66" charset="0"/>
            </a:endParaRPr>
          </a:p>
        </p:txBody>
      </p:sp>
      <p:sp>
        <p:nvSpPr>
          <p:cNvPr id="15" name="Прямоугольник 14"/>
          <p:cNvSpPr/>
          <p:nvPr/>
        </p:nvSpPr>
        <p:spPr>
          <a:xfrm>
            <a:off x="397132" y="6466123"/>
            <a:ext cx="9396706" cy="369332"/>
          </a:xfrm>
          <a:prstGeom prst="rect">
            <a:avLst/>
          </a:prstGeom>
        </p:spPr>
        <p:txBody>
          <a:bodyPr wrap="square">
            <a:spAutoFit/>
          </a:bodyPr>
          <a:lstStyle/>
          <a:p>
            <a:r>
              <a:rPr lang="en-US" dirty="0" smtClean="0">
                <a:latin typeface="Comic Sans MS" panose="030F0702030302020204" pitchFamily="66" charset="0"/>
              </a:rPr>
              <a:t>[1] Nuclear </a:t>
            </a:r>
            <a:r>
              <a:rPr lang="en-US" dirty="0">
                <a:latin typeface="Comic Sans MS" panose="030F0702030302020204" pitchFamily="66" charset="0"/>
              </a:rPr>
              <a:t>Reaction Video. Low Energy Nuclear Knowledge Base. </a:t>
            </a:r>
            <a:r>
              <a:rPr lang="ru-RU" dirty="0">
                <a:latin typeface="Comic Sans MS" panose="030F0702030302020204" pitchFamily="66" charset="0"/>
              </a:rPr>
              <a:t>http://nrv.jinr.ru</a:t>
            </a:r>
          </a:p>
        </p:txBody>
      </p:sp>
      <p:graphicFrame>
        <p:nvGraphicFramePr>
          <p:cNvPr id="3" name="Объект 2"/>
          <p:cNvGraphicFramePr>
            <a:graphicFrameLocks noChangeAspect="1"/>
          </p:cNvGraphicFramePr>
          <p:nvPr>
            <p:extLst/>
          </p:nvPr>
        </p:nvGraphicFramePr>
        <p:xfrm>
          <a:off x="1019175" y="4902200"/>
          <a:ext cx="2287588" cy="441325"/>
        </p:xfrm>
        <a:graphic>
          <a:graphicData uri="http://schemas.openxmlformats.org/presentationml/2006/ole">
            <mc:AlternateContent xmlns:mc="http://schemas.openxmlformats.org/markup-compatibility/2006">
              <mc:Choice xmlns:v="urn:schemas-microsoft-com:vml" Requires="v">
                <p:oleObj spid="_x0000_s9222" name="Equation" r:id="rId5" imgW="1244520" imgH="241200" progId="Equation.DSMT4">
                  <p:embed/>
                </p:oleObj>
              </mc:Choice>
              <mc:Fallback>
                <p:oleObj name="Equation" r:id="rId5" imgW="1244520" imgH="241200" progId="Equation.DSMT4">
                  <p:embed/>
                  <p:pic>
                    <p:nvPicPr>
                      <p:cNvPr id="3" name="Объект 2"/>
                      <p:cNvPicPr/>
                      <p:nvPr/>
                    </p:nvPicPr>
                    <p:blipFill>
                      <a:blip r:embed="rId6"/>
                      <a:stretch>
                        <a:fillRect/>
                      </a:stretch>
                    </p:blipFill>
                    <p:spPr>
                      <a:xfrm>
                        <a:off x="1019175" y="4902200"/>
                        <a:ext cx="2287588" cy="441325"/>
                      </a:xfrm>
                      <a:prstGeom prst="rect">
                        <a:avLst/>
                      </a:prstGeom>
                    </p:spPr>
                  </p:pic>
                </p:oleObj>
              </mc:Fallback>
            </mc:AlternateContent>
          </a:graphicData>
        </a:graphic>
      </p:graphicFrame>
      <p:graphicFrame>
        <p:nvGraphicFramePr>
          <p:cNvPr id="4" name="Объект 3"/>
          <p:cNvGraphicFramePr>
            <a:graphicFrameLocks noChangeAspect="1"/>
          </p:cNvGraphicFramePr>
          <p:nvPr>
            <p:extLst/>
          </p:nvPr>
        </p:nvGraphicFramePr>
        <p:xfrm>
          <a:off x="3471863" y="4895850"/>
          <a:ext cx="1960562" cy="450850"/>
        </p:xfrm>
        <a:graphic>
          <a:graphicData uri="http://schemas.openxmlformats.org/presentationml/2006/ole">
            <mc:AlternateContent xmlns:mc="http://schemas.openxmlformats.org/markup-compatibility/2006">
              <mc:Choice xmlns:v="urn:schemas-microsoft-com:vml" Requires="v">
                <p:oleObj spid="_x0000_s9223" name="Equation" r:id="rId7" imgW="1104840" imgH="253800" progId="Equation.DSMT4">
                  <p:embed/>
                </p:oleObj>
              </mc:Choice>
              <mc:Fallback>
                <p:oleObj name="Equation" r:id="rId7" imgW="1104840" imgH="253800" progId="Equation.DSMT4">
                  <p:embed/>
                  <p:pic>
                    <p:nvPicPr>
                      <p:cNvPr id="4" name="Объект 3"/>
                      <p:cNvPicPr/>
                      <p:nvPr/>
                    </p:nvPicPr>
                    <p:blipFill>
                      <a:blip r:embed="rId8"/>
                      <a:stretch>
                        <a:fillRect/>
                      </a:stretch>
                    </p:blipFill>
                    <p:spPr>
                      <a:xfrm>
                        <a:off x="3471863" y="4895850"/>
                        <a:ext cx="1960562" cy="450850"/>
                      </a:xfrm>
                      <a:prstGeom prst="rect">
                        <a:avLst/>
                      </a:prstGeom>
                    </p:spPr>
                  </p:pic>
                </p:oleObj>
              </mc:Fallback>
            </mc:AlternateContent>
          </a:graphicData>
        </a:graphic>
      </p:graphicFrame>
      <p:sp>
        <p:nvSpPr>
          <p:cNvPr id="34" name="Прямоугольник 33"/>
          <p:cNvSpPr/>
          <p:nvPr/>
        </p:nvSpPr>
        <p:spPr>
          <a:xfrm>
            <a:off x="74427" y="4211613"/>
            <a:ext cx="6096000" cy="646331"/>
          </a:xfrm>
          <a:prstGeom prst="rect">
            <a:avLst/>
          </a:prstGeom>
        </p:spPr>
        <p:txBody>
          <a:bodyPr>
            <a:spAutoFit/>
          </a:bodyPr>
          <a:lstStyle/>
          <a:p>
            <a:r>
              <a:rPr lang="ru-RU" dirty="0" smtClean="0">
                <a:latin typeface="Comic Sans MS" panose="030F0702030302020204" pitchFamily="66" charset="0"/>
              </a:rPr>
              <a:t>3. </a:t>
            </a:r>
            <a:r>
              <a:rPr lang="en-US" dirty="0" smtClean="0">
                <a:latin typeface="Comic Sans MS" panose="030F0702030302020204" pitchFamily="66" charset="0"/>
              </a:rPr>
              <a:t>Calculated root-mean-square (</a:t>
            </a:r>
            <a:r>
              <a:rPr lang="en-US" dirty="0" err="1" smtClean="0">
                <a:latin typeface="Comic Sans MS" panose="030F0702030302020204" pitchFamily="66" charset="0"/>
              </a:rPr>
              <a:t>rms</a:t>
            </a:r>
            <a:r>
              <a:rPr lang="en-US" dirty="0" smtClean="0">
                <a:latin typeface="Comic Sans MS" panose="030F0702030302020204" pitchFamily="66" charset="0"/>
              </a:rPr>
              <a:t>) charge radii is also close to the experimental one</a:t>
            </a:r>
            <a:endParaRPr lang="ru-RU" dirty="0"/>
          </a:p>
        </p:txBody>
      </p:sp>
      <p:sp>
        <p:nvSpPr>
          <p:cNvPr id="35" name="Прямоугольник 34"/>
          <p:cNvSpPr/>
          <p:nvPr/>
        </p:nvSpPr>
        <p:spPr>
          <a:xfrm>
            <a:off x="0" y="5371630"/>
            <a:ext cx="6240399" cy="523220"/>
          </a:xfrm>
          <a:prstGeom prst="rect">
            <a:avLst/>
          </a:prstGeom>
        </p:spPr>
        <p:txBody>
          <a:bodyPr wrap="square">
            <a:spAutoFit/>
          </a:bodyPr>
          <a:lstStyle/>
          <a:p>
            <a:r>
              <a:rPr lang="en-US" sz="1400" dirty="0" smtClean="0">
                <a:latin typeface="Comic Sans MS" panose="030F0702030302020204" pitchFamily="66" charset="0"/>
              </a:rPr>
              <a:t>The difference occurs because of the errors in calculation the charge distribution at the region of large radii, where the charge density is low.</a:t>
            </a:r>
            <a:endParaRPr lang="ru-RU" sz="1400" dirty="0">
              <a:latin typeface="Comic Sans MS" panose="030F0702030302020204" pitchFamily="66" charset="0"/>
            </a:endParaRPr>
          </a:p>
        </p:txBody>
      </p:sp>
      <p:cxnSp>
        <p:nvCxnSpPr>
          <p:cNvPr id="18" name="Прямая со стрелкой 17"/>
          <p:cNvCxnSpPr/>
          <p:nvPr/>
        </p:nvCxnSpPr>
        <p:spPr>
          <a:xfrm>
            <a:off x="4860793" y="2604454"/>
            <a:ext cx="1851895" cy="1563509"/>
          </a:xfrm>
          <a:prstGeom prst="straightConnector1">
            <a:avLst/>
          </a:prstGeom>
          <a:ln w="31750" cmpd="sng">
            <a:solidFill>
              <a:srgbClr val="FF0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V="1">
            <a:off x="5116945" y="1352545"/>
            <a:ext cx="1145677" cy="438339"/>
          </a:xfrm>
          <a:prstGeom prst="straightConnector1">
            <a:avLst/>
          </a:prstGeom>
          <a:ln w="31750" cmpd="sng">
            <a:solidFill>
              <a:srgbClr val="0070C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6741317" y="1258689"/>
            <a:ext cx="498855" cy="369332"/>
          </a:xfrm>
          <a:prstGeom prst="rect">
            <a:avLst/>
          </a:prstGeom>
        </p:spPr>
        <p:txBody>
          <a:bodyPr wrap="none">
            <a:spAutoFit/>
          </a:bodyPr>
          <a:lstStyle/>
          <a:p>
            <a:r>
              <a:rPr lang="en-US" dirty="0" smtClean="0">
                <a:latin typeface="Comic Sans MS" panose="030F0702030302020204" pitchFamily="66" charset="0"/>
                <a:ea typeface="Times New Roman" panose="02020603050405020304" pitchFamily="18" charset="0"/>
              </a:rPr>
              <a:t>AB</a:t>
            </a:r>
            <a:endParaRPr lang="ru-RU" dirty="0"/>
          </a:p>
        </p:txBody>
      </p:sp>
      <p:sp>
        <p:nvSpPr>
          <p:cNvPr id="7" name="Прямоугольник 6"/>
          <p:cNvSpPr/>
          <p:nvPr/>
        </p:nvSpPr>
        <p:spPr>
          <a:xfrm>
            <a:off x="6506800" y="2391049"/>
            <a:ext cx="726481" cy="369332"/>
          </a:xfrm>
          <a:prstGeom prst="rect">
            <a:avLst/>
          </a:prstGeom>
        </p:spPr>
        <p:txBody>
          <a:bodyPr wrap="none">
            <a:spAutoFit/>
          </a:bodyPr>
          <a:lstStyle/>
          <a:p>
            <a:r>
              <a:rPr lang="en-US" dirty="0" smtClean="0">
                <a:latin typeface="Comic Sans MS" panose="030F0702030302020204" pitchFamily="66" charset="0"/>
                <a:ea typeface="Times New Roman" panose="02020603050405020304" pitchFamily="18" charset="0"/>
              </a:rPr>
              <a:t>2WS</a:t>
            </a:r>
            <a:endParaRPr lang="ru-RU" dirty="0"/>
          </a:p>
        </p:txBody>
      </p:sp>
      <p:sp>
        <p:nvSpPr>
          <p:cNvPr id="21" name="Прямоугольник 20"/>
          <p:cNvSpPr/>
          <p:nvPr/>
        </p:nvSpPr>
        <p:spPr>
          <a:xfrm>
            <a:off x="6712688" y="5088044"/>
            <a:ext cx="498855" cy="369332"/>
          </a:xfrm>
          <a:prstGeom prst="rect">
            <a:avLst/>
          </a:prstGeom>
        </p:spPr>
        <p:txBody>
          <a:bodyPr wrap="none">
            <a:spAutoFit/>
          </a:bodyPr>
          <a:lstStyle/>
          <a:p>
            <a:r>
              <a:rPr lang="en-US" dirty="0" smtClean="0">
                <a:latin typeface="Comic Sans MS" panose="030F0702030302020204" pitchFamily="66" charset="0"/>
                <a:ea typeface="Times New Roman" panose="02020603050405020304" pitchFamily="18" charset="0"/>
              </a:rPr>
              <a:t>AB</a:t>
            </a:r>
            <a:endParaRPr lang="ru-RU" dirty="0"/>
          </a:p>
        </p:txBody>
      </p:sp>
      <p:sp>
        <p:nvSpPr>
          <p:cNvPr id="23" name="Прямоугольник 22"/>
          <p:cNvSpPr/>
          <p:nvPr/>
        </p:nvSpPr>
        <p:spPr>
          <a:xfrm>
            <a:off x="6594066" y="4418239"/>
            <a:ext cx="726481" cy="369332"/>
          </a:xfrm>
          <a:prstGeom prst="rect">
            <a:avLst/>
          </a:prstGeom>
        </p:spPr>
        <p:txBody>
          <a:bodyPr wrap="none">
            <a:spAutoFit/>
          </a:bodyPr>
          <a:lstStyle/>
          <a:p>
            <a:r>
              <a:rPr lang="en-US" dirty="0" smtClean="0">
                <a:latin typeface="Comic Sans MS" panose="030F0702030302020204" pitchFamily="66" charset="0"/>
                <a:ea typeface="Times New Roman" panose="02020603050405020304" pitchFamily="18" charset="0"/>
              </a:rPr>
              <a:t>2WS</a:t>
            </a:r>
            <a:endParaRPr lang="ru-RU" dirty="0"/>
          </a:p>
        </p:txBody>
      </p:sp>
      <p:cxnSp>
        <p:nvCxnSpPr>
          <p:cNvPr id="24" name="Прямая со стрелкой 23"/>
          <p:cNvCxnSpPr>
            <a:stCxn id="10" idx="1"/>
          </p:cNvCxnSpPr>
          <p:nvPr/>
        </p:nvCxnSpPr>
        <p:spPr>
          <a:xfrm flipH="1">
            <a:off x="7132620" y="4350531"/>
            <a:ext cx="1836447" cy="0"/>
          </a:xfrm>
          <a:prstGeom prst="straightConnector1">
            <a:avLst/>
          </a:prstGeom>
          <a:ln w="31750" cmpd="sng">
            <a:solidFill>
              <a:schemeClr val="tx1"/>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8969067" y="4165865"/>
            <a:ext cx="2157963" cy="369332"/>
          </a:xfrm>
          <a:prstGeom prst="rect">
            <a:avLst/>
          </a:prstGeom>
        </p:spPr>
        <p:txBody>
          <a:bodyPr wrap="none">
            <a:spAutoFit/>
          </a:bodyPr>
          <a:lstStyle/>
          <a:p>
            <a:pPr algn="ctr"/>
            <a:r>
              <a:rPr lang="en-US" dirty="0" smtClean="0">
                <a:latin typeface="Comic Sans MS" panose="030F0702030302020204" pitchFamily="66" charset="0"/>
                <a:ea typeface="Times New Roman" panose="02020603050405020304" pitchFamily="18" charset="0"/>
              </a:rPr>
              <a:t>Experimental data</a:t>
            </a:r>
            <a:endParaRPr lang="ru-RU" dirty="0">
              <a:latin typeface="Comic Sans MS" panose="030F0702030302020204" pitchFamily="66" charset="0"/>
            </a:endParaRPr>
          </a:p>
        </p:txBody>
      </p:sp>
      <p:sp>
        <p:nvSpPr>
          <p:cNvPr id="30" name="Прямоугольник 29"/>
          <p:cNvSpPr/>
          <p:nvPr/>
        </p:nvSpPr>
        <p:spPr>
          <a:xfrm>
            <a:off x="7945988" y="889975"/>
            <a:ext cx="4246012" cy="369332"/>
          </a:xfrm>
          <a:prstGeom prst="rect">
            <a:avLst/>
          </a:prstGeom>
          <a:noFill/>
        </p:spPr>
        <p:txBody>
          <a:bodyPr wrap="square">
            <a:spAutoFit/>
          </a:bodyPr>
          <a:lstStyle/>
          <a:p>
            <a:pPr algn="ctr"/>
            <a:r>
              <a:rPr lang="en-US" dirty="0" smtClean="0">
                <a:latin typeface="Comic Sans MS" panose="030F0702030302020204" pitchFamily="66" charset="0"/>
                <a:ea typeface="Times New Roman" panose="02020603050405020304" pitchFamily="18" charset="0"/>
              </a:rPr>
              <a:t>Interaction potentials </a:t>
            </a:r>
            <a:r>
              <a:rPr lang="en-US" i="1" dirty="0" smtClean="0">
                <a:latin typeface="Times New Roman" panose="02020603050405020304" pitchFamily="18" charset="0"/>
                <a:cs typeface="Times New Roman" panose="02020603050405020304" pitchFamily="18" charset="0"/>
              </a:rPr>
              <a:t>V</a:t>
            </a:r>
            <a:r>
              <a:rPr lang="el-GR" baseline="-25000" dirty="0">
                <a:latin typeface="Times New Roman" panose="02020603050405020304" pitchFamily="18" charset="0"/>
                <a:cs typeface="Times New Roman" panose="02020603050405020304" pitchFamily="18" charset="0"/>
              </a:rPr>
              <a:t>α‒α</a:t>
            </a:r>
            <a:r>
              <a:rPr lang="ru-RU" dirty="0" smtClean="0">
                <a:latin typeface="Comic Sans MS" panose="030F0702030302020204" pitchFamily="66" charset="0"/>
                <a:ea typeface="Times New Roman" panose="02020603050405020304" pitchFamily="18" charset="0"/>
              </a:rPr>
              <a:t> </a:t>
            </a:r>
            <a:endParaRPr lang="ru-RU" dirty="0">
              <a:latin typeface="Comic Sans MS" panose="030F0702030302020204" pitchFamily="66" charset="0"/>
            </a:endParaRPr>
          </a:p>
        </p:txBody>
      </p:sp>
      <p:sp>
        <p:nvSpPr>
          <p:cNvPr id="31" name="Прямоугольник 30"/>
          <p:cNvSpPr/>
          <p:nvPr/>
        </p:nvSpPr>
        <p:spPr>
          <a:xfrm>
            <a:off x="8366334" y="4648355"/>
            <a:ext cx="3712251" cy="1200329"/>
          </a:xfrm>
          <a:prstGeom prst="rect">
            <a:avLst/>
          </a:prstGeom>
        </p:spPr>
        <p:txBody>
          <a:bodyPr wrap="square">
            <a:spAutoFit/>
          </a:bodyPr>
          <a:lstStyle/>
          <a:p>
            <a:pPr algn="ctr"/>
            <a:r>
              <a:rPr lang="en-US" dirty="0" smtClean="0">
                <a:latin typeface="Comic Sans MS" panose="030F0702030302020204" pitchFamily="66" charset="0"/>
              </a:rPr>
              <a:t>The agreement with experimental charge distribution was obtained using 2WS potential unlike </a:t>
            </a:r>
            <a:r>
              <a:rPr lang="en-US" dirty="0">
                <a:latin typeface="Comic Sans MS" panose="030F0702030302020204" pitchFamily="66" charset="0"/>
              </a:rPr>
              <a:t>AB potential</a:t>
            </a:r>
            <a:r>
              <a:rPr lang="ru-RU" dirty="0" smtClean="0">
                <a:latin typeface="Comic Sans MS" panose="030F0702030302020204" pitchFamily="66" charset="0"/>
              </a:rPr>
              <a:t>.</a:t>
            </a:r>
            <a:endParaRPr lang="ru-RU" dirty="0">
              <a:latin typeface="Comic Sans MS" panose="030F0702030302020204" pitchFamily="66" charset="0"/>
            </a:endParaRPr>
          </a:p>
        </p:txBody>
      </p:sp>
      <p:sp>
        <p:nvSpPr>
          <p:cNvPr id="9" name="Номер слайда 8"/>
          <p:cNvSpPr>
            <a:spLocks noGrp="1"/>
          </p:cNvSpPr>
          <p:nvPr>
            <p:ph type="sldNum" sz="quarter" idx="12"/>
          </p:nvPr>
        </p:nvSpPr>
        <p:spPr>
          <a:xfrm>
            <a:off x="8621331" y="6439124"/>
            <a:ext cx="2743200" cy="365125"/>
          </a:xfrm>
        </p:spPr>
        <p:txBody>
          <a:bodyPr/>
          <a:lstStyle/>
          <a:p>
            <a:fld id="{6DE75843-D1B1-4762-B075-F89EBA8327A6}" type="slidenum">
              <a:rPr lang="ru-RU" sz="2000" smtClean="0"/>
              <a:t>7</a:t>
            </a:fld>
            <a:endParaRPr lang="ru-RU" sz="2000"/>
          </a:p>
        </p:txBody>
      </p:sp>
      <p:sp>
        <p:nvSpPr>
          <p:cNvPr id="27" name="Прямоугольник 26"/>
          <p:cNvSpPr/>
          <p:nvPr/>
        </p:nvSpPr>
        <p:spPr>
          <a:xfrm>
            <a:off x="6585198" y="920563"/>
            <a:ext cx="891527" cy="231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6527761" y="871588"/>
            <a:ext cx="938077" cy="307777"/>
          </a:xfrm>
          <a:prstGeom prst="rect">
            <a:avLst/>
          </a:prstGeom>
        </p:spPr>
        <p:txBody>
          <a:bodyPr wrap="none">
            <a:spAutoFit/>
          </a:bodyPr>
          <a:lstStyle/>
          <a:p>
            <a:pPr algn="ctr"/>
            <a:r>
              <a:rPr lang="en-US" sz="1400" i="1" dirty="0">
                <a:latin typeface="Times New Roman" panose="02020603050405020304" pitchFamily="18" charset="0"/>
                <a:cs typeface="Times New Roman" panose="02020603050405020304" pitchFamily="18" charset="0"/>
              </a:rPr>
              <a:t>V</a:t>
            </a:r>
            <a:r>
              <a:rPr lang="el-GR" sz="1400" baseline="-25000" dirty="0" smtClean="0">
                <a:latin typeface="Times New Roman" panose="02020603050405020304" pitchFamily="18" charset="0"/>
                <a:cs typeface="Times New Roman" panose="02020603050405020304" pitchFamily="18" charset="0"/>
              </a:rPr>
              <a:t>α‒α</a:t>
            </a:r>
            <a:r>
              <a:rPr lang="en-US" sz="1400" dirty="0" smtClean="0">
                <a:latin typeface="Times New Roman" panose="02020603050405020304" pitchFamily="18" charset="0"/>
                <a:ea typeface="Times New Roman" panose="02020603050405020304" pitchFamily="18" charset="0"/>
                <a:cs typeface="Times New Roman" panose="02020603050405020304" pitchFamily="18" charset="0"/>
              </a:rPr>
              <a:t>, MeV</a:t>
            </a:r>
            <a:endParaRPr lang="ru-RU" sz="1400" dirty="0">
              <a:latin typeface="Times New Roman" panose="02020603050405020304" pitchFamily="18" charset="0"/>
              <a:cs typeface="Times New Roman" panose="02020603050405020304" pitchFamily="18" charset="0"/>
            </a:endParaRPr>
          </a:p>
        </p:txBody>
      </p:sp>
      <p:sp>
        <p:nvSpPr>
          <p:cNvPr id="36" name="Прямоугольник 35"/>
          <p:cNvSpPr/>
          <p:nvPr/>
        </p:nvSpPr>
        <p:spPr>
          <a:xfrm>
            <a:off x="7496758" y="3409589"/>
            <a:ext cx="891527" cy="231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a:off x="6262622" y="877526"/>
            <a:ext cx="5815964" cy="270971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7942521" y="3328258"/>
            <a:ext cx="543739" cy="307777"/>
          </a:xfrm>
          <a:prstGeom prst="rect">
            <a:avLst/>
          </a:prstGeom>
        </p:spPr>
        <p:txBody>
          <a:bodyPr wrap="none">
            <a:spAutoFit/>
          </a:bodyPr>
          <a:lstStyle/>
          <a:p>
            <a:pPr algn="ctr"/>
            <a:r>
              <a:rPr lang="en-US" sz="1400" i="1" dirty="0" smtClean="0">
                <a:latin typeface="Times New Roman" panose="02020603050405020304" pitchFamily="18" charset="0"/>
                <a:ea typeface="Times New Roman" panose="02020603050405020304" pitchFamily="18" charset="0"/>
                <a:cs typeface="Times New Roman" panose="02020603050405020304" pitchFamily="18" charset="0"/>
              </a:rPr>
              <a:t>r</a:t>
            </a:r>
            <a:r>
              <a:rPr lang="en-US"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ea typeface="Times New Roman" panose="02020603050405020304" pitchFamily="18" charset="0"/>
                <a:cs typeface="Times New Roman" panose="02020603050405020304" pitchFamily="18" charset="0"/>
              </a:rPr>
              <a:t>fm</a:t>
            </a:r>
            <a:endParaRPr lang="ru-RU" sz="1400" dirty="0">
              <a:latin typeface="Times New Roman" panose="02020603050405020304" pitchFamily="18" charset="0"/>
              <a:cs typeface="Times New Roman" panose="02020603050405020304" pitchFamily="18" charset="0"/>
            </a:endParaRPr>
          </a:p>
        </p:txBody>
      </p:sp>
      <p:sp>
        <p:nvSpPr>
          <p:cNvPr id="41" name="Прямоугольник 40"/>
          <p:cNvSpPr/>
          <p:nvPr/>
        </p:nvSpPr>
        <p:spPr>
          <a:xfrm>
            <a:off x="6608889" y="3705929"/>
            <a:ext cx="891527" cy="231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6626125" y="3713306"/>
            <a:ext cx="662361" cy="307777"/>
          </a:xfrm>
          <a:prstGeom prst="rect">
            <a:avLst/>
          </a:prstGeom>
        </p:spPr>
        <p:txBody>
          <a:bodyPr wrap="none">
            <a:spAutoFit/>
          </a:bodyPr>
          <a:lstStyle/>
          <a:p>
            <a:pPr algn="ctr"/>
            <a:r>
              <a:rPr lang="en-US" sz="1400" dirty="0" smtClean="0">
                <a:latin typeface="Times New Roman" panose="02020603050405020304" pitchFamily="18" charset="0"/>
                <a:cs typeface="Times New Roman" panose="02020603050405020304" pitchFamily="18" charset="0"/>
              </a:rPr>
              <a:t>ρ</a:t>
            </a:r>
            <a:r>
              <a:rPr lang="en-US" sz="1400" dirty="0" smtClean="0">
                <a:latin typeface="Times New Roman" panose="02020603050405020304" pitchFamily="18" charset="0"/>
                <a:ea typeface="Times New Roman" panose="02020603050405020304" pitchFamily="18" charset="0"/>
                <a:cs typeface="Times New Roman" panose="02020603050405020304" pitchFamily="18" charset="0"/>
              </a:rPr>
              <a:t>, fm</a:t>
            </a:r>
            <a:r>
              <a:rPr lang="en-US" sz="1400" baseline="30000" dirty="0" smtClean="0">
                <a:latin typeface="Times New Roman" panose="02020603050405020304" pitchFamily="18" charset="0"/>
                <a:ea typeface="Times New Roman" panose="02020603050405020304" pitchFamily="18" charset="0"/>
                <a:cs typeface="Times New Roman" panose="02020603050405020304" pitchFamily="18" charset="0"/>
              </a:rPr>
              <a:t>-3</a:t>
            </a:r>
            <a:endParaRPr lang="ru-RU" sz="1400" baseline="30000" dirty="0">
              <a:latin typeface="Times New Roman" panose="02020603050405020304" pitchFamily="18" charset="0"/>
              <a:cs typeface="Times New Roman" panose="02020603050405020304" pitchFamily="18" charset="0"/>
            </a:endParaRPr>
          </a:p>
        </p:txBody>
      </p:sp>
      <p:sp>
        <p:nvSpPr>
          <p:cNvPr id="43" name="Прямоугольник 42"/>
          <p:cNvSpPr/>
          <p:nvPr/>
        </p:nvSpPr>
        <p:spPr>
          <a:xfrm>
            <a:off x="7755027" y="6249552"/>
            <a:ext cx="891527" cy="231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6262622" y="3709966"/>
            <a:ext cx="5815964" cy="27561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7906983" y="6153369"/>
            <a:ext cx="543739" cy="307777"/>
          </a:xfrm>
          <a:prstGeom prst="rect">
            <a:avLst/>
          </a:prstGeom>
        </p:spPr>
        <p:txBody>
          <a:bodyPr wrap="none">
            <a:spAutoFit/>
          </a:bodyPr>
          <a:lstStyle/>
          <a:p>
            <a:pPr algn="ctr"/>
            <a:r>
              <a:rPr lang="en-US" sz="1400" i="1" dirty="0" smtClean="0">
                <a:latin typeface="Times New Roman" panose="02020603050405020304" pitchFamily="18" charset="0"/>
                <a:ea typeface="Times New Roman" panose="02020603050405020304" pitchFamily="18" charset="0"/>
                <a:cs typeface="Times New Roman" panose="02020603050405020304" pitchFamily="18" charset="0"/>
              </a:rPr>
              <a:t>r</a:t>
            </a:r>
            <a:r>
              <a:rPr lang="en-US"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ea typeface="Times New Roman" panose="02020603050405020304" pitchFamily="18" charset="0"/>
                <a:cs typeface="Times New Roman" panose="02020603050405020304" pitchFamily="18" charset="0"/>
              </a:rPr>
              <a:t>fm</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3028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nvPr>
        </p:nvGraphicFramePr>
        <p:xfrm>
          <a:off x="4520757" y="39578"/>
          <a:ext cx="3237871" cy="3322799"/>
        </p:xfrm>
        <a:graphic>
          <a:graphicData uri="http://schemas.openxmlformats.org/presentationml/2006/ole">
            <mc:AlternateContent xmlns:mc="http://schemas.openxmlformats.org/markup-compatibility/2006">
              <mc:Choice xmlns:v="urn:schemas-microsoft-com:vml" Requires="v">
                <p:oleObj spid="_x0000_s10254" r:id="rId4" imgW="47548800" imgH="48839215" progId="Unknown">
                  <p:embed/>
                </p:oleObj>
              </mc:Choice>
              <mc:Fallback>
                <p:oleObj r:id="rId4" imgW="47548800" imgH="48839215" progId="Unknown">
                  <p:embed/>
                  <p:pic>
                    <p:nvPicPr>
                      <p:cNvPr id="4" name="Объект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757" y="39578"/>
                        <a:ext cx="3237871" cy="3322799"/>
                      </a:xfrm>
                      <a:prstGeom prst="rect">
                        <a:avLst/>
                      </a:prstGeom>
                      <a:noFill/>
                    </p:spPr>
                  </p:pic>
                </p:oleObj>
              </mc:Fallback>
            </mc:AlternateContent>
          </a:graphicData>
        </a:graphic>
      </p:graphicFrame>
      <p:graphicFrame>
        <p:nvGraphicFramePr>
          <p:cNvPr id="5" name="Объект 4"/>
          <p:cNvGraphicFramePr>
            <a:graphicFrameLocks noChangeAspect="1"/>
          </p:cNvGraphicFramePr>
          <p:nvPr>
            <p:extLst/>
          </p:nvPr>
        </p:nvGraphicFramePr>
        <p:xfrm>
          <a:off x="4554867" y="3750725"/>
          <a:ext cx="3236427" cy="3092360"/>
        </p:xfrm>
        <a:graphic>
          <a:graphicData uri="http://schemas.openxmlformats.org/presentationml/2006/ole">
            <mc:AlternateContent xmlns:mc="http://schemas.openxmlformats.org/markup-compatibility/2006">
              <mc:Choice xmlns:v="urn:schemas-microsoft-com:vml" Requires="v">
                <p:oleObj spid="_x0000_s10255" r:id="rId6" imgW="46329600" imgH="48839215" progId="Unknown">
                  <p:embed/>
                </p:oleObj>
              </mc:Choice>
              <mc:Fallback>
                <p:oleObj r:id="rId6" imgW="46329600" imgH="48839215" progId="Unknown">
                  <p:embed/>
                  <p:pic>
                    <p:nvPicPr>
                      <p:cNvPr id="5" name="Объект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4867" y="3750725"/>
                        <a:ext cx="3236427" cy="3092360"/>
                      </a:xfrm>
                      <a:prstGeom prst="rect">
                        <a:avLst/>
                      </a:prstGeom>
                      <a:noFill/>
                    </p:spPr>
                  </p:pic>
                </p:oleObj>
              </mc:Fallback>
            </mc:AlternateContent>
          </a:graphicData>
        </a:graphic>
      </p:graphicFrame>
      <p:pic>
        <p:nvPicPr>
          <p:cNvPr id="6" name="Рисунок 5"/>
          <p:cNvPicPr/>
          <p:nvPr/>
        </p:nvPicPr>
        <p:blipFill>
          <a:blip r:embed="rId8" cstate="print">
            <a:extLst>
              <a:ext uri="{28A0092B-C50C-407E-A947-70E740481C1C}">
                <a14:useLocalDpi xmlns:a14="http://schemas.microsoft.com/office/drawing/2010/main" val="0"/>
              </a:ext>
            </a:extLst>
          </a:blip>
          <a:stretch>
            <a:fillRect/>
          </a:stretch>
        </p:blipFill>
        <p:spPr bwMode="auto">
          <a:xfrm>
            <a:off x="37115" y="2024243"/>
            <a:ext cx="2467516" cy="2088914"/>
          </a:xfrm>
          <a:prstGeom prst="rect">
            <a:avLst/>
          </a:prstGeom>
          <a:noFill/>
          <a:ln>
            <a:noFill/>
          </a:ln>
        </p:spPr>
      </p:pic>
      <p:sp>
        <p:nvSpPr>
          <p:cNvPr id="7" name="TextBox 6"/>
          <p:cNvSpPr txBox="1"/>
          <p:nvPr/>
        </p:nvSpPr>
        <p:spPr>
          <a:xfrm>
            <a:off x="7724518" y="120073"/>
            <a:ext cx="4467481" cy="923330"/>
          </a:xfrm>
          <a:prstGeom prst="rect">
            <a:avLst/>
          </a:prstGeom>
          <a:noFill/>
        </p:spPr>
        <p:txBody>
          <a:bodyPr wrap="square" rtlCol="0">
            <a:spAutoFit/>
          </a:bodyPr>
          <a:lstStyle/>
          <a:p>
            <a:pPr algn="ctr"/>
            <a:r>
              <a:rPr lang="en-US" dirty="0" smtClean="0">
                <a:latin typeface="Comic Sans MS" panose="030F0702030302020204" pitchFamily="66" charset="0"/>
              </a:rPr>
              <a:t>Positions of alpha-clusters, radii of alpha-clusters was chosen as </a:t>
            </a:r>
            <a:r>
              <a:rPr lang="en-US" dirty="0" err="1" smtClean="0">
                <a:latin typeface="Comic Sans MS" panose="030F0702030302020204" pitchFamily="66" charset="0"/>
              </a:rPr>
              <a:t>rms</a:t>
            </a:r>
            <a:r>
              <a:rPr lang="en-US" dirty="0" smtClean="0">
                <a:latin typeface="Comic Sans MS" panose="030F0702030302020204" pitchFamily="66" charset="0"/>
              </a:rPr>
              <a:t> radii of </a:t>
            </a:r>
            <a:r>
              <a:rPr lang="en-US" baseline="30000" dirty="0" smtClean="0">
                <a:latin typeface="Comic Sans MS" panose="030F0702030302020204" pitchFamily="66" charset="0"/>
              </a:rPr>
              <a:t>4</a:t>
            </a:r>
            <a:r>
              <a:rPr lang="en-US" dirty="0" smtClean="0">
                <a:latin typeface="Comic Sans MS" panose="030F0702030302020204" pitchFamily="66" charset="0"/>
              </a:rPr>
              <a:t>He</a:t>
            </a:r>
            <a:r>
              <a:rPr lang="ru-RU" dirty="0" smtClean="0">
                <a:latin typeface="Comic Sans MS" panose="030F0702030302020204" pitchFamily="66" charset="0"/>
              </a:rPr>
              <a:t> </a:t>
            </a:r>
            <a:r>
              <a:rPr lang="en-US" dirty="0" smtClean="0">
                <a:latin typeface="Comic Sans MS" panose="030F0702030302020204" pitchFamily="66" charset="0"/>
              </a:rPr>
              <a:t>- </a:t>
            </a:r>
            <a:r>
              <a:rPr lang="ru-RU" dirty="0" smtClean="0">
                <a:latin typeface="Comic Sans MS" panose="030F0702030302020204" pitchFamily="66" charset="0"/>
              </a:rPr>
              <a:t>1.67 </a:t>
            </a:r>
            <a:r>
              <a:rPr lang="en-US" dirty="0" smtClean="0">
                <a:latin typeface="Comic Sans MS" panose="030F0702030302020204" pitchFamily="66" charset="0"/>
              </a:rPr>
              <a:t>fm</a:t>
            </a:r>
            <a:r>
              <a:rPr lang="en-US" dirty="0">
                <a:latin typeface="Comic Sans MS" panose="030F0702030302020204" pitchFamily="66" charset="0"/>
              </a:rPr>
              <a:t>.</a:t>
            </a:r>
            <a:endParaRPr lang="ru-RU" dirty="0">
              <a:latin typeface="Comic Sans MS" panose="030F0702030302020204" pitchFamily="66" charset="0"/>
            </a:endParaRPr>
          </a:p>
        </p:txBody>
      </p:sp>
      <p:sp>
        <p:nvSpPr>
          <p:cNvPr id="9" name="Заголовок 1"/>
          <p:cNvSpPr>
            <a:spLocks noGrp="1"/>
          </p:cNvSpPr>
          <p:nvPr>
            <p:ph type="title"/>
          </p:nvPr>
        </p:nvSpPr>
        <p:spPr>
          <a:xfrm>
            <a:off x="83271" y="486302"/>
            <a:ext cx="4415356" cy="670376"/>
          </a:xfrm>
        </p:spPr>
        <p:txBody>
          <a:bodyPr>
            <a:normAutofit fontScale="90000"/>
          </a:bodyPr>
          <a:lstStyle/>
          <a:p>
            <a:r>
              <a:rPr lang="en-US" sz="3200" dirty="0" smtClean="0">
                <a:latin typeface="Comic Sans MS" panose="030F0702030302020204" pitchFamily="66" charset="0"/>
              </a:rPr>
              <a:t>The probability density for the ground state of alpha-cluster </a:t>
            </a:r>
            <a:r>
              <a:rPr lang="en-US" sz="3200" dirty="0" err="1" smtClean="0">
                <a:latin typeface="Comic Sans MS" panose="030F0702030302020204" pitchFamily="66" charset="0"/>
              </a:rPr>
              <a:t>nucleues</a:t>
            </a:r>
            <a:r>
              <a:rPr lang="en-US" sz="3200" dirty="0" smtClean="0">
                <a:latin typeface="Comic Sans MS" panose="030F0702030302020204" pitchFamily="66" charset="0"/>
              </a:rPr>
              <a:t> </a:t>
            </a:r>
            <a:r>
              <a:rPr lang="en-US" sz="3200" baseline="30000" dirty="0" smtClean="0">
                <a:latin typeface="Comic Sans MS" panose="030F0702030302020204" pitchFamily="66" charset="0"/>
                <a:cs typeface="Times New Roman" panose="02020603050405020304" pitchFamily="18" charset="0"/>
              </a:rPr>
              <a:t>12</a:t>
            </a:r>
            <a:r>
              <a:rPr lang="en-US" sz="3200" dirty="0" smtClean="0">
                <a:latin typeface="Comic Sans MS" panose="030F0702030302020204" pitchFamily="66" charset="0"/>
                <a:cs typeface="Times New Roman" panose="02020603050405020304" pitchFamily="18" charset="0"/>
              </a:rPr>
              <a:t>C</a:t>
            </a:r>
            <a:endParaRPr lang="ru-RU" sz="3200" dirty="0">
              <a:latin typeface="Comic Sans MS" panose="030F0702030302020204" pitchFamily="66" charset="0"/>
            </a:endParaRPr>
          </a:p>
        </p:txBody>
      </p:sp>
      <p:sp>
        <p:nvSpPr>
          <p:cNvPr id="2" name="Прямоугольник 1"/>
          <p:cNvSpPr/>
          <p:nvPr/>
        </p:nvSpPr>
        <p:spPr>
          <a:xfrm>
            <a:off x="7922888" y="2973688"/>
            <a:ext cx="4026015" cy="1477328"/>
          </a:xfrm>
          <a:prstGeom prst="rect">
            <a:avLst/>
          </a:prstGeom>
          <a:ln w="19050">
            <a:solidFill>
              <a:srgbClr val="00B050"/>
            </a:solidFill>
          </a:ln>
        </p:spPr>
        <p:txBody>
          <a:bodyPr wrap="square">
            <a:spAutoFit/>
          </a:bodyPr>
          <a:lstStyle/>
          <a:p>
            <a:r>
              <a:rPr lang="en-US" dirty="0" smtClean="0">
                <a:latin typeface="Comic Sans MS" panose="030F0702030302020204" pitchFamily="66" charset="0"/>
              </a:rPr>
              <a:t>The most probable configuration is triangular, when alpha-clusters are located at the vertices of</a:t>
            </a:r>
            <a:r>
              <a:rPr lang="ru-RU" dirty="0" smtClean="0">
                <a:latin typeface="Comic Sans MS" panose="030F0702030302020204" pitchFamily="66" charset="0"/>
              </a:rPr>
              <a:t> </a:t>
            </a:r>
            <a:r>
              <a:rPr lang="en-US" dirty="0" smtClean="0">
                <a:latin typeface="Comic Sans MS" panose="030F0702030302020204" pitchFamily="66" charset="0"/>
              </a:rPr>
              <a:t>equilateral triangle with length of sides ~2.6 </a:t>
            </a:r>
            <a:r>
              <a:rPr lang="en-US" dirty="0" err="1" smtClean="0">
                <a:latin typeface="Comic Sans MS" panose="030F0702030302020204" pitchFamily="66" charset="0"/>
              </a:rPr>
              <a:t>fm</a:t>
            </a:r>
            <a:r>
              <a:rPr lang="ru-RU" dirty="0" smtClean="0">
                <a:latin typeface="Comic Sans MS" panose="030F0702030302020204" pitchFamily="66" charset="0"/>
              </a:rPr>
              <a:t>.</a:t>
            </a:r>
            <a:endParaRPr lang="ru-RU" dirty="0">
              <a:latin typeface="Comic Sans MS" panose="030F0702030302020204" pitchFamily="66" charset="0"/>
            </a:endParaRPr>
          </a:p>
        </p:txBody>
      </p:sp>
      <p:cxnSp>
        <p:nvCxnSpPr>
          <p:cNvPr id="15" name="Прямая со стрелкой 14"/>
          <p:cNvCxnSpPr/>
          <p:nvPr/>
        </p:nvCxnSpPr>
        <p:spPr>
          <a:xfrm flipV="1">
            <a:off x="5471972" y="2232646"/>
            <a:ext cx="2038" cy="999661"/>
          </a:xfrm>
          <a:prstGeom prst="straightConnector1">
            <a:avLst/>
          </a:prstGeom>
          <a:ln w="31750" cmpd="sng">
            <a:solidFill>
              <a:srgbClr val="FF0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9" name="Объект 18"/>
          <p:cNvGraphicFramePr>
            <a:graphicFrameLocks noChangeAspect="1"/>
          </p:cNvGraphicFramePr>
          <p:nvPr>
            <p:extLst/>
          </p:nvPr>
        </p:nvGraphicFramePr>
        <p:xfrm>
          <a:off x="4734653" y="3283212"/>
          <a:ext cx="1063625" cy="333375"/>
        </p:xfrm>
        <a:graphic>
          <a:graphicData uri="http://schemas.openxmlformats.org/presentationml/2006/ole">
            <mc:AlternateContent xmlns:mc="http://schemas.openxmlformats.org/markup-compatibility/2006">
              <mc:Choice xmlns:v="urn:schemas-microsoft-com:vml" Requires="v">
                <p:oleObj spid="_x0000_s10256" name="Equation" r:id="rId9" imgW="787320" imgH="228600" progId="Equation.DSMT4">
                  <p:embed/>
                </p:oleObj>
              </mc:Choice>
              <mc:Fallback>
                <p:oleObj name="Equation" r:id="rId9" imgW="787320" imgH="228600" progId="Equation.DSMT4">
                  <p:embed/>
                  <p:pic>
                    <p:nvPicPr>
                      <p:cNvPr id="19" name="Объект 18"/>
                      <p:cNvPicPr>
                        <a:picLocks noChangeAspect="1" noChangeArrowheads="1"/>
                      </p:cNvPicPr>
                      <p:nvPr/>
                    </p:nvPicPr>
                    <p:blipFill>
                      <a:blip r:embed="rId10"/>
                      <a:srcRect/>
                      <a:stretch>
                        <a:fillRect/>
                      </a:stretch>
                    </p:blipFill>
                    <p:spPr bwMode="auto">
                      <a:xfrm>
                        <a:off x="4734653" y="3283212"/>
                        <a:ext cx="1063625" cy="333375"/>
                      </a:xfrm>
                      <a:prstGeom prst="rect">
                        <a:avLst/>
                      </a:prstGeom>
                      <a:noFill/>
                    </p:spPr>
                  </p:pic>
                </p:oleObj>
              </mc:Fallback>
            </mc:AlternateContent>
          </a:graphicData>
        </a:graphic>
      </p:graphicFrame>
      <p:cxnSp>
        <p:nvCxnSpPr>
          <p:cNvPr id="21" name="Прямая со стрелкой 20"/>
          <p:cNvCxnSpPr/>
          <p:nvPr/>
        </p:nvCxnSpPr>
        <p:spPr>
          <a:xfrm flipV="1">
            <a:off x="3589610" y="2173174"/>
            <a:ext cx="1837098" cy="2539"/>
          </a:xfrm>
          <a:prstGeom prst="straightConnector1">
            <a:avLst/>
          </a:prstGeom>
          <a:ln w="31750" cmpd="sng">
            <a:solidFill>
              <a:srgbClr val="FF0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5" name="Объект 24"/>
          <p:cNvGraphicFramePr>
            <a:graphicFrameLocks noChangeAspect="1"/>
          </p:cNvGraphicFramePr>
          <p:nvPr>
            <p:extLst/>
          </p:nvPr>
        </p:nvGraphicFramePr>
        <p:xfrm>
          <a:off x="3599933" y="1857930"/>
          <a:ext cx="995362" cy="334962"/>
        </p:xfrm>
        <a:graphic>
          <a:graphicData uri="http://schemas.openxmlformats.org/presentationml/2006/ole">
            <mc:AlternateContent xmlns:mc="http://schemas.openxmlformats.org/markup-compatibility/2006">
              <mc:Choice xmlns:v="urn:schemas-microsoft-com:vml" Requires="v">
                <p:oleObj spid="_x0000_s10257" name="Equation" r:id="rId11" imgW="736560" imgH="228600" progId="Equation.DSMT4">
                  <p:embed/>
                </p:oleObj>
              </mc:Choice>
              <mc:Fallback>
                <p:oleObj name="Equation" r:id="rId11" imgW="736560" imgH="228600" progId="Equation.DSMT4">
                  <p:embed/>
                  <p:pic>
                    <p:nvPicPr>
                      <p:cNvPr id="25" name="Объект 24"/>
                      <p:cNvPicPr>
                        <a:picLocks noChangeAspect="1" noChangeArrowheads="1"/>
                      </p:cNvPicPr>
                      <p:nvPr/>
                    </p:nvPicPr>
                    <p:blipFill>
                      <a:blip r:embed="rId12"/>
                      <a:srcRect/>
                      <a:stretch>
                        <a:fillRect/>
                      </a:stretch>
                    </p:blipFill>
                    <p:spPr bwMode="auto">
                      <a:xfrm>
                        <a:off x="3599933" y="1857930"/>
                        <a:ext cx="995362" cy="334962"/>
                      </a:xfrm>
                      <a:prstGeom prst="rect">
                        <a:avLst/>
                      </a:prstGeom>
                      <a:noFill/>
                    </p:spPr>
                  </p:pic>
                </p:oleObj>
              </mc:Fallback>
            </mc:AlternateContent>
          </a:graphicData>
        </a:graphic>
      </p:graphicFrame>
      <p:graphicFrame>
        <p:nvGraphicFramePr>
          <p:cNvPr id="32" name="Объект 31"/>
          <p:cNvGraphicFramePr>
            <a:graphicFrameLocks noChangeAspect="1"/>
          </p:cNvGraphicFramePr>
          <p:nvPr>
            <p:extLst/>
          </p:nvPr>
        </p:nvGraphicFramePr>
        <p:xfrm>
          <a:off x="3645229" y="2232646"/>
          <a:ext cx="909638" cy="633412"/>
        </p:xfrm>
        <a:graphic>
          <a:graphicData uri="http://schemas.openxmlformats.org/presentationml/2006/ole">
            <mc:AlternateContent xmlns:mc="http://schemas.openxmlformats.org/markup-compatibility/2006">
              <mc:Choice xmlns:v="urn:schemas-microsoft-com:vml" Requires="v">
                <p:oleObj spid="_x0000_s10258" name="Equation" r:id="rId13" imgW="672840" imgH="431640" progId="Equation.DSMT4">
                  <p:embed/>
                </p:oleObj>
              </mc:Choice>
              <mc:Fallback>
                <p:oleObj name="Equation" r:id="rId13" imgW="672840" imgH="431640" progId="Equation.DSMT4">
                  <p:embed/>
                  <p:pic>
                    <p:nvPicPr>
                      <p:cNvPr id="32" name="Объект 31"/>
                      <p:cNvPicPr>
                        <a:picLocks noChangeAspect="1" noChangeArrowheads="1"/>
                      </p:cNvPicPr>
                      <p:nvPr/>
                    </p:nvPicPr>
                    <p:blipFill>
                      <a:blip r:embed="rId14"/>
                      <a:srcRect/>
                      <a:stretch>
                        <a:fillRect/>
                      </a:stretch>
                    </p:blipFill>
                    <p:spPr bwMode="auto">
                      <a:xfrm>
                        <a:off x="3645229" y="2232646"/>
                        <a:ext cx="909638" cy="633412"/>
                      </a:xfrm>
                      <a:prstGeom prst="rect">
                        <a:avLst/>
                      </a:prstGeom>
                      <a:noFill/>
                    </p:spPr>
                  </p:pic>
                </p:oleObj>
              </mc:Fallback>
            </mc:AlternateContent>
          </a:graphicData>
        </a:graphic>
      </p:graphicFrame>
      <p:pic>
        <p:nvPicPr>
          <p:cNvPr id="13" name="Рисунок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51099" y="1169808"/>
            <a:ext cx="1706479" cy="1628469"/>
          </a:xfrm>
          <a:prstGeom prst="rect">
            <a:avLst/>
          </a:prstGeom>
        </p:spPr>
      </p:pic>
      <p:sp>
        <p:nvSpPr>
          <p:cNvPr id="14" name="Прямоугольник 13"/>
          <p:cNvSpPr/>
          <p:nvPr/>
        </p:nvSpPr>
        <p:spPr>
          <a:xfrm>
            <a:off x="7092945" y="437667"/>
            <a:ext cx="291724" cy="436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6793440" y="4048750"/>
            <a:ext cx="230528" cy="303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3" name="Прямоугольник 2"/>
              <p:cNvSpPr/>
              <p:nvPr/>
            </p:nvSpPr>
            <p:spPr>
              <a:xfrm>
                <a:off x="6378637" y="347146"/>
                <a:ext cx="1345881" cy="461665"/>
              </a:xfrm>
              <a:prstGeom prst="rect">
                <a:avLst/>
              </a:prstGeom>
            </p:spPr>
            <p:txBody>
              <a:bodyPr wrap="none">
                <a:spAutoFit/>
              </a:bodyPr>
              <a:lstStyle/>
              <a:p>
                <a14:m>
                  <m:oMath xmlns:m="http://schemas.openxmlformats.org/officeDocument/2006/math">
                    <m:r>
                      <a:rPr lang="ru-RU" sz="2400" i="1">
                        <a:latin typeface="Cambria Math" panose="02040503050406030204" pitchFamily="18" charset="0"/>
                        <a:ea typeface="Cambria Math" panose="02040503050406030204" pitchFamily="18" charset="0"/>
                      </a:rPr>
                      <m:t>𝜃</m:t>
                    </m:r>
                    <m:r>
                      <a:rPr lang="ru-RU" sz="2400" i="1">
                        <a:latin typeface="Cambria Math" panose="02040503050406030204" pitchFamily="18" charset="0"/>
                        <a:ea typeface="Cambria Math" panose="02040503050406030204" pitchFamily="18" charset="0"/>
                      </a:rPr>
                      <m:t>=</m:t>
                    </m:r>
                    <m:r>
                      <a:rPr lang="ru-RU"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/2</m:t>
                    </m:r>
                  </m:oMath>
                </a14:m>
                <a:r>
                  <a:rPr lang="en-US" sz="2400" dirty="0"/>
                  <a:t> </a:t>
                </a:r>
                <a:endParaRPr lang="ru-RU" sz="2400" dirty="0"/>
              </a:p>
            </p:txBody>
          </p:sp>
        </mc:Choice>
        <mc:Fallback xmlns="">
          <p:sp>
            <p:nvSpPr>
              <p:cNvPr id="3" name="Прямоугольник 2"/>
              <p:cNvSpPr>
                <a:spLocks noRot="1" noChangeAspect="1" noMove="1" noResize="1" noEditPoints="1" noAdjustHandles="1" noChangeArrowheads="1" noChangeShapeType="1" noTextEdit="1"/>
              </p:cNvSpPr>
              <p:nvPr/>
            </p:nvSpPr>
            <p:spPr>
              <a:xfrm>
                <a:off x="6378637" y="347146"/>
                <a:ext cx="1345881" cy="461665"/>
              </a:xfrm>
              <a:prstGeom prst="rect">
                <a:avLst/>
              </a:prstGeom>
              <a:blipFill rotWithShape="1">
                <a:blip r:embed="rId16"/>
                <a:stretch>
                  <a:fillRect l="-905" b="-1710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10"/>
              <p:cNvSpPr/>
              <p:nvPr/>
            </p:nvSpPr>
            <p:spPr>
              <a:xfrm>
                <a:off x="6538938" y="3980796"/>
                <a:ext cx="1005853" cy="461665"/>
              </a:xfrm>
              <a:prstGeom prst="rect">
                <a:avLst/>
              </a:prstGeom>
            </p:spPr>
            <p:txBody>
              <a:bodyPr wrap="none">
                <a:spAutoFit/>
              </a:bodyPr>
              <a:lstStyle/>
              <a:p>
                <a14:m>
                  <m:oMath xmlns:m="http://schemas.openxmlformats.org/officeDocument/2006/math">
                    <m:r>
                      <a:rPr lang="ru-RU" sz="2400" i="1" smtClean="0">
                        <a:latin typeface="Cambria Math" panose="02040503050406030204" pitchFamily="18" charset="0"/>
                        <a:ea typeface="Cambria Math" panose="02040503050406030204" pitchFamily="18" charset="0"/>
                      </a:rPr>
                      <m:t>𝜃</m:t>
                    </m:r>
                    <m:r>
                      <a:rPr lang="ru-RU" sz="2400" i="1" smtClean="0">
                        <a:latin typeface="Cambria Math" panose="02040503050406030204" pitchFamily="18" charset="0"/>
                        <a:ea typeface="Cambria Math" panose="02040503050406030204" pitchFamily="18" charset="0"/>
                      </a:rPr>
                      <m:t>=0</m:t>
                    </m:r>
                  </m:oMath>
                </a14:m>
                <a:r>
                  <a:rPr lang="en-US" sz="2400" dirty="0"/>
                  <a:t> </a:t>
                </a:r>
                <a:endParaRPr lang="ru-RU" sz="2400" dirty="0"/>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6538938" y="3980796"/>
                <a:ext cx="1005853" cy="461665"/>
              </a:xfrm>
              <a:prstGeom prst="rect">
                <a:avLst/>
              </a:prstGeom>
              <a:blipFill rotWithShape="1">
                <a:blip r:embed="rId17"/>
                <a:stretch>
                  <a:fillRect l="-1818"/>
                </a:stretch>
              </a:blipFill>
            </p:spPr>
            <p:txBody>
              <a:bodyPr/>
              <a:lstStyle/>
              <a:p>
                <a:r>
                  <a:rPr lang="ru-RU">
                    <a:noFill/>
                  </a:rPr>
                  <a:t> </a:t>
                </a:r>
              </a:p>
            </p:txBody>
          </p:sp>
        </mc:Fallback>
      </mc:AlternateContent>
      <p:cxnSp>
        <p:nvCxnSpPr>
          <p:cNvPr id="22" name="Прямая со стрелкой 21"/>
          <p:cNvCxnSpPr>
            <a:stCxn id="13" idx="1"/>
          </p:cNvCxnSpPr>
          <p:nvPr/>
        </p:nvCxnSpPr>
        <p:spPr>
          <a:xfrm flipH="1">
            <a:off x="5520820" y="1984043"/>
            <a:ext cx="2430279" cy="159532"/>
          </a:xfrm>
          <a:prstGeom prst="straightConnector1">
            <a:avLst/>
          </a:prstGeom>
          <a:ln w="31750" cmpd="sng">
            <a:solidFill>
              <a:srgbClr val="00B05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4" name="Рисунок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92012" y="4654779"/>
            <a:ext cx="2150919" cy="1007683"/>
          </a:xfrm>
          <a:prstGeom prst="rect">
            <a:avLst/>
          </a:prstGeom>
        </p:spPr>
      </p:pic>
      <p:cxnSp>
        <p:nvCxnSpPr>
          <p:cNvPr id="27" name="Прямая со стрелкой 26"/>
          <p:cNvCxnSpPr/>
          <p:nvPr/>
        </p:nvCxnSpPr>
        <p:spPr>
          <a:xfrm flipH="1">
            <a:off x="5375120" y="5158621"/>
            <a:ext cx="2589870" cy="302839"/>
          </a:xfrm>
          <a:prstGeom prst="straightConnector1">
            <a:avLst/>
          </a:prstGeom>
          <a:ln w="31750" cmpd="sng">
            <a:solidFill>
              <a:srgbClr val="FFFF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9" name="Рисунок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92012" y="5733041"/>
            <a:ext cx="2099498" cy="934165"/>
          </a:xfrm>
          <a:prstGeom prst="rect">
            <a:avLst/>
          </a:prstGeom>
        </p:spPr>
      </p:pic>
      <p:cxnSp>
        <p:nvCxnSpPr>
          <p:cNvPr id="43" name="Прямая со стрелкой 42"/>
          <p:cNvCxnSpPr/>
          <p:nvPr/>
        </p:nvCxnSpPr>
        <p:spPr>
          <a:xfrm flipH="1">
            <a:off x="5979163" y="6172111"/>
            <a:ext cx="1985827" cy="162014"/>
          </a:xfrm>
          <a:prstGeom prst="straightConnector1">
            <a:avLst/>
          </a:prstGeom>
          <a:ln w="31750" cmpd="sng">
            <a:solidFill>
              <a:srgbClr val="FFFF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4734653" y="3112675"/>
            <a:ext cx="737317" cy="0"/>
          </a:xfrm>
          <a:prstGeom prst="straightConnector1">
            <a:avLst/>
          </a:prstGeom>
          <a:ln w="2857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8416264" y="2311593"/>
            <a:ext cx="737317"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23" name="Прямоугольник 22"/>
          <p:cNvSpPr/>
          <p:nvPr/>
        </p:nvSpPr>
        <p:spPr>
          <a:xfrm>
            <a:off x="37115" y="1529382"/>
            <a:ext cx="3836887" cy="646331"/>
          </a:xfrm>
          <a:prstGeom prst="rect">
            <a:avLst/>
          </a:prstGeom>
        </p:spPr>
        <p:txBody>
          <a:bodyPr wrap="square">
            <a:spAutoFit/>
          </a:bodyPr>
          <a:lstStyle/>
          <a:p>
            <a:r>
              <a:rPr lang="en-US" dirty="0" smtClean="0">
                <a:latin typeface="Comic Sans MS" panose="030F0702030302020204" pitchFamily="66" charset="0"/>
              </a:rPr>
              <a:t>In different positions of Jacobi’s vectors</a:t>
            </a:r>
            <a:endParaRPr lang="ru-RU" dirty="0"/>
          </a:p>
        </p:txBody>
      </p:sp>
      <p:cxnSp>
        <p:nvCxnSpPr>
          <p:cNvPr id="33" name="Прямая со стрелкой 32"/>
          <p:cNvCxnSpPr/>
          <p:nvPr/>
        </p:nvCxnSpPr>
        <p:spPr>
          <a:xfrm flipV="1">
            <a:off x="1270873" y="1400252"/>
            <a:ext cx="3386187" cy="1513070"/>
          </a:xfrm>
          <a:prstGeom prst="straightConnector1">
            <a:avLst/>
          </a:prstGeom>
          <a:ln w="19050" cmpd="sng">
            <a:solidFill>
              <a:srgbClr val="7030A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955310" y="1035692"/>
            <a:ext cx="684803"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r</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фм</a:t>
            </a:r>
            <a:endParaRPr lang="ru-RU" dirty="0">
              <a:latin typeface="Times New Roman" panose="02020603050405020304" pitchFamily="18" charset="0"/>
              <a:cs typeface="Times New Roman" panose="02020603050405020304" pitchFamily="18" charset="0"/>
            </a:endParaRPr>
          </a:p>
        </p:txBody>
      </p:sp>
      <p:sp>
        <p:nvSpPr>
          <p:cNvPr id="41" name="Прямоугольник 40"/>
          <p:cNvSpPr/>
          <p:nvPr/>
        </p:nvSpPr>
        <p:spPr>
          <a:xfrm>
            <a:off x="4640114" y="0"/>
            <a:ext cx="591105" cy="253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5" name="Прямая со стрелкой 54"/>
          <p:cNvCxnSpPr>
            <a:stCxn id="53" idx="2"/>
          </p:cNvCxnSpPr>
          <p:nvPr/>
        </p:nvCxnSpPr>
        <p:spPr>
          <a:xfrm flipV="1">
            <a:off x="5879805" y="3028721"/>
            <a:ext cx="383835" cy="203586"/>
          </a:xfrm>
          <a:prstGeom prst="straightConnector1">
            <a:avLst/>
          </a:prstGeom>
          <a:ln w="19050">
            <a:solidFill>
              <a:srgbClr val="00B05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p:nvPr/>
        </p:nvCxnSpPr>
        <p:spPr>
          <a:xfrm flipV="1">
            <a:off x="331106" y="3689496"/>
            <a:ext cx="1843534" cy="1"/>
          </a:xfrm>
          <a:prstGeom prst="straightConnector1">
            <a:avLst/>
          </a:prstGeom>
          <a:ln w="38100">
            <a:solidFill>
              <a:srgbClr val="00B05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p:nvPr/>
        </p:nvCxnSpPr>
        <p:spPr>
          <a:xfrm flipV="1">
            <a:off x="1252873" y="2349796"/>
            <a:ext cx="18001" cy="1339700"/>
          </a:xfrm>
          <a:prstGeom prst="straightConnector1">
            <a:avLst/>
          </a:prstGeom>
          <a:ln w="38100" cmpd="sng">
            <a:solidFill>
              <a:srgbClr val="7030A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5" name="Прямоугольник 64"/>
          <p:cNvSpPr/>
          <p:nvPr/>
        </p:nvSpPr>
        <p:spPr>
          <a:xfrm>
            <a:off x="791230" y="1192605"/>
            <a:ext cx="2456122" cy="400110"/>
          </a:xfrm>
          <a:prstGeom prst="rect">
            <a:avLst/>
          </a:prstGeom>
        </p:spPr>
        <p:txBody>
          <a:bodyPr wrap="none">
            <a:spAutoFit/>
          </a:bodyPr>
          <a:lstStyle/>
          <a:p>
            <a:r>
              <a:rPr lang="ru-RU" sz="2000" dirty="0" smtClean="0">
                <a:latin typeface="Comic Sans MS" panose="030F0702030302020204" pitchFamily="66" charset="0"/>
              </a:rPr>
              <a:t>(</a:t>
            </a:r>
            <a:r>
              <a:rPr lang="en-US" sz="2000" dirty="0" smtClean="0">
                <a:latin typeface="Comic Sans MS" panose="030F0702030302020204" pitchFamily="66" charset="0"/>
              </a:rPr>
              <a:t>logarithmic scale</a:t>
            </a:r>
            <a:r>
              <a:rPr lang="ru-RU" dirty="0" smtClean="0">
                <a:latin typeface="Comic Sans MS" panose="030F0702030302020204" pitchFamily="66" charset="0"/>
              </a:rPr>
              <a:t>)</a:t>
            </a:r>
            <a:endParaRPr lang="ru-RU" dirty="0"/>
          </a:p>
        </p:txBody>
      </p:sp>
      <mc:AlternateContent xmlns:mc="http://schemas.openxmlformats.org/markup-compatibility/2006" xmlns:a14="http://schemas.microsoft.com/office/drawing/2010/main">
        <mc:Choice Requires="a14">
          <p:sp>
            <p:nvSpPr>
              <p:cNvPr id="68" name="Прямоугольник 67"/>
              <p:cNvSpPr/>
              <p:nvPr/>
            </p:nvSpPr>
            <p:spPr>
              <a:xfrm>
                <a:off x="-25160" y="4391821"/>
                <a:ext cx="4581898" cy="1813638"/>
              </a:xfrm>
              <a:prstGeom prst="rect">
                <a:avLst/>
              </a:prstGeom>
            </p:spPr>
            <p:txBody>
              <a:bodyPr wrap="square">
                <a:spAutoFit/>
              </a:bodyPr>
              <a:lstStyle/>
              <a:p>
                <a:r>
                  <a:rPr lang="en-US" dirty="0" smtClean="0">
                    <a:latin typeface="Comic Sans MS" panose="030F0702030302020204" pitchFamily="66" charset="0"/>
                  </a:rPr>
                  <a:t>The softening of the repulsive core leads to overlapping of pure alpha-cluster </a:t>
                </a:r>
                <a:r>
                  <a:rPr lang="en-US" dirty="0">
                    <a:latin typeface="Comic Sans MS" panose="030F0702030302020204" pitchFamily="66" charset="0"/>
                  </a:rPr>
                  <a:t>s</a:t>
                </a:r>
                <a:r>
                  <a:rPr lang="en-US" dirty="0" smtClean="0">
                    <a:latin typeface="Comic Sans MS" panose="030F0702030302020204" pitchFamily="66" charset="0"/>
                  </a:rPr>
                  <a:t>tructure.</a:t>
                </a:r>
                <a:endParaRPr lang="ru-RU" dirty="0" smtClean="0">
                  <a:latin typeface="Comic Sans MS" panose="030F0702030302020204" pitchFamily="66" charset="0"/>
                </a:endParaRPr>
              </a:p>
              <a:p>
                <a:r>
                  <a:rPr lang="en-US" dirty="0" smtClean="0">
                    <a:latin typeface="Comic Sans MS" panose="030F0702030302020204" pitchFamily="66" charset="0"/>
                  </a:rPr>
                  <a:t>Charge distribution and </a:t>
                </a:r>
                <a:r>
                  <a:rPr lang="en-US" dirty="0" err="1" smtClean="0">
                    <a:latin typeface="Comic Sans MS" panose="030F0702030302020204" pitchFamily="66" charset="0"/>
                  </a:rPr>
                  <a:t>rms</a:t>
                </a:r>
                <a:r>
                  <a:rPr lang="en-US" dirty="0" smtClean="0">
                    <a:latin typeface="Comic Sans MS" panose="030F0702030302020204" pitchFamily="66" charset="0"/>
                  </a:rPr>
                  <a:t> radii calculated as average for all positions of vectors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oMath>
                </a14:m>
                <a:r>
                  <a:rPr lang="en-US" dirty="0" smtClean="0">
                    <a:latin typeface="Comic Sans MS" panose="030F0702030302020204" pitchFamily="66" charset="0"/>
                  </a:rPr>
                  <a:t> and </a:t>
                </a:r>
                <a14:m>
                  <m:oMath xmlns:m="http://schemas.openxmlformats.org/officeDocument/2006/math">
                    <m:acc>
                      <m:accPr>
                        <m:chr m:val="⃗"/>
                        <m:ctrlPr>
                          <a:rPr lang="en-US" i="1">
                            <a:latin typeface="Cambria Math" panose="02040503050406030204" pitchFamily="18" charset="0"/>
                          </a:rPr>
                        </m:ctrlPr>
                      </m:accPr>
                      <m:e>
                        <m:r>
                          <a:rPr lang="en-US" b="0" i="1" smtClean="0">
                            <a:latin typeface="Cambria Math" panose="02040503050406030204" pitchFamily="18" charset="0"/>
                          </a:rPr>
                          <m:t>𝑟</m:t>
                        </m:r>
                      </m:e>
                    </m:acc>
                  </m:oMath>
                </a14:m>
                <a:r>
                  <a:rPr lang="en-US" dirty="0" smtClean="0">
                    <a:latin typeface="Comic Sans MS" panose="030F0702030302020204" pitchFamily="66" charset="0"/>
                  </a:rPr>
                  <a:t>.</a:t>
                </a:r>
              </a:p>
            </p:txBody>
          </p:sp>
        </mc:Choice>
        <mc:Fallback xmlns="">
          <p:sp>
            <p:nvSpPr>
              <p:cNvPr id="68" name="Прямоугольник 67"/>
              <p:cNvSpPr>
                <a:spLocks noRot="1" noChangeAspect="1" noMove="1" noResize="1" noEditPoints="1" noAdjustHandles="1" noChangeArrowheads="1" noChangeShapeType="1" noTextEdit="1"/>
              </p:cNvSpPr>
              <p:nvPr/>
            </p:nvSpPr>
            <p:spPr>
              <a:xfrm>
                <a:off x="-25160" y="4391821"/>
                <a:ext cx="4581898" cy="1813638"/>
              </a:xfrm>
              <a:prstGeom prst="rect">
                <a:avLst/>
              </a:prstGeom>
              <a:blipFill>
                <a:blip r:embed="rId20"/>
                <a:stretch>
                  <a:fillRect l="-1198" t="-1342" r="-666" b="-3020"/>
                </a:stretch>
              </a:blipFill>
            </p:spPr>
            <p:txBody>
              <a:bodyPr/>
              <a:lstStyle/>
              <a:p>
                <a:r>
                  <a:rPr lang="ru-RU">
                    <a:noFill/>
                  </a:rPr>
                  <a:t> </a:t>
                </a:r>
              </a:p>
            </p:txBody>
          </p:sp>
        </mc:Fallback>
      </mc:AlternateContent>
      <p:cxnSp>
        <p:nvCxnSpPr>
          <p:cNvPr id="73" name="Прямая со стрелкой 72"/>
          <p:cNvCxnSpPr/>
          <p:nvPr/>
        </p:nvCxnSpPr>
        <p:spPr>
          <a:xfrm flipH="1" flipV="1">
            <a:off x="5645889" y="2332665"/>
            <a:ext cx="2276999" cy="644384"/>
          </a:xfrm>
          <a:prstGeom prst="straightConnector1">
            <a:avLst/>
          </a:prstGeom>
          <a:ln w="19050" cmpd="sng">
            <a:solidFill>
              <a:srgbClr val="00B05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Прямоугольник 75"/>
          <p:cNvSpPr/>
          <p:nvPr/>
        </p:nvSpPr>
        <p:spPr>
          <a:xfrm>
            <a:off x="784063" y="6344767"/>
            <a:ext cx="3276859" cy="369332"/>
          </a:xfrm>
          <a:prstGeom prst="rect">
            <a:avLst/>
          </a:prstGeom>
          <a:ln>
            <a:solidFill>
              <a:srgbClr val="FFFF00"/>
            </a:solidFill>
          </a:ln>
        </p:spPr>
        <p:txBody>
          <a:bodyPr wrap="none">
            <a:spAutoFit/>
          </a:bodyPr>
          <a:lstStyle/>
          <a:p>
            <a:r>
              <a:rPr lang="en-US" dirty="0" smtClean="0">
                <a:latin typeface="Comic Sans MS" panose="030F0702030302020204" pitchFamily="66" charset="0"/>
              </a:rPr>
              <a:t>Less probable configurations</a:t>
            </a:r>
            <a:endParaRPr lang="ru-RU" dirty="0"/>
          </a:p>
        </p:txBody>
      </p:sp>
      <p:cxnSp>
        <p:nvCxnSpPr>
          <p:cNvPr id="77" name="Прямая со стрелкой 76"/>
          <p:cNvCxnSpPr/>
          <p:nvPr/>
        </p:nvCxnSpPr>
        <p:spPr>
          <a:xfrm flipV="1">
            <a:off x="4015640" y="5558814"/>
            <a:ext cx="1215579" cy="844403"/>
          </a:xfrm>
          <a:prstGeom prst="straightConnector1">
            <a:avLst/>
          </a:prstGeom>
          <a:ln w="19050" cmpd="sng">
            <a:solidFill>
              <a:srgbClr val="FFFF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Прямая со стрелкой 79"/>
          <p:cNvCxnSpPr>
            <a:stCxn id="76" idx="3"/>
          </p:cNvCxnSpPr>
          <p:nvPr/>
        </p:nvCxnSpPr>
        <p:spPr>
          <a:xfrm flipV="1">
            <a:off x="4060922" y="6344769"/>
            <a:ext cx="1818887" cy="184664"/>
          </a:xfrm>
          <a:prstGeom prst="straightConnector1">
            <a:avLst/>
          </a:prstGeom>
          <a:ln w="19050" cmpd="sng">
            <a:solidFill>
              <a:srgbClr val="FFFF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4" name="Прямоугольник 83"/>
          <p:cNvSpPr/>
          <p:nvPr/>
        </p:nvSpPr>
        <p:spPr>
          <a:xfrm>
            <a:off x="42244" y="3428846"/>
            <a:ext cx="288862" cy="369332"/>
          </a:xfrm>
          <a:prstGeom prst="rect">
            <a:avLst/>
          </a:prstGeom>
        </p:spPr>
        <p:txBody>
          <a:bodyPr wrap="none">
            <a:spAutoFit/>
          </a:bodyPr>
          <a:lstStyle/>
          <a:p>
            <a:r>
              <a:rPr lang="en-US" dirty="0">
                <a:latin typeface="Comic Sans MS" panose="030F0702030302020204" pitchFamily="66" charset="0"/>
              </a:rPr>
              <a:t>1</a:t>
            </a:r>
            <a:endParaRPr lang="ru-RU" dirty="0"/>
          </a:p>
        </p:txBody>
      </p:sp>
      <p:sp>
        <p:nvSpPr>
          <p:cNvPr id="85" name="Прямоугольник 84"/>
          <p:cNvSpPr/>
          <p:nvPr/>
        </p:nvSpPr>
        <p:spPr>
          <a:xfrm>
            <a:off x="2174640" y="3448185"/>
            <a:ext cx="325730" cy="369332"/>
          </a:xfrm>
          <a:prstGeom prst="rect">
            <a:avLst/>
          </a:prstGeom>
        </p:spPr>
        <p:txBody>
          <a:bodyPr wrap="none">
            <a:spAutoFit/>
          </a:bodyPr>
          <a:lstStyle/>
          <a:p>
            <a:r>
              <a:rPr lang="ru-RU" dirty="0" smtClean="0">
                <a:latin typeface="Comic Sans MS" panose="030F0702030302020204" pitchFamily="66" charset="0"/>
              </a:rPr>
              <a:t>2</a:t>
            </a:r>
            <a:endParaRPr lang="ru-RU" dirty="0"/>
          </a:p>
        </p:txBody>
      </p:sp>
      <p:sp>
        <p:nvSpPr>
          <p:cNvPr id="86" name="Прямоугольник 85"/>
          <p:cNvSpPr/>
          <p:nvPr/>
        </p:nvSpPr>
        <p:spPr>
          <a:xfrm>
            <a:off x="1020440" y="2047980"/>
            <a:ext cx="325730" cy="369332"/>
          </a:xfrm>
          <a:prstGeom prst="rect">
            <a:avLst/>
          </a:prstGeom>
        </p:spPr>
        <p:txBody>
          <a:bodyPr wrap="none">
            <a:spAutoFit/>
          </a:bodyPr>
          <a:lstStyle/>
          <a:p>
            <a:r>
              <a:rPr lang="ru-RU" dirty="0" smtClean="0">
                <a:latin typeface="Comic Sans MS" panose="030F0702030302020204" pitchFamily="66" charset="0"/>
              </a:rPr>
              <a:t>3</a:t>
            </a:r>
            <a:endParaRPr lang="ru-RU" dirty="0"/>
          </a:p>
        </p:txBody>
      </p:sp>
      <p:sp>
        <p:nvSpPr>
          <p:cNvPr id="87" name="Прямоугольник 86"/>
          <p:cNvSpPr/>
          <p:nvPr/>
        </p:nvSpPr>
        <p:spPr>
          <a:xfrm>
            <a:off x="8078121" y="2002202"/>
            <a:ext cx="288862" cy="369332"/>
          </a:xfrm>
          <a:prstGeom prst="rect">
            <a:avLst/>
          </a:prstGeom>
        </p:spPr>
        <p:txBody>
          <a:bodyPr wrap="none">
            <a:spAutoFit/>
          </a:bodyPr>
          <a:lstStyle/>
          <a:p>
            <a:r>
              <a:rPr lang="en-US" dirty="0">
                <a:latin typeface="Comic Sans MS" panose="030F0702030302020204" pitchFamily="66" charset="0"/>
              </a:rPr>
              <a:t>1</a:t>
            </a:r>
            <a:endParaRPr lang="ru-RU" dirty="0"/>
          </a:p>
        </p:txBody>
      </p:sp>
      <p:sp>
        <p:nvSpPr>
          <p:cNvPr id="88" name="Прямоугольник 87"/>
          <p:cNvSpPr/>
          <p:nvPr/>
        </p:nvSpPr>
        <p:spPr>
          <a:xfrm>
            <a:off x="8236443" y="5928146"/>
            <a:ext cx="288862" cy="369332"/>
          </a:xfrm>
          <a:prstGeom prst="rect">
            <a:avLst/>
          </a:prstGeom>
        </p:spPr>
        <p:txBody>
          <a:bodyPr wrap="none">
            <a:spAutoFit/>
          </a:bodyPr>
          <a:lstStyle/>
          <a:p>
            <a:r>
              <a:rPr lang="en-US" dirty="0">
                <a:latin typeface="Comic Sans MS" panose="030F0702030302020204" pitchFamily="66" charset="0"/>
              </a:rPr>
              <a:t>1</a:t>
            </a:r>
            <a:endParaRPr lang="ru-RU" dirty="0"/>
          </a:p>
        </p:txBody>
      </p:sp>
      <p:sp>
        <p:nvSpPr>
          <p:cNvPr id="89" name="Прямоугольник 88"/>
          <p:cNvSpPr/>
          <p:nvPr/>
        </p:nvSpPr>
        <p:spPr>
          <a:xfrm>
            <a:off x="8141293" y="4930076"/>
            <a:ext cx="288862" cy="369332"/>
          </a:xfrm>
          <a:prstGeom prst="rect">
            <a:avLst/>
          </a:prstGeom>
        </p:spPr>
        <p:txBody>
          <a:bodyPr wrap="none">
            <a:spAutoFit/>
          </a:bodyPr>
          <a:lstStyle/>
          <a:p>
            <a:r>
              <a:rPr lang="en-US" dirty="0">
                <a:latin typeface="Comic Sans MS" panose="030F0702030302020204" pitchFamily="66" charset="0"/>
              </a:rPr>
              <a:t>1</a:t>
            </a:r>
            <a:endParaRPr lang="ru-RU" dirty="0"/>
          </a:p>
        </p:txBody>
      </p:sp>
      <p:sp>
        <p:nvSpPr>
          <p:cNvPr id="90" name="Прямоугольник 89"/>
          <p:cNvSpPr/>
          <p:nvPr/>
        </p:nvSpPr>
        <p:spPr>
          <a:xfrm>
            <a:off x="8478608" y="1295086"/>
            <a:ext cx="325730" cy="369332"/>
          </a:xfrm>
          <a:prstGeom prst="rect">
            <a:avLst/>
          </a:prstGeom>
        </p:spPr>
        <p:txBody>
          <a:bodyPr wrap="none">
            <a:spAutoFit/>
          </a:bodyPr>
          <a:lstStyle/>
          <a:p>
            <a:r>
              <a:rPr lang="ru-RU" dirty="0" smtClean="0">
                <a:latin typeface="Comic Sans MS" panose="030F0702030302020204" pitchFamily="66" charset="0"/>
              </a:rPr>
              <a:t>3</a:t>
            </a:r>
            <a:endParaRPr lang="ru-RU" dirty="0"/>
          </a:p>
        </p:txBody>
      </p:sp>
      <p:sp>
        <p:nvSpPr>
          <p:cNvPr id="91" name="Прямоугольник 90"/>
          <p:cNvSpPr/>
          <p:nvPr/>
        </p:nvSpPr>
        <p:spPr>
          <a:xfrm>
            <a:off x="8978896" y="4635484"/>
            <a:ext cx="325730" cy="369332"/>
          </a:xfrm>
          <a:prstGeom prst="rect">
            <a:avLst/>
          </a:prstGeom>
        </p:spPr>
        <p:txBody>
          <a:bodyPr wrap="none">
            <a:spAutoFit/>
          </a:bodyPr>
          <a:lstStyle/>
          <a:p>
            <a:r>
              <a:rPr lang="ru-RU" dirty="0" smtClean="0">
                <a:latin typeface="Comic Sans MS" panose="030F0702030302020204" pitchFamily="66" charset="0"/>
              </a:rPr>
              <a:t>2</a:t>
            </a:r>
            <a:endParaRPr lang="ru-RU" dirty="0"/>
          </a:p>
        </p:txBody>
      </p:sp>
      <p:sp>
        <p:nvSpPr>
          <p:cNvPr id="92" name="Прямоугольник 91"/>
          <p:cNvSpPr/>
          <p:nvPr/>
        </p:nvSpPr>
        <p:spPr>
          <a:xfrm>
            <a:off x="9153581" y="2019615"/>
            <a:ext cx="325730" cy="369332"/>
          </a:xfrm>
          <a:prstGeom prst="rect">
            <a:avLst/>
          </a:prstGeom>
        </p:spPr>
        <p:txBody>
          <a:bodyPr wrap="none">
            <a:spAutoFit/>
          </a:bodyPr>
          <a:lstStyle/>
          <a:p>
            <a:r>
              <a:rPr lang="ru-RU" dirty="0" smtClean="0">
                <a:latin typeface="Comic Sans MS" panose="030F0702030302020204" pitchFamily="66" charset="0"/>
              </a:rPr>
              <a:t>2</a:t>
            </a:r>
            <a:endParaRPr lang="ru-RU" dirty="0"/>
          </a:p>
        </p:txBody>
      </p:sp>
      <p:sp>
        <p:nvSpPr>
          <p:cNvPr id="93" name="Прямоугольник 92"/>
          <p:cNvSpPr/>
          <p:nvPr/>
        </p:nvSpPr>
        <p:spPr>
          <a:xfrm>
            <a:off x="9707602" y="5830791"/>
            <a:ext cx="325730" cy="369332"/>
          </a:xfrm>
          <a:prstGeom prst="rect">
            <a:avLst/>
          </a:prstGeom>
        </p:spPr>
        <p:txBody>
          <a:bodyPr wrap="none">
            <a:spAutoFit/>
          </a:bodyPr>
          <a:lstStyle/>
          <a:p>
            <a:r>
              <a:rPr lang="ru-RU" dirty="0" smtClean="0">
                <a:latin typeface="Comic Sans MS" panose="030F0702030302020204" pitchFamily="66" charset="0"/>
              </a:rPr>
              <a:t>2</a:t>
            </a:r>
            <a:endParaRPr lang="ru-RU" dirty="0"/>
          </a:p>
        </p:txBody>
      </p:sp>
      <p:sp>
        <p:nvSpPr>
          <p:cNvPr id="94" name="Прямоугольник 93"/>
          <p:cNvSpPr/>
          <p:nvPr/>
        </p:nvSpPr>
        <p:spPr>
          <a:xfrm>
            <a:off x="9810510" y="4787274"/>
            <a:ext cx="325730" cy="369332"/>
          </a:xfrm>
          <a:prstGeom prst="rect">
            <a:avLst/>
          </a:prstGeom>
        </p:spPr>
        <p:txBody>
          <a:bodyPr wrap="none">
            <a:spAutoFit/>
          </a:bodyPr>
          <a:lstStyle/>
          <a:p>
            <a:r>
              <a:rPr lang="ru-RU" dirty="0" smtClean="0">
                <a:latin typeface="Comic Sans MS" panose="030F0702030302020204" pitchFamily="66" charset="0"/>
              </a:rPr>
              <a:t>3</a:t>
            </a:r>
            <a:endParaRPr lang="ru-RU" dirty="0"/>
          </a:p>
        </p:txBody>
      </p:sp>
      <p:sp>
        <p:nvSpPr>
          <p:cNvPr id="95" name="Прямоугольник 94"/>
          <p:cNvSpPr/>
          <p:nvPr/>
        </p:nvSpPr>
        <p:spPr>
          <a:xfrm>
            <a:off x="8970629" y="5733041"/>
            <a:ext cx="325730" cy="369332"/>
          </a:xfrm>
          <a:prstGeom prst="rect">
            <a:avLst/>
          </a:prstGeom>
        </p:spPr>
        <p:txBody>
          <a:bodyPr wrap="none">
            <a:spAutoFit/>
          </a:bodyPr>
          <a:lstStyle/>
          <a:p>
            <a:r>
              <a:rPr lang="ru-RU" dirty="0" smtClean="0">
                <a:latin typeface="Comic Sans MS" panose="030F0702030302020204" pitchFamily="66" charset="0"/>
              </a:rPr>
              <a:t>3</a:t>
            </a:r>
            <a:endParaRPr lang="ru-RU" dirty="0"/>
          </a:p>
        </p:txBody>
      </p:sp>
      <p:sp>
        <p:nvSpPr>
          <p:cNvPr id="96" name="TextBox 95"/>
          <p:cNvSpPr txBox="1"/>
          <p:nvPr/>
        </p:nvSpPr>
        <p:spPr>
          <a:xfrm>
            <a:off x="3972257" y="4831252"/>
            <a:ext cx="684803"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r</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фм</a:t>
            </a:r>
            <a:endParaRPr lang="ru-RU" dirty="0">
              <a:latin typeface="Times New Roman" panose="02020603050405020304" pitchFamily="18" charset="0"/>
              <a:cs typeface="Times New Roman" panose="02020603050405020304" pitchFamily="18" charset="0"/>
            </a:endParaRPr>
          </a:p>
        </p:txBody>
      </p:sp>
      <p:sp>
        <p:nvSpPr>
          <p:cNvPr id="97" name="Прямоугольник 96"/>
          <p:cNvSpPr/>
          <p:nvPr/>
        </p:nvSpPr>
        <p:spPr>
          <a:xfrm>
            <a:off x="4634817" y="3685563"/>
            <a:ext cx="591105" cy="253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олилиния 52"/>
          <p:cNvSpPr/>
          <p:nvPr/>
        </p:nvSpPr>
        <p:spPr>
          <a:xfrm>
            <a:off x="1605516" y="3232307"/>
            <a:ext cx="4274289" cy="1159514"/>
          </a:xfrm>
          <a:custGeom>
            <a:avLst/>
            <a:gdLst>
              <a:gd name="connsiteX0" fmla="*/ 0 w 4880344"/>
              <a:gd name="connsiteY0" fmla="*/ 701749 h 1874660"/>
              <a:gd name="connsiteX1" fmla="*/ 1765005 w 4880344"/>
              <a:gd name="connsiteY1" fmla="*/ 1860697 h 1874660"/>
              <a:gd name="connsiteX2" fmla="*/ 4880344 w 4880344"/>
              <a:gd name="connsiteY2" fmla="*/ 0 h 1874660"/>
            </a:gdLst>
            <a:ahLst/>
            <a:cxnLst>
              <a:cxn ang="0">
                <a:pos x="connsiteX0" y="connsiteY0"/>
              </a:cxn>
              <a:cxn ang="0">
                <a:pos x="connsiteX1" y="connsiteY1"/>
              </a:cxn>
              <a:cxn ang="0">
                <a:pos x="connsiteX2" y="connsiteY2"/>
              </a:cxn>
            </a:cxnLst>
            <a:rect l="l" t="t" r="r" b="b"/>
            <a:pathLst>
              <a:path w="4880344" h="1874660">
                <a:moveTo>
                  <a:pt x="0" y="701749"/>
                </a:moveTo>
                <a:cubicBezTo>
                  <a:pt x="475807" y="1339702"/>
                  <a:pt x="951614" y="1977655"/>
                  <a:pt x="1765005" y="1860697"/>
                </a:cubicBezTo>
                <a:cubicBezTo>
                  <a:pt x="2578396" y="1743739"/>
                  <a:pt x="3729370" y="871869"/>
                  <a:pt x="4880344" y="0"/>
                </a:cubicBezTo>
              </a:path>
            </a:pathLst>
          </a:custGeom>
          <a:noFill/>
          <a:ln w="19050">
            <a:solidFill>
              <a:srgbClr val="00B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8" name="Прямоугольник 97"/>
          <p:cNvSpPr/>
          <p:nvPr/>
        </p:nvSpPr>
        <p:spPr>
          <a:xfrm>
            <a:off x="9727494" y="1543538"/>
            <a:ext cx="1971183" cy="646331"/>
          </a:xfrm>
          <a:prstGeom prst="rect">
            <a:avLst/>
          </a:prstGeom>
        </p:spPr>
        <p:txBody>
          <a:bodyPr wrap="square">
            <a:spAutoFit/>
          </a:bodyPr>
          <a:lstStyle/>
          <a:p>
            <a:r>
              <a:rPr lang="en-US" dirty="0" smtClean="0">
                <a:latin typeface="Comic Sans MS" panose="030F0702030302020204" pitchFamily="66" charset="0"/>
              </a:rPr>
              <a:t>Triangular configuration</a:t>
            </a:r>
            <a:endParaRPr lang="ru-RU" dirty="0"/>
          </a:p>
        </p:txBody>
      </p:sp>
      <p:sp>
        <p:nvSpPr>
          <p:cNvPr id="99" name="Прямоугольник 98"/>
          <p:cNvSpPr/>
          <p:nvPr/>
        </p:nvSpPr>
        <p:spPr>
          <a:xfrm>
            <a:off x="10139302" y="5369126"/>
            <a:ext cx="1971183" cy="646331"/>
          </a:xfrm>
          <a:prstGeom prst="rect">
            <a:avLst/>
          </a:prstGeom>
        </p:spPr>
        <p:txBody>
          <a:bodyPr wrap="square">
            <a:spAutoFit/>
          </a:bodyPr>
          <a:lstStyle/>
          <a:p>
            <a:r>
              <a:rPr lang="en-US" dirty="0" smtClean="0">
                <a:latin typeface="Comic Sans MS" panose="030F0702030302020204" pitchFamily="66" charset="0"/>
              </a:rPr>
              <a:t>Linear configuration</a:t>
            </a:r>
            <a:endParaRPr lang="ru-RU" dirty="0"/>
          </a:p>
        </p:txBody>
      </p:sp>
      <p:graphicFrame>
        <p:nvGraphicFramePr>
          <p:cNvPr id="100" name="Объект 99"/>
          <p:cNvGraphicFramePr>
            <a:graphicFrameLocks noChangeAspect="1"/>
          </p:cNvGraphicFramePr>
          <p:nvPr>
            <p:extLst/>
          </p:nvPr>
        </p:nvGraphicFramePr>
        <p:xfrm>
          <a:off x="3605494" y="5214948"/>
          <a:ext cx="648655" cy="323165"/>
        </p:xfrm>
        <a:graphic>
          <a:graphicData uri="http://schemas.openxmlformats.org/presentationml/2006/ole">
            <mc:AlternateContent xmlns:mc="http://schemas.openxmlformats.org/markup-compatibility/2006">
              <mc:Choice xmlns:v="urn:schemas-microsoft-com:vml" Requires="v">
                <p:oleObj spid="_x0000_s10259" name="Equation" r:id="rId21" imgW="482400" imgH="241200" progId="Equation.DSMT4">
                  <p:embed/>
                </p:oleObj>
              </mc:Choice>
              <mc:Fallback>
                <p:oleObj name="Equation" r:id="rId21" imgW="482400" imgH="241200" progId="Equation.DSMT4">
                  <p:embed/>
                  <p:pic>
                    <p:nvPicPr>
                      <p:cNvPr id="100" name="Объект 99"/>
                      <p:cNvPicPr>
                        <a:picLocks noChangeAspect="1" noChangeArrowheads="1"/>
                      </p:cNvPicPr>
                      <p:nvPr/>
                    </p:nvPicPr>
                    <p:blipFill>
                      <a:blip r:embed="rId22"/>
                      <a:srcRect/>
                      <a:stretch>
                        <a:fillRect/>
                      </a:stretch>
                    </p:blipFill>
                    <p:spPr bwMode="auto">
                      <a:xfrm>
                        <a:off x="3605494" y="5214948"/>
                        <a:ext cx="648655" cy="323165"/>
                      </a:xfrm>
                      <a:prstGeom prst="rect">
                        <a:avLst/>
                      </a:prstGeom>
                      <a:noFill/>
                      <a:ln>
                        <a:noFill/>
                      </a:ln>
                    </p:spPr>
                  </p:pic>
                </p:oleObj>
              </mc:Fallback>
            </mc:AlternateContent>
          </a:graphicData>
        </a:graphic>
      </p:graphicFrame>
      <p:sp>
        <p:nvSpPr>
          <p:cNvPr id="8" name="Номер слайда 7"/>
          <p:cNvSpPr>
            <a:spLocks noGrp="1"/>
          </p:cNvSpPr>
          <p:nvPr>
            <p:ph type="sldNum" sz="quarter" idx="12"/>
          </p:nvPr>
        </p:nvSpPr>
        <p:spPr/>
        <p:txBody>
          <a:bodyPr/>
          <a:lstStyle/>
          <a:p>
            <a:fld id="{6DE75843-D1B1-4762-B075-F89EBA8327A6}" type="slidenum">
              <a:rPr lang="ru-RU" sz="2000" smtClean="0"/>
              <a:t>8</a:t>
            </a:fld>
            <a:endParaRPr lang="ru-RU" sz="2000" dirty="0"/>
          </a:p>
        </p:txBody>
      </p:sp>
    </p:spTree>
    <p:extLst>
      <p:ext uri="{BB962C8B-B14F-4D97-AF65-F5344CB8AC3E}">
        <p14:creationId xmlns:p14="http://schemas.microsoft.com/office/powerpoint/2010/main" val="3017875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6DE75843-D1B1-4762-B075-F89EBA8327A6}" type="slidenum">
              <a:rPr lang="ru-RU" smtClean="0"/>
              <a:t>9</a:t>
            </a:fld>
            <a:endParaRPr lang="ru-RU"/>
          </a:p>
        </p:txBody>
      </p:sp>
      <p:sp>
        <p:nvSpPr>
          <p:cNvPr id="5" name="Прямоугольник 4"/>
          <p:cNvSpPr/>
          <p:nvPr/>
        </p:nvSpPr>
        <p:spPr>
          <a:xfrm>
            <a:off x="83069" y="1366720"/>
            <a:ext cx="7130472" cy="1200329"/>
          </a:xfrm>
          <a:prstGeom prst="rect">
            <a:avLst/>
          </a:prstGeom>
        </p:spPr>
        <p:txBody>
          <a:bodyPr wrap="square">
            <a:spAutoFit/>
          </a:bodyPr>
          <a:lstStyle/>
          <a:p>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nuclear</a:t>
            </a:r>
            <a:r>
              <a:rPr lang="ru-RU" dirty="0">
                <a:latin typeface="Comic Sans MS" panose="030F0702030302020204" pitchFamily="66" charset="0"/>
              </a:rPr>
              <a:t> </a:t>
            </a:r>
            <a:r>
              <a:rPr lang="ru-RU" dirty="0" err="1">
                <a:latin typeface="Comic Sans MS" panose="030F0702030302020204" pitchFamily="66" charset="0"/>
              </a:rPr>
              <a:t>part</a:t>
            </a:r>
            <a:r>
              <a:rPr lang="ru-RU" dirty="0">
                <a:latin typeface="Comic Sans MS" panose="030F0702030302020204" pitchFamily="66" charset="0"/>
              </a:rPr>
              <a:t> </a:t>
            </a:r>
            <a:r>
              <a:rPr lang="ru-RU" dirty="0" err="1">
                <a:latin typeface="Comic Sans MS" panose="030F0702030302020204" pitchFamily="66" charset="0"/>
              </a:rPr>
              <a:t>of</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nucleon</a:t>
            </a:r>
            <a:r>
              <a:rPr lang="ru-RU" dirty="0">
                <a:latin typeface="Comic Sans MS" panose="030F0702030302020204" pitchFamily="66" charset="0"/>
              </a:rPr>
              <a:t>–</a:t>
            </a:r>
            <a:r>
              <a:rPr lang="ru-RU" dirty="0" err="1">
                <a:latin typeface="Comic Sans MS" panose="030F0702030302020204" pitchFamily="66" charset="0"/>
              </a:rPr>
              <a:t>nucleon</a:t>
            </a:r>
            <a:r>
              <a:rPr lang="ru-RU" dirty="0">
                <a:latin typeface="Comic Sans MS" panose="030F0702030302020204" pitchFamily="66" charset="0"/>
              </a:rPr>
              <a:t> </a:t>
            </a:r>
            <a:r>
              <a:rPr lang="ru-RU" dirty="0" err="1">
                <a:latin typeface="Comic Sans MS" panose="030F0702030302020204" pitchFamily="66" charset="0"/>
              </a:rPr>
              <a:t>interaction</a:t>
            </a:r>
            <a:r>
              <a:rPr lang="ru-RU" dirty="0">
                <a:latin typeface="Comic Sans MS" panose="030F0702030302020204" pitchFamily="66" charset="0"/>
              </a:rPr>
              <a:t> </a:t>
            </a:r>
            <a:r>
              <a:rPr lang="ru-RU" dirty="0" err="1">
                <a:latin typeface="Comic Sans MS" panose="030F0702030302020204" pitchFamily="66" charset="0"/>
              </a:rPr>
              <a:t>may</a:t>
            </a:r>
            <a:r>
              <a:rPr lang="ru-RU" dirty="0">
                <a:latin typeface="Comic Sans MS" panose="030F0702030302020204" pitchFamily="66" charset="0"/>
              </a:rPr>
              <a:t> </a:t>
            </a:r>
            <a:r>
              <a:rPr lang="ru-RU" dirty="0" err="1" smtClean="0">
                <a:latin typeface="Comic Sans MS" panose="030F0702030302020204" pitchFamily="66" charset="0"/>
              </a:rPr>
              <a:t>be</a:t>
            </a:r>
            <a:r>
              <a:rPr lang="en-US" dirty="0" smtClean="0">
                <a:latin typeface="Comic Sans MS" panose="030F0702030302020204" pitchFamily="66" charset="0"/>
              </a:rPr>
              <a:t> </a:t>
            </a:r>
            <a:r>
              <a:rPr lang="ru-RU" dirty="0" err="1" smtClean="0">
                <a:latin typeface="Comic Sans MS" panose="030F0702030302020204" pitchFamily="66" charset="0"/>
              </a:rPr>
              <a:t>described</a:t>
            </a:r>
            <a:r>
              <a:rPr lang="ru-RU" dirty="0" smtClean="0">
                <a:latin typeface="Comic Sans MS" panose="030F0702030302020204" pitchFamily="66" charset="0"/>
              </a:rPr>
              <a:t> </a:t>
            </a:r>
            <a:r>
              <a:rPr lang="ru-RU" dirty="0" err="1">
                <a:latin typeface="Comic Sans MS" panose="030F0702030302020204" pitchFamily="66" charset="0"/>
              </a:rPr>
              <a:t>by</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effective</a:t>
            </a:r>
            <a:r>
              <a:rPr lang="ru-RU" dirty="0">
                <a:latin typeface="Comic Sans MS" panose="030F0702030302020204" pitchFamily="66" charset="0"/>
              </a:rPr>
              <a:t> </a:t>
            </a:r>
            <a:r>
              <a:rPr lang="ru-RU" dirty="0" err="1">
                <a:latin typeface="Comic Sans MS" panose="030F0702030302020204" pitchFamily="66" charset="0"/>
              </a:rPr>
              <a:t>pairwise</a:t>
            </a:r>
            <a:r>
              <a:rPr lang="ru-RU" dirty="0">
                <a:latin typeface="Comic Sans MS" panose="030F0702030302020204" pitchFamily="66" charset="0"/>
              </a:rPr>
              <a:t> </a:t>
            </a:r>
            <a:r>
              <a:rPr lang="ru-RU" dirty="0" err="1">
                <a:latin typeface="Comic Sans MS" panose="030F0702030302020204" pitchFamily="66" charset="0"/>
              </a:rPr>
              <a:t>central</a:t>
            </a:r>
            <a:r>
              <a:rPr lang="ru-RU" dirty="0">
                <a:latin typeface="Comic Sans MS" panose="030F0702030302020204" pitchFamily="66" charset="0"/>
              </a:rPr>
              <a:t> </a:t>
            </a:r>
            <a:r>
              <a:rPr lang="ru-RU" dirty="0" err="1">
                <a:latin typeface="Comic Sans MS" panose="030F0702030302020204" pitchFamily="66" charset="0"/>
              </a:rPr>
              <a:t>soft-core</a:t>
            </a:r>
            <a:r>
              <a:rPr lang="ru-RU" dirty="0">
                <a:latin typeface="Comic Sans MS" panose="030F0702030302020204" pitchFamily="66" charset="0"/>
              </a:rPr>
              <a:t> </a:t>
            </a:r>
            <a:r>
              <a:rPr lang="ru-RU" dirty="0" err="1" smtClean="0">
                <a:latin typeface="Comic Sans MS" panose="030F0702030302020204" pitchFamily="66" charset="0"/>
              </a:rPr>
              <a:t>Afnan</a:t>
            </a:r>
            <a:r>
              <a:rPr lang="en-US" dirty="0">
                <a:latin typeface="Comic Sans MS" panose="030F0702030302020204" pitchFamily="66" charset="0"/>
              </a:rPr>
              <a:t>-</a:t>
            </a:r>
            <a:r>
              <a:rPr lang="ru-RU" dirty="0" err="1" smtClean="0">
                <a:latin typeface="Comic Sans MS" panose="030F0702030302020204" pitchFamily="66" charset="0"/>
              </a:rPr>
              <a:t>Tang</a:t>
            </a:r>
            <a:r>
              <a:rPr lang="ru-RU" dirty="0" smtClean="0">
                <a:latin typeface="Comic Sans MS" panose="030F0702030302020204" pitchFamily="66" charset="0"/>
              </a:rPr>
              <a:t> </a:t>
            </a:r>
            <a:r>
              <a:rPr lang="ru-RU" dirty="0">
                <a:latin typeface="Comic Sans MS" panose="030F0702030302020204" pitchFamily="66" charset="0"/>
              </a:rPr>
              <a:t>(A-T) </a:t>
            </a:r>
            <a:r>
              <a:rPr lang="ru-RU" dirty="0" err="1">
                <a:latin typeface="Comic Sans MS" panose="030F0702030302020204" pitchFamily="66" charset="0"/>
              </a:rPr>
              <a:t>potential</a:t>
            </a:r>
            <a:r>
              <a:rPr lang="ru-RU" dirty="0">
                <a:latin typeface="Comic Sans MS" panose="030F0702030302020204" pitchFamily="66" charset="0"/>
              </a:rPr>
              <a:t> [7] </a:t>
            </a:r>
            <a:r>
              <a:rPr lang="ru-RU" dirty="0" err="1">
                <a:latin typeface="Comic Sans MS" panose="030F0702030302020204" pitchFamily="66" charset="0"/>
              </a:rPr>
              <a:t>for</a:t>
            </a:r>
            <a:r>
              <a:rPr lang="ru-RU" dirty="0">
                <a:latin typeface="Comic Sans MS" panose="030F0702030302020204" pitchFamily="66" charset="0"/>
              </a:rPr>
              <a:t> a </a:t>
            </a:r>
            <a:r>
              <a:rPr lang="ru-RU" dirty="0" err="1">
                <a:latin typeface="Comic Sans MS" panose="030F0702030302020204" pitchFamily="66" charset="0"/>
              </a:rPr>
              <a:t>triplet</a:t>
            </a:r>
            <a:r>
              <a:rPr lang="ru-RU" dirty="0">
                <a:latin typeface="Comic Sans MS" panose="030F0702030302020204" pitchFamily="66" charset="0"/>
              </a:rPr>
              <a:t> </a:t>
            </a:r>
            <a:r>
              <a:rPr lang="ru-RU" dirty="0" err="1">
                <a:latin typeface="Comic Sans MS" panose="030F0702030302020204" pitchFamily="66" charset="0"/>
              </a:rPr>
              <a:t>state</a:t>
            </a:r>
            <a:r>
              <a:rPr lang="ru-RU" dirty="0">
                <a:latin typeface="Comic Sans MS" panose="030F0702030302020204" pitchFamily="66" charset="0"/>
              </a:rPr>
              <a:t> </a:t>
            </a:r>
            <a:r>
              <a:rPr lang="ru-RU" dirty="0" smtClean="0">
                <a:latin typeface="Comic Sans MS" panose="030F0702030302020204" pitchFamily="66" charset="0"/>
              </a:rPr>
              <a:t>(</a:t>
            </a:r>
            <a:r>
              <a:rPr lang="en-US" i="1" dirty="0" smtClean="0">
                <a:latin typeface="Times New Roman" panose="02020603050405020304" pitchFamily="18" charset="0"/>
                <a:cs typeface="Times New Roman" panose="02020603050405020304" pitchFamily="18" charset="0"/>
              </a:rPr>
              <a:t>t</a:t>
            </a:r>
            <a:r>
              <a:rPr lang="ru-RU" dirty="0" smtClean="0">
                <a:latin typeface="Comic Sans MS" panose="030F0702030302020204" pitchFamily="66" charset="0"/>
              </a:rPr>
              <a:t>) </a:t>
            </a:r>
            <a:r>
              <a:rPr lang="ru-RU" dirty="0" err="1">
                <a:latin typeface="Comic Sans MS" panose="030F0702030302020204" pitchFamily="66" charset="0"/>
              </a:rPr>
              <a:t>and</a:t>
            </a:r>
            <a:r>
              <a:rPr lang="ru-RU" dirty="0">
                <a:latin typeface="Comic Sans MS" panose="030F0702030302020204" pitchFamily="66" charset="0"/>
              </a:rPr>
              <a:t> </a:t>
            </a:r>
            <a:r>
              <a:rPr lang="ru-RU" dirty="0" err="1">
                <a:latin typeface="Comic Sans MS" panose="030F0702030302020204" pitchFamily="66" charset="0"/>
              </a:rPr>
              <a:t>for</a:t>
            </a:r>
            <a:r>
              <a:rPr lang="ru-RU" dirty="0">
                <a:latin typeface="Comic Sans MS" panose="030F0702030302020204" pitchFamily="66" charset="0"/>
              </a:rPr>
              <a:t> a </a:t>
            </a:r>
            <a:r>
              <a:rPr lang="ru-RU" dirty="0" err="1">
                <a:latin typeface="Comic Sans MS" panose="030F0702030302020204" pitchFamily="66" charset="0"/>
              </a:rPr>
              <a:t>singlet</a:t>
            </a:r>
            <a:r>
              <a:rPr lang="ru-RU" dirty="0">
                <a:latin typeface="Comic Sans MS" panose="030F0702030302020204" pitchFamily="66" charset="0"/>
              </a:rPr>
              <a:t> (</a:t>
            </a:r>
            <a:r>
              <a:rPr lang="ru-RU" i="1" dirty="0">
                <a:latin typeface="Times New Roman" panose="02020603050405020304" pitchFamily="18" charset="0"/>
                <a:cs typeface="Times New Roman" panose="02020603050405020304" pitchFamily="18" charset="0"/>
              </a:rPr>
              <a:t>s</a:t>
            </a:r>
            <a:r>
              <a:rPr lang="ru-RU" dirty="0">
                <a:latin typeface="Comic Sans MS" panose="030F0702030302020204" pitchFamily="66" charset="0"/>
              </a:rPr>
              <a:t>) </a:t>
            </a:r>
            <a:r>
              <a:rPr lang="ru-RU" dirty="0" err="1" smtClean="0">
                <a:latin typeface="Comic Sans MS" panose="030F0702030302020204" pitchFamily="66" charset="0"/>
              </a:rPr>
              <a:t>state</a:t>
            </a:r>
            <a:endParaRPr lang="ru-RU" dirty="0">
              <a:latin typeface="Comic Sans MS" panose="030F0702030302020204" pitchFamily="66" charset="0"/>
            </a:endParaRPr>
          </a:p>
        </p:txBody>
      </p:sp>
      <p:graphicFrame>
        <p:nvGraphicFramePr>
          <p:cNvPr id="6" name="Объект 5"/>
          <p:cNvGraphicFramePr>
            <a:graphicFrameLocks noChangeAspect="1"/>
          </p:cNvGraphicFramePr>
          <p:nvPr>
            <p:extLst/>
          </p:nvPr>
        </p:nvGraphicFramePr>
        <p:xfrm>
          <a:off x="1311505" y="2264751"/>
          <a:ext cx="2909514" cy="632947"/>
        </p:xfrm>
        <a:graphic>
          <a:graphicData uri="http://schemas.openxmlformats.org/presentationml/2006/ole">
            <mc:AlternateContent xmlns:mc="http://schemas.openxmlformats.org/markup-compatibility/2006">
              <mc:Choice xmlns:v="urn:schemas-microsoft-com:vml" Requires="v">
                <p:oleObj spid="_x0000_s14346" name="Equation" r:id="rId3" imgW="3619440" imgH="787320" progId="Equation.DSMT4">
                  <p:embed/>
                </p:oleObj>
              </mc:Choice>
              <mc:Fallback>
                <p:oleObj name="Equation" r:id="rId3" imgW="3619440" imgH="787320" progId="Equation.DSMT4">
                  <p:embed/>
                  <p:pic>
                    <p:nvPicPr>
                      <p:cNvPr id="6" name="Объект 5"/>
                      <p:cNvPicPr/>
                      <p:nvPr/>
                    </p:nvPicPr>
                    <p:blipFill>
                      <a:blip r:embed="rId4"/>
                      <a:stretch>
                        <a:fillRect/>
                      </a:stretch>
                    </p:blipFill>
                    <p:spPr>
                      <a:xfrm>
                        <a:off x="1311505" y="2264751"/>
                        <a:ext cx="2909514" cy="632947"/>
                      </a:xfrm>
                      <a:prstGeom prst="rect">
                        <a:avLst/>
                      </a:prstGeom>
                    </p:spPr>
                  </p:pic>
                </p:oleObj>
              </mc:Fallback>
            </mc:AlternateContent>
          </a:graphicData>
        </a:graphic>
      </p:graphicFrame>
      <p:graphicFrame>
        <p:nvGraphicFramePr>
          <p:cNvPr id="7" name="Объект 6"/>
          <p:cNvGraphicFramePr>
            <a:graphicFrameLocks noChangeAspect="1"/>
          </p:cNvGraphicFramePr>
          <p:nvPr>
            <p:extLst/>
          </p:nvPr>
        </p:nvGraphicFramePr>
        <p:xfrm>
          <a:off x="7213541" y="1476296"/>
          <a:ext cx="4756786" cy="1210912"/>
        </p:xfrm>
        <a:graphic>
          <a:graphicData uri="http://schemas.openxmlformats.org/presentationml/2006/ole">
            <mc:AlternateContent xmlns:mc="http://schemas.openxmlformats.org/markup-compatibility/2006">
              <mc:Choice xmlns:v="urn:schemas-microsoft-com:vml" Requires="v">
                <p:oleObj spid="_x0000_s14347" name="CorelDRAW" r:id="rId5" imgW="7302240" imgH="1858390" progId="CorelDraw.Graphic.24">
                  <p:embed/>
                </p:oleObj>
              </mc:Choice>
              <mc:Fallback>
                <p:oleObj name="CorelDRAW" r:id="rId5" imgW="7302240" imgH="1858390" progId="CorelDraw.Graphic.24">
                  <p:embed/>
                  <p:pic>
                    <p:nvPicPr>
                      <p:cNvPr id="7" name="Объект 6"/>
                      <p:cNvPicPr/>
                      <p:nvPr/>
                    </p:nvPicPr>
                    <p:blipFill>
                      <a:blip r:embed="rId6"/>
                      <a:stretch>
                        <a:fillRect/>
                      </a:stretch>
                    </p:blipFill>
                    <p:spPr>
                      <a:xfrm>
                        <a:off x="7213541" y="1476296"/>
                        <a:ext cx="4756786" cy="1210912"/>
                      </a:xfrm>
                      <a:prstGeom prst="rect">
                        <a:avLst/>
                      </a:prstGeom>
                    </p:spPr>
                  </p:pic>
                </p:oleObj>
              </mc:Fallback>
            </mc:AlternateContent>
          </a:graphicData>
        </a:graphic>
      </p:graphicFrame>
      <p:sp>
        <p:nvSpPr>
          <p:cNvPr id="8" name="Прямоугольник 7"/>
          <p:cNvSpPr/>
          <p:nvPr/>
        </p:nvSpPr>
        <p:spPr>
          <a:xfrm>
            <a:off x="83069" y="2858621"/>
            <a:ext cx="8820786" cy="1754326"/>
          </a:xfrm>
          <a:prstGeom prst="rect">
            <a:avLst/>
          </a:prstGeom>
        </p:spPr>
        <p:txBody>
          <a:bodyPr wrap="square">
            <a:spAutoFit/>
          </a:bodyPr>
          <a:lstStyle/>
          <a:p>
            <a:r>
              <a:rPr lang="ru-RU" dirty="0" err="1">
                <a:latin typeface="Comic Sans MS" panose="030F0702030302020204" pitchFamily="66" charset="0"/>
              </a:rPr>
              <a:t>We</a:t>
            </a:r>
            <a:r>
              <a:rPr lang="ru-RU" dirty="0">
                <a:latin typeface="Comic Sans MS" panose="030F0702030302020204" pitchFamily="66" charset="0"/>
              </a:rPr>
              <a:t> </a:t>
            </a:r>
            <a:r>
              <a:rPr lang="ru-RU" dirty="0" err="1">
                <a:latin typeface="Comic Sans MS" panose="030F0702030302020204" pitchFamily="66" charset="0"/>
              </a:rPr>
              <a:t>using</a:t>
            </a:r>
            <a:r>
              <a:rPr lang="ru-RU" dirty="0">
                <a:latin typeface="Comic Sans MS" panose="030F0702030302020204" pitchFamily="66" charset="0"/>
              </a:rPr>
              <a:t> </a:t>
            </a:r>
            <a:r>
              <a:rPr lang="ru-RU" dirty="0" err="1">
                <a:latin typeface="Comic Sans MS" panose="030F0702030302020204" pitchFamily="66" charset="0"/>
              </a:rPr>
              <a:t>effective</a:t>
            </a:r>
            <a:r>
              <a:rPr lang="ru-RU" dirty="0">
                <a:latin typeface="Comic Sans MS" panose="030F0702030302020204" pitchFamily="66" charset="0"/>
              </a:rPr>
              <a:t> </a:t>
            </a:r>
            <a:r>
              <a:rPr lang="ru-RU" dirty="0" err="1" smtClean="0">
                <a:latin typeface="Comic Sans MS" panose="030F0702030302020204" pitchFamily="66" charset="0"/>
              </a:rPr>
              <a:t>nucleon-nucleon</a:t>
            </a:r>
            <a:r>
              <a:rPr lang="ru-RU" dirty="0" smtClean="0">
                <a:latin typeface="Comic Sans MS" panose="030F0702030302020204" pitchFamily="66" charset="0"/>
              </a:rPr>
              <a:t> </a:t>
            </a:r>
            <a:r>
              <a:rPr lang="ru-RU" dirty="0" err="1">
                <a:latin typeface="Comic Sans MS" panose="030F0702030302020204" pitchFamily="66" charset="0"/>
              </a:rPr>
              <a:t>pseudopotentials</a:t>
            </a:r>
            <a:r>
              <a:rPr lang="ru-RU" dirty="0">
                <a:latin typeface="Comic Sans MS" panose="030F0702030302020204" pitchFamily="66" charset="0"/>
              </a:rPr>
              <a:t> </a:t>
            </a:r>
            <a:r>
              <a:rPr lang="ru-RU" i="1" dirty="0" smtClean="0">
                <a:latin typeface="Times New Roman" panose="02020603050405020304" pitchFamily="18" charset="0"/>
                <a:cs typeface="Times New Roman" panose="02020603050405020304" pitchFamily="18" charset="0"/>
              </a:rPr>
              <a:t>V</a:t>
            </a:r>
            <a:r>
              <a:rPr lang="el-GR" baseline="-25000" dirty="0" smtClean="0">
                <a:latin typeface="Times New Roman" panose="02020603050405020304" pitchFamily="18" charset="0"/>
                <a:cs typeface="Times New Roman" panose="02020603050405020304" pitchFamily="18" charset="0"/>
              </a:rPr>
              <a:t>α</a:t>
            </a:r>
            <a:r>
              <a:rPr lang="ru-RU" baseline="-25000" dirty="0" smtClean="0">
                <a:latin typeface="Times New Roman" panose="02020603050405020304" pitchFamily="18" charset="0"/>
                <a:cs typeface="Times New Roman" panose="02020603050405020304" pitchFamily="18" charset="0"/>
              </a:rPr>
              <a:t>-n</a:t>
            </a:r>
            <a:r>
              <a:rPr lang="ru-RU" dirty="0" smtClean="0">
                <a:latin typeface="Times New Roman" panose="02020603050405020304" pitchFamily="18" charset="0"/>
                <a:cs typeface="Times New Roman" panose="02020603050405020304" pitchFamily="18" charset="0"/>
              </a:rPr>
              <a:t> </a:t>
            </a:r>
            <a:r>
              <a:rPr lang="ru-RU" dirty="0" err="1">
                <a:latin typeface="Comic Sans MS" panose="030F0702030302020204" pitchFamily="66" charset="0"/>
              </a:rPr>
              <a:t>and</a:t>
            </a:r>
            <a:r>
              <a:rPr lang="ru-RU" dirty="0">
                <a:latin typeface="Comic Sans MS" panose="030F0702030302020204" pitchFamily="66" charset="0"/>
              </a:rPr>
              <a:t> </a:t>
            </a:r>
            <a:r>
              <a:rPr lang="ru-RU" i="1" dirty="0" smtClean="0">
                <a:latin typeface="Times New Roman" panose="02020603050405020304" pitchFamily="18" charset="0"/>
                <a:cs typeface="Times New Roman" panose="02020603050405020304" pitchFamily="18" charset="0"/>
              </a:rPr>
              <a:t>V</a:t>
            </a:r>
            <a:r>
              <a:rPr lang="el-GR" baseline="-25000" dirty="0" smtClean="0">
                <a:latin typeface="Times New Roman" panose="02020603050405020304" pitchFamily="18" charset="0"/>
                <a:cs typeface="Times New Roman" panose="02020603050405020304" pitchFamily="18" charset="0"/>
              </a:rPr>
              <a:t>α</a:t>
            </a:r>
            <a:r>
              <a:rPr lang="ru-RU" baseline="-25000" dirty="0" smtClean="0">
                <a:latin typeface="Times New Roman" panose="02020603050405020304" pitchFamily="18" charset="0"/>
                <a:cs typeface="Times New Roman" panose="02020603050405020304" pitchFamily="18" charset="0"/>
              </a:rPr>
              <a:t>-</a:t>
            </a:r>
            <a:r>
              <a:rPr lang="en-US" baseline="-25000" dirty="0" smtClean="0">
                <a:latin typeface="Times New Roman" panose="02020603050405020304" pitchFamily="18" charset="0"/>
                <a:cs typeface="Times New Roman" panose="02020603050405020304" pitchFamily="18" charset="0"/>
              </a:rPr>
              <a:t>p</a:t>
            </a:r>
            <a:r>
              <a:rPr lang="ru-RU" dirty="0" smtClean="0">
                <a:latin typeface="Comic Sans MS" panose="030F0702030302020204" pitchFamily="66" charset="0"/>
              </a:rPr>
              <a:t> </a:t>
            </a:r>
            <a:r>
              <a:rPr lang="ru-RU" dirty="0" err="1" smtClean="0">
                <a:latin typeface="Comic Sans MS" panose="030F0702030302020204" pitchFamily="66" charset="0"/>
              </a:rPr>
              <a:t>in</a:t>
            </a:r>
            <a:r>
              <a:rPr lang="ru-RU" dirty="0" smtClean="0">
                <a:latin typeface="Comic Sans MS" panose="030F0702030302020204" pitchFamily="66" charset="0"/>
              </a:rPr>
              <a:t> </a:t>
            </a:r>
            <a:r>
              <a:rPr lang="ru-RU" dirty="0" err="1" smtClean="0">
                <a:latin typeface="Comic Sans MS" panose="030F0702030302020204" pitchFamily="66" charset="0"/>
              </a:rPr>
              <a:t>calculations</a:t>
            </a:r>
            <a:r>
              <a:rPr lang="en-US" dirty="0" smtClean="0">
                <a:latin typeface="Comic Sans MS" panose="030F0702030302020204" pitchFamily="66" charset="0"/>
              </a:rPr>
              <a:t> </a:t>
            </a:r>
            <a:r>
              <a:rPr lang="ru-RU" dirty="0" smtClean="0">
                <a:latin typeface="Comic Sans MS" panose="030F0702030302020204" pitchFamily="66" charset="0"/>
              </a:rPr>
              <a:t>[1</a:t>
            </a:r>
            <a:r>
              <a:rPr lang="ru-RU" dirty="0">
                <a:latin typeface="Comic Sans MS" panose="030F0702030302020204" pitchFamily="66" charset="0"/>
              </a:rPr>
              <a:t>]. </a:t>
            </a:r>
            <a:r>
              <a:rPr lang="ru-RU" dirty="0" err="1" smtClean="0">
                <a:latin typeface="Comic Sans MS" panose="030F0702030302020204" pitchFamily="66" charset="0"/>
              </a:rPr>
              <a:t>The</a:t>
            </a:r>
            <a:r>
              <a:rPr lang="ru-RU" dirty="0" smtClean="0">
                <a:latin typeface="Comic Sans MS" panose="030F0702030302020204" pitchFamily="66" charset="0"/>
              </a:rPr>
              <a:t> </a:t>
            </a:r>
            <a:r>
              <a:rPr lang="ru-RU" dirty="0" err="1">
                <a:latin typeface="Comic Sans MS" panose="030F0702030302020204" pitchFamily="66" charset="0"/>
              </a:rPr>
              <a:t>pseudopotentials</a:t>
            </a:r>
            <a:r>
              <a:rPr lang="ru-RU" dirty="0">
                <a:latin typeface="Comic Sans MS" panose="030F0702030302020204" pitchFamily="66" charset="0"/>
              </a:rPr>
              <a:t> </a:t>
            </a:r>
            <a:r>
              <a:rPr lang="ru-RU" dirty="0" err="1">
                <a:latin typeface="Comic Sans MS" panose="030F0702030302020204" pitchFamily="66" charset="0"/>
              </a:rPr>
              <a:t>do</a:t>
            </a:r>
            <a:r>
              <a:rPr lang="ru-RU" dirty="0">
                <a:latin typeface="Comic Sans MS" panose="030F0702030302020204" pitchFamily="66" charset="0"/>
              </a:rPr>
              <a:t> </a:t>
            </a:r>
            <a:r>
              <a:rPr lang="ru-RU" dirty="0" err="1">
                <a:latin typeface="Comic Sans MS" panose="030F0702030302020204" pitchFamily="66" charset="0"/>
              </a:rPr>
              <a:t>not</a:t>
            </a:r>
            <a:r>
              <a:rPr lang="ru-RU" dirty="0">
                <a:latin typeface="Comic Sans MS" panose="030F0702030302020204" pitchFamily="66" charset="0"/>
              </a:rPr>
              <a:t> </a:t>
            </a:r>
            <a:r>
              <a:rPr lang="ru-RU" dirty="0" err="1">
                <a:latin typeface="Comic Sans MS" panose="030F0702030302020204" pitchFamily="66" charset="0"/>
              </a:rPr>
              <a:t>take</a:t>
            </a:r>
            <a:r>
              <a:rPr lang="ru-RU" dirty="0">
                <a:latin typeface="Comic Sans MS" panose="030F0702030302020204" pitchFamily="66" charset="0"/>
              </a:rPr>
              <a:t> </a:t>
            </a:r>
            <a:r>
              <a:rPr lang="ru-RU" dirty="0" err="1">
                <a:latin typeface="Comic Sans MS" panose="030F0702030302020204" pitchFamily="66" charset="0"/>
              </a:rPr>
              <a:t>into</a:t>
            </a:r>
            <a:r>
              <a:rPr lang="ru-RU" dirty="0">
                <a:latin typeface="Comic Sans MS" panose="030F0702030302020204" pitchFamily="66" charset="0"/>
              </a:rPr>
              <a:t> </a:t>
            </a:r>
            <a:r>
              <a:rPr lang="ru-RU" dirty="0" err="1">
                <a:latin typeface="Comic Sans MS" panose="030F0702030302020204" pitchFamily="66" charset="0"/>
              </a:rPr>
              <a:t>account</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data</a:t>
            </a:r>
            <a:r>
              <a:rPr lang="ru-RU" dirty="0">
                <a:latin typeface="Comic Sans MS" panose="030F0702030302020204" pitchFamily="66" charset="0"/>
              </a:rPr>
              <a:t> </a:t>
            </a:r>
            <a:r>
              <a:rPr lang="ru-RU" dirty="0" err="1">
                <a:latin typeface="Comic Sans MS" panose="030F0702030302020204" pitchFamily="66" charset="0"/>
              </a:rPr>
              <a:t>on</a:t>
            </a:r>
            <a:r>
              <a:rPr lang="ru-RU" dirty="0">
                <a:latin typeface="Comic Sans MS" panose="030F0702030302020204" pitchFamily="66" charset="0"/>
              </a:rPr>
              <a:t> </a:t>
            </a:r>
            <a:r>
              <a:rPr lang="ru-RU" dirty="0" err="1">
                <a:latin typeface="Comic Sans MS" panose="030F0702030302020204" pitchFamily="66" charset="0"/>
              </a:rPr>
              <a:t>phase</a:t>
            </a:r>
            <a:r>
              <a:rPr lang="ru-RU" dirty="0">
                <a:latin typeface="Comic Sans MS" panose="030F0702030302020204" pitchFamily="66" charset="0"/>
              </a:rPr>
              <a:t> </a:t>
            </a:r>
            <a:r>
              <a:rPr lang="ru-RU" dirty="0" err="1">
                <a:latin typeface="Comic Sans MS" panose="030F0702030302020204" pitchFamily="66" charset="0"/>
              </a:rPr>
              <a:t>shifts</a:t>
            </a:r>
            <a:r>
              <a:rPr lang="ru-RU" dirty="0">
                <a:latin typeface="Comic Sans MS" panose="030F0702030302020204" pitchFamily="66" charset="0"/>
              </a:rPr>
              <a:t>, </a:t>
            </a:r>
            <a:r>
              <a:rPr lang="ru-RU" dirty="0" err="1" smtClean="0">
                <a:latin typeface="Comic Sans MS" panose="030F0702030302020204" pitchFamily="66" charset="0"/>
              </a:rPr>
              <a:t>but</a:t>
            </a:r>
            <a:r>
              <a:rPr lang="en-US" dirty="0" smtClean="0">
                <a:latin typeface="Comic Sans MS" panose="030F0702030302020204" pitchFamily="66" charset="0"/>
              </a:rPr>
              <a:t> </a:t>
            </a:r>
            <a:r>
              <a:rPr lang="ru-RU" dirty="0" err="1" smtClean="0">
                <a:latin typeface="Comic Sans MS" panose="030F0702030302020204" pitchFamily="66" charset="0"/>
              </a:rPr>
              <a:t>their</a:t>
            </a:r>
            <a:r>
              <a:rPr lang="ru-RU" dirty="0" smtClean="0">
                <a:latin typeface="Comic Sans MS" panose="030F0702030302020204" pitchFamily="66" charset="0"/>
              </a:rPr>
              <a:t> </a:t>
            </a:r>
            <a:r>
              <a:rPr lang="ru-RU" dirty="0" err="1">
                <a:latin typeface="Comic Sans MS" panose="030F0702030302020204" pitchFamily="66" charset="0"/>
              </a:rPr>
              <a:t>forms</a:t>
            </a:r>
            <a:r>
              <a:rPr lang="ru-RU" dirty="0">
                <a:latin typeface="Comic Sans MS" panose="030F0702030302020204" pitchFamily="66" charset="0"/>
              </a:rPr>
              <a:t> </a:t>
            </a:r>
            <a:r>
              <a:rPr lang="ru-RU" dirty="0" err="1">
                <a:latin typeface="Comic Sans MS" panose="030F0702030302020204" pitchFamily="66" charset="0"/>
              </a:rPr>
              <a:t>are</a:t>
            </a:r>
            <a:r>
              <a:rPr lang="ru-RU" dirty="0">
                <a:latin typeface="Comic Sans MS" panose="030F0702030302020204" pitchFamily="66" charset="0"/>
              </a:rPr>
              <a:t> </a:t>
            </a:r>
            <a:r>
              <a:rPr lang="ru-RU" dirty="0" err="1">
                <a:latin typeface="Comic Sans MS" panose="030F0702030302020204" pitchFamily="66" charset="0"/>
              </a:rPr>
              <a:t>similar</a:t>
            </a:r>
            <a:r>
              <a:rPr lang="ru-RU" dirty="0">
                <a:latin typeface="Comic Sans MS" panose="030F0702030302020204" pitchFamily="66" charset="0"/>
              </a:rPr>
              <a:t> </a:t>
            </a:r>
            <a:r>
              <a:rPr lang="ru-RU" dirty="0" err="1">
                <a:latin typeface="Comic Sans MS" panose="030F0702030302020204" pitchFamily="66" charset="0"/>
              </a:rPr>
              <a:t>to</a:t>
            </a:r>
            <a:r>
              <a:rPr lang="ru-RU" dirty="0">
                <a:latin typeface="Comic Sans MS" panose="030F0702030302020204" pitchFamily="66" charset="0"/>
              </a:rPr>
              <a:t> </a:t>
            </a:r>
            <a:r>
              <a:rPr lang="el-GR" dirty="0" smtClean="0">
                <a:latin typeface="Comic Sans MS" panose="030F0702030302020204" pitchFamily="66" charset="0"/>
              </a:rPr>
              <a:t>α</a:t>
            </a:r>
            <a:r>
              <a:rPr lang="ru-RU" dirty="0" smtClean="0">
                <a:latin typeface="Comic Sans MS" panose="030F0702030302020204" pitchFamily="66" charset="0"/>
              </a:rPr>
              <a:t>–</a:t>
            </a:r>
            <a:r>
              <a:rPr lang="el-GR" dirty="0">
                <a:latin typeface="Comic Sans MS" panose="030F0702030302020204" pitchFamily="66" charset="0"/>
              </a:rPr>
              <a:t>α</a:t>
            </a:r>
            <a:r>
              <a:rPr lang="ru-RU" dirty="0" smtClean="0">
                <a:latin typeface="Comic Sans MS" panose="030F0702030302020204" pitchFamily="66" charset="0"/>
              </a:rPr>
              <a:t> </a:t>
            </a:r>
            <a:r>
              <a:rPr lang="ru-RU" dirty="0" err="1">
                <a:latin typeface="Comic Sans MS" panose="030F0702030302020204" pitchFamily="66" charset="0"/>
              </a:rPr>
              <a:t>and</a:t>
            </a:r>
            <a:r>
              <a:rPr lang="ru-RU" dirty="0">
                <a:latin typeface="Comic Sans MS" panose="030F0702030302020204" pitchFamily="66" charset="0"/>
              </a:rPr>
              <a:t> </a:t>
            </a:r>
            <a:r>
              <a:rPr lang="ru-RU" dirty="0" err="1">
                <a:latin typeface="Comic Sans MS" panose="030F0702030302020204" pitchFamily="66" charset="0"/>
              </a:rPr>
              <a:t>nucleon</a:t>
            </a:r>
            <a:r>
              <a:rPr lang="ru-RU" dirty="0">
                <a:latin typeface="Comic Sans MS" panose="030F0702030302020204" pitchFamily="66" charset="0"/>
              </a:rPr>
              <a:t>–</a:t>
            </a:r>
            <a:r>
              <a:rPr lang="ru-RU" dirty="0" err="1">
                <a:latin typeface="Comic Sans MS" panose="030F0702030302020204" pitchFamily="66" charset="0"/>
              </a:rPr>
              <a:t>nucleon</a:t>
            </a:r>
            <a:r>
              <a:rPr lang="ru-RU" dirty="0">
                <a:latin typeface="Comic Sans MS" panose="030F0702030302020204" pitchFamily="66" charset="0"/>
              </a:rPr>
              <a:t> </a:t>
            </a:r>
            <a:r>
              <a:rPr lang="ru-RU" dirty="0" err="1">
                <a:latin typeface="Comic Sans MS" panose="030F0702030302020204" pitchFamily="66" charset="0"/>
              </a:rPr>
              <a:t>potentials</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parameters</a:t>
            </a:r>
            <a:r>
              <a:rPr lang="ru-RU" dirty="0">
                <a:latin typeface="Comic Sans MS" panose="030F0702030302020204" pitchFamily="66" charset="0"/>
              </a:rPr>
              <a:t> </a:t>
            </a:r>
            <a:r>
              <a:rPr lang="ru-RU" dirty="0" err="1" smtClean="0">
                <a:latin typeface="Comic Sans MS" panose="030F0702030302020204" pitchFamily="66" charset="0"/>
              </a:rPr>
              <a:t>of</a:t>
            </a:r>
            <a:r>
              <a:rPr lang="en-US" dirty="0" smtClean="0">
                <a:latin typeface="Comic Sans MS" panose="030F0702030302020204" pitchFamily="66" charset="0"/>
              </a:rPr>
              <a:t> </a:t>
            </a:r>
            <a:r>
              <a:rPr lang="ru-RU" dirty="0" err="1" smtClean="0">
                <a:latin typeface="Comic Sans MS" panose="030F0702030302020204" pitchFamily="66" charset="0"/>
              </a:rPr>
              <a:t>the</a:t>
            </a:r>
            <a:r>
              <a:rPr lang="ru-RU" dirty="0" smtClean="0">
                <a:latin typeface="Comic Sans MS" panose="030F0702030302020204" pitchFamily="66" charset="0"/>
              </a:rPr>
              <a:t> </a:t>
            </a:r>
            <a:r>
              <a:rPr lang="ru-RU" dirty="0" err="1">
                <a:latin typeface="Comic Sans MS" panose="030F0702030302020204" pitchFamily="66" charset="0"/>
              </a:rPr>
              <a:t>pseudopotentials</a:t>
            </a:r>
            <a:r>
              <a:rPr lang="ru-RU" dirty="0">
                <a:latin typeface="Comic Sans MS" panose="030F0702030302020204" pitchFamily="66" charset="0"/>
              </a:rPr>
              <a:t> </a:t>
            </a:r>
            <a:r>
              <a:rPr lang="ru-RU" dirty="0" err="1">
                <a:latin typeface="Comic Sans MS" panose="030F0702030302020204" pitchFamily="66" charset="0"/>
              </a:rPr>
              <a:t>were</a:t>
            </a:r>
            <a:r>
              <a:rPr lang="ru-RU" dirty="0">
                <a:latin typeface="Comic Sans MS" panose="030F0702030302020204" pitchFamily="66" charset="0"/>
              </a:rPr>
              <a:t> </a:t>
            </a:r>
            <a:r>
              <a:rPr lang="ru-RU" dirty="0" err="1">
                <a:latin typeface="Comic Sans MS" panose="030F0702030302020204" pitchFamily="66" charset="0"/>
              </a:rPr>
              <a:t>determined</a:t>
            </a:r>
            <a:r>
              <a:rPr lang="ru-RU" dirty="0">
                <a:latin typeface="Comic Sans MS" panose="030F0702030302020204" pitchFamily="66" charset="0"/>
              </a:rPr>
              <a:t> </a:t>
            </a:r>
            <a:r>
              <a:rPr lang="ru-RU" dirty="0" err="1">
                <a:latin typeface="Comic Sans MS" panose="030F0702030302020204" pitchFamily="66" charset="0"/>
              </a:rPr>
              <a:t>from</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condition</a:t>
            </a:r>
            <a:r>
              <a:rPr lang="ru-RU" dirty="0">
                <a:latin typeface="Comic Sans MS" panose="030F0702030302020204" pitchFamily="66" charset="0"/>
              </a:rPr>
              <a:t> </a:t>
            </a:r>
            <a:r>
              <a:rPr lang="ru-RU" dirty="0" err="1">
                <a:latin typeface="Comic Sans MS" panose="030F0702030302020204" pitchFamily="66" charset="0"/>
              </a:rPr>
              <a:t>of</a:t>
            </a:r>
            <a:r>
              <a:rPr lang="ru-RU" dirty="0">
                <a:latin typeface="Comic Sans MS" panose="030F0702030302020204" pitchFamily="66" charset="0"/>
              </a:rPr>
              <a:t> </a:t>
            </a:r>
            <a:r>
              <a:rPr lang="ru-RU" dirty="0" err="1">
                <a:latin typeface="Comic Sans MS" panose="030F0702030302020204" pitchFamily="66" charset="0"/>
              </a:rPr>
              <a:t>equality</a:t>
            </a:r>
            <a:r>
              <a:rPr lang="ru-RU" dirty="0">
                <a:latin typeface="Comic Sans MS" panose="030F0702030302020204" pitchFamily="66" charset="0"/>
              </a:rPr>
              <a:t> </a:t>
            </a:r>
            <a:r>
              <a:rPr lang="ru-RU" dirty="0" err="1">
                <a:latin typeface="Comic Sans MS" panose="030F0702030302020204" pitchFamily="66" charset="0"/>
              </a:rPr>
              <a:t>of</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calculated</a:t>
            </a:r>
            <a:r>
              <a:rPr lang="ru-RU" dirty="0">
                <a:latin typeface="Comic Sans MS" panose="030F0702030302020204" pitchFamily="66" charset="0"/>
              </a:rPr>
              <a:t> </a:t>
            </a:r>
            <a:r>
              <a:rPr lang="ru-RU" dirty="0" err="1">
                <a:latin typeface="Comic Sans MS" panose="030F0702030302020204" pitchFamily="66" charset="0"/>
              </a:rPr>
              <a:t>and</a:t>
            </a:r>
            <a:r>
              <a:rPr lang="ru-RU" dirty="0">
                <a:latin typeface="Comic Sans MS" panose="030F0702030302020204" pitchFamily="66" charset="0"/>
              </a:rPr>
              <a:t> </a:t>
            </a:r>
            <a:r>
              <a:rPr lang="ru-RU" dirty="0" err="1">
                <a:latin typeface="Comic Sans MS" panose="030F0702030302020204" pitchFamily="66" charset="0"/>
              </a:rPr>
              <a:t>experimental</a:t>
            </a:r>
            <a:r>
              <a:rPr lang="ru-RU" dirty="0">
                <a:latin typeface="Comic Sans MS" panose="030F0702030302020204" pitchFamily="66" charset="0"/>
              </a:rPr>
              <a:t> </a:t>
            </a:r>
            <a:r>
              <a:rPr lang="ru-RU" dirty="0" err="1">
                <a:latin typeface="Comic Sans MS" panose="030F0702030302020204" pitchFamily="66" charset="0"/>
              </a:rPr>
              <a:t>values</a:t>
            </a:r>
            <a:r>
              <a:rPr lang="ru-RU" dirty="0">
                <a:latin typeface="Comic Sans MS" panose="030F0702030302020204" pitchFamily="66" charset="0"/>
              </a:rPr>
              <a:t> </a:t>
            </a:r>
            <a:r>
              <a:rPr lang="ru-RU" dirty="0" err="1">
                <a:latin typeface="Comic Sans MS" panose="030F0702030302020204" pitchFamily="66" charset="0"/>
              </a:rPr>
              <a:t>of</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ground</a:t>
            </a:r>
            <a:r>
              <a:rPr lang="ru-RU" dirty="0">
                <a:latin typeface="Comic Sans MS" panose="030F0702030302020204" pitchFamily="66" charset="0"/>
              </a:rPr>
              <a:t> </a:t>
            </a:r>
            <a:r>
              <a:rPr lang="ru-RU" dirty="0" err="1">
                <a:latin typeface="Comic Sans MS" panose="030F0702030302020204" pitchFamily="66" charset="0"/>
              </a:rPr>
              <a:t>state</a:t>
            </a:r>
            <a:r>
              <a:rPr lang="ru-RU" dirty="0">
                <a:latin typeface="Comic Sans MS" panose="030F0702030302020204" pitchFamily="66" charset="0"/>
              </a:rPr>
              <a:t> </a:t>
            </a:r>
            <a:r>
              <a:rPr lang="ru-RU" dirty="0" err="1">
                <a:latin typeface="Comic Sans MS" panose="030F0702030302020204" pitchFamily="66" charset="0"/>
              </a:rPr>
              <a:t>energies</a:t>
            </a:r>
            <a:r>
              <a:rPr lang="ru-RU" dirty="0">
                <a:latin typeface="Comic Sans MS" panose="030F0702030302020204" pitchFamily="66" charset="0"/>
              </a:rPr>
              <a:t> </a:t>
            </a:r>
            <a:r>
              <a:rPr lang="ru-RU" dirty="0" err="1">
                <a:latin typeface="Comic Sans MS" panose="030F0702030302020204" pitchFamily="66" charset="0"/>
              </a:rPr>
              <a:t>for</a:t>
            </a:r>
            <a:r>
              <a:rPr lang="ru-RU" dirty="0">
                <a:latin typeface="Comic Sans MS" panose="030F0702030302020204" pitchFamily="66" charset="0"/>
              </a:rPr>
              <a:t> </a:t>
            </a:r>
            <a:r>
              <a:rPr lang="ru-RU" dirty="0" err="1">
                <a:latin typeface="Comic Sans MS" panose="030F0702030302020204" pitchFamily="66" charset="0"/>
              </a:rPr>
              <a:t>systems</a:t>
            </a:r>
            <a:r>
              <a:rPr lang="ru-RU" dirty="0">
                <a:latin typeface="Comic Sans MS" panose="030F0702030302020204" pitchFamily="66" charset="0"/>
              </a:rPr>
              <a:t> </a:t>
            </a:r>
            <a:r>
              <a:rPr lang="el-GR" dirty="0" smtClean="0">
                <a:latin typeface="Comic Sans MS" panose="030F0702030302020204" pitchFamily="66" charset="0"/>
              </a:rPr>
              <a:t>α</a:t>
            </a:r>
            <a:r>
              <a:rPr lang="ru-RU" dirty="0" smtClean="0">
                <a:latin typeface="Comic Sans MS" panose="030F0702030302020204" pitchFamily="66" charset="0"/>
              </a:rPr>
              <a:t>-</a:t>
            </a:r>
            <a:r>
              <a:rPr lang="ru-RU" dirty="0" err="1" smtClean="0">
                <a:latin typeface="Comic Sans MS" panose="030F0702030302020204" pitchFamily="66" charset="0"/>
              </a:rPr>
              <a:t>cluster</a:t>
            </a:r>
            <a:r>
              <a:rPr lang="ru-RU" dirty="0" smtClean="0">
                <a:latin typeface="Comic Sans MS" panose="030F0702030302020204" pitchFamily="66" charset="0"/>
              </a:rPr>
              <a:t> </a:t>
            </a:r>
            <a:r>
              <a:rPr lang="ru-RU" dirty="0">
                <a:latin typeface="Comic Sans MS" panose="030F0702030302020204" pitchFamily="66" charset="0"/>
              </a:rPr>
              <a:t>+ </a:t>
            </a:r>
            <a:r>
              <a:rPr lang="ru-RU" dirty="0" err="1">
                <a:latin typeface="Comic Sans MS" panose="030F0702030302020204" pitchFamily="66" charset="0"/>
              </a:rPr>
              <a:t>nucleons</a:t>
            </a:r>
            <a:r>
              <a:rPr lang="ru-RU" dirty="0">
                <a:latin typeface="Comic Sans MS" panose="030F0702030302020204" pitchFamily="66" charset="0"/>
              </a:rPr>
              <a:t>.</a:t>
            </a:r>
          </a:p>
        </p:txBody>
      </p:sp>
      <p:graphicFrame>
        <p:nvGraphicFramePr>
          <p:cNvPr id="9" name="Объект 8"/>
          <p:cNvGraphicFramePr>
            <a:graphicFrameLocks noChangeAspect="1"/>
          </p:cNvGraphicFramePr>
          <p:nvPr>
            <p:extLst/>
          </p:nvPr>
        </p:nvGraphicFramePr>
        <p:xfrm>
          <a:off x="397870" y="4612947"/>
          <a:ext cx="7397752" cy="1098870"/>
        </p:xfrm>
        <a:graphic>
          <a:graphicData uri="http://schemas.openxmlformats.org/presentationml/2006/ole">
            <mc:AlternateContent xmlns:mc="http://schemas.openxmlformats.org/markup-compatibility/2006">
              <mc:Choice xmlns:v="urn:schemas-microsoft-com:vml" Requires="v">
                <p:oleObj spid="_x0000_s14348" name="Equation" r:id="rId7" imgW="9575640" imgH="1422360" progId="Equation.DSMT4">
                  <p:embed/>
                </p:oleObj>
              </mc:Choice>
              <mc:Fallback>
                <p:oleObj name="Equation" r:id="rId7" imgW="9575640" imgH="1422360" progId="Equation.DSMT4">
                  <p:embed/>
                  <p:pic>
                    <p:nvPicPr>
                      <p:cNvPr id="9" name="Объект 8"/>
                      <p:cNvPicPr/>
                      <p:nvPr/>
                    </p:nvPicPr>
                    <p:blipFill>
                      <a:blip r:embed="rId8"/>
                      <a:stretch>
                        <a:fillRect/>
                      </a:stretch>
                    </p:blipFill>
                    <p:spPr>
                      <a:xfrm>
                        <a:off x="397870" y="4612947"/>
                        <a:ext cx="7397752" cy="1098870"/>
                      </a:xfrm>
                      <a:prstGeom prst="rect">
                        <a:avLst/>
                      </a:prstGeom>
                    </p:spPr>
                  </p:pic>
                </p:oleObj>
              </mc:Fallback>
            </mc:AlternateContent>
          </a:graphicData>
        </a:graphic>
      </p:graphicFrame>
      <p:sp>
        <p:nvSpPr>
          <p:cNvPr id="10" name="Заголовок 1"/>
          <p:cNvSpPr>
            <a:spLocks noGrp="1"/>
          </p:cNvSpPr>
          <p:nvPr>
            <p:ph type="title"/>
          </p:nvPr>
        </p:nvSpPr>
        <p:spPr>
          <a:xfrm>
            <a:off x="83070" y="143401"/>
            <a:ext cx="11980381" cy="1209143"/>
          </a:xfrm>
        </p:spPr>
        <p:txBody>
          <a:bodyPr>
            <a:normAutofit fontScale="90000"/>
          </a:bodyPr>
          <a:lstStyle/>
          <a:p>
            <a:r>
              <a:rPr lang="en-US" sz="3200" dirty="0" smtClean="0">
                <a:latin typeface="Comic Sans MS" panose="030F0702030302020204" pitchFamily="66" charset="0"/>
              </a:rPr>
              <a:t>Selection of parameters of </a:t>
            </a:r>
            <a:r>
              <a:rPr lang="el-GR" sz="3200" dirty="0">
                <a:latin typeface="Times New Roman" panose="02020603050405020304" pitchFamily="18" charset="0"/>
                <a:cs typeface="Times New Roman" panose="02020603050405020304" pitchFamily="18" charset="0"/>
              </a:rPr>
              <a:t>α‒α</a:t>
            </a:r>
            <a:r>
              <a:rPr lang="en-US" sz="3200" dirty="0" smtClean="0">
                <a:latin typeface="Comic Sans MS" panose="030F0702030302020204" pitchFamily="66" charset="0"/>
              </a:rPr>
              <a:t> interaction potential for making an agreement with experimental properties of </a:t>
            </a:r>
            <a:br>
              <a:rPr lang="en-US" sz="3200" dirty="0" smtClean="0">
                <a:latin typeface="Comic Sans MS" panose="030F0702030302020204" pitchFamily="66" charset="0"/>
              </a:rPr>
            </a:br>
            <a:r>
              <a:rPr lang="en-US" sz="3200" dirty="0" smtClean="0">
                <a:latin typeface="Comic Sans MS" panose="030F0702030302020204" pitchFamily="66" charset="0"/>
              </a:rPr>
              <a:t>alpha-cluster nucleus </a:t>
            </a:r>
            <a:r>
              <a:rPr lang="en-US" sz="3200" baseline="30000" dirty="0" smtClean="0">
                <a:latin typeface="Comic Sans MS" panose="030F0702030302020204" pitchFamily="66" charset="0"/>
                <a:cs typeface="Times New Roman" panose="02020603050405020304" pitchFamily="18" charset="0"/>
              </a:rPr>
              <a:t>6</a:t>
            </a:r>
            <a:r>
              <a:rPr lang="en-US" sz="3200" dirty="0" smtClean="0">
                <a:latin typeface="Comic Sans MS" panose="030F0702030302020204" pitchFamily="66" charset="0"/>
                <a:cs typeface="Times New Roman" panose="02020603050405020304" pitchFamily="18" charset="0"/>
              </a:rPr>
              <a:t>Li</a:t>
            </a:r>
            <a:r>
              <a:rPr lang="ru-RU" sz="3200" dirty="0" smtClean="0">
                <a:latin typeface="Comic Sans MS" panose="030F0702030302020204" pitchFamily="66" charset="0"/>
                <a:cs typeface="Times New Roman" panose="02020603050405020304" pitchFamily="18" charset="0"/>
              </a:rPr>
              <a:t> (</a:t>
            </a:r>
            <a:r>
              <a:rPr lang="el-GR" sz="3100" dirty="0" smtClean="0">
                <a:latin typeface="Times New Roman" panose="02020603050405020304" pitchFamily="18" charset="0"/>
                <a:cs typeface="Times New Roman" panose="02020603050405020304" pitchFamily="18" charset="0"/>
              </a:rPr>
              <a:t>α</a:t>
            </a:r>
            <a:r>
              <a:rPr lang="en-US" sz="3100" dirty="0" smtClean="0">
                <a:latin typeface="Times New Roman" panose="02020603050405020304" pitchFamily="18" charset="0"/>
                <a:cs typeface="Times New Roman" panose="02020603050405020304" pitchFamily="18" charset="0"/>
              </a:rPr>
              <a:t>-n-p</a:t>
            </a:r>
            <a:r>
              <a:rPr lang="ru-RU" sz="3200" dirty="0" smtClean="0">
                <a:latin typeface="Comic Sans MS" panose="030F0702030302020204" pitchFamily="66" charset="0"/>
                <a:cs typeface="Times New Roman" panose="02020603050405020304" pitchFamily="18" charset="0"/>
              </a:rPr>
              <a:t>)</a:t>
            </a:r>
            <a:endParaRPr lang="ru-RU" sz="3200" dirty="0">
              <a:latin typeface="Comic Sans MS" panose="030F0702030302020204" pitchFamily="66" charset="0"/>
            </a:endParaRPr>
          </a:p>
        </p:txBody>
      </p:sp>
      <p:sp>
        <p:nvSpPr>
          <p:cNvPr id="11" name="Прямоугольник 10"/>
          <p:cNvSpPr/>
          <p:nvPr/>
        </p:nvSpPr>
        <p:spPr>
          <a:xfrm>
            <a:off x="7104464" y="859178"/>
            <a:ext cx="4865863" cy="646331"/>
          </a:xfrm>
          <a:prstGeom prst="rect">
            <a:avLst/>
          </a:prstGeom>
        </p:spPr>
        <p:txBody>
          <a:bodyPr wrap="square">
            <a:spAutoFit/>
          </a:bodyPr>
          <a:lstStyle/>
          <a:p>
            <a:r>
              <a:rPr lang="ru-RU" dirty="0" err="1">
                <a:latin typeface="Comic Sans MS" panose="030F0702030302020204" pitchFamily="66" charset="0"/>
              </a:rPr>
              <a:t>The</a:t>
            </a:r>
            <a:r>
              <a:rPr lang="ru-RU" dirty="0">
                <a:latin typeface="Comic Sans MS" panose="030F0702030302020204" pitchFamily="66" charset="0"/>
              </a:rPr>
              <a:t> </a:t>
            </a:r>
            <a:r>
              <a:rPr lang="ru-RU" dirty="0" err="1">
                <a:latin typeface="Comic Sans MS" panose="030F0702030302020204" pitchFamily="66" charset="0"/>
              </a:rPr>
              <a:t>parameters</a:t>
            </a:r>
            <a:r>
              <a:rPr lang="ru-RU" dirty="0">
                <a:latin typeface="Comic Sans MS" panose="030F0702030302020204" pitchFamily="66" charset="0"/>
              </a:rPr>
              <a:t> </a:t>
            </a:r>
            <a:r>
              <a:rPr lang="ru-RU" dirty="0" err="1">
                <a:latin typeface="Comic Sans MS" panose="030F0702030302020204" pitchFamily="66" charset="0"/>
              </a:rPr>
              <a:t>of</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SX </a:t>
            </a:r>
            <a:r>
              <a:rPr lang="ru-RU" dirty="0" err="1">
                <a:latin typeface="Comic Sans MS" panose="030F0702030302020204" pitchFamily="66" charset="0"/>
              </a:rPr>
              <a:t>variant</a:t>
            </a:r>
            <a:r>
              <a:rPr lang="ru-RU" dirty="0">
                <a:latin typeface="Comic Sans MS" panose="030F0702030302020204" pitchFamily="66" charset="0"/>
              </a:rPr>
              <a:t> [1] </a:t>
            </a:r>
            <a:r>
              <a:rPr lang="ru-RU" dirty="0" err="1">
                <a:latin typeface="Comic Sans MS" panose="030F0702030302020204" pitchFamily="66" charset="0"/>
              </a:rPr>
              <a:t>of</a:t>
            </a:r>
            <a:r>
              <a:rPr lang="ru-RU" dirty="0">
                <a:latin typeface="Comic Sans MS" panose="030F0702030302020204" pitchFamily="66" charset="0"/>
              </a:rPr>
              <a:t> </a:t>
            </a:r>
            <a:r>
              <a:rPr lang="ru-RU" dirty="0" err="1">
                <a:latin typeface="Comic Sans MS" panose="030F0702030302020204" pitchFamily="66" charset="0"/>
              </a:rPr>
              <a:t>the</a:t>
            </a:r>
            <a:r>
              <a:rPr lang="ru-RU" dirty="0">
                <a:latin typeface="Comic Sans MS" panose="030F0702030302020204" pitchFamily="66" charset="0"/>
              </a:rPr>
              <a:t> </a:t>
            </a:r>
            <a:r>
              <a:rPr lang="ru-RU" dirty="0" smtClean="0">
                <a:latin typeface="Comic Sans MS" panose="030F0702030302020204" pitchFamily="66" charset="0"/>
              </a:rPr>
              <a:t>A-T-</a:t>
            </a:r>
            <a:r>
              <a:rPr lang="ru-RU" dirty="0" err="1" smtClean="0">
                <a:latin typeface="Comic Sans MS" panose="030F0702030302020204" pitchFamily="66" charset="0"/>
              </a:rPr>
              <a:t>potential</a:t>
            </a:r>
            <a:endParaRPr lang="ru-RU" dirty="0">
              <a:latin typeface="Comic Sans MS" panose="030F0702030302020204" pitchFamily="66" charset="0"/>
            </a:endParaRPr>
          </a:p>
        </p:txBody>
      </p:sp>
      <p:graphicFrame>
        <p:nvGraphicFramePr>
          <p:cNvPr id="12" name="Объект 11"/>
          <p:cNvGraphicFramePr>
            <a:graphicFrameLocks noChangeAspect="1"/>
          </p:cNvGraphicFramePr>
          <p:nvPr>
            <p:extLst/>
          </p:nvPr>
        </p:nvGraphicFramePr>
        <p:xfrm>
          <a:off x="8952814" y="2687208"/>
          <a:ext cx="2491041" cy="2720408"/>
        </p:xfrm>
        <a:graphic>
          <a:graphicData uri="http://schemas.openxmlformats.org/presentationml/2006/ole">
            <mc:AlternateContent xmlns:mc="http://schemas.openxmlformats.org/markup-compatibility/2006">
              <mc:Choice xmlns:v="urn:schemas-microsoft-com:vml" Requires="v">
                <p:oleObj spid="_x0000_s14349" name="CorelDRAW" r:id="rId9" imgW="4447680" imgH="4857964" progId="CorelDraw.Graphic.24">
                  <p:embed/>
                </p:oleObj>
              </mc:Choice>
              <mc:Fallback>
                <p:oleObj name="CorelDRAW" r:id="rId9" imgW="4447680" imgH="4857964" progId="CorelDraw.Graphic.24">
                  <p:embed/>
                  <p:pic>
                    <p:nvPicPr>
                      <p:cNvPr id="12" name="Объект 11"/>
                      <p:cNvPicPr/>
                      <p:nvPr/>
                    </p:nvPicPr>
                    <p:blipFill>
                      <a:blip r:embed="rId10"/>
                      <a:stretch>
                        <a:fillRect/>
                      </a:stretch>
                    </p:blipFill>
                    <p:spPr>
                      <a:xfrm>
                        <a:off x="8952814" y="2687208"/>
                        <a:ext cx="2491041" cy="2720408"/>
                      </a:xfrm>
                      <a:prstGeom prst="rect">
                        <a:avLst/>
                      </a:prstGeom>
                    </p:spPr>
                  </p:pic>
                </p:oleObj>
              </mc:Fallback>
            </mc:AlternateContent>
          </a:graphicData>
        </a:graphic>
      </p:graphicFrame>
    </p:spTree>
    <p:extLst>
      <p:ext uri="{BB962C8B-B14F-4D97-AF65-F5344CB8AC3E}">
        <p14:creationId xmlns:p14="http://schemas.microsoft.com/office/powerpoint/2010/main" val="119430860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2615</Words>
  <Application>Microsoft Office PowerPoint</Application>
  <PresentationFormat>Широкоэкранный</PresentationFormat>
  <Paragraphs>271</Paragraphs>
  <Slides>25</Slides>
  <Notes>3</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3</vt:i4>
      </vt:variant>
      <vt:variant>
        <vt:lpstr>Заголовки слайдов</vt:lpstr>
      </vt:variant>
      <vt:variant>
        <vt:i4>25</vt:i4>
      </vt:variant>
    </vt:vector>
  </HeadingPairs>
  <TitlesOfParts>
    <vt:vector size="37" baseType="lpstr">
      <vt:lpstr>Arial</vt:lpstr>
      <vt:lpstr>Calibri</vt:lpstr>
      <vt:lpstr>Calibri Light</vt:lpstr>
      <vt:lpstr>Cambria Math</vt:lpstr>
      <vt:lpstr>Comic Sans MS</vt:lpstr>
      <vt:lpstr>Newton-Regular</vt:lpstr>
      <vt:lpstr>Symbol</vt:lpstr>
      <vt:lpstr>Times New Roman</vt:lpstr>
      <vt:lpstr>Тема Office</vt:lpstr>
      <vt:lpstr>Equation</vt:lpstr>
      <vt:lpstr>Unknown</vt:lpstr>
      <vt:lpstr>CorelDRAW</vt:lpstr>
      <vt:lpstr>Исследование кластерной структуры атомных ядер и её проявлений в ядерных реакциях</vt:lpstr>
      <vt:lpstr>Презентация PowerPoint</vt:lpstr>
      <vt:lpstr>Презентация PowerPoint</vt:lpstr>
      <vt:lpstr>Презентация PowerPoint</vt:lpstr>
      <vt:lpstr>Презентация PowerPoint</vt:lpstr>
      <vt:lpstr>Interaction potential of alpha-particles</vt:lpstr>
      <vt:lpstr>Selection of parameters of α‒α interaction potential for making an agreement with experimental properties of  alpha-cluster nucleus 12C (3α)</vt:lpstr>
      <vt:lpstr>The probability density for the ground state of alpha-cluster nucleues 12C</vt:lpstr>
      <vt:lpstr>Selection of parameters of α‒α interaction potential for making an agreement with experimental properties of  alpha-cluster nucleus 6Li (α-n-p)</vt:lpstr>
      <vt:lpstr>The probability density for the ground state of alpha-cluster nucleues 6Li</vt:lpstr>
      <vt:lpstr>Core-nucleon potential in 17O, 18O</vt:lpstr>
      <vt:lpstr>Презентация PowerPoint</vt:lpstr>
      <vt:lpstr>Презентация PowerPoint</vt:lpstr>
      <vt:lpstr>Feynman’s path integrals (FPI) method</vt:lpstr>
      <vt:lpstr>The propagator in Feynman’s path integrals method has properties:</vt:lpstr>
      <vt:lpstr>Feynman’s path integrals method in imaginary  time t = –iτ  [1]</vt:lpstr>
      <vt:lpstr>The capabilities of the FPI method is tested for exactly solvable oscillatory models with N=4</vt:lpstr>
      <vt:lpstr>The capabilities of the FPI method is tested for exactly solvable oscillatory models with N=4</vt:lpstr>
      <vt:lpstr>Презентация PowerPoint</vt:lpstr>
      <vt:lpstr>Probability density for ground state of 16O (4a) in α-cluster model  using Feynman’s path integrals  </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Исследование кластерной структуры атомных ядер и её проявлений в ядерных реакциях</dc:title>
  <dc:creator>factortanton@gmail.com</dc:creator>
  <cp:lastModifiedBy>factortanton@gmail.com</cp:lastModifiedBy>
  <cp:revision>12</cp:revision>
  <dcterms:created xsi:type="dcterms:W3CDTF">2025-07-03T05:29:06Z</dcterms:created>
  <dcterms:modified xsi:type="dcterms:W3CDTF">2025-07-03T11:27:24Z</dcterms:modified>
</cp:coreProperties>
</file>