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9" r:id="rId3"/>
    <p:sldId id="300" r:id="rId4"/>
    <p:sldId id="301" r:id="rId5"/>
    <p:sldId id="302" r:id="rId6"/>
    <p:sldId id="303" r:id="rId7"/>
    <p:sldId id="304" r:id="rId8"/>
    <p:sldId id="30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11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9-09T10:50:57.84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51 24575,'0'-1'0,"1"0"0,-1 0 0,1 0 0,-1 1 0,1-1 0,-1 0 0,1 0 0,0 1 0,0-1 0,-1 0 0,1 1 0,0-1 0,0 0 0,0 1 0,-1-1 0,1 1 0,0 0 0,0-1 0,0 1 0,0 0 0,0-1 0,0 1 0,0 0 0,0 0 0,0 0 0,0 0 0,1 0 0,34-2 0,-32 1 0,417 0 0,-204 3 0,-145 6 0,-3 0 0,-30-7 0,139-2 0,-130-7 0,-33 5 0,0 0 0,20 0 0,-25 2 0,0 0 0,0 0 0,0-2 0,0 1 0,14-6 0,-14 4 0,0 1 0,0 0 0,0 0 0,1 1 0,11 0 0,9 2 0,-1 2 0,60 10 0,-51-7 8,0-3-1,75-3 0,-33-1-1394,-67 2-5439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9-09T10:51:03.33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24575,'782'0'-1365,"-768"0"-5461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4445C-C98E-8B19-EF6C-CD2780CA5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CF75BD7-8D12-23A4-C3CE-922DAFFD3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31259C-2A3A-DE22-B831-454EB6A35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276172-91C3-3882-9125-61DCF036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5E6A5D-28CE-553E-6BE6-A745BBBF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81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5D60B0-D497-B918-D9CA-33E88DBC1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078AC0-93CB-8106-987A-0294E960B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C57A1C-A0F8-0266-8B15-E7BBBBC8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4C82A-B3A8-2251-18CA-118EFACB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31F9D3-B099-6D3D-A99B-F000B1CEA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20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CB0C758-E3D2-7D64-2FC2-9D29BA20F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594788-12C7-FAD3-4B65-11F6BA141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8E5D8C-47BC-1DC3-FD59-042BFB0C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03108F-3AF2-1B25-FA21-F7E172649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971E97-C43F-A733-25C3-ED4337B8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15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Шапка с атом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1641138" y="6453188"/>
            <a:ext cx="4154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fld id="{14D38384-7A71-42FD-A8FA-E9EF1AAD0FA2}" type="slidenum">
              <a:rPr lang="ru-RU" sz="1400" smtClean="0">
                <a:solidFill>
                  <a:srgbClr val="8F9092"/>
                </a:solidFill>
                <a:latin typeface="Montserrat" panose="00000500000000000000" pitchFamily="2" charset="-52"/>
              </a:rPr>
              <a:pPr algn="l"/>
              <a:t>‹#›</a:t>
            </a:fld>
            <a:endParaRPr lang="ru-RU" sz="1400" dirty="0">
              <a:solidFill>
                <a:srgbClr val="8F9092"/>
              </a:solidFill>
              <a:latin typeface="Montserrat" panose="00000500000000000000" pitchFamily="2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80" t="32381" r="-4361" b="40680"/>
          <a:stretch/>
        </p:blipFill>
        <p:spPr>
          <a:xfrm>
            <a:off x="0" y="1269807"/>
            <a:ext cx="982787" cy="1505489"/>
          </a:xfrm>
          <a:prstGeom prst="rect">
            <a:avLst/>
          </a:prstGeom>
        </p:spPr>
      </p:pic>
      <p:sp>
        <p:nvSpPr>
          <p:cNvPr id="6" name="Прямоугольник 5"/>
          <p:cNvSpPr/>
          <p:nvPr userDrawn="1"/>
        </p:nvSpPr>
        <p:spPr bwMode="hidden">
          <a:xfrm>
            <a:off x="-1" y="-1"/>
            <a:ext cx="12192001" cy="1224000"/>
          </a:xfrm>
          <a:prstGeom prst="rect">
            <a:avLst/>
          </a:prstGeom>
          <a:solidFill>
            <a:srgbClr val="005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55BB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3654" b="46857"/>
          <a:stretch/>
        </p:blipFill>
        <p:spPr>
          <a:xfrm>
            <a:off x="8040340" y="-1"/>
            <a:ext cx="4151660" cy="122399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76" t="1513" r="20843" b="88431"/>
          <a:stretch/>
        </p:blipFill>
        <p:spPr>
          <a:xfrm>
            <a:off x="0" y="6296025"/>
            <a:ext cx="982787" cy="56197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8" t="45097" r="86065" b="31852"/>
          <a:stretch/>
        </p:blipFill>
        <p:spPr>
          <a:xfrm>
            <a:off x="11703437" y="3382263"/>
            <a:ext cx="491219" cy="1288239"/>
          </a:xfrm>
          <a:prstGeom prst="rect">
            <a:avLst/>
          </a:prstGeom>
        </p:spPr>
      </p:pic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559572" y="359101"/>
            <a:ext cx="11081566" cy="523220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lnSpc>
                <a:spcPct val="100000"/>
              </a:lnSpc>
              <a:defRPr sz="2800" b="1">
                <a:solidFill>
                  <a:schemeClr val="bg1"/>
                </a:solidFill>
                <a:latin typeface="Montserrat" panose="00000500000000000000" pitchFamily="2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0" hasCustomPrompt="1"/>
          </p:nvPr>
        </p:nvSpPr>
        <p:spPr>
          <a:xfrm>
            <a:off x="559572" y="1729294"/>
            <a:ext cx="1348446" cy="338554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 b="1">
                <a:solidFill>
                  <a:schemeClr val="accent2"/>
                </a:solidFill>
                <a:latin typeface="Montserrat" panose="00000500000000000000" pitchFamily="2" charset="-52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400" b="0">
                <a:solidFill>
                  <a:srgbClr val="222A3F"/>
                </a:solidFill>
                <a:latin typeface="Montserrat" panose="00000500000000000000" pitchFamily="2" charset="-52"/>
              </a:defRPr>
            </a:lvl2pPr>
          </a:lstStyle>
          <a:p>
            <a:pPr lvl="0"/>
            <a:r>
              <a:rPr lang="ru-RU" dirty="0"/>
              <a:t>Заголовок</a:t>
            </a:r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11"/>
          </p:nvPr>
        </p:nvSpPr>
        <p:spPr>
          <a:xfrm>
            <a:off x="559572" y="2409034"/>
            <a:ext cx="1649811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rgbClr val="222A3F"/>
                </a:solidFill>
                <a:latin typeface="Montserrat" panose="00000500000000000000" pitchFamily="2" charset="-52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60257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425" y="2898000"/>
            <a:ext cx="4752575" cy="396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94" y="558606"/>
            <a:ext cx="2484000" cy="1656000"/>
          </a:xfrm>
          <a:prstGeom prst="rect">
            <a:avLst/>
          </a:prstGeom>
        </p:spPr>
      </p:pic>
      <p:sp>
        <p:nvSpPr>
          <p:cNvPr id="6" name="Текст 26"/>
          <p:cNvSpPr>
            <a:spLocks noGrp="1"/>
          </p:cNvSpPr>
          <p:nvPr>
            <p:ph type="body" sz="quarter" idx="11" hasCustomPrompt="1"/>
          </p:nvPr>
        </p:nvSpPr>
        <p:spPr>
          <a:xfrm>
            <a:off x="560194" y="6083856"/>
            <a:ext cx="1649811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bg1">
                    <a:lumMod val="65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pPr lvl="0"/>
            <a:r>
              <a:rPr lang="ru-RU" dirty="0"/>
              <a:t>01.01.2010</a:t>
            </a:r>
          </a:p>
        </p:txBody>
      </p:sp>
      <p:sp>
        <p:nvSpPr>
          <p:cNvPr id="7" name="Текст 26"/>
          <p:cNvSpPr>
            <a:spLocks noGrp="1"/>
          </p:cNvSpPr>
          <p:nvPr>
            <p:ph type="body" sz="quarter" idx="12" hasCustomPrompt="1"/>
          </p:nvPr>
        </p:nvSpPr>
        <p:spPr>
          <a:xfrm>
            <a:off x="560194" y="2567225"/>
            <a:ext cx="2694755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chemeClr val="bg1">
                    <a:lumMod val="65000"/>
                  </a:schemeClr>
                </a:solidFill>
                <a:latin typeface="Montserrat" panose="00000500000000000000" pitchFamily="2" charset="-52"/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8" name="Текст 26"/>
          <p:cNvSpPr>
            <a:spLocks noGrp="1"/>
          </p:cNvSpPr>
          <p:nvPr>
            <p:ph type="body" sz="quarter" idx="13" hasCustomPrompt="1"/>
          </p:nvPr>
        </p:nvSpPr>
        <p:spPr>
          <a:xfrm>
            <a:off x="560194" y="3198167"/>
            <a:ext cx="2936041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600" b="1">
                <a:solidFill>
                  <a:srgbClr val="0055BB"/>
                </a:solidFill>
                <a:latin typeface="Montserrat" panose="00000500000000000000" pitchFamily="2" charset="-52"/>
              </a:defRPr>
            </a:lvl1pPr>
          </a:lstStyle>
          <a:p>
            <a:pPr lvl="0"/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64619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1CA493-299C-99F6-9A8B-95515C4C7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D7FCC0-FE8B-9693-A620-F6FF7CA4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44BBC7-52AB-1647-59DC-665CE45E8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0FA8F1-3930-5116-3ED8-A5A9011A0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5FA218-5961-C9C4-D15B-49603FA9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13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A7631-AE89-A8C4-508B-722A167C6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356303-114D-1D59-02A4-A7D410C9E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F4D02F-B03E-0977-388D-23CE18D4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6828CB-3205-E18A-7D40-F4711E921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AF38A1-0300-3BF8-E6B0-3CACDB4E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06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AA264-EBA8-073A-7D7E-5AEA56630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CF0DDB-626E-BCA0-45BA-DBBDBFEB80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3B85C1-8C35-5A38-FCEB-7EA9DC758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99A117-3895-E7F8-7AE2-0321DA75C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0B7F81-2967-FF68-43DE-28DC1572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0173F6-31F8-908D-DEB4-9776D9D24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76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CB917-FDA3-3238-BD2C-E5AAE93A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FF0131-EF94-2FF4-0CEB-1FBE3540A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8486F7-E962-CFA7-7919-24F02C5D7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CCD6E08-F233-13E8-669D-D3EED555C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4CE0DF9-DA03-E7EC-CD2C-9416208ED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8C8D31C-E363-EDB7-8A41-36902C55E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8D06C53-D1F7-B365-3A9B-625E5B4D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19D5F11-330E-F11B-B7A3-77979863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69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205EB2-0350-5DC6-C7B9-A4749746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1D26CB-0891-90E0-7617-0766C101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BBF5900-6B3B-CAB2-9F13-0E0728982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C863CF-10C3-52FE-42CF-77092868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5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DF84298-4769-B9EC-42A1-1DFF1D22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B60B5A5-163C-E19B-A7D1-B14DBABB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598D45-7EB9-10B4-19F3-718099BE5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15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3AE63-57CC-0F5A-A74A-7E09572E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193B79-4BBD-18E7-A423-0D88682C7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FB430D-5353-9EC1-F131-F4B8F527F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B7CE81-4F56-B58F-1008-D165B261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F4E054-2BC8-B2EF-DE60-3807E9F6D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1D0352-C498-FD34-7094-BB71A5C6B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0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BEF39-B197-479C-9C36-4C14B432B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CDDE15-EAD3-FB1B-243B-DA0ECE287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BF3C69-79CA-EC3C-EDB4-50999B7BF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0D0C66-CEDA-A8CF-94AF-1BB16C399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ED550A-02FA-23A7-8733-F9C445F67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7687E8-4F59-4AF8-4654-9C98D564F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0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21A55-2221-3BBE-4D8E-8C6BD7507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A92E21-3DD8-60A9-7715-65B56B3DE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DA946D-B0DA-7970-4CFA-FFF008DCD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D245E7-3B0B-4021-BFF0-A772077B3D95}" type="datetimeFigureOut">
              <a:rPr lang="ru-RU" smtClean="0"/>
              <a:t>09.09.2025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6B87DE-EF7F-63DA-FD7A-D9C369ECD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BA1EBB-731C-6154-6B0C-50089C1C6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68431D-5159-4D9A-A41B-ED99B3C7A1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png"/><Relationship Id="rId5" Type="http://schemas.openxmlformats.org/officeDocument/2006/relationships/customXml" Target="../ink/ink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60194" y="2628289"/>
            <a:ext cx="8660006" cy="1200329"/>
          </a:xfrm>
        </p:spPr>
        <p:txBody>
          <a:bodyPr/>
          <a:lstStyle/>
          <a:p>
            <a:r>
              <a:rPr lang="ru-RU" dirty="0"/>
              <a:t>Реконструкция в электромагнитном калориметре</a:t>
            </a:r>
          </a:p>
        </p:txBody>
      </p:sp>
    </p:spTree>
    <p:extLst>
      <p:ext uri="{BB962C8B-B14F-4D97-AF65-F5344CB8AC3E}">
        <p14:creationId xmlns:p14="http://schemas.microsoft.com/office/powerpoint/2010/main" val="310515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7ECE94-1714-9DFB-15EB-62651570B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72" y="143658"/>
            <a:ext cx="11081566" cy="954107"/>
          </a:xfrm>
        </p:spPr>
        <p:txBody>
          <a:bodyPr/>
          <a:lstStyle/>
          <a:p>
            <a:r>
              <a:rPr lang="en-US" dirty="0"/>
              <a:t>Gamma, </a:t>
            </a:r>
            <a:r>
              <a:rPr lang="ru-RU" dirty="0"/>
              <a:t>пучок вдоль </a:t>
            </a:r>
            <a:r>
              <a:rPr lang="en-US" dirty="0"/>
              <a:t>Oy </a:t>
            </a:r>
            <a:r>
              <a:rPr lang="ru-RU" dirty="0"/>
              <a:t>из (0</a:t>
            </a:r>
            <a:r>
              <a:rPr lang="en-US" dirty="0"/>
              <a:t>.1, 0.1, </a:t>
            </a:r>
            <a:r>
              <a:rPr lang="ru-RU" dirty="0"/>
              <a:t>0</a:t>
            </a:r>
            <a:r>
              <a:rPr lang="en-US" dirty="0"/>
              <a:t>.1) [cm], 1 GeV</a:t>
            </a:r>
            <a:r>
              <a:rPr lang="ru-RU" dirty="0"/>
              <a:t>, </a:t>
            </a:r>
            <a:r>
              <a:rPr lang="en-US" dirty="0"/>
              <a:t>10000 </a:t>
            </a:r>
            <a:r>
              <a:rPr lang="ru-RU" dirty="0"/>
              <a:t>событий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B21B85F-57E7-C203-941E-4AA6D5B7E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390" y="2124109"/>
            <a:ext cx="5606557" cy="400672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1BEAC3E-69EE-FCBC-B496-2BC36B83D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145" y="1750973"/>
            <a:ext cx="3622110" cy="255544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D26DC3A-D4B0-30E4-D5FD-EAAB090897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2642" y="4306421"/>
            <a:ext cx="3433116" cy="240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5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E8421-32F2-C34A-AAF7-94F13213E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94D220-06A0-2E65-E7B3-BD1A2FE3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72" y="143658"/>
            <a:ext cx="11081566" cy="954107"/>
          </a:xfrm>
        </p:spPr>
        <p:txBody>
          <a:bodyPr/>
          <a:lstStyle/>
          <a:p>
            <a:r>
              <a:rPr lang="en-US" dirty="0"/>
              <a:t>Gamma, </a:t>
            </a:r>
            <a:r>
              <a:rPr lang="ru-RU" dirty="0"/>
              <a:t>пучок вдоль </a:t>
            </a:r>
            <a:r>
              <a:rPr lang="en-US" dirty="0"/>
              <a:t>Oy </a:t>
            </a:r>
            <a:r>
              <a:rPr lang="ru-RU" dirty="0"/>
              <a:t>из (0</a:t>
            </a:r>
            <a:r>
              <a:rPr lang="en-US" dirty="0"/>
              <a:t>.1, 0.1, </a:t>
            </a:r>
            <a:r>
              <a:rPr lang="ru-RU" dirty="0"/>
              <a:t>0</a:t>
            </a:r>
            <a:r>
              <a:rPr lang="en-US" dirty="0"/>
              <a:t>.1) [cm], 1 GeV</a:t>
            </a:r>
            <a:r>
              <a:rPr lang="ru-RU" dirty="0"/>
              <a:t>, </a:t>
            </a:r>
            <a:r>
              <a:rPr lang="en-US" dirty="0"/>
              <a:t>10000 </a:t>
            </a:r>
            <a:r>
              <a:rPr lang="ru-RU" dirty="0"/>
              <a:t>событий</a:t>
            </a:r>
            <a:r>
              <a:rPr lang="en-US" dirty="0"/>
              <a:t>. Energy.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BE5FC8-7A68-D7FC-36C1-BEBBB6255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984" y="1610257"/>
            <a:ext cx="5204755" cy="389791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14DA598-A65B-81A8-1FF2-EB622CE2A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561" y="1349829"/>
            <a:ext cx="5863455" cy="440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624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08325-78C0-879D-D725-FA6D42C85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C24B12-21AE-AD21-B9A6-60313C52C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72" y="359101"/>
            <a:ext cx="11081566" cy="523220"/>
          </a:xfrm>
        </p:spPr>
        <p:txBody>
          <a:bodyPr/>
          <a:lstStyle/>
          <a:p>
            <a:r>
              <a:rPr lang="en-US" dirty="0"/>
              <a:t>10000 </a:t>
            </a:r>
            <a:r>
              <a:rPr lang="ru-RU" dirty="0"/>
              <a:t>событий, </a:t>
            </a:r>
            <a:r>
              <a:rPr lang="en-US" dirty="0"/>
              <a:t>p-p</a:t>
            </a:r>
            <a:r>
              <a:rPr lang="ru-RU" dirty="0"/>
              <a:t> столкновения</a:t>
            </a:r>
            <a:r>
              <a:rPr lang="en-US" dirty="0"/>
              <a:t>, </a:t>
            </a:r>
            <a:r>
              <a:rPr lang="ru-RU" dirty="0"/>
              <a:t>10 </a:t>
            </a:r>
            <a:r>
              <a:rPr lang="en-US" dirty="0"/>
              <a:t>GeV.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A45373-1F3D-CCC8-DBA6-4F6D495E3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30" y="2064482"/>
            <a:ext cx="5259976" cy="370439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3A12A61-0232-C7A6-95ED-5B123CF88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722" y="1990659"/>
            <a:ext cx="5471416" cy="385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47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9C1AC-298A-F2C4-2307-14595E3C9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E5CC7C-E596-4D37-C479-C01BA078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72" y="-71786"/>
            <a:ext cx="11081566" cy="1384995"/>
          </a:xfrm>
        </p:spPr>
        <p:txBody>
          <a:bodyPr/>
          <a:lstStyle/>
          <a:p>
            <a:r>
              <a:rPr lang="ru-RU" dirty="0" err="1"/>
              <a:t>Хитмап</a:t>
            </a:r>
            <a:r>
              <a:rPr lang="ru-RU" dirty="0"/>
              <a:t>:</a:t>
            </a:r>
            <a:br>
              <a:rPr lang="ru-RU" dirty="0"/>
            </a:br>
            <a:r>
              <a:rPr lang="en-US" dirty="0"/>
              <a:t>Gamma, </a:t>
            </a:r>
            <a:r>
              <a:rPr lang="ru-RU" dirty="0"/>
              <a:t>пучок вдоль </a:t>
            </a:r>
            <a:r>
              <a:rPr lang="en-US" dirty="0"/>
              <a:t>Oy </a:t>
            </a:r>
            <a:r>
              <a:rPr lang="ru-RU" dirty="0"/>
              <a:t>из (0</a:t>
            </a:r>
            <a:r>
              <a:rPr lang="en-US" dirty="0"/>
              <a:t>.1, 0.1, </a:t>
            </a:r>
            <a:r>
              <a:rPr lang="ru-RU" dirty="0"/>
              <a:t>0</a:t>
            </a:r>
            <a:r>
              <a:rPr lang="en-US" dirty="0"/>
              <a:t>.</a:t>
            </a:r>
            <a:r>
              <a:rPr lang="ru-RU" dirty="0"/>
              <a:t>4</a:t>
            </a:r>
            <a:r>
              <a:rPr lang="en-US" dirty="0"/>
              <a:t>) [cm], 1 GeV</a:t>
            </a:r>
            <a:r>
              <a:rPr lang="ru-RU" dirty="0"/>
              <a:t>, </a:t>
            </a:r>
            <a:r>
              <a:rPr lang="en-US" dirty="0"/>
              <a:t>1 </a:t>
            </a:r>
            <a:r>
              <a:rPr lang="ru-RU" dirty="0"/>
              <a:t>событие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8A21254-2C52-2D82-E862-EDE9AFA76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04" y="2124492"/>
            <a:ext cx="4592781" cy="329738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E314557-E022-0D3D-11A1-57946A76D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681" y="2218560"/>
            <a:ext cx="4152867" cy="3203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66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F9C0C-35F9-BC3B-EDB5-9B86F9FB7A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5D96A-CD4D-6C55-B857-A977DFD10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72" y="-71786"/>
            <a:ext cx="11081566" cy="1384995"/>
          </a:xfrm>
        </p:spPr>
        <p:txBody>
          <a:bodyPr/>
          <a:lstStyle/>
          <a:p>
            <a:r>
              <a:rPr lang="ru-RU" dirty="0" err="1"/>
              <a:t>Хитмап</a:t>
            </a:r>
            <a:r>
              <a:rPr lang="ru-RU" dirty="0"/>
              <a:t>:</a:t>
            </a:r>
            <a:br>
              <a:rPr lang="en-US" dirty="0"/>
            </a:br>
            <a:r>
              <a:rPr lang="en-US" dirty="0"/>
              <a:t>pi0, </a:t>
            </a:r>
            <a:r>
              <a:rPr lang="ru-RU" dirty="0"/>
              <a:t>пучок вдоль </a:t>
            </a:r>
            <a:r>
              <a:rPr lang="en-US" dirty="0"/>
              <a:t>Oy </a:t>
            </a:r>
            <a:r>
              <a:rPr lang="ru-RU" dirty="0"/>
              <a:t>из (0</a:t>
            </a:r>
            <a:r>
              <a:rPr lang="en-US" dirty="0"/>
              <a:t>.1, 0.1, </a:t>
            </a:r>
            <a:r>
              <a:rPr lang="ru-RU" dirty="0"/>
              <a:t>0</a:t>
            </a:r>
            <a:r>
              <a:rPr lang="en-US" dirty="0"/>
              <a:t>.</a:t>
            </a:r>
            <a:r>
              <a:rPr lang="ru-RU" dirty="0"/>
              <a:t>4</a:t>
            </a:r>
            <a:r>
              <a:rPr lang="en-US" dirty="0"/>
              <a:t>) [cm], 1 GeV</a:t>
            </a:r>
            <a:r>
              <a:rPr lang="ru-RU" dirty="0"/>
              <a:t>, </a:t>
            </a:r>
            <a:r>
              <a:rPr lang="en-US" dirty="0"/>
              <a:t>1 </a:t>
            </a:r>
            <a:r>
              <a:rPr lang="ru-RU" dirty="0"/>
              <a:t>событие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D514679-ECE9-8E49-F923-E02F6B519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675" y="2041373"/>
            <a:ext cx="4544067" cy="327730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9D8D3F4-5F9D-B1DF-892E-E584033A6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3300" y="1961931"/>
            <a:ext cx="4857359" cy="342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8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A830F-A4AD-D790-13AD-4A0F4B334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40D8BE-5AD9-F978-B05B-FA36EABB4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72" y="143658"/>
            <a:ext cx="11081566" cy="954107"/>
          </a:xfrm>
        </p:spPr>
        <p:txBody>
          <a:bodyPr/>
          <a:lstStyle/>
          <a:p>
            <a:r>
              <a:rPr lang="ru-RU" dirty="0" err="1"/>
              <a:t>Хитмап</a:t>
            </a:r>
            <a:r>
              <a:rPr lang="ru-RU" dirty="0"/>
              <a:t>:</a:t>
            </a:r>
            <a:br>
              <a:rPr lang="ru-RU" dirty="0"/>
            </a:br>
            <a:r>
              <a:rPr lang="en-US" dirty="0"/>
              <a:t>e-, </a:t>
            </a:r>
            <a:r>
              <a:rPr lang="ru-RU" dirty="0"/>
              <a:t>пучок вдоль </a:t>
            </a:r>
            <a:r>
              <a:rPr lang="en-US" dirty="0"/>
              <a:t>Oy </a:t>
            </a:r>
            <a:r>
              <a:rPr lang="ru-RU" dirty="0"/>
              <a:t>из (0</a:t>
            </a:r>
            <a:r>
              <a:rPr lang="en-US" dirty="0"/>
              <a:t>.1, 0.1, </a:t>
            </a:r>
            <a:r>
              <a:rPr lang="ru-RU" dirty="0"/>
              <a:t>0</a:t>
            </a:r>
            <a:r>
              <a:rPr lang="en-US" dirty="0"/>
              <a:t>.</a:t>
            </a:r>
            <a:r>
              <a:rPr lang="ru-RU" dirty="0"/>
              <a:t>4</a:t>
            </a:r>
            <a:r>
              <a:rPr lang="en-US" dirty="0"/>
              <a:t>) [cm], 1 GeV</a:t>
            </a:r>
            <a:r>
              <a:rPr lang="ru-RU" dirty="0"/>
              <a:t>, </a:t>
            </a:r>
            <a:r>
              <a:rPr lang="en-US" dirty="0"/>
              <a:t>1 </a:t>
            </a:r>
            <a:r>
              <a:rPr lang="ru-RU" dirty="0"/>
              <a:t>событие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4C253B-CE35-D3F1-242F-AD0104C98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06" y="2084264"/>
            <a:ext cx="5450100" cy="391466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18621C0-EA3E-F580-0CB8-DA35A96190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526" y="2127501"/>
            <a:ext cx="5109710" cy="375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18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15457-F3D6-82BB-5D14-99B1F5321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6AA08-3BA9-9074-4DC3-B2A8E4C5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572" y="359101"/>
            <a:ext cx="11081566" cy="523220"/>
          </a:xfrm>
        </p:spPr>
        <p:txBody>
          <a:bodyPr/>
          <a:lstStyle/>
          <a:p>
            <a:r>
              <a:rPr lang="ru-RU" dirty="0"/>
              <a:t>Проблема с доступом к информации кластера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E05A14-C4A4-9181-8610-713DE33B2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49" y="2168769"/>
            <a:ext cx="5048268" cy="269630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Рукописный ввод 5">
                <a:extLst>
                  <a:ext uri="{FF2B5EF4-FFF2-40B4-BE49-F238E27FC236}">
                    <a16:creationId xmlns:a16="http://schemas.microsoft.com/office/drawing/2014/main" id="{2BCB93B7-D512-11C2-A476-538E419FFDB8}"/>
                  </a:ext>
                </a:extLst>
              </p14:cNvPr>
              <p14:cNvContentPartPr/>
              <p14:nvPr/>
            </p14:nvContentPartPr>
            <p14:xfrm>
              <a:off x="2543585" y="4536083"/>
              <a:ext cx="632880" cy="19080"/>
            </p14:xfrm>
          </p:contentPart>
        </mc:Choice>
        <mc:Fallback xmlns="">
          <p:pic>
            <p:nvPicPr>
              <p:cNvPr id="6" name="Рукописный ввод 5">
                <a:extLst>
                  <a:ext uri="{FF2B5EF4-FFF2-40B4-BE49-F238E27FC236}">
                    <a16:creationId xmlns:a16="http://schemas.microsoft.com/office/drawing/2014/main" id="{2BCB93B7-D512-11C2-A476-538E419FFDB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37465" y="4529963"/>
                <a:ext cx="64512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Рукописный ввод 6">
                <a:extLst>
                  <a:ext uri="{FF2B5EF4-FFF2-40B4-BE49-F238E27FC236}">
                    <a16:creationId xmlns:a16="http://schemas.microsoft.com/office/drawing/2014/main" id="{433F08E2-B679-8AF5-CE6A-987680FEF168}"/>
                  </a:ext>
                </a:extLst>
              </p14:cNvPr>
              <p14:cNvContentPartPr/>
              <p14:nvPr/>
            </p14:nvContentPartPr>
            <p14:xfrm>
              <a:off x="2057225" y="4560203"/>
              <a:ext cx="286920" cy="360"/>
            </p14:xfrm>
          </p:contentPart>
        </mc:Choice>
        <mc:Fallback xmlns="">
          <p:pic>
            <p:nvPicPr>
              <p:cNvPr id="7" name="Рукописный ввод 6">
                <a:extLst>
                  <a:ext uri="{FF2B5EF4-FFF2-40B4-BE49-F238E27FC236}">
                    <a16:creationId xmlns:a16="http://schemas.microsoft.com/office/drawing/2014/main" id="{433F08E2-B679-8AF5-CE6A-987680FEF16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51105" y="4554083"/>
                <a:ext cx="29916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F3D92C1-174B-5F33-0876-4753A48FD84F}"/>
              </a:ext>
            </a:extLst>
          </p:cNvPr>
          <p:cNvSpPr txBox="1"/>
          <p:nvPr/>
        </p:nvSpPr>
        <p:spPr>
          <a:xfrm>
            <a:off x="6893170" y="2373923"/>
            <a:ext cx="49823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Геттер позволяет получить доступ только к </a:t>
            </a:r>
            <a:r>
              <a:rPr lang="en-US" dirty="0"/>
              <a:t>id </a:t>
            </a:r>
            <a:r>
              <a:rPr lang="ru-RU" dirty="0"/>
              <a:t>ячейки и поскольку неизвестно как ячейки пронумерованы – нет прямого доступа к геометрии кластера</a:t>
            </a:r>
          </a:p>
        </p:txBody>
      </p:sp>
    </p:spTree>
    <p:extLst>
      <p:ext uri="{BB962C8B-B14F-4D97-AF65-F5344CB8AC3E}">
        <p14:creationId xmlns:p14="http://schemas.microsoft.com/office/powerpoint/2010/main" val="117910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174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Montserrat</vt:lpstr>
      <vt:lpstr>Тема Office</vt:lpstr>
      <vt:lpstr>Презентация PowerPoint</vt:lpstr>
      <vt:lpstr>Gamma, пучок вдоль Oy из (0.1, 0.1, 0.1) [cm], 1 GeV, 10000 событий.</vt:lpstr>
      <vt:lpstr>Gamma, пучок вдоль Oy из (0.1, 0.1, 0.1) [cm], 1 GeV, 10000 событий. Energy.</vt:lpstr>
      <vt:lpstr>10000 событий, p-p столкновения, 10 GeV.</vt:lpstr>
      <vt:lpstr>Хитмап: Gamma, пучок вдоль Oy из (0.1, 0.1, 0.4) [cm], 1 GeV, 1 событие. </vt:lpstr>
      <vt:lpstr>Хитмап: pi0, пучок вдоль Oy из (0.1, 0.1, 0.4) [cm], 1 GeV, 1 событие. </vt:lpstr>
      <vt:lpstr>Хитмап: e-, пучок вдоль Oy из (0.1, 0.1, 0.4) [cm], 1 GeV, 1 событие. </vt:lpstr>
      <vt:lpstr>Проблема с доступом к информации кластера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Reith Tyler</dc:creator>
  <cp:lastModifiedBy>Reith Tyler</cp:lastModifiedBy>
  <cp:revision>10</cp:revision>
  <dcterms:created xsi:type="dcterms:W3CDTF">2025-07-18T14:30:51Z</dcterms:created>
  <dcterms:modified xsi:type="dcterms:W3CDTF">2025-09-09T15:03:11Z</dcterms:modified>
</cp:coreProperties>
</file>