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72E72-04E6-4613-A8EC-9FEA63884076}" type="datetimeFigureOut">
              <a:rPr lang="ru-RU" smtClean="0"/>
              <a:t>14.10.2025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B88A8-3FCA-4814-8B1D-5027040673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11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FE21E-0A37-3DCE-E89F-752D19275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441692-8B25-2776-4CA7-EB00F095B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7B6DD4-C673-E5D6-F2AD-6806BDB5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86BD-B446-445A-BC79-89966FD5AD1B}" type="datetime1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B8DB3F-EC19-D7A6-BF44-A543FDEE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86A59-B344-C03F-E4A5-2ECB14EE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161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02617-D63F-D71D-D857-75E79733F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95846D-19BE-2CBF-A176-F2BFA93C7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ADE6C8-C5EE-249E-8FC6-C335482A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5D625-D24B-4D32-9E4E-A643198CED60}" type="datetime1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F1A8EB-2C77-4AB4-FA28-6EEBFF7F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42BA9B-D2E0-55B7-9F0E-BC6C1EC3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21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1E374D-120E-33E1-B7DD-22741E0A1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A5DC7F-9CA6-4BDD-4B62-BC2572D8F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2220DC-A18D-DB96-898F-97B421BC8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B484-5467-4215-B505-208682ECF900}" type="datetime1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ABC2A7-ACC8-CB42-0C2E-45C7DFEF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83BD55-B1A7-796D-6E32-B35C3D0A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5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13A75-B2F4-84F9-67EA-05CE4318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FB2542-A5B9-D8A9-A18A-6FF83BA90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EF00F4-95A4-36A2-F6E7-2A5A14257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22F8-342C-4508-91FD-1F7269680129}" type="datetime1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4EECE3-0EBB-2D6E-E313-E63AEBF7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76862B-03A2-2856-5798-835C4C619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4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21074-CB19-3A40-176C-198BCF744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83A8D6-2088-CF65-8D2C-E0CCEB79A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839A66-4CA0-B82A-04AE-9CF5B1A8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3D4F-3818-47C6-B938-95946FCFC732}" type="datetime1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109E84-D637-9D9E-5E6E-0ECD9DDF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F0A741-B5F9-C7B4-4B6B-A7B71C9D9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84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306DD5-0868-DAB1-8F77-AF4F6CE6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01A0DA-4705-60AF-D324-53F80DA99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1C639E-C109-FBE9-734E-2E7A0F8FC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E25480-829F-9858-4309-DBB4D8AB0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C3D0-925C-40C3-8492-3FE72EF33F34}" type="datetime1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D70FAB-1948-9E46-35F6-E1E153A9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5227AC-9F0D-24B4-FEB1-8A44D7D85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04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5AACA-49F6-C4B7-CBD7-6D31FE0F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94FA62-85F6-D0F4-DB7E-5B359C981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BB6DEF-A25A-F183-47D9-2C6AD517C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27E332-45C6-D93F-DB3A-276465338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8964B8-D9A9-7448-469E-73E70288A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5871E7-069C-3BA9-E2DC-0BF6958AE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60EA-F21F-44C5-BFE5-626DEA9DF731}" type="datetime1">
              <a:rPr lang="ru-RU" smtClean="0"/>
              <a:t>14.10.2025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508AE67-7F4F-DBC9-D0A9-7C9D0379C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A34B6B4-10B0-A091-1FC0-76E97863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113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5FBA4-67E6-1409-8B71-BCE1CF76D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FA1D0E-FBD8-EA72-396E-EE381EE4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3AD2-D820-4EA4-9718-17BA8219C89B}" type="datetime1">
              <a:rPr lang="ru-RU" smtClean="0"/>
              <a:t>14.10.2025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5663E66-DDA8-3BDD-6641-6CD88511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AB51FFF-BE09-A7F4-EA22-2B64C81D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396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92B4EDE-2BB0-2789-5FC9-76ACAAA6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0A9A2-515C-4CFB-AD24-24E45E262F7A}" type="datetime1">
              <a:rPr lang="ru-RU" smtClean="0"/>
              <a:t>14.10.2025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CE06AB-7648-E9B8-0408-D9CEA102A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0168E1-A08D-AA64-4EB8-7F8DB08A7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25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67F3D-FF9C-0CEC-7232-90E9FCBA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A6C085-F2AB-46FF-A7B7-F83DA7837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3E4AB5-0B85-8369-8C3E-3EC16823F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C0C80-0ABF-47F8-1AA6-A1A4F68E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196B-1D61-4BEA-A377-58F89975D6AA}" type="datetime1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D69D7A-AED5-BEB3-19D0-A4812A5F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B35117-EF0C-3691-2A15-A8649B01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9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40DC0-FFD5-43B4-EE29-6DE228291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5DBD5A-25E8-1EBB-5E65-BB4E0A203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F356F2-5518-1878-A19F-823208326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97E331-EC37-3F81-1DE8-B25861C8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A7374-49C6-44AF-929B-8C89566D481D}" type="datetime1">
              <a:rPr lang="ru-RU" smtClean="0"/>
              <a:t>14.10.2025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F46F09-5C22-6BC3-2562-CC5EF804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7391BF-E7C7-0A98-E7EE-AA8718716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337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EC220C-A6AA-1FAF-6C30-195C60288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91C9AA-B11C-0015-47C1-C1075D136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9526DD-2ED8-1027-D255-AB1896EEF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7F465-BC08-4C54-AC49-4AF2CFBCEE86}" type="datetime1">
              <a:rPr lang="ru-RU" smtClean="0"/>
              <a:t>14.10.2025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1CB1C8-25D5-1627-376C-CEEEADB48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2C5CA5-297D-D533-D809-5F91C2818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D8D1A-F55E-4CD0-A70A-F8610F14BF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8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E247A-BDF3-956E-3A67-8156547997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Setup for fiber test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3D2648-9782-E1F8-1867-55FE84001B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F. Dubinin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6CE731-5272-28EE-2B48-39E47E5D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99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A0734-68D1-63D3-B4AC-FC2E2914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Proposal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4197CC6-33D5-CBC3-0020-3E8079569068}"/>
              </a:ext>
            </a:extLst>
          </p:cNvPr>
          <p:cNvSpPr/>
          <p:nvPr/>
        </p:nvSpPr>
        <p:spPr>
          <a:xfrm>
            <a:off x="5322888" y="1936954"/>
            <a:ext cx="786581" cy="5997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Power Supply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0DA907-79CB-F132-C827-3DB281E538E0}"/>
              </a:ext>
            </a:extLst>
          </p:cNvPr>
          <p:cNvSpPr/>
          <p:nvPr/>
        </p:nvSpPr>
        <p:spPr>
          <a:xfrm>
            <a:off x="9178415" y="1936954"/>
            <a:ext cx="786581" cy="5997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Power Supply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7D4D21-1F65-6A34-3C0C-68DD5BB6D3BD}"/>
              </a:ext>
            </a:extLst>
          </p:cNvPr>
          <p:cNvSpPr/>
          <p:nvPr/>
        </p:nvSpPr>
        <p:spPr>
          <a:xfrm>
            <a:off x="3972234" y="4994785"/>
            <a:ext cx="334297" cy="72758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B1C114C-656A-D44C-B0DC-829D187F8408}"/>
              </a:ext>
            </a:extLst>
          </p:cNvPr>
          <p:cNvCxnSpPr>
            <a:cxnSpLocks/>
          </p:cNvCxnSpPr>
          <p:nvPr/>
        </p:nvCxnSpPr>
        <p:spPr>
          <a:xfrm>
            <a:off x="2104101" y="2236838"/>
            <a:ext cx="2" cy="5555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CE45B1D-7EA8-F218-A6A9-DF334A6F644E}"/>
              </a:ext>
            </a:extLst>
          </p:cNvPr>
          <p:cNvCxnSpPr>
            <a:cxnSpLocks/>
          </p:cNvCxnSpPr>
          <p:nvPr/>
        </p:nvCxnSpPr>
        <p:spPr>
          <a:xfrm>
            <a:off x="2104103" y="3795250"/>
            <a:ext cx="0" cy="6071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C51A6675-DC16-1AE4-7E8B-C89A1F2512FD}"/>
              </a:ext>
            </a:extLst>
          </p:cNvPr>
          <p:cNvCxnSpPr>
            <a:cxnSpLocks/>
          </p:cNvCxnSpPr>
          <p:nvPr/>
        </p:nvCxnSpPr>
        <p:spPr>
          <a:xfrm>
            <a:off x="2104101" y="5363496"/>
            <a:ext cx="4621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620DB61D-3733-779E-3ED1-FA0909CE72FA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561881" y="5358579"/>
            <a:ext cx="14103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5905270A-C799-E556-E9BC-B2D59F01610A}"/>
              </a:ext>
            </a:extLst>
          </p:cNvPr>
          <p:cNvCxnSpPr/>
          <p:nvPr/>
        </p:nvCxnSpPr>
        <p:spPr>
          <a:xfrm flipV="1">
            <a:off x="2104101" y="5220928"/>
            <a:ext cx="0" cy="137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06E72034-2DE8-72CF-60FC-7E364F29F5A1}"/>
              </a:ext>
            </a:extLst>
          </p:cNvPr>
          <p:cNvCxnSpPr/>
          <p:nvPr/>
        </p:nvCxnSpPr>
        <p:spPr>
          <a:xfrm flipH="1">
            <a:off x="1907458" y="4903839"/>
            <a:ext cx="196643" cy="3170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938DA0A-2D18-5190-A078-4D37B1CD8322}"/>
              </a:ext>
            </a:extLst>
          </p:cNvPr>
          <p:cNvSpPr txBox="1"/>
          <p:nvPr/>
        </p:nvSpPr>
        <p:spPr>
          <a:xfrm>
            <a:off x="425337" y="4069777"/>
            <a:ext cx="11361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I/O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switches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31F36C83-7B14-5CE8-384A-60C682FCA34F}"/>
              </a:ext>
            </a:extLst>
          </p:cNvPr>
          <p:cNvSpPr/>
          <p:nvPr/>
        </p:nvSpPr>
        <p:spPr>
          <a:xfrm>
            <a:off x="7998546" y="4994784"/>
            <a:ext cx="334297" cy="7275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LED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9088B4D4-0923-E461-C633-CE060CC66A0D}"/>
              </a:ext>
            </a:extLst>
          </p:cNvPr>
          <p:cNvCxnSpPr>
            <a:stCxn id="5" idx="2"/>
          </p:cNvCxnSpPr>
          <p:nvPr/>
        </p:nvCxnSpPr>
        <p:spPr>
          <a:xfrm flipH="1">
            <a:off x="9571705" y="2536722"/>
            <a:ext cx="1" cy="1632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Соединитель: уступ 64">
            <a:extLst>
              <a:ext uri="{FF2B5EF4-FFF2-40B4-BE49-F238E27FC236}">
                <a16:creationId xmlns:a16="http://schemas.microsoft.com/office/drawing/2014/main" id="{5B2A4EDA-B90B-E29D-A893-9C1B0550763D}"/>
              </a:ext>
            </a:extLst>
          </p:cNvPr>
          <p:cNvCxnSpPr>
            <a:stCxn id="61" idx="3"/>
          </p:cNvCxnSpPr>
          <p:nvPr/>
        </p:nvCxnSpPr>
        <p:spPr>
          <a:xfrm flipV="1">
            <a:off x="8332843" y="4522837"/>
            <a:ext cx="1238862" cy="835741"/>
          </a:xfrm>
          <a:prstGeom prst="bentConnector3">
            <a:avLst>
              <a:gd name="adj1" fmla="val 1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3A7E2189-9DBD-38F6-C359-8AE0436A896F}"/>
              </a:ext>
            </a:extLst>
          </p:cNvPr>
          <p:cNvCxnSpPr/>
          <p:nvPr/>
        </p:nvCxnSpPr>
        <p:spPr>
          <a:xfrm>
            <a:off x="9571705" y="4168875"/>
            <a:ext cx="221226" cy="353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8663121-2065-1926-EA60-95968095B100}"/>
              </a:ext>
            </a:extLst>
          </p:cNvPr>
          <p:cNvSpPr/>
          <p:nvPr/>
        </p:nvSpPr>
        <p:spPr>
          <a:xfrm>
            <a:off x="3116826" y="1961073"/>
            <a:ext cx="786581" cy="5997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Ampermeter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BFB793D9-5772-8E0D-F1D2-885440454E7A}"/>
              </a:ext>
            </a:extLst>
          </p:cNvPr>
          <p:cNvCxnSpPr>
            <a:stCxn id="73" idx="3"/>
            <a:endCxn id="4" idx="1"/>
          </p:cNvCxnSpPr>
          <p:nvPr/>
        </p:nvCxnSpPr>
        <p:spPr>
          <a:xfrm flipV="1">
            <a:off x="3903407" y="2236838"/>
            <a:ext cx="1419481" cy="241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748F59CB-3048-8DAF-1476-F2889B7D6AB9}"/>
              </a:ext>
            </a:extLst>
          </p:cNvPr>
          <p:cNvCxnSpPr>
            <a:cxnSpLocks/>
          </p:cNvCxnSpPr>
          <p:nvPr/>
        </p:nvCxnSpPr>
        <p:spPr>
          <a:xfrm flipH="1">
            <a:off x="2104101" y="2236838"/>
            <a:ext cx="10225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B57AD186-D7EB-2324-29E9-BC381B677264}"/>
              </a:ext>
            </a:extLst>
          </p:cNvPr>
          <p:cNvCxnSpPr/>
          <p:nvPr/>
        </p:nvCxnSpPr>
        <p:spPr>
          <a:xfrm>
            <a:off x="1641986" y="4098822"/>
            <a:ext cx="9242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2B372C0D-D798-C84A-2603-EFA78D1125E5}"/>
              </a:ext>
            </a:extLst>
          </p:cNvPr>
          <p:cNvCxnSpPr/>
          <p:nvPr/>
        </p:nvCxnSpPr>
        <p:spPr>
          <a:xfrm>
            <a:off x="1641986" y="4098822"/>
            <a:ext cx="0" cy="303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id="{E61724F9-9065-06CA-7652-496EACA6913E}"/>
              </a:ext>
            </a:extLst>
          </p:cNvPr>
          <p:cNvCxnSpPr/>
          <p:nvPr/>
        </p:nvCxnSpPr>
        <p:spPr>
          <a:xfrm>
            <a:off x="2566219" y="4098822"/>
            <a:ext cx="0" cy="303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03FE911F-D2FE-8CB1-1B46-2F3946941AC4}"/>
              </a:ext>
            </a:extLst>
          </p:cNvPr>
          <p:cNvSpPr txBox="1"/>
          <p:nvPr/>
        </p:nvSpPr>
        <p:spPr>
          <a:xfrm>
            <a:off x="1680738" y="4088214"/>
            <a:ext cx="4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18F955-DAF1-982C-D890-D3BB0E0E2CF4}"/>
              </a:ext>
            </a:extLst>
          </p:cNvPr>
          <p:cNvSpPr txBox="1"/>
          <p:nvPr/>
        </p:nvSpPr>
        <p:spPr>
          <a:xfrm>
            <a:off x="2157603" y="4088214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8D4EA892-EB73-ECC0-3E70-9597871E862B}"/>
              </a:ext>
            </a:extLst>
          </p:cNvPr>
          <p:cNvCxnSpPr>
            <a:cxnSpLocks/>
          </p:cNvCxnSpPr>
          <p:nvPr/>
        </p:nvCxnSpPr>
        <p:spPr>
          <a:xfrm flipV="1">
            <a:off x="2104680" y="3795250"/>
            <a:ext cx="0" cy="1108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A0BD1459-E7CA-E5E7-24BD-605A4B5EC56E}"/>
              </a:ext>
            </a:extLst>
          </p:cNvPr>
          <p:cNvSpPr txBox="1"/>
          <p:nvPr/>
        </p:nvSpPr>
        <p:spPr>
          <a:xfrm>
            <a:off x="645188" y="5017080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x12 channels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9AFCF0F-83AE-EDD4-FAC7-490C9D3A3BFB}"/>
              </a:ext>
            </a:extLst>
          </p:cNvPr>
          <p:cNvSpPr txBox="1"/>
          <p:nvPr/>
        </p:nvSpPr>
        <p:spPr>
          <a:xfrm rot="16200000">
            <a:off x="1360706" y="4373701"/>
            <a:ext cx="4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490EC7B-93BA-0714-1923-44E9CFA15355}"/>
              </a:ext>
            </a:extLst>
          </p:cNvPr>
          <p:cNvSpPr txBox="1"/>
          <p:nvPr/>
        </p:nvSpPr>
        <p:spPr>
          <a:xfrm rot="16200000">
            <a:off x="2288505" y="4370013"/>
            <a:ext cx="4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0F466337-EEDA-9A8D-8D2E-F93191562EAB}"/>
              </a:ext>
            </a:extLst>
          </p:cNvPr>
          <p:cNvCxnSpPr/>
          <p:nvPr/>
        </p:nvCxnSpPr>
        <p:spPr>
          <a:xfrm>
            <a:off x="9109588" y="3700614"/>
            <a:ext cx="9242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02AC9B1F-A401-7178-9E62-4EB24AF186A8}"/>
              </a:ext>
            </a:extLst>
          </p:cNvPr>
          <p:cNvCxnSpPr/>
          <p:nvPr/>
        </p:nvCxnSpPr>
        <p:spPr>
          <a:xfrm>
            <a:off x="9109588" y="3700614"/>
            <a:ext cx="0" cy="303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CD52AA6D-F9A5-D211-B5FE-E5DB35AC07FA}"/>
              </a:ext>
            </a:extLst>
          </p:cNvPr>
          <p:cNvCxnSpPr/>
          <p:nvPr/>
        </p:nvCxnSpPr>
        <p:spPr>
          <a:xfrm>
            <a:off x="10033821" y="3700614"/>
            <a:ext cx="0" cy="303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B26464E5-F5D9-AE14-14FC-B359FC09DF75}"/>
              </a:ext>
            </a:extLst>
          </p:cNvPr>
          <p:cNvSpPr txBox="1"/>
          <p:nvPr/>
        </p:nvSpPr>
        <p:spPr>
          <a:xfrm>
            <a:off x="9116385" y="3667880"/>
            <a:ext cx="4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F596128-928B-D996-E33F-A04F962B0995}"/>
              </a:ext>
            </a:extLst>
          </p:cNvPr>
          <p:cNvSpPr txBox="1"/>
          <p:nvPr/>
        </p:nvSpPr>
        <p:spPr>
          <a:xfrm>
            <a:off x="9593250" y="3667880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Цилиндр 110">
            <a:extLst>
              <a:ext uri="{FF2B5EF4-FFF2-40B4-BE49-F238E27FC236}">
                <a16:creationId xmlns:a16="http://schemas.microsoft.com/office/drawing/2014/main" id="{73436D35-C010-33BF-4B2D-070A74002AD2}"/>
              </a:ext>
            </a:extLst>
          </p:cNvPr>
          <p:cNvSpPr/>
          <p:nvPr/>
        </p:nvSpPr>
        <p:spPr>
          <a:xfrm rot="16200000">
            <a:off x="5785031" y="4015795"/>
            <a:ext cx="721283" cy="2618125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Fiber under test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2" name="Трапеция 111">
            <a:extLst>
              <a:ext uri="{FF2B5EF4-FFF2-40B4-BE49-F238E27FC236}">
                <a16:creationId xmlns:a16="http://schemas.microsoft.com/office/drawing/2014/main" id="{8EA41493-574B-EC3D-3FC5-F5892A9F58B2}"/>
              </a:ext>
            </a:extLst>
          </p:cNvPr>
          <p:cNvSpPr/>
          <p:nvPr/>
        </p:nvSpPr>
        <p:spPr>
          <a:xfrm rot="16200000">
            <a:off x="6498776" y="5025737"/>
            <a:ext cx="2415822" cy="503903"/>
          </a:xfrm>
          <a:prstGeom prst="trapezoid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Connector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" name="Трапеция 116">
            <a:extLst>
              <a:ext uri="{FF2B5EF4-FFF2-40B4-BE49-F238E27FC236}">
                <a16:creationId xmlns:a16="http://schemas.microsoft.com/office/drawing/2014/main" id="{79AFB675-A456-3322-3821-F4DE6B17D457}"/>
              </a:ext>
            </a:extLst>
          </p:cNvPr>
          <p:cNvSpPr/>
          <p:nvPr/>
        </p:nvSpPr>
        <p:spPr>
          <a:xfrm rot="5400000">
            <a:off x="3376747" y="5025737"/>
            <a:ext cx="2415822" cy="503903"/>
          </a:xfrm>
          <a:prstGeom prst="trapezoid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Connector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9E24F21-9B94-D4A4-52C8-032154CCF9AA}"/>
              </a:ext>
            </a:extLst>
          </p:cNvPr>
          <p:cNvSpPr txBox="1"/>
          <p:nvPr/>
        </p:nvSpPr>
        <p:spPr>
          <a:xfrm rot="16200000">
            <a:off x="5844567" y="4355192"/>
            <a:ext cx="4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6D3428E-C51A-A229-B06B-12FF75568139}"/>
              </a:ext>
            </a:extLst>
          </p:cNvPr>
          <p:cNvSpPr txBox="1"/>
          <p:nvPr/>
        </p:nvSpPr>
        <p:spPr>
          <a:xfrm rot="16200000">
            <a:off x="5844567" y="5673573"/>
            <a:ext cx="404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ru-RU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98CE6BA-271B-9765-189C-C241C370C0F1}"/>
              </a:ext>
            </a:extLst>
          </p:cNvPr>
          <p:cNvSpPr txBox="1"/>
          <p:nvPr/>
        </p:nvSpPr>
        <p:spPr>
          <a:xfrm>
            <a:off x="9910917" y="4187399"/>
            <a:ext cx="11361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I/O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switches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79D2C25-A753-CF02-7426-B99A08649A02}"/>
              </a:ext>
            </a:extLst>
          </p:cNvPr>
          <p:cNvSpPr txBox="1"/>
          <p:nvPr/>
        </p:nvSpPr>
        <p:spPr>
          <a:xfrm>
            <a:off x="10145212" y="3452195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x12 channels</a:t>
            </a:r>
            <a:endParaRPr lang="ru-RU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4" name="Прямая соединительная линия 143">
            <a:extLst>
              <a:ext uri="{FF2B5EF4-FFF2-40B4-BE49-F238E27FC236}">
                <a16:creationId xmlns:a16="http://schemas.microsoft.com/office/drawing/2014/main" id="{B9C8C272-ADB9-B168-7646-B0910953AB18}"/>
              </a:ext>
            </a:extLst>
          </p:cNvPr>
          <p:cNvCxnSpPr>
            <a:cxnSpLocks/>
          </p:cNvCxnSpPr>
          <p:nvPr/>
        </p:nvCxnSpPr>
        <p:spPr>
          <a:xfrm>
            <a:off x="2104680" y="2785946"/>
            <a:ext cx="0" cy="771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>
            <a:extLst>
              <a:ext uri="{FF2B5EF4-FFF2-40B4-BE49-F238E27FC236}">
                <a16:creationId xmlns:a16="http://schemas.microsoft.com/office/drawing/2014/main" id="{A333275A-B683-2555-47A1-8A8E46F1EDA1}"/>
              </a:ext>
            </a:extLst>
          </p:cNvPr>
          <p:cNvCxnSpPr>
            <a:cxnSpLocks/>
          </p:cNvCxnSpPr>
          <p:nvPr/>
        </p:nvCxnSpPr>
        <p:spPr>
          <a:xfrm>
            <a:off x="2099763" y="3557780"/>
            <a:ext cx="0" cy="304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6A9A8C-9669-3B51-BB18-22042712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75" t="5324" r="1584" b="9094"/>
          <a:stretch>
            <a:fillRect/>
          </a:stretch>
        </p:blipFill>
        <p:spPr>
          <a:xfrm>
            <a:off x="6334149" y="617443"/>
            <a:ext cx="2618125" cy="32109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536B37-ED54-22AC-3A72-BBEDAF4603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09" t="54445" r="5724" b="17800"/>
          <a:stretch>
            <a:fillRect/>
          </a:stretch>
        </p:blipFill>
        <p:spPr>
          <a:xfrm rot="5400000">
            <a:off x="2564778" y="4011420"/>
            <a:ext cx="1696067" cy="793821"/>
          </a:xfrm>
          <a:prstGeom prst="rect">
            <a:avLst/>
          </a:prstGeom>
        </p:spPr>
      </p:pic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5FF572F9-F753-A8EE-71F8-2BD2CD72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93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8B65C-055E-DA42-5D4F-5D0C4C17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Hot swapping of test sample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03868E-020E-683F-779A-902CE212C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875C9-A936-99A8-1A60-0168B59EC73F}"/>
              </a:ext>
            </a:extLst>
          </p:cNvPr>
          <p:cNvSpPr txBox="1"/>
          <p:nvPr/>
        </p:nvSpPr>
        <p:spPr>
          <a:xfrm>
            <a:off x="8377084" y="1558343"/>
            <a:ext cx="36649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50k + 50k resistors limits current by 25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 per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SiPM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→ </a:t>
            </a:r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Power consumption by open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W = 25V * 25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= 625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μ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FR4 thermal conductivity: 0,3mW/(mm*K) along thickness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Voltage drop during regular operations: 0,1V @ 1</a:t>
            </a:r>
            <a:r>
              <a:rPr lang="el-GR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μ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 </a:t>
            </a:r>
          </a:p>
          <a:p>
            <a:pPr marL="354013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not negligible but reasonable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falstad.com_circuit_circuitjs.html - Google Chrome 2025-10-13 23-12-10">
            <a:hlinkClick r:id="" action="ppaction://media"/>
            <a:extLst>
              <a:ext uri="{FF2B5EF4-FFF2-40B4-BE49-F238E27FC236}">
                <a16:creationId xmlns:a16="http://schemas.microsoft.com/office/drawing/2014/main" id="{8BAF8D87-87A2-E604-C048-DF27EF8FFE8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846" t="34870" r="27169" b="31009"/>
          <a:stretch>
            <a:fillRect/>
          </a:stretch>
        </p:blipFill>
        <p:spPr>
          <a:xfrm>
            <a:off x="349989" y="2241755"/>
            <a:ext cx="7894650" cy="2585885"/>
          </a:xfrm>
        </p:spPr>
      </p:pic>
    </p:spTree>
    <p:extLst>
      <p:ext uri="{BB962C8B-B14F-4D97-AF65-F5344CB8AC3E}">
        <p14:creationId xmlns:p14="http://schemas.microsoft.com/office/powerpoint/2010/main" val="349093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4910D-76D3-6672-37FA-F0154A5F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LED circuit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falstad.com_circuit_circuitjs.html - Google Chrome 2025-10-13 21-33-10">
            <a:hlinkClick r:id="" action="ppaction://media"/>
            <a:extLst>
              <a:ext uri="{FF2B5EF4-FFF2-40B4-BE49-F238E27FC236}">
                <a16:creationId xmlns:a16="http://schemas.microsoft.com/office/drawing/2014/main" id="{685958BB-B1D8-E37B-258E-F965BF9C4C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4577" t="39842" r="45264" b="17226"/>
          <a:stretch>
            <a:fillRect/>
          </a:stretch>
        </p:blipFill>
        <p:spPr>
          <a:xfrm>
            <a:off x="1297858" y="1917290"/>
            <a:ext cx="3618271" cy="4141394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E20A6B-ECB2-BDDB-FEEB-A82B8F0D2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D8D1A-F55E-4CD0-A70A-F8610F14BF24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fld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EFC50-53D0-8B81-3394-F91ED0BB0202}"/>
              </a:ext>
            </a:extLst>
          </p:cNvPr>
          <p:cNvSpPr txBox="1"/>
          <p:nvPr/>
        </p:nvSpPr>
        <p:spPr>
          <a:xfrm>
            <a:off x="5561371" y="4287786"/>
            <a:ext cx="5690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Circuit designed to run LED at very beginning of open part of IV curve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Potentiometer allows to adjust LED brightness to get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SiPM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response of 1</a:t>
            </a:r>
            <a:r>
              <a:rPr lang="el-GR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μ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9B7F4B-BA04-9A83-0788-D8168B99A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867" y="1740245"/>
            <a:ext cx="2600325" cy="1800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CB54DF-104F-4B88-BC06-726FF14AC285}"/>
              </a:ext>
            </a:extLst>
          </p:cNvPr>
          <p:cNvSpPr txBox="1"/>
          <p:nvPr/>
        </p:nvSpPr>
        <p:spPr>
          <a:xfrm>
            <a:off x="8865931" y="2040194"/>
            <a:ext cx="2293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ambria" panose="02040503050406030204" pitchFamily="18" charset="0"/>
                <a:ea typeface="Cambria" panose="02040503050406030204" pitchFamily="18" charset="0"/>
              </a:rPr>
              <a:t>GNL-0603UBC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6213"/>
            <a:r>
              <a:rPr lang="ru-RU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_max = 470nm</a:t>
            </a:r>
          </a:p>
          <a:p>
            <a:pPr marL="1762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 = 1,6 x 0,8 mm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ru-RU" baseline="30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27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154</Words>
  <Application>Microsoft Office PowerPoint</Application>
  <PresentationFormat>Широкоэкранный</PresentationFormat>
  <Paragraphs>47</Paragraphs>
  <Slides>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Cambria</vt:lpstr>
      <vt:lpstr>Тема Office</vt:lpstr>
      <vt:lpstr>Setup for fiber test</vt:lpstr>
      <vt:lpstr>Proposal</vt:lpstr>
      <vt:lpstr>Hot swapping of test sample</vt:lpstr>
      <vt:lpstr>LED circuit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qwe rty</dc:creator>
  <cp:lastModifiedBy>qwe rty</cp:lastModifiedBy>
  <cp:revision>5</cp:revision>
  <dcterms:created xsi:type="dcterms:W3CDTF">2025-06-24T15:53:06Z</dcterms:created>
  <dcterms:modified xsi:type="dcterms:W3CDTF">2025-10-13T22:26:03Z</dcterms:modified>
</cp:coreProperties>
</file>