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ocurator\Work\SPD\Measurements\WLS_in_tile_tests\Number_of_loops_nex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ocurator\Work\SPD\Measurements\WLS_in_tile_tests\Number_of_loops_nex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ocurator\Work\SPD\Measurements\WLS_in_tile_tests\Number_of_loops_nex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ocurator\Work\SPD\Measurements\WLS_in_tile_tests\Number_of_loops_nex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ocurator\Work\SPD\Measurements\WLS_in_tile_tests\Number_of_loops_nex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ru-RU"/>
              <a:t>Средний нормированный отклик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1900420841768721E-2"/>
          <c:y val="0.11570880310735931"/>
          <c:w val="0.87508182314276051"/>
          <c:h val="0.76407097048299077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Лист1!$Y$198:$Y$203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Лист1!$AA$198:$AA$203</c:f>
              <c:numCache>
                <c:formatCode>General</c:formatCode>
                <c:ptCount val="6"/>
                <c:pt idx="0">
                  <c:v>0.71934502628951147</c:v>
                </c:pt>
                <c:pt idx="1">
                  <c:v>0.83702562814488157</c:v>
                </c:pt>
                <c:pt idx="2">
                  <c:v>0.92379263613927109</c:v>
                </c:pt>
                <c:pt idx="3">
                  <c:v>0.95653536833341513</c:v>
                </c:pt>
                <c:pt idx="4">
                  <c:v>0.98478563334695857</c:v>
                </c:pt>
                <c:pt idx="5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6B-423B-A7CD-78359BFD1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9049616"/>
        <c:axId val="529052136"/>
      </c:scatterChart>
      <c:valAx>
        <c:axId val="529049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ru-RU"/>
                  <a:t>Число витков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529052136"/>
        <c:crosses val="autoZero"/>
        <c:crossBetween val="midCat"/>
      </c:valAx>
      <c:valAx>
        <c:axId val="529052136"/>
        <c:scaling>
          <c:orientation val="minMax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529049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latin typeface="Cambria" panose="02040503050406030204" pitchFamily="18" charset="0"/>
          <a:ea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ru-RU"/>
              <a:t>Относительное разрешение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1900437859211759E-2"/>
          <c:y val="0.11570883020794663"/>
          <c:w val="0.87508180001133251"/>
          <c:h val="0.76407091522517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Лист1!$Y$198:$Y$203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Лист1!$AF$198:$AF$203</c:f>
              <c:numCache>
                <c:formatCode>General</c:formatCode>
                <c:ptCount val="6"/>
                <c:pt idx="0">
                  <c:v>0.14439801561995716</c:v>
                </c:pt>
                <c:pt idx="1">
                  <c:v>9.2194776590713012E-2</c:v>
                </c:pt>
                <c:pt idx="2">
                  <c:v>8.3521935912624939E-2</c:v>
                </c:pt>
                <c:pt idx="3">
                  <c:v>6.8910183949902115E-2</c:v>
                </c:pt>
                <c:pt idx="4">
                  <c:v>6.3609129648415488E-2</c:v>
                </c:pt>
                <c:pt idx="5">
                  <c:v>6.085348130532435E-2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DFF-4880-B712-31DF2BDA9E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002576"/>
        <c:axId val="549001496"/>
      </c:scatterChart>
      <c:valAx>
        <c:axId val="549002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ru-RU"/>
                  <a:t>Число витков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549001496"/>
        <c:crosses val="autoZero"/>
        <c:crossBetween val="midCat"/>
      </c:valAx>
      <c:valAx>
        <c:axId val="549001496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5490025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latin typeface="Cambria" panose="02040503050406030204" pitchFamily="18" charset="0"/>
          <a:ea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ru-RU"/>
              <a:t>СКО задержки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Лист1!$C$198:$C$203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Лист1!$F$198:$F$203</c:f>
              <c:numCache>
                <c:formatCode>General</c:formatCode>
                <c:ptCount val="6"/>
                <c:pt idx="0">
                  <c:v>383</c:v>
                </c:pt>
                <c:pt idx="1">
                  <c:v>339</c:v>
                </c:pt>
                <c:pt idx="2">
                  <c:v>351</c:v>
                </c:pt>
                <c:pt idx="3">
                  <c:v>342</c:v>
                </c:pt>
                <c:pt idx="4">
                  <c:v>360</c:v>
                </c:pt>
                <c:pt idx="5">
                  <c:v>352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E6E-4F16-89B3-E0B7C5A90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8138192"/>
        <c:axId val="1168133392"/>
      </c:scatterChart>
      <c:valAx>
        <c:axId val="1168138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ru-RU"/>
                  <a:t>Число витков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1168133392"/>
        <c:crosses val="autoZero"/>
        <c:crossBetween val="midCat"/>
      </c:valAx>
      <c:valAx>
        <c:axId val="1168133392"/>
        <c:scaling>
          <c:orientation val="minMax"/>
          <c:min val="3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ru-RU"/>
                  <a:t>СКО</a:t>
                </a:r>
                <a:r>
                  <a:rPr lang="en-US"/>
                  <a:t>, </a:t>
                </a:r>
                <a:r>
                  <a:rPr lang="ru-RU"/>
                  <a:t>пс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11681381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latin typeface="Cambria" panose="02040503050406030204" pitchFamily="18" charset="0"/>
          <a:ea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ru-RU"/>
              <a:t>Ширина сигнала на уровне 5мВ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Лист1!$C$206:$C$211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Лист1!$E$206:$E$211</c:f>
              <c:numCache>
                <c:formatCode>General</c:formatCode>
                <c:ptCount val="6"/>
                <c:pt idx="0">
                  <c:v>44.1</c:v>
                </c:pt>
                <c:pt idx="1">
                  <c:v>44.1</c:v>
                </c:pt>
                <c:pt idx="2">
                  <c:v>44.2</c:v>
                </c:pt>
                <c:pt idx="3">
                  <c:v>44.2</c:v>
                </c:pt>
                <c:pt idx="4">
                  <c:v>44.3</c:v>
                </c:pt>
                <c:pt idx="5">
                  <c:v>44.3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8D3-45F0-A6CF-A183484FA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640672"/>
        <c:axId val="81188648"/>
      </c:scatterChart>
      <c:valAx>
        <c:axId val="89640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ru-RU"/>
                  <a:t>Число витков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81188648"/>
        <c:crosses val="autoZero"/>
        <c:crossBetween val="midCat"/>
      </c:valAx>
      <c:valAx>
        <c:axId val="81188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ru-RU"/>
                  <a:t>Средняя ширина, нс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89640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latin typeface="Cambria" panose="02040503050406030204" pitchFamily="18" charset="0"/>
          <a:ea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ru-RU"/>
              <a:t>Отклик без нормировки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Актаком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Лист1!$C$95:$C$100</c:f>
              <c:numCache>
                <c:formatCode>General</c:formatCode>
                <c:ptCount val="6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xVal>
          <c:yVal>
            <c:numRef>
              <c:f>Лист1!$D$95:$D$100</c:f>
              <c:numCache>
                <c:formatCode>General</c:formatCode>
                <c:ptCount val="6"/>
                <c:pt idx="0">
                  <c:v>772</c:v>
                </c:pt>
                <c:pt idx="1">
                  <c:v>823</c:v>
                </c:pt>
                <c:pt idx="2">
                  <c:v>980</c:v>
                </c:pt>
                <c:pt idx="3">
                  <c:v>836</c:v>
                </c:pt>
                <c:pt idx="4">
                  <c:v>939</c:v>
                </c:pt>
                <c:pt idx="5">
                  <c:v>955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23-462C-8A51-03D9C1D4531E}"/>
            </c:ext>
          </c:extLst>
        </c:ser>
        <c:ser>
          <c:idx val="1"/>
          <c:order val="1"/>
          <c:tx>
            <c:v>Keithley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Лист1!$C$159:$C$164</c:f>
              <c:numCache>
                <c:formatCode>General</c:formatCode>
                <c:ptCount val="6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xVal>
          <c:yVal>
            <c:numRef>
              <c:f>Лист1!$D$159:$D$164</c:f>
              <c:numCache>
                <c:formatCode>General</c:formatCode>
                <c:ptCount val="6"/>
                <c:pt idx="0">
                  <c:v>1237</c:v>
                </c:pt>
                <c:pt idx="1">
                  <c:v>1206</c:v>
                </c:pt>
                <c:pt idx="2">
                  <c:v>1336</c:v>
                </c:pt>
                <c:pt idx="3">
                  <c:v>1278</c:v>
                </c:pt>
                <c:pt idx="4">
                  <c:v>1174</c:v>
                </c:pt>
                <c:pt idx="5">
                  <c:v>1075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23-462C-8A51-03D9C1D4531E}"/>
            </c:ext>
          </c:extLst>
        </c:ser>
        <c:ser>
          <c:idx val="2"/>
          <c:order val="2"/>
          <c:tx>
            <c:v>Keithley repeat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Лист1!$C$198:$C$203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Лист1!$G$198:$G$203</c:f>
              <c:numCache>
                <c:formatCode>General</c:formatCode>
                <c:ptCount val="6"/>
                <c:pt idx="0">
                  <c:v>1180</c:v>
                </c:pt>
                <c:pt idx="1">
                  <c:v>1288</c:v>
                </c:pt>
                <c:pt idx="2">
                  <c:v>1228</c:v>
                </c:pt>
                <c:pt idx="3">
                  <c:v>1336</c:v>
                </c:pt>
                <c:pt idx="4">
                  <c:v>1192</c:v>
                </c:pt>
                <c:pt idx="5">
                  <c:v>1368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223-462C-8A51-03D9C1D453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8138192"/>
        <c:axId val="1168133392"/>
      </c:scatterChart>
      <c:valAx>
        <c:axId val="1168138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ru-RU"/>
                  <a:t>Число витков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1168133392"/>
        <c:crosses val="autoZero"/>
        <c:crossBetween val="midCat"/>
      </c:valAx>
      <c:valAx>
        <c:axId val="1168133392"/>
        <c:scaling>
          <c:orientation val="minMax"/>
          <c:min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ru-RU"/>
                  <a:t>Амплитуда, пВс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11681381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latin typeface="Cambria" panose="02040503050406030204" pitchFamily="18" charset="0"/>
          <a:ea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3DA73-F9B5-4A85-BC3C-57941E8DBB8A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46B80-4B81-467D-821F-D9DAE475B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FC62B-B92C-8093-3946-81E6F49C7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75D85C-0B94-879F-8EBB-19156B597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FD805C-E07A-2404-AF5A-E29ADEAB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2C1E8-C9CA-45E7-B64C-6A04B364DC18}" type="datetime1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BB486A-6136-D25B-A2DE-DA133B4E7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46159-BD56-908B-DE52-1AB37AE2B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6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A6A7B-0605-D048-3836-FA0C83AC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28D96C-613E-F7A9-02A3-799F46FF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EE02BD-E5D6-9915-FA78-217FC9D04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5BDF-9B03-49FE-8832-71B7562F723D}" type="datetime1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6128E-E558-CB02-6ADA-4A3CB691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B1BBC-EC7E-A417-7715-554DF44A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57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AF1761-2C1A-9B97-CD29-5D2F57599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A00D9D-567D-6CAC-1604-63D64DAA9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57E24-491D-2F20-0242-1759E6B7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CFA7A-CAD0-4848-8C9E-0341D8AB6AE1}" type="datetime1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00D66E-E17E-FCAC-EAB7-86C97C7E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326DEC-4687-E67D-9644-3DEE509B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6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EA5B6-07F3-FE88-B690-8DC864A92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EF1A52-3D9E-B3F2-13EA-C1E672970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434D46-B575-1CEF-497F-9D640565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BCB78-24E9-4506-9C9C-98681BECBEBB}" type="datetime1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8D5003-C4FE-C76E-28B3-6377923A3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9EAFFE-8501-ABED-738F-414219A7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6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11C4E-DC04-3767-98AF-A49F86B1B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73A044-858F-556A-2D9C-087977CF6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83F64B-9BA3-B80D-9F08-CC6280C8C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9EEC-ED63-4781-B421-E220E1217632}" type="datetime1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ACF5CE-891E-A376-6DB7-54BF37E27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509E1B-FB5C-242A-5454-A5B16B79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66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092F5-A9BC-D5B4-5489-B3F71F7D0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7A5385-E0E7-B6B4-6FD7-4A249DD89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A2E7A9-0AA5-B4E7-8A38-908858E36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8ECC96-63B2-F4AC-4F60-888EFB45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3E0A-CDB9-4DE0-B8DF-EF77CDD09258}" type="datetime1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1EC5BB-A0B6-6641-4035-E43058FA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37A5A8-B35F-869E-B67B-B53B5F23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07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CCCBE-EA74-B5FF-1EFB-185E3CD9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15CEF5-90B4-094C-AF47-501B1C475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65E8B0-A2BB-562C-7B09-1CAE97BB8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817D45-914F-9BBC-9B90-44D51CAFF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E98526-4232-A529-D8B8-13BEFBB04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665DEF-B101-4EE8-FC86-06D40DCF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208C-2B80-458A-AC97-502BC80B9B80}" type="datetime1">
              <a:rPr lang="ru-RU" smtClean="0"/>
              <a:t>14.10.2025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B6C951-F23E-5B0A-0ABD-BCAF7E53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84609A-6650-5D22-E225-A251D59C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07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64DF1-ADCB-E1C8-1FE2-1A971DC3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C9B889-E5FC-4708-ECFE-E3D5F1D9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D49D-7FFE-4477-B449-C914B43C288E}" type="datetime1">
              <a:rPr lang="ru-RU" smtClean="0"/>
              <a:t>14.10.2025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EC79B4-46F1-548A-FC69-7C5A06475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475D67-14D9-2E91-BD4E-AA2C569AA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14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BB5A33D-05D7-F24A-28B8-1AC33AAEE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B46D-E3EE-4EB7-9490-909DDE27C56B}" type="datetime1">
              <a:rPr lang="ru-RU" smtClean="0"/>
              <a:t>14.10.2025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584EE29-DD40-4013-0E5A-1CD4185E4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BEDB81-9D69-969A-BF44-E836569E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6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367F7-B189-7A24-96E2-8165E8CB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A87E7C-787B-21DD-37B9-017CDA489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511D1D-EEE3-2C8E-BDEE-D72B16D0A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A967C6-87C9-B310-8C35-404D7DE7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94F9-620A-428D-A661-311533E16CC3}" type="datetime1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D7E9E0-D80C-1126-FD35-CE41B43D9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59C013-0EDA-867A-A830-9CFBA3B2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55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3E96A-5C9C-E045-E48F-DD77CD44E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155490-CE6E-0D94-5302-8B05FFFDA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F90F14-AA97-FD6B-5686-E2972931C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11D1F4-F22C-5CC2-94AA-6B5B3907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DC42D-093C-4898-A273-A1D36526964B}" type="datetime1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860E0A-2269-33BE-DDAA-390C0E33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9C0F74-8634-5730-AC6A-F5CD6F33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58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5EE98-BB10-E6B7-18F4-D790F33A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7EB4A5-E9D4-3A3A-8CE3-7F242531B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843877-2C12-08F2-48D9-86C6CFC43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92E72-49AD-4318-B720-466ABCBC665F}" type="datetime1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7CEA7-55DE-DF17-4B4A-28419139F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2F13A-11ED-3CC3-DD2A-07271A781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1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84A4D-819C-26A7-9F5D-B4225DA713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Effect of WLS number of loops and outer length on tile detector performance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9BDF1C-42C5-4090-390E-F2A83196C7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Д. Р. Шафикова, Ф. А. Дубинин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DA4514-10CA-D5A2-66EC-2CEA1D554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11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964C6-1AD8-EE0F-7B75-4FAADB10F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Тайл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для тестирования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927D638-7E7B-26F2-4EE2-D2AF85DE8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431" t="31255" r="8611" b="18356"/>
          <a:stretch>
            <a:fillRect/>
          </a:stretch>
        </p:blipFill>
        <p:spPr>
          <a:xfrm>
            <a:off x="383458" y="1779179"/>
            <a:ext cx="5712542" cy="3661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285EEF-98BE-E808-C84D-99404ADB64D1}"/>
              </a:ext>
            </a:extLst>
          </p:cNvPr>
          <p:cNvSpPr txBox="1"/>
          <p:nvPr/>
        </p:nvSpPr>
        <p:spPr>
          <a:xfrm>
            <a:off x="715297" y="2222091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endParaRPr lang="ru-RU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EBEB1AD-11BB-7989-D510-54117B6AB4CF}"/>
              </a:ext>
            </a:extLst>
          </p:cNvPr>
          <p:cNvCxnSpPr>
            <a:stCxn id="8" idx="2"/>
          </p:cNvCxnSpPr>
          <p:nvPr/>
        </p:nvCxnSpPr>
        <p:spPr>
          <a:xfrm>
            <a:off x="1100179" y="2622201"/>
            <a:ext cx="195221" cy="11435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9B77B1-9131-F675-E777-93A5A49A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62" t="39133" r="16547" b="26165"/>
          <a:stretch>
            <a:fillRect/>
          </a:stretch>
        </p:blipFill>
        <p:spPr>
          <a:xfrm>
            <a:off x="6831407" y="1779179"/>
            <a:ext cx="4977135" cy="36616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8940AF-6CB8-C3BD-C004-7EF70FCAC3A5}"/>
              </a:ext>
            </a:extLst>
          </p:cNvPr>
          <p:cNvSpPr txBox="1"/>
          <p:nvPr/>
        </p:nvSpPr>
        <p:spPr>
          <a:xfrm>
            <a:off x="3239729" y="5614218"/>
            <a:ext cx="229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Дополнительное отверстие для 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WLS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82FD6AE-3478-ED8F-90C4-96421C29196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385187" y="4719484"/>
            <a:ext cx="235974" cy="8947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EFA3169-1722-C777-6176-530C53439630}"/>
              </a:ext>
            </a:extLst>
          </p:cNvPr>
          <p:cNvSpPr txBox="1"/>
          <p:nvPr/>
        </p:nvSpPr>
        <p:spPr>
          <a:xfrm>
            <a:off x="562594" y="5614218"/>
            <a:ext cx="219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Референсный 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LED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56EF655-3D04-0433-FA4E-4B0E6B6CDD1C}"/>
              </a:ext>
            </a:extLst>
          </p:cNvPr>
          <p:cNvCxnSpPr>
            <a:stCxn id="17" idx="0"/>
          </p:cNvCxnSpPr>
          <p:nvPr/>
        </p:nvCxnSpPr>
        <p:spPr>
          <a:xfrm flipV="1">
            <a:off x="1660331" y="4326194"/>
            <a:ext cx="778069" cy="1288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44C87D7A-CAC1-73AA-B914-B9FCE3E57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338C2C-1CF6-0B1C-9767-6E0DCCA84E0E}"/>
              </a:ext>
            </a:extLst>
          </p:cNvPr>
          <p:cNvSpPr txBox="1"/>
          <p:nvPr/>
        </p:nvSpPr>
        <p:spPr>
          <a:xfrm>
            <a:off x="4244950" y="1859953"/>
            <a:ext cx="172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Ввод света в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тайл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E922EDA8-FBB8-5131-1183-D9ACD81734EE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4709652" y="2567839"/>
            <a:ext cx="398079" cy="967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36005-3468-0E08-69A9-DAFE105FDB1D}"/>
              </a:ext>
            </a:extLst>
          </p:cNvPr>
          <p:cNvSpPr txBox="1"/>
          <p:nvPr/>
        </p:nvSpPr>
        <p:spPr>
          <a:xfrm>
            <a:off x="10353368" y="1779179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LED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410нм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A742A07-CD70-8BBB-F447-D613CCBEF9DB}"/>
              </a:ext>
            </a:extLst>
          </p:cNvPr>
          <p:cNvCxnSpPr>
            <a:cxnSpLocks/>
          </p:cNvCxnSpPr>
          <p:nvPr/>
        </p:nvCxnSpPr>
        <p:spPr>
          <a:xfrm flipH="1">
            <a:off x="9901084" y="2035277"/>
            <a:ext cx="452284" cy="411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5D77E3D-C682-30B2-A2B3-0DE9BF814DA6}"/>
              </a:ext>
            </a:extLst>
          </p:cNvPr>
          <p:cNvSpPr txBox="1"/>
          <p:nvPr/>
        </p:nvSpPr>
        <p:spPr>
          <a:xfrm>
            <a:off x="7370450" y="5575442"/>
            <a:ext cx="215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Чистое волокно, хвостик 2мм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F16BD98A-D6C6-C534-12D6-615B697AC67E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8448954" y="4503174"/>
            <a:ext cx="754040" cy="10722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99EC508-5082-D745-84B7-56835187B4A2}"/>
              </a:ext>
            </a:extLst>
          </p:cNvPr>
          <p:cNvSpPr txBox="1"/>
          <p:nvPr/>
        </p:nvSpPr>
        <p:spPr>
          <a:xfrm>
            <a:off x="6792683" y="1883706"/>
            <a:ext cx="1683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Оптический коннектор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FBCF6099-6160-AC12-D53C-DCAE92CF42FA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8475749" y="2237649"/>
            <a:ext cx="727245" cy="3845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93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1B9C4-C692-8B57-B3CB-95909D72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Установка для измерений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4ED58-6284-DD08-C852-73C1C8D3F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Источник питания: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Keithley 2400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Генератор импульсов: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Rigol …</a:t>
            </a: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Анализатор: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Lecroy 620Zi</a:t>
            </a:r>
          </a:p>
          <a:p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Измеряемые параметры:</a:t>
            </a: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Заряд, снимаемый с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СКО заряда</a:t>
            </a: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СКО задержки между триггером и откликом</a:t>
            </a: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Длительность импульса</a:t>
            </a:r>
          </a:p>
          <a:p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F2FB3D-CEBD-4C62-1F01-CC7457AF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779F07-12FF-7D49-33B6-BC7EC6A9A8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39" t="19212" r="32178" b="18423"/>
          <a:stretch>
            <a:fillRect/>
          </a:stretch>
        </p:blipFill>
        <p:spPr>
          <a:xfrm>
            <a:off x="6676704" y="1435510"/>
            <a:ext cx="5111574" cy="3231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7E7B75-BF68-9C65-81EE-81DD5ADC5BAA}"/>
              </a:ext>
            </a:extLst>
          </p:cNvPr>
          <p:cNvSpPr txBox="1"/>
          <p:nvPr/>
        </p:nvSpPr>
        <p:spPr>
          <a:xfrm>
            <a:off x="7276472" y="4861659"/>
            <a:ext cx="36408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Вход осциллографа: 50Ом</a:t>
            </a: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Параметры импульса на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LED: 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амплитуда: 5В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длительность: 15нс</a:t>
            </a:r>
          </a:p>
          <a:p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Расстояние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тайл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5см</a:t>
            </a:r>
          </a:p>
        </p:txBody>
      </p:sp>
    </p:spTree>
    <p:extLst>
      <p:ext uri="{BB962C8B-B14F-4D97-AF65-F5344CB8AC3E}">
        <p14:creationId xmlns:p14="http://schemas.microsoft.com/office/powerpoint/2010/main" val="433228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FD09B-3946-F148-049E-6BCCFB012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Зависимость заряда от числа витков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23D5EB-210F-8EC0-F6FC-151042987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70965478-76F1-4C8B-E8BC-FF2F110F43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020101"/>
              </p:ext>
            </p:extLst>
          </p:nvPr>
        </p:nvGraphicFramePr>
        <p:xfrm>
          <a:off x="368709" y="1929580"/>
          <a:ext cx="5400367" cy="4269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38DFF6B3-62D6-42BC-F456-2E043DCD73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6189654"/>
              </p:ext>
            </p:extLst>
          </p:nvPr>
        </p:nvGraphicFramePr>
        <p:xfrm>
          <a:off x="6096000" y="1929579"/>
          <a:ext cx="5400366" cy="4269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3791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8CA13-DA3A-E75E-139A-29D9A80A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167"/>
            <a:ext cx="11001312" cy="1325563"/>
          </a:xfrm>
        </p:spPr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Временное разрешение и ширина сигнала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3FC816-2197-2F84-A18B-36AFF89D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5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7746325D-D170-4673-A6C3-E2FFE3AC2F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752196"/>
              </p:ext>
            </p:extLst>
          </p:nvPr>
        </p:nvGraphicFramePr>
        <p:xfrm>
          <a:off x="352486" y="2042528"/>
          <a:ext cx="5743513" cy="3876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7A976261-CEAD-F4EE-1FCC-30274918F6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636415"/>
              </p:ext>
            </p:extLst>
          </p:nvPr>
        </p:nvGraphicFramePr>
        <p:xfrm>
          <a:off x="6095999" y="2042528"/>
          <a:ext cx="5743513" cy="3876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2024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EE662-5699-F5DF-E6A0-8F853DC9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«Референсный» светодиод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F39415-1AA7-63CC-603F-9C1FD80D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6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A838568-8F3D-A49F-B0E8-5AAB2FA0F2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825716"/>
              </p:ext>
            </p:extLst>
          </p:nvPr>
        </p:nvGraphicFramePr>
        <p:xfrm>
          <a:off x="586248" y="1847850"/>
          <a:ext cx="722056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BCCE3E-65D9-D956-137C-EA4185869B48}"/>
              </a:ext>
            </a:extLst>
          </p:cNvPr>
          <p:cNvSpPr txBox="1"/>
          <p:nvPr/>
        </p:nvSpPr>
        <p:spPr>
          <a:xfrm>
            <a:off x="7789607" y="1690688"/>
            <a:ext cx="43851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Разброс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~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Малая амплитуда сигнала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Систематический максимум на 4 витках (визуально обнаруживается дефект кора волокна на 4 витке)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- ???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F985B8-EBC4-C664-2084-BF822D759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073" t="29744" r="26741" b="11645"/>
          <a:stretch>
            <a:fillRect/>
          </a:stretch>
        </p:blipFill>
        <p:spPr>
          <a:xfrm>
            <a:off x="8410469" y="3738403"/>
            <a:ext cx="2572379" cy="2618345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34C1B09-1A42-081E-3A6A-56C0C834BF9A}"/>
              </a:ext>
            </a:extLst>
          </p:cNvPr>
          <p:cNvSpPr/>
          <p:nvPr/>
        </p:nvSpPr>
        <p:spPr>
          <a:xfrm>
            <a:off x="9395209" y="4461467"/>
            <a:ext cx="823965" cy="813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9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B36F5-35EC-7C8F-FAE0-7AB6F03E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Планы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641D10-932C-74C3-9DE6-7C328B89A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Измерения с б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ó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льшим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расстоянием между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тайлом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Анализ проблем при свечении в волокно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Анализ возможности обнаружения дефектов кора волокна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BA533B-308F-0F05-B7ED-3A3D6BB4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7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642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206</Words>
  <Application>Microsoft Office PowerPoint</Application>
  <PresentationFormat>Широкоэкранный</PresentationFormat>
  <Paragraphs>57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</vt:lpstr>
      <vt:lpstr>Тема Office</vt:lpstr>
      <vt:lpstr>Effect of WLS number of loops and outer length on tile detector performance</vt:lpstr>
      <vt:lpstr>Тайл для тестирования</vt:lpstr>
      <vt:lpstr>Установка для измерений</vt:lpstr>
      <vt:lpstr>Зависимость заряда от числа витков</vt:lpstr>
      <vt:lpstr>Временное разрешение и ширина сигнала</vt:lpstr>
      <vt:lpstr>«Референсный» светодиод</vt:lpstr>
      <vt:lpstr>Планы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qwe rty</dc:creator>
  <cp:lastModifiedBy>qwe rty</cp:lastModifiedBy>
  <cp:revision>7</cp:revision>
  <dcterms:created xsi:type="dcterms:W3CDTF">2025-10-13T21:08:15Z</dcterms:created>
  <dcterms:modified xsi:type="dcterms:W3CDTF">2025-10-13T22:15:46Z</dcterms:modified>
</cp:coreProperties>
</file>