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</p:sldMasterIdLst>
  <p:notesMasterIdLst>
    <p:notesMasterId r:id="rId35"/>
  </p:notesMasterIdLst>
  <p:sldIdLst>
    <p:sldId id="382" r:id="rId3"/>
    <p:sldId id="415" r:id="rId4"/>
    <p:sldId id="427" r:id="rId5"/>
    <p:sldId id="402" r:id="rId6"/>
    <p:sldId id="435" r:id="rId7"/>
    <p:sldId id="454" r:id="rId8"/>
    <p:sldId id="478" r:id="rId9"/>
    <p:sldId id="475" r:id="rId10"/>
    <p:sldId id="477" r:id="rId11"/>
    <p:sldId id="479" r:id="rId12"/>
    <p:sldId id="476" r:id="rId13"/>
    <p:sldId id="388" r:id="rId14"/>
    <p:sldId id="462" r:id="rId15"/>
    <p:sldId id="474" r:id="rId16"/>
    <p:sldId id="437" r:id="rId17"/>
    <p:sldId id="400" r:id="rId18"/>
    <p:sldId id="380" r:id="rId19"/>
    <p:sldId id="457" r:id="rId20"/>
    <p:sldId id="379" r:id="rId21"/>
    <p:sldId id="403" r:id="rId22"/>
    <p:sldId id="404" r:id="rId23"/>
    <p:sldId id="405" r:id="rId24"/>
    <p:sldId id="366" r:id="rId25"/>
    <p:sldId id="325" r:id="rId26"/>
    <p:sldId id="421" r:id="rId27"/>
    <p:sldId id="433" r:id="rId28"/>
    <p:sldId id="434" r:id="rId29"/>
    <p:sldId id="468" r:id="rId30"/>
    <p:sldId id="464" r:id="rId31"/>
    <p:sldId id="438" r:id="rId32"/>
    <p:sldId id="463" r:id="rId33"/>
    <p:sldId id="467" r:id="rId34"/>
  </p:sldIdLst>
  <p:sldSz cx="10080625" cy="7559675"/>
  <p:notesSz cx="7559675" cy="10691813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E8E00"/>
    <a:srgbClr val="DDDDDD"/>
    <a:srgbClr val="09E90E"/>
    <a:srgbClr val="FF9900"/>
    <a:srgbClr val="63F9F9"/>
    <a:srgbClr val="9FF890"/>
    <a:srgbClr val="9EF098"/>
    <a:srgbClr val="0AF610"/>
    <a:srgbClr val="6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53" autoAdjust="0"/>
    <p:restoredTop sz="94660"/>
  </p:normalViewPr>
  <p:slideViewPr>
    <p:cSldViewPr>
      <p:cViewPr varScale="1">
        <p:scale>
          <a:sx n="76" d="100"/>
          <a:sy n="76" d="100"/>
        </p:scale>
        <p:origin x="1546" y="7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75" d="100"/>
        <a:sy n="75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46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ksey Tishevskiy" userId="472043d3e6891bfc" providerId="Windows Live" clId="Web-{938A09DF-F971-47E6-B0B1-198A477C9893}"/>
    <pc:docChg chg="modSld">
      <pc:chgData name="Aleksey Tishevskiy" userId="472043d3e6891bfc" providerId="Windows Live" clId="Web-{938A09DF-F971-47E6-B0B1-198A477C9893}" dt="2023-04-12T11:08:07.763" v="3"/>
      <pc:docMkLst>
        <pc:docMk/>
      </pc:docMkLst>
      <pc:sldChg chg="addSp delSp modSp">
        <pc:chgData name="Aleksey Tishevskiy" userId="472043d3e6891bfc" providerId="Windows Live" clId="Web-{938A09DF-F971-47E6-B0B1-198A477C9893}" dt="2023-04-12T11:08:07.763" v="3"/>
        <pc:sldMkLst>
          <pc:docMk/>
          <pc:sldMk cId="0" sldId="300"/>
        </pc:sldMkLst>
        <pc:spChg chg="add del mod">
          <ac:chgData name="Aleksey Tishevskiy" userId="472043d3e6891bfc" providerId="Windows Live" clId="Web-{938A09DF-F971-47E6-B0B1-198A477C9893}" dt="2023-04-12T11:08:07.763" v="3"/>
          <ac:spMkLst>
            <pc:docMk/>
            <pc:sldMk cId="0" sldId="300"/>
            <ac:spMk id="5" creationId="{D828CEC8-C867-D960-83C9-11DA9BB5E42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>
            <a:extLst>
              <a:ext uri="{FF2B5EF4-FFF2-40B4-BE49-F238E27FC236}">
                <a16:creationId xmlns:a16="http://schemas.microsoft.com/office/drawing/2014/main" id="{17A0E0D0-EA1C-7D8A-259F-867E19377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051" name="AutoShape 2">
            <a:extLst>
              <a:ext uri="{FF2B5EF4-FFF2-40B4-BE49-F238E27FC236}">
                <a16:creationId xmlns:a16="http://schemas.microsoft.com/office/drawing/2014/main" id="{B6F2B608-0B09-E8B3-4771-BE771614F0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052" name="AutoShape 3">
            <a:extLst>
              <a:ext uri="{FF2B5EF4-FFF2-40B4-BE49-F238E27FC236}">
                <a16:creationId xmlns:a16="http://schemas.microsoft.com/office/drawing/2014/main" id="{20539199-ABA2-EF33-F190-0A5628313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053" name="AutoShape 4">
            <a:extLst>
              <a:ext uri="{FF2B5EF4-FFF2-40B4-BE49-F238E27FC236}">
                <a16:creationId xmlns:a16="http://schemas.microsoft.com/office/drawing/2014/main" id="{D33D4E5C-AA61-ED25-9C27-29BCCC3E4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054" name="AutoShape 5">
            <a:extLst>
              <a:ext uri="{FF2B5EF4-FFF2-40B4-BE49-F238E27FC236}">
                <a16:creationId xmlns:a16="http://schemas.microsoft.com/office/drawing/2014/main" id="{D8F0CF4F-295A-0E79-70EA-E4BC04FA6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055" name="AutoShape 6">
            <a:extLst>
              <a:ext uri="{FF2B5EF4-FFF2-40B4-BE49-F238E27FC236}">
                <a16:creationId xmlns:a16="http://schemas.microsoft.com/office/drawing/2014/main" id="{DB81CD27-ABA5-DB54-17F4-8D17A5CF4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056" name="AutoShape 7">
            <a:extLst>
              <a:ext uri="{FF2B5EF4-FFF2-40B4-BE49-F238E27FC236}">
                <a16:creationId xmlns:a16="http://schemas.microsoft.com/office/drawing/2014/main" id="{EE482307-8ADD-8826-8183-231771483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057" name="AutoShape 8">
            <a:extLst>
              <a:ext uri="{FF2B5EF4-FFF2-40B4-BE49-F238E27FC236}">
                <a16:creationId xmlns:a16="http://schemas.microsoft.com/office/drawing/2014/main" id="{C7212157-85BD-F192-2C86-852EA8EFB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058" name="AutoShape 9">
            <a:extLst>
              <a:ext uri="{FF2B5EF4-FFF2-40B4-BE49-F238E27FC236}">
                <a16:creationId xmlns:a16="http://schemas.microsoft.com/office/drawing/2014/main" id="{F7FC6D3A-7290-2669-992B-4B5DE6E01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059" name="AutoShape 10">
            <a:extLst>
              <a:ext uri="{FF2B5EF4-FFF2-40B4-BE49-F238E27FC236}">
                <a16:creationId xmlns:a16="http://schemas.microsoft.com/office/drawing/2014/main" id="{4DB9EC55-3D78-847F-A781-0CEE7B621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060" name="AutoShape 11">
            <a:extLst>
              <a:ext uri="{FF2B5EF4-FFF2-40B4-BE49-F238E27FC236}">
                <a16:creationId xmlns:a16="http://schemas.microsoft.com/office/drawing/2014/main" id="{95B5E514-1117-B096-71D0-7C8EDAC7A8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061" name="AutoShape 12">
            <a:extLst>
              <a:ext uri="{FF2B5EF4-FFF2-40B4-BE49-F238E27FC236}">
                <a16:creationId xmlns:a16="http://schemas.microsoft.com/office/drawing/2014/main" id="{A657F73A-55B9-82C6-96CA-CF22CE929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062" name="AutoShape 13">
            <a:extLst>
              <a:ext uri="{FF2B5EF4-FFF2-40B4-BE49-F238E27FC236}">
                <a16:creationId xmlns:a16="http://schemas.microsoft.com/office/drawing/2014/main" id="{79E380A8-C7B1-DCD4-DB0C-9E6C0FD64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063" name="AutoShape 14">
            <a:extLst>
              <a:ext uri="{FF2B5EF4-FFF2-40B4-BE49-F238E27FC236}">
                <a16:creationId xmlns:a16="http://schemas.microsoft.com/office/drawing/2014/main" id="{E4A55648-60D1-9806-32C4-7585676CA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064" name="AutoShape 15">
            <a:extLst>
              <a:ext uri="{FF2B5EF4-FFF2-40B4-BE49-F238E27FC236}">
                <a16:creationId xmlns:a16="http://schemas.microsoft.com/office/drawing/2014/main" id="{2E8644A0-C7C6-C0F0-EAF1-5C196232D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065" name="AutoShape 16">
            <a:extLst>
              <a:ext uri="{FF2B5EF4-FFF2-40B4-BE49-F238E27FC236}">
                <a16:creationId xmlns:a16="http://schemas.microsoft.com/office/drawing/2014/main" id="{F525E5B3-9635-9544-8AE3-D1D8C2314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066" name="AutoShape 17">
            <a:extLst>
              <a:ext uri="{FF2B5EF4-FFF2-40B4-BE49-F238E27FC236}">
                <a16:creationId xmlns:a16="http://schemas.microsoft.com/office/drawing/2014/main" id="{5AED8A6D-4B4D-4CE9-50B7-119A4CCFD9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067" name="AutoShape 18">
            <a:extLst>
              <a:ext uri="{FF2B5EF4-FFF2-40B4-BE49-F238E27FC236}">
                <a16:creationId xmlns:a16="http://schemas.microsoft.com/office/drawing/2014/main" id="{62770BBC-7117-4838-6AFB-95C9495EC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068" name="Rectangle 19">
            <a:extLst>
              <a:ext uri="{FF2B5EF4-FFF2-40B4-BE49-F238E27FC236}">
                <a16:creationId xmlns:a16="http://schemas.microsoft.com/office/drawing/2014/main" id="{6AAE3E8C-AF78-B3F4-F105-D8B15FFD59F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14950" cy="397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20">
            <a:extLst>
              <a:ext uri="{FF2B5EF4-FFF2-40B4-BE49-F238E27FC236}">
                <a16:creationId xmlns:a16="http://schemas.microsoft.com/office/drawing/2014/main" id="{80F6A03A-253D-F727-A5A9-88A8FFB633BB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18213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noProof="0"/>
          </a:p>
        </p:txBody>
      </p:sp>
      <p:sp>
        <p:nvSpPr>
          <p:cNvPr id="2070" name="Text Box 21">
            <a:extLst>
              <a:ext uri="{FF2B5EF4-FFF2-40B4-BE49-F238E27FC236}">
                <a16:creationId xmlns:a16="http://schemas.microsoft.com/office/drawing/2014/main" id="{09F8259C-3BD2-8B33-3578-901595837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071" name="Text Box 22">
            <a:extLst>
              <a:ext uri="{FF2B5EF4-FFF2-40B4-BE49-F238E27FC236}">
                <a16:creationId xmlns:a16="http://schemas.microsoft.com/office/drawing/2014/main" id="{6E2E24A4-F575-3D77-3C73-26CA8D405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072" name="Text Box 23">
            <a:extLst>
              <a:ext uri="{FF2B5EF4-FFF2-40B4-BE49-F238E27FC236}">
                <a16:creationId xmlns:a16="http://schemas.microsoft.com/office/drawing/2014/main" id="{A4682A0E-5359-C289-BEE3-C2AA5D8C6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" name="Rectangle 24">
            <a:extLst>
              <a:ext uri="{FF2B5EF4-FFF2-40B4-BE49-F238E27FC236}">
                <a16:creationId xmlns:a16="http://schemas.microsoft.com/office/drawing/2014/main" id="{63FE6881-150F-F0D4-F9D1-E616AD11B1D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5120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fld id="{696D44D3-1561-42B7-99BA-77995682D1F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4">
            <a:extLst>
              <a:ext uri="{FF2B5EF4-FFF2-40B4-BE49-F238E27FC236}">
                <a16:creationId xmlns:a16="http://schemas.microsoft.com/office/drawing/2014/main" id="{187F5487-07CE-F142-EB12-D030F850EBD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2B5A1E1-62F2-44F6-9245-F546C755ECF4}" type="slidenum">
              <a:rPr lang="ru-RU" altLang="ru-RU" sz="1400"/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ru-RU" altLang="ru-RU" sz="1400"/>
          </a:p>
        </p:txBody>
      </p:sp>
      <p:sp>
        <p:nvSpPr>
          <p:cNvPr id="4099" name="Text Box 1">
            <a:extLst>
              <a:ext uri="{FF2B5EF4-FFF2-40B4-BE49-F238E27FC236}">
                <a16:creationId xmlns:a16="http://schemas.microsoft.com/office/drawing/2014/main" id="{BF0688C4-B25E-8B19-4ADD-424A8637A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6AF6998C-D948-444E-BB3F-ABB6ABF29416}" type="slidenum">
              <a:rPr lang="ru-RU" altLang="ru-RU" sz="1400">
                <a:cs typeface="Lucida Sans Unicode" panose="020B0602030504020204" pitchFamily="34" charset="0"/>
              </a:rPr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ru-RU" altLang="ru-RU" sz="1400">
              <a:cs typeface="Lucida Sans Unicode" panose="020B0602030504020204" pitchFamily="34" charset="0"/>
            </a:endParaRPr>
          </a:p>
        </p:txBody>
      </p:sp>
      <p:sp>
        <p:nvSpPr>
          <p:cNvPr id="4100" name="Rectangle 2">
            <a:extLst>
              <a:ext uri="{FF2B5EF4-FFF2-40B4-BE49-F238E27FC236}">
                <a16:creationId xmlns:a16="http://schemas.microsoft.com/office/drawing/2014/main" id="{44C6A9A9-B35E-D17B-95E5-4B6676D02D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3525" cy="40068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1" name="Text Box 3">
            <a:extLst>
              <a:ext uri="{FF2B5EF4-FFF2-40B4-BE49-F238E27FC236}">
                <a16:creationId xmlns:a16="http://schemas.microsoft.com/office/drawing/2014/main" id="{191E1993-4B98-7700-42AB-D6155FE65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4102" name="Text Box 4">
            <a:extLst>
              <a:ext uri="{FF2B5EF4-FFF2-40B4-BE49-F238E27FC236}">
                <a16:creationId xmlns:a16="http://schemas.microsoft.com/office/drawing/2014/main" id="{8E991CA0-A922-0978-C018-C9C7934033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3613" cy="480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729706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4">
            <a:extLst>
              <a:ext uri="{FF2B5EF4-FFF2-40B4-BE49-F238E27FC236}">
                <a16:creationId xmlns:a16="http://schemas.microsoft.com/office/drawing/2014/main" id="{8B1BC36A-1E0F-3FE8-9048-4992D8273E3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CCF0E10-CC45-42F6-B021-FFA658FBC5D1}" type="slidenum">
              <a:rPr lang="ru-RU" altLang="ru-RU" sz="1400"/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ru-RU" altLang="ru-RU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C4A3538E-1854-D786-100F-448A278029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0350" cy="40036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Text Box 2">
            <a:extLst>
              <a:ext uri="{FF2B5EF4-FFF2-40B4-BE49-F238E27FC236}">
                <a16:creationId xmlns:a16="http://schemas.microsoft.com/office/drawing/2014/main" id="{D56E1372-803F-3318-993A-298139214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3613" cy="480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18387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4">
            <a:extLst>
              <a:ext uri="{FF2B5EF4-FFF2-40B4-BE49-F238E27FC236}">
                <a16:creationId xmlns:a16="http://schemas.microsoft.com/office/drawing/2014/main" id="{8B1BC36A-1E0F-3FE8-9048-4992D8273E3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CCF0E10-CC45-42F6-B021-FFA658FBC5D1}" type="slidenum">
              <a:rPr lang="ru-RU" altLang="ru-RU" sz="1400"/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ru-RU" altLang="ru-RU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C4A3538E-1854-D786-100F-448A278029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0350" cy="40036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Text Box 2">
            <a:extLst>
              <a:ext uri="{FF2B5EF4-FFF2-40B4-BE49-F238E27FC236}">
                <a16:creationId xmlns:a16="http://schemas.microsoft.com/office/drawing/2014/main" id="{D56E1372-803F-3318-993A-298139214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3613" cy="480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53438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4">
            <a:extLst>
              <a:ext uri="{FF2B5EF4-FFF2-40B4-BE49-F238E27FC236}">
                <a16:creationId xmlns:a16="http://schemas.microsoft.com/office/drawing/2014/main" id="{F5740A78-CD1C-B88B-7D23-998A2DD1C47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A50413B-2AEA-4EB0-957E-A294BD6A9BCC}" type="slidenum">
              <a:rPr lang="ru-RU" altLang="ru-RU" sz="1400"/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ru-RU" altLang="ru-RU" sz="1400"/>
          </a:p>
        </p:txBody>
      </p:sp>
      <p:sp>
        <p:nvSpPr>
          <p:cNvPr id="20483" name="Text Box 1">
            <a:extLst>
              <a:ext uri="{FF2B5EF4-FFF2-40B4-BE49-F238E27FC236}">
                <a16:creationId xmlns:a16="http://schemas.microsoft.com/office/drawing/2014/main" id="{98C819EA-5B98-71D7-95A7-4B145853B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AC537163-063E-4050-B94A-9AFE85CE1A3F}" type="slidenum">
              <a:rPr lang="ru-RU" altLang="ru-RU" sz="1400">
                <a:cs typeface="Lucida Sans Unicode" panose="020B0602030504020204" pitchFamily="34" charset="0"/>
              </a:rPr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ru-RU" altLang="ru-RU" sz="1400">
              <a:cs typeface="Lucida Sans Unicode" panose="020B0602030504020204" pitchFamily="34" charset="0"/>
            </a:endParaRPr>
          </a:p>
        </p:txBody>
      </p:sp>
      <p:sp>
        <p:nvSpPr>
          <p:cNvPr id="20484" name="Rectangle 2">
            <a:extLst>
              <a:ext uri="{FF2B5EF4-FFF2-40B4-BE49-F238E27FC236}">
                <a16:creationId xmlns:a16="http://schemas.microsoft.com/office/drawing/2014/main" id="{0B4FE4AD-6698-8F4C-1BF4-C9F9890256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3525" cy="40068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5" name="Text Box 3">
            <a:extLst>
              <a:ext uri="{FF2B5EF4-FFF2-40B4-BE49-F238E27FC236}">
                <a16:creationId xmlns:a16="http://schemas.microsoft.com/office/drawing/2014/main" id="{B776E1DD-75DE-DA13-A76D-FC7A8F359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337227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4">
            <a:extLst>
              <a:ext uri="{FF2B5EF4-FFF2-40B4-BE49-F238E27FC236}">
                <a16:creationId xmlns:a16="http://schemas.microsoft.com/office/drawing/2014/main" id="{F5740A78-CD1C-B88B-7D23-998A2DD1C47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A50413B-2AEA-4EB0-957E-A294BD6A9BCC}" type="slidenum">
              <a:rPr lang="ru-RU" altLang="ru-RU" sz="1400"/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ru-RU" altLang="ru-RU" sz="1400"/>
          </a:p>
        </p:txBody>
      </p:sp>
      <p:sp>
        <p:nvSpPr>
          <p:cNvPr id="20483" name="Text Box 1">
            <a:extLst>
              <a:ext uri="{FF2B5EF4-FFF2-40B4-BE49-F238E27FC236}">
                <a16:creationId xmlns:a16="http://schemas.microsoft.com/office/drawing/2014/main" id="{98C819EA-5B98-71D7-95A7-4B145853B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AC537163-063E-4050-B94A-9AFE85CE1A3F}" type="slidenum">
              <a:rPr lang="ru-RU" altLang="ru-RU" sz="1400">
                <a:cs typeface="Lucida Sans Unicode" panose="020B0602030504020204" pitchFamily="34" charset="0"/>
              </a:rPr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ru-RU" altLang="ru-RU" sz="1400">
              <a:cs typeface="Lucida Sans Unicode" panose="020B0602030504020204" pitchFamily="34" charset="0"/>
            </a:endParaRPr>
          </a:p>
        </p:txBody>
      </p:sp>
      <p:sp>
        <p:nvSpPr>
          <p:cNvPr id="20484" name="Rectangle 2">
            <a:extLst>
              <a:ext uri="{FF2B5EF4-FFF2-40B4-BE49-F238E27FC236}">
                <a16:creationId xmlns:a16="http://schemas.microsoft.com/office/drawing/2014/main" id="{0B4FE4AD-6698-8F4C-1BF4-C9F9890256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3525" cy="40068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5" name="Text Box 3">
            <a:extLst>
              <a:ext uri="{FF2B5EF4-FFF2-40B4-BE49-F238E27FC236}">
                <a16:creationId xmlns:a16="http://schemas.microsoft.com/office/drawing/2014/main" id="{B776E1DD-75DE-DA13-A76D-FC7A8F359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778502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4">
            <a:extLst>
              <a:ext uri="{FF2B5EF4-FFF2-40B4-BE49-F238E27FC236}">
                <a16:creationId xmlns:a16="http://schemas.microsoft.com/office/drawing/2014/main" id="{307EAE8B-3CA4-B755-C86F-45143C041B3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0945EB4-15BE-44D3-B27C-F00F04E89A67}" type="slidenum">
              <a:rPr lang="ru-RU" altLang="ru-RU" sz="1400"/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ru-RU" altLang="ru-RU" sz="1400"/>
          </a:p>
        </p:txBody>
      </p:sp>
      <p:sp>
        <p:nvSpPr>
          <p:cNvPr id="36867" name="Rectangle 1">
            <a:extLst>
              <a:ext uri="{FF2B5EF4-FFF2-40B4-BE49-F238E27FC236}">
                <a16:creationId xmlns:a16="http://schemas.microsoft.com/office/drawing/2014/main" id="{EB51D813-A645-08BF-CCDD-6F44CF38CC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0350" cy="40036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8" name="Text Box 2">
            <a:extLst>
              <a:ext uri="{FF2B5EF4-FFF2-40B4-BE49-F238E27FC236}">
                <a16:creationId xmlns:a16="http://schemas.microsoft.com/office/drawing/2014/main" id="{26EFD575-0B5F-0C7F-46FA-59ACCB6C7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3613" cy="480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067617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4">
            <a:extLst>
              <a:ext uri="{FF2B5EF4-FFF2-40B4-BE49-F238E27FC236}">
                <a16:creationId xmlns:a16="http://schemas.microsoft.com/office/drawing/2014/main" id="{F5740A78-CD1C-B88B-7D23-998A2DD1C47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A50413B-2AEA-4EB0-957E-A294BD6A9BCC}" type="slidenum">
              <a:rPr lang="ru-RU" altLang="ru-RU" sz="1400"/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ru-RU" altLang="ru-RU" sz="1400"/>
          </a:p>
        </p:txBody>
      </p:sp>
      <p:sp>
        <p:nvSpPr>
          <p:cNvPr id="20483" name="Text Box 1">
            <a:extLst>
              <a:ext uri="{FF2B5EF4-FFF2-40B4-BE49-F238E27FC236}">
                <a16:creationId xmlns:a16="http://schemas.microsoft.com/office/drawing/2014/main" id="{98C819EA-5B98-71D7-95A7-4B145853B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AC537163-063E-4050-B94A-9AFE85CE1A3F}" type="slidenum">
              <a:rPr lang="ru-RU" altLang="ru-RU" sz="1400">
                <a:cs typeface="Lucida Sans Unicode" panose="020B0602030504020204" pitchFamily="34" charset="0"/>
              </a:rPr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ru-RU" altLang="ru-RU" sz="1400">
              <a:cs typeface="Lucida Sans Unicode" panose="020B0602030504020204" pitchFamily="34" charset="0"/>
            </a:endParaRPr>
          </a:p>
        </p:txBody>
      </p:sp>
      <p:sp>
        <p:nvSpPr>
          <p:cNvPr id="20484" name="Rectangle 2">
            <a:extLst>
              <a:ext uri="{FF2B5EF4-FFF2-40B4-BE49-F238E27FC236}">
                <a16:creationId xmlns:a16="http://schemas.microsoft.com/office/drawing/2014/main" id="{0B4FE4AD-6698-8F4C-1BF4-C9F9890256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3525" cy="40068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5" name="Text Box 3">
            <a:extLst>
              <a:ext uri="{FF2B5EF4-FFF2-40B4-BE49-F238E27FC236}">
                <a16:creationId xmlns:a16="http://schemas.microsoft.com/office/drawing/2014/main" id="{B776E1DD-75DE-DA13-A76D-FC7A8F359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410104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4">
            <a:extLst>
              <a:ext uri="{FF2B5EF4-FFF2-40B4-BE49-F238E27FC236}">
                <a16:creationId xmlns:a16="http://schemas.microsoft.com/office/drawing/2014/main" id="{E2A32040-4BCB-09E6-3755-90F21210D9D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4D90C1E-3FF5-4D43-A64C-9063606D9DE8}" type="slidenum">
              <a:rPr lang="ru-RU" altLang="ru-RU" sz="1400"/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ru-RU" altLang="ru-RU" sz="1400"/>
          </a:p>
        </p:txBody>
      </p:sp>
      <p:sp>
        <p:nvSpPr>
          <p:cNvPr id="57347" name="Rectangle 1">
            <a:extLst>
              <a:ext uri="{FF2B5EF4-FFF2-40B4-BE49-F238E27FC236}">
                <a16:creationId xmlns:a16="http://schemas.microsoft.com/office/drawing/2014/main" id="{810DD6C5-ADE1-0A40-C2BF-91A04CBD10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0350" cy="40036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8" name="Text Box 2">
            <a:extLst>
              <a:ext uri="{FF2B5EF4-FFF2-40B4-BE49-F238E27FC236}">
                <a16:creationId xmlns:a16="http://schemas.microsoft.com/office/drawing/2014/main" id="{22DBFEF9-DE10-0C5F-6779-73A029FF51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3613" cy="480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76380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4">
            <a:extLst>
              <a:ext uri="{FF2B5EF4-FFF2-40B4-BE49-F238E27FC236}">
                <a16:creationId xmlns:a16="http://schemas.microsoft.com/office/drawing/2014/main" id="{B7365512-9A79-C725-0476-92BE4F0B879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CA770C7-7145-4B70-B06F-447EA3CA5473}" type="slidenum">
              <a:rPr lang="ru-RU" altLang="ru-RU" sz="1400"/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ru-RU" altLang="ru-RU" sz="1400"/>
          </a:p>
        </p:txBody>
      </p:sp>
      <p:sp>
        <p:nvSpPr>
          <p:cNvPr id="59395" name="Rectangle 1">
            <a:extLst>
              <a:ext uri="{FF2B5EF4-FFF2-40B4-BE49-F238E27FC236}">
                <a16:creationId xmlns:a16="http://schemas.microsoft.com/office/drawing/2014/main" id="{3CB016AE-A7DA-E691-C1E1-EDBE308C82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0350" cy="40036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6" name="Text Box 2">
            <a:extLst>
              <a:ext uri="{FF2B5EF4-FFF2-40B4-BE49-F238E27FC236}">
                <a16:creationId xmlns:a16="http://schemas.microsoft.com/office/drawing/2014/main" id="{18F1C36C-A56C-E762-ACDD-9D9CA7801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3613" cy="480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717557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4">
            <a:extLst>
              <a:ext uri="{FF2B5EF4-FFF2-40B4-BE49-F238E27FC236}">
                <a16:creationId xmlns:a16="http://schemas.microsoft.com/office/drawing/2014/main" id="{8B1BC36A-1E0F-3FE8-9048-4992D8273E3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CCF0E10-CC45-42F6-B021-FFA658FBC5D1}" type="slidenum">
              <a:rPr lang="ru-RU" altLang="ru-RU" sz="1400"/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ru-RU" altLang="ru-RU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C4A3538E-1854-D786-100F-448A278029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0350" cy="40036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Text Box 2">
            <a:extLst>
              <a:ext uri="{FF2B5EF4-FFF2-40B4-BE49-F238E27FC236}">
                <a16:creationId xmlns:a16="http://schemas.microsoft.com/office/drawing/2014/main" id="{D56E1372-803F-3318-993A-298139214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3613" cy="480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384937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4">
            <a:extLst>
              <a:ext uri="{FF2B5EF4-FFF2-40B4-BE49-F238E27FC236}">
                <a16:creationId xmlns:a16="http://schemas.microsoft.com/office/drawing/2014/main" id="{307EAE8B-3CA4-B755-C86F-45143C041B3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0945EB4-15BE-44D3-B27C-F00F04E89A67}" type="slidenum">
              <a:rPr lang="ru-RU" altLang="ru-RU" sz="1400"/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ru-RU" altLang="ru-RU" sz="1400"/>
          </a:p>
        </p:txBody>
      </p:sp>
      <p:sp>
        <p:nvSpPr>
          <p:cNvPr id="36867" name="Rectangle 1">
            <a:extLst>
              <a:ext uri="{FF2B5EF4-FFF2-40B4-BE49-F238E27FC236}">
                <a16:creationId xmlns:a16="http://schemas.microsoft.com/office/drawing/2014/main" id="{EB51D813-A645-08BF-CCDD-6F44CF38CC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0350" cy="40036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8" name="Text Box 2">
            <a:extLst>
              <a:ext uri="{FF2B5EF4-FFF2-40B4-BE49-F238E27FC236}">
                <a16:creationId xmlns:a16="http://schemas.microsoft.com/office/drawing/2014/main" id="{26EFD575-0B5F-0C7F-46FA-59ACCB6C7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3613" cy="480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0538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4">
            <a:extLst>
              <a:ext uri="{FF2B5EF4-FFF2-40B4-BE49-F238E27FC236}">
                <a16:creationId xmlns:a16="http://schemas.microsoft.com/office/drawing/2014/main" id="{8B1BC36A-1E0F-3FE8-9048-4992D8273E3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CCF0E10-CC45-42F6-B021-FFA658FBC5D1}" type="slidenum">
              <a:rPr lang="ru-RU" altLang="ru-RU" sz="1400"/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ru-RU" altLang="ru-RU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C4A3538E-1854-D786-100F-448A278029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0350" cy="40036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Text Box 2">
            <a:extLst>
              <a:ext uri="{FF2B5EF4-FFF2-40B4-BE49-F238E27FC236}">
                <a16:creationId xmlns:a16="http://schemas.microsoft.com/office/drawing/2014/main" id="{D56E1372-803F-3318-993A-298139214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3613" cy="480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608798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4">
            <a:extLst>
              <a:ext uri="{FF2B5EF4-FFF2-40B4-BE49-F238E27FC236}">
                <a16:creationId xmlns:a16="http://schemas.microsoft.com/office/drawing/2014/main" id="{307EAE8B-3CA4-B755-C86F-45143C041B3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0945EB4-15BE-44D3-B27C-F00F04E89A67}" type="slidenum">
              <a:rPr lang="ru-RU" altLang="ru-RU" sz="1400"/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ru-RU" altLang="ru-RU" sz="1400"/>
          </a:p>
        </p:txBody>
      </p:sp>
      <p:sp>
        <p:nvSpPr>
          <p:cNvPr id="36867" name="Rectangle 1">
            <a:extLst>
              <a:ext uri="{FF2B5EF4-FFF2-40B4-BE49-F238E27FC236}">
                <a16:creationId xmlns:a16="http://schemas.microsoft.com/office/drawing/2014/main" id="{EB51D813-A645-08BF-CCDD-6F44CF38CC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0350" cy="40036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8" name="Text Box 2">
            <a:extLst>
              <a:ext uri="{FF2B5EF4-FFF2-40B4-BE49-F238E27FC236}">
                <a16:creationId xmlns:a16="http://schemas.microsoft.com/office/drawing/2014/main" id="{26EFD575-0B5F-0C7F-46FA-59ACCB6C7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3613" cy="480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02546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4">
            <a:extLst>
              <a:ext uri="{FF2B5EF4-FFF2-40B4-BE49-F238E27FC236}">
                <a16:creationId xmlns:a16="http://schemas.microsoft.com/office/drawing/2014/main" id="{307EAE8B-3CA4-B755-C86F-45143C041B3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0945EB4-15BE-44D3-B27C-F00F04E89A67}" type="slidenum">
              <a:rPr lang="ru-RU" altLang="ru-RU" sz="1400"/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ru-RU" altLang="ru-RU" sz="1400"/>
          </a:p>
        </p:txBody>
      </p:sp>
      <p:sp>
        <p:nvSpPr>
          <p:cNvPr id="36867" name="Rectangle 1">
            <a:extLst>
              <a:ext uri="{FF2B5EF4-FFF2-40B4-BE49-F238E27FC236}">
                <a16:creationId xmlns:a16="http://schemas.microsoft.com/office/drawing/2014/main" id="{EB51D813-A645-08BF-CCDD-6F44CF38CC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0350" cy="40036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8" name="Text Box 2">
            <a:extLst>
              <a:ext uri="{FF2B5EF4-FFF2-40B4-BE49-F238E27FC236}">
                <a16:creationId xmlns:a16="http://schemas.microsoft.com/office/drawing/2014/main" id="{26EFD575-0B5F-0C7F-46FA-59ACCB6C7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3613" cy="480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844599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4">
            <a:extLst>
              <a:ext uri="{FF2B5EF4-FFF2-40B4-BE49-F238E27FC236}">
                <a16:creationId xmlns:a16="http://schemas.microsoft.com/office/drawing/2014/main" id="{307EAE8B-3CA4-B755-C86F-45143C041B3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0945EB4-15BE-44D3-B27C-F00F04E89A67}" type="slidenum">
              <a:rPr lang="ru-RU" altLang="ru-RU" sz="1400"/>
              <a:pPr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ru-RU" altLang="ru-RU" sz="1400"/>
          </a:p>
        </p:txBody>
      </p:sp>
      <p:sp>
        <p:nvSpPr>
          <p:cNvPr id="36867" name="Rectangle 1">
            <a:extLst>
              <a:ext uri="{FF2B5EF4-FFF2-40B4-BE49-F238E27FC236}">
                <a16:creationId xmlns:a16="http://schemas.microsoft.com/office/drawing/2014/main" id="{EB51D813-A645-08BF-CCDD-6F44CF38CC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0350" cy="40036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8" name="Text Box 2">
            <a:extLst>
              <a:ext uri="{FF2B5EF4-FFF2-40B4-BE49-F238E27FC236}">
                <a16:creationId xmlns:a16="http://schemas.microsoft.com/office/drawing/2014/main" id="{26EFD575-0B5F-0C7F-46FA-59ACCB6C7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3613" cy="480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012028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11fd64ce4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311fd64ce4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61797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4">
            <a:extLst>
              <a:ext uri="{FF2B5EF4-FFF2-40B4-BE49-F238E27FC236}">
                <a16:creationId xmlns:a16="http://schemas.microsoft.com/office/drawing/2014/main" id="{307EAE8B-3CA4-B755-C86F-45143C041B3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0945EB4-15BE-44D3-B27C-F00F04E89A67}" type="slidenum">
              <a:rPr lang="ru-RU" altLang="ru-RU" sz="1400"/>
              <a:pPr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ru-RU" altLang="ru-RU" sz="1400"/>
          </a:p>
        </p:txBody>
      </p:sp>
      <p:sp>
        <p:nvSpPr>
          <p:cNvPr id="36867" name="Rectangle 1">
            <a:extLst>
              <a:ext uri="{FF2B5EF4-FFF2-40B4-BE49-F238E27FC236}">
                <a16:creationId xmlns:a16="http://schemas.microsoft.com/office/drawing/2014/main" id="{EB51D813-A645-08BF-CCDD-6F44CF38CC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0350" cy="40036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8" name="Text Box 2">
            <a:extLst>
              <a:ext uri="{FF2B5EF4-FFF2-40B4-BE49-F238E27FC236}">
                <a16:creationId xmlns:a16="http://schemas.microsoft.com/office/drawing/2014/main" id="{26EFD575-0B5F-0C7F-46FA-59ACCB6C7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3613" cy="480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399452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4">
            <a:extLst>
              <a:ext uri="{FF2B5EF4-FFF2-40B4-BE49-F238E27FC236}">
                <a16:creationId xmlns:a16="http://schemas.microsoft.com/office/drawing/2014/main" id="{307EAE8B-3CA4-B755-C86F-45143C041B3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0945EB4-15BE-44D3-B27C-F00F04E89A67}" type="slidenum">
              <a:rPr lang="ru-RU" altLang="ru-RU" sz="1400"/>
              <a:pPr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ru-RU" altLang="ru-RU" sz="1400"/>
          </a:p>
        </p:txBody>
      </p:sp>
      <p:sp>
        <p:nvSpPr>
          <p:cNvPr id="36867" name="Rectangle 1">
            <a:extLst>
              <a:ext uri="{FF2B5EF4-FFF2-40B4-BE49-F238E27FC236}">
                <a16:creationId xmlns:a16="http://schemas.microsoft.com/office/drawing/2014/main" id="{EB51D813-A645-08BF-CCDD-6F44CF38CC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0350" cy="40036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8" name="Text Box 2">
            <a:extLst>
              <a:ext uri="{FF2B5EF4-FFF2-40B4-BE49-F238E27FC236}">
                <a16:creationId xmlns:a16="http://schemas.microsoft.com/office/drawing/2014/main" id="{26EFD575-0B5F-0C7F-46FA-59ACCB6C7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3613" cy="480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119563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11fd64ce4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311fd64ce4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12719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4">
            <a:extLst>
              <a:ext uri="{FF2B5EF4-FFF2-40B4-BE49-F238E27FC236}">
                <a16:creationId xmlns:a16="http://schemas.microsoft.com/office/drawing/2014/main" id="{EB3AD233-1239-9165-4A7D-9EABA970EDA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E468B84-914D-4D79-AA94-EB7E8ABE3C8B}" type="slidenum">
              <a:rPr lang="ru-RU" altLang="ru-RU" sz="1400"/>
              <a:pPr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ru-RU" altLang="ru-RU" sz="1400"/>
          </a:p>
        </p:txBody>
      </p:sp>
      <p:sp>
        <p:nvSpPr>
          <p:cNvPr id="51203" name="Rectangle 1">
            <a:extLst>
              <a:ext uri="{FF2B5EF4-FFF2-40B4-BE49-F238E27FC236}">
                <a16:creationId xmlns:a16="http://schemas.microsoft.com/office/drawing/2014/main" id="{6068FBDA-6993-C39D-1F5D-0BB69858CD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0350" cy="40036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4" name="Text Box 2">
            <a:extLst>
              <a:ext uri="{FF2B5EF4-FFF2-40B4-BE49-F238E27FC236}">
                <a16:creationId xmlns:a16="http://schemas.microsoft.com/office/drawing/2014/main" id="{F5339DE3-1A0D-B512-2BB9-FF3D20FB5E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3613" cy="480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" name="Заметки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9797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BE9CB16-6374-4124-8FFA-0C8CA1B48D50}" type="slidenum">
              <a:rPr lang="ru-RU" altLang="ru-RU"/>
              <a:pPr/>
              <a:t>3</a:t>
            </a:fld>
            <a:endParaRPr lang="ru-RU" altLang="ru-RU"/>
          </a:p>
        </p:txBody>
      </p:sp>
      <p:sp>
        <p:nvSpPr>
          <p:cNvPr id="163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1143000"/>
            <a:ext cx="4113213" cy="3084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4813" cy="3598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31648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4">
            <a:extLst>
              <a:ext uri="{FF2B5EF4-FFF2-40B4-BE49-F238E27FC236}">
                <a16:creationId xmlns:a16="http://schemas.microsoft.com/office/drawing/2014/main" id="{8B1BC36A-1E0F-3FE8-9048-4992D8273E3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CCF0E10-CC45-42F6-B021-FFA658FBC5D1}" type="slidenum">
              <a:rPr lang="ru-RU" altLang="ru-RU" sz="1400"/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ru-RU" altLang="ru-RU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C4A3538E-1854-D786-100F-448A278029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0350" cy="40036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Text Box 2">
            <a:extLst>
              <a:ext uri="{FF2B5EF4-FFF2-40B4-BE49-F238E27FC236}">
                <a16:creationId xmlns:a16="http://schemas.microsoft.com/office/drawing/2014/main" id="{D56E1372-803F-3318-993A-298139214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3613" cy="480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38766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4">
            <a:extLst>
              <a:ext uri="{FF2B5EF4-FFF2-40B4-BE49-F238E27FC236}">
                <a16:creationId xmlns:a16="http://schemas.microsoft.com/office/drawing/2014/main" id="{8B1BC36A-1E0F-3FE8-9048-4992D8273E3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CCF0E10-CC45-42F6-B021-FFA658FBC5D1}" type="slidenum">
              <a:rPr lang="ru-RU" altLang="ru-RU" sz="1400"/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ru-RU" altLang="ru-RU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C4A3538E-1854-D786-100F-448A278029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0350" cy="40036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Text Box 2">
            <a:extLst>
              <a:ext uri="{FF2B5EF4-FFF2-40B4-BE49-F238E27FC236}">
                <a16:creationId xmlns:a16="http://schemas.microsoft.com/office/drawing/2014/main" id="{D56E1372-803F-3318-993A-298139214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3613" cy="480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92321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4">
            <a:extLst>
              <a:ext uri="{FF2B5EF4-FFF2-40B4-BE49-F238E27FC236}">
                <a16:creationId xmlns:a16="http://schemas.microsoft.com/office/drawing/2014/main" id="{8B1BC36A-1E0F-3FE8-9048-4992D8273E3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CCF0E10-CC45-42F6-B021-FFA658FBC5D1}" type="slidenum">
              <a:rPr lang="ru-RU" altLang="ru-RU" sz="1400"/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ru-RU" altLang="ru-RU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C4A3538E-1854-D786-100F-448A278029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0350" cy="40036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Text Box 2">
            <a:extLst>
              <a:ext uri="{FF2B5EF4-FFF2-40B4-BE49-F238E27FC236}">
                <a16:creationId xmlns:a16="http://schemas.microsoft.com/office/drawing/2014/main" id="{D56E1372-803F-3318-993A-298139214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3613" cy="480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30655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4">
            <a:extLst>
              <a:ext uri="{FF2B5EF4-FFF2-40B4-BE49-F238E27FC236}">
                <a16:creationId xmlns:a16="http://schemas.microsoft.com/office/drawing/2014/main" id="{8B1BC36A-1E0F-3FE8-9048-4992D8273E3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CCF0E10-CC45-42F6-B021-FFA658FBC5D1}" type="slidenum">
              <a:rPr lang="ru-RU" altLang="ru-RU" sz="1400"/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ru-RU" altLang="ru-RU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C4A3538E-1854-D786-100F-448A278029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0350" cy="40036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Text Box 2">
            <a:extLst>
              <a:ext uri="{FF2B5EF4-FFF2-40B4-BE49-F238E27FC236}">
                <a16:creationId xmlns:a16="http://schemas.microsoft.com/office/drawing/2014/main" id="{D56E1372-803F-3318-993A-298139214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3613" cy="480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20625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4">
            <a:extLst>
              <a:ext uri="{FF2B5EF4-FFF2-40B4-BE49-F238E27FC236}">
                <a16:creationId xmlns:a16="http://schemas.microsoft.com/office/drawing/2014/main" id="{8B1BC36A-1E0F-3FE8-9048-4992D8273E3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CCF0E10-CC45-42F6-B021-FFA658FBC5D1}" type="slidenum">
              <a:rPr lang="ru-RU" altLang="ru-RU" sz="1400"/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ru-RU" altLang="ru-RU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C4A3538E-1854-D786-100F-448A278029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0350" cy="40036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Text Box 2">
            <a:extLst>
              <a:ext uri="{FF2B5EF4-FFF2-40B4-BE49-F238E27FC236}">
                <a16:creationId xmlns:a16="http://schemas.microsoft.com/office/drawing/2014/main" id="{D56E1372-803F-3318-993A-298139214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3613" cy="480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62772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4">
            <a:extLst>
              <a:ext uri="{FF2B5EF4-FFF2-40B4-BE49-F238E27FC236}">
                <a16:creationId xmlns:a16="http://schemas.microsoft.com/office/drawing/2014/main" id="{8B1BC36A-1E0F-3FE8-9048-4992D8273E3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CCF0E10-CC45-42F6-B021-FFA658FBC5D1}" type="slidenum">
              <a:rPr lang="ru-RU" altLang="ru-RU" sz="1400"/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ru-RU" altLang="ru-RU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C4A3538E-1854-D786-100F-448A278029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0350" cy="40036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Text Box 2">
            <a:extLst>
              <a:ext uri="{FF2B5EF4-FFF2-40B4-BE49-F238E27FC236}">
                <a16:creationId xmlns:a16="http://schemas.microsoft.com/office/drawing/2014/main" id="{D56E1372-803F-3318-993A-298139214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3613" cy="480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59044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059A8A2-D9E6-B68D-8864-7E3C8D1AD8C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4A57D-D96C-42CB-819C-2EF091B2EE4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92340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9444F4B-A445-5F91-CD59-453CCBFE946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C1A5C7-4E8A-4CF1-9AB4-D82AE0FD55F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07344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285038" y="301625"/>
            <a:ext cx="2259012" cy="6426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29400" cy="6426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13C5679-8122-40EC-67BB-64E5DF2FB65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EEA819-AB2E-411D-872D-75C2C8F8FF4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78919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43628" y="654077"/>
            <a:ext cx="9393370" cy="8417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43628" y="1693854"/>
            <a:ext cx="9393370" cy="50212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504017" lvl="0" indent="-378013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008035" lvl="1" indent="-3500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512052" lvl="2" indent="-3500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016069" lvl="3" indent="-3500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520086" lvl="4" indent="-3500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024104" lvl="5" indent="-3500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528121" lvl="6" indent="-3500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032138" lvl="7" indent="-3500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536156" lvl="8" indent="-3500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9340296" y="6853777"/>
            <a:ext cx="604904" cy="5784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ru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448813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43636" y="1094341"/>
            <a:ext cx="9393370" cy="30168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732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732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732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732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732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732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732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732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732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43628" y="4165464"/>
            <a:ext cx="9393370" cy="11649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8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8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8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8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8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8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8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8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87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9340296" y="6853777"/>
            <a:ext cx="604904" cy="5784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ru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8110034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43628" y="3161219"/>
            <a:ext cx="9393370" cy="12372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969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969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969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969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969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969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969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969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969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9340296" y="6853777"/>
            <a:ext cx="604904" cy="5784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ru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3609062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43628" y="654077"/>
            <a:ext cx="9393370" cy="8417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43628" y="1693854"/>
            <a:ext cx="9393370" cy="50212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504017" lvl="0" indent="-378013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008035" lvl="1" indent="-3500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512052" lvl="2" indent="-3500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016069" lvl="3" indent="-3500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520086" lvl="4" indent="-3500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024104" lvl="5" indent="-3500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528121" lvl="6" indent="-3500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032138" lvl="7" indent="-3500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536156" lvl="8" indent="-3500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9340296" y="6853777"/>
            <a:ext cx="604904" cy="5784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ru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4180712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43628" y="654077"/>
            <a:ext cx="9393370" cy="8417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43628" y="1693854"/>
            <a:ext cx="4409612" cy="50212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504017" lvl="0" indent="-35001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43"/>
            </a:lvl1pPr>
            <a:lvl2pPr marL="1008035" lvl="1" indent="-33601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323"/>
            </a:lvl2pPr>
            <a:lvl3pPr marL="1512052" lvl="2" indent="-33601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323"/>
            </a:lvl3pPr>
            <a:lvl4pPr marL="2016069" lvl="3" indent="-336012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323"/>
            </a:lvl4pPr>
            <a:lvl5pPr marL="2520086" lvl="4" indent="-33601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323"/>
            </a:lvl5pPr>
            <a:lvl6pPr marL="3024104" lvl="5" indent="-33601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323"/>
            </a:lvl6pPr>
            <a:lvl7pPr marL="3528121" lvl="6" indent="-336012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323"/>
            </a:lvl7pPr>
            <a:lvl8pPr marL="4032138" lvl="7" indent="-33601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323"/>
            </a:lvl8pPr>
            <a:lvl9pPr marL="4536156" lvl="8" indent="-33601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323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5327385" y="1693854"/>
            <a:ext cx="4409612" cy="50212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504017" lvl="0" indent="-35001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43"/>
            </a:lvl1pPr>
            <a:lvl2pPr marL="1008035" lvl="1" indent="-33601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323"/>
            </a:lvl2pPr>
            <a:lvl3pPr marL="1512052" lvl="2" indent="-33601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323"/>
            </a:lvl3pPr>
            <a:lvl4pPr marL="2016069" lvl="3" indent="-336012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323"/>
            </a:lvl4pPr>
            <a:lvl5pPr marL="2520086" lvl="4" indent="-33601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323"/>
            </a:lvl5pPr>
            <a:lvl6pPr marL="3024104" lvl="5" indent="-33601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323"/>
            </a:lvl6pPr>
            <a:lvl7pPr marL="3528121" lvl="6" indent="-336012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323"/>
            </a:lvl7pPr>
            <a:lvl8pPr marL="4032138" lvl="7" indent="-33601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323"/>
            </a:lvl8pPr>
            <a:lvl9pPr marL="4536156" lvl="8" indent="-33601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32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9340296" y="6853777"/>
            <a:ext cx="604904" cy="5784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ru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8970082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43628" y="654077"/>
            <a:ext cx="9393370" cy="8417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9340296" y="6853777"/>
            <a:ext cx="604904" cy="5784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ru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3330104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43628" y="816595"/>
            <a:ext cx="3095625" cy="111069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646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646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646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646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646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646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646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646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646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43628" y="2042369"/>
            <a:ext cx="3095625" cy="46729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504017" lvl="0" indent="-336012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323"/>
            </a:lvl1pPr>
            <a:lvl2pPr marL="1008035" lvl="1" indent="-33601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323"/>
            </a:lvl2pPr>
            <a:lvl3pPr marL="1512052" lvl="2" indent="-33601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323"/>
            </a:lvl3pPr>
            <a:lvl4pPr marL="2016069" lvl="3" indent="-336012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323"/>
            </a:lvl4pPr>
            <a:lvl5pPr marL="2520086" lvl="4" indent="-33601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323"/>
            </a:lvl5pPr>
            <a:lvl6pPr marL="3024104" lvl="5" indent="-33601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323"/>
            </a:lvl6pPr>
            <a:lvl7pPr marL="3528121" lvl="6" indent="-336012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323"/>
            </a:lvl7pPr>
            <a:lvl8pPr marL="4032138" lvl="7" indent="-33601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323"/>
            </a:lvl8pPr>
            <a:lvl9pPr marL="4536156" lvl="8" indent="-33601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323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9340296" y="6853777"/>
            <a:ext cx="604904" cy="5784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ru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915175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540467" y="661609"/>
            <a:ext cx="7020057" cy="601246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5292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5292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5292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5292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5292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5292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5292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5292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5292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9340296" y="6853777"/>
            <a:ext cx="604904" cy="5784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ru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68489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23C77AB-0C3F-A46C-C929-69C662187DE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50A095-A18D-4E7C-8B89-6A2C9458A2D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06719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5040312" y="-184"/>
            <a:ext cx="5040313" cy="755967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00790" tIns="100790" rIns="100790" bIns="10079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92695" y="1812463"/>
            <a:ext cx="4459552" cy="21786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63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63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63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63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63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63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63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63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63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92695" y="4119828"/>
            <a:ext cx="4459552" cy="18152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1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1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1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1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1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1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1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1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15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5445456" y="1064211"/>
            <a:ext cx="4230026" cy="54308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504017" lvl="0" indent="-378013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008035" lvl="1" indent="-3500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512052" lvl="2" indent="-3500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016069" lvl="3" indent="-3500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520086" lvl="4" indent="-3500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024104" lvl="5" indent="-3500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528121" lvl="6" indent="-3500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032138" lvl="7" indent="-3500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536156" lvl="8" indent="-3500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9340296" y="6853777"/>
            <a:ext cx="604904" cy="5784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ru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9790350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43628" y="6217900"/>
            <a:ext cx="6613260" cy="88934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504017" lvl="0" indent="-25200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9340296" y="6853777"/>
            <a:ext cx="604904" cy="5784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ru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42250983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43628" y="1625731"/>
            <a:ext cx="9393370" cy="288586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229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229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229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229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229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229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229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229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229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43628" y="4632992"/>
            <a:ext cx="9393370" cy="19118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504017" lvl="0" indent="-378013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008035" lvl="1" indent="-35001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512052" lvl="2" indent="-35001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016069" lvl="3" indent="-35001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520086" lvl="4" indent="-35001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024104" lvl="5" indent="-35001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528121" lvl="6" indent="-35001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032138" lvl="7" indent="-35001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536156" lvl="8" indent="-35001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9340296" y="6853777"/>
            <a:ext cx="604904" cy="5784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ru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5641511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9340296" y="6853777"/>
            <a:ext cx="604904" cy="5784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ru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350616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49B617B-AE02-C943-ADAB-E0987404CB6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F49427-8C28-4777-A778-14CE9D450AD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61462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43412" cy="495935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99050" y="1768475"/>
            <a:ext cx="4445000" cy="495935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2AB4C0F-A181-8205-6397-763D6E5AA08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54B027-513D-438E-8F59-A654C877E2D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1414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67205DD-8B14-ACFA-1F93-97C6707C690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D3A93A-9CCE-4DCC-9C6B-422DAB10858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27132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E3FBDEE-CBC0-3761-5CF8-DFDEC4069DF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A675E2-88D2-468A-8610-ED01598DF64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28442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6110F292-777B-7201-7C09-82437B52903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9C3FC2-4B50-42F1-A690-2137603AC2B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56195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7DBEF54-8324-1080-3966-A2A559E1D0F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8F54C0-F5AA-4044-BE23-4F83231F4CE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24817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CF5F638-BE4E-BDF5-3DA2-081EB8BA46A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A619B5-08AD-4BC8-B8BC-65362ED2D5F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46278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2E97A6FA-DD0D-906E-4704-DC985DA099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40812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Click to edit the title text format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4311AB2E-D23C-D91E-01CC-33E3B1E973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40812" cy="495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Click to edit the outline text format</a:t>
            </a:r>
          </a:p>
          <a:p>
            <a:pPr lvl="1"/>
            <a:r>
              <a:rPr lang="en-GB" altLang="ru-RU"/>
              <a:t>Second Outline Level</a:t>
            </a:r>
          </a:p>
          <a:p>
            <a:pPr lvl="2"/>
            <a:r>
              <a:rPr lang="en-GB" altLang="ru-RU"/>
              <a:t>Third Outline Level</a:t>
            </a:r>
          </a:p>
          <a:p>
            <a:pPr lvl="3"/>
            <a:r>
              <a:rPr lang="en-GB" altLang="ru-RU"/>
              <a:t>Fourth Outline Level</a:t>
            </a:r>
          </a:p>
          <a:p>
            <a:pPr lvl="4"/>
            <a:r>
              <a:rPr lang="en-GB" altLang="ru-RU"/>
              <a:t>Fifth Outline Level</a:t>
            </a:r>
          </a:p>
          <a:p>
            <a:pPr lvl="4"/>
            <a:r>
              <a:rPr lang="en-GB" altLang="ru-RU"/>
              <a:t>Sixth Outline Level</a:t>
            </a:r>
          </a:p>
          <a:p>
            <a:pPr lvl="4"/>
            <a:r>
              <a:rPr lang="en-GB" altLang="ru-RU"/>
              <a:t>Seventh Outline Level</a:t>
            </a:r>
          </a:p>
        </p:txBody>
      </p:sp>
      <p:sp>
        <p:nvSpPr>
          <p:cNvPr id="1028" name="Text Box 3">
            <a:extLst>
              <a:ext uri="{FF2B5EF4-FFF2-40B4-BE49-F238E27FC236}">
                <a16:creationId xmlns:a16="http://schemas.microsoft.com/office/drawing/2014/main" id="{D3D0DB34-3B1A-3E32-D580-69F853535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029" name="Text Box 4">
            <a:extLst>
              <a:ext uri="{FF2B5EF4-FFF2-40B4-BE49-F238E27FC236}">
                <a16:creationId xmlns:a16="http://schemas.microsoft.com/office/drawing/2014/main" id="{040F8506-9DBD-2FF6-6078-82099A15F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8050" y="6886575"/>
            <a:ext cx="3194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EE4C2F73-49B3-C075-BBAC-BC64475C40B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17750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BAB54508-0566-4714-8151-01AC3522EEE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57200" rtl="0" eaLnBrk="0" fontAlgn="base" hangingPunct="0">
        <a:lnSpc>
          <a:spcPct val="93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43628" y="654077"/>
            <a:ext cx="9393370" cy="841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43628" y="1693854"/>
            <a:ext cx="9393370" cy="5021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9340296" y="6853777"/>
            <a:ext cx="604904" cy="57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102">
                <a:solidFill>
                  <a:schemeClr val="dk2"/>
                </a:solidFill>
              </a:defRPr>
            </a:lvl1pPr>
            <a:lvl2pPr lvl="1" algn="r">
              <a:buNone/>
              <a:defRPr sz="1102">
                <a:solidFill>
                  <a:schemeClr val="dk2"/>
                </a:solidFill>
              </a:defRPr>
            </a:lvl2pPr>
            <a:lvl3pPr lvl="2" algn="r">
              <a:buNone/>
              <a:defRPr sz="1102">
                <a:solidFill>
                  <a:schemeClr val="dk2"/>
                </a:solidFill>
              </a:defRPr>
            </a:lvl3pPr>
            <a:lvl4pPr lvl="3" algn="r">
              <a:buNone/>
              <a:defRPr sz="1102">
                <a:solidFill>
                  <a:schemeClr val="dk2"/>
                </a:solidFill>
              </a:defRPr>
            </a:lvl4pPr>
            <a:lvl5pPr lvl="4" algn="r">
              <a:buNone/>
              <a:defRPr sz="1102">
                <a:solidFill>
                  <a:schemeClr val="dk2"/>
                </a:solidFill>
              </a:defRPr>
            </a:lvl5pPr>
            <a:lvl6pPr lvl="5" algn="r">
              <a:buNone/>
              <a:defRPr sz="1102">
                <a:solidFill>
                  <a:schemeClr val="dk2"/>
                </a:solidFill>
              </a:defRPr>
            </a:lvl6pPr>
            <a:lvl7pPr lvl="6" algn="r">
              <a:buNone/>
              <a:defRPr sz="1102">
                <a:solidFill>
                  <a:schemeClr val="dk2"/>
                </a:solidFill>
              </a:defRPr>
            </a:lvl7pPr>
            <a:lvl8pPr lvl="7" algn="r">
              <a:buNone/>
              <a:defRPr sz="1102">
                <a:solidFill>
                  <a:schemeClr val="dk2"/>
                </a:solidFill>
              </a:defRPr>
            </a:lvl8pPr>
            <a:lvl9pPr lvl="8" algn="r">
              <a:buNone/>
              <a:defRPr sz="1102">
                <a:solidFill>
                  <a:schemeClr val="dk2"/>
                </a:solidFill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ru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3618476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4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hyperlink" Target="https://1drv.ms/f/c/472043d3e6891bfc/ElejW62pvfVNpLCiogbmTfEBrmcCOR8yEwmVpFafLmUUkA?e=07G2Mb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44.png"/><Relationship Id="rId7" Type="http://schemas.microsoft.com/office/2007/relationships/hdphoto" Target="../media/hdphoto8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microsoft.com/office/2007/relationships/hdphoto" Target="../media/hdphoto7.wdp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microsoft.com/office/2007/relationships/hdphoto" Target="../media/hdphoto9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png"/><Relationship Id="rId7" Type="http://schemas.openxmlformats.org/officeDocument/2006/relationships/image" Target="../media/image6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6.emf"/><Relationship Id="rId4" Type="http://schemas.microsoft.com/office/2007/relationships/hdphoto" Target="../media/hdphoto10.wdp"/><Relationship Id="rId9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68.png"/><Relationship Id="rId4" Type="http://schemas.microsoft.com/office/2007/relationships/hdphoto" Target="../media/hdphoto1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9.png"/><Relationship Id="rId7" Type="http://schemas.microsoft.com/office/2007/relationships/hdphoto" Target="../media/hdphoto14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microsoft.com/office/2007/relationships/hdphoto" Target="../media/hdphoto13.wdp"/><Relationship Id="rId9" Type="http://schemas.microsoft.com/office/2007/relationships/hdphoto" Target="../media/hdphoto1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7.jpeg"/><Relationship Id="rId7" Type="http://schemas.microsoft.com/office/2007/relationships/hdphoto" Target="../media/hdphoto16.wdp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0.png"/><Relationship Id="rId11" Type="http://schemas.microsoft.com/office/2007/relationships/hdphoto" Target="../media/hdphoto18.wdp"/><Relationship Id="rId5" Type="http://schemas.openxmlformats.org/officeDocument/2006/relationships/image" Target="../media/image79.png"/><Relationship Id="rId10" Type="http://schemas.openxmlformats.org/officeDocument/2006/relationships/image" Target="../media/image82.png"/><Relationship Id="rId4" Type="http://schemas.openxmlformats.org/officeDocument/2006/relationships/image" Target="../media/image78.jpeg"/><Relationship Id="rId9" Type="http://schemas.microsoft.com/office/2007/relationships/hdphoto" Target="../media/hdphoto17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4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e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microsoft.com/office/2007/relationships/hdphoto" Target="../media/hdphoto19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2.png"/><Relationship Id="rId5" Type="http://schemas.openxmlformats.org/officeDocument/2006/relationships/image" Target="../media/image91.jpg"/><Relationship Id="rId4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3">
            <a:extLst>
              <a:ext uri="{FF2B5EF4-FFF2-40B4-BE49-F238E27FC236}">
                <a16:creationId xmlns:a16="http://schemas.microsoft.com/office/drawing/2014/main" id="{94619C0E-51BE-1B5B-AB38-E2B868987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7984" y="3400691"/>
            <a:ext cx="5790991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200000"/>
              </a:lnSpc>
              <a:spcAft>
                <a:spcPts val="800"/>
              </a:spcAft>
              <a:buClrTx/>
              <a:buFontTx/>
              <a:buNone/>
            </a:pPr>
            <a:r>
              <a:rPr lang="en-US" altLang="ru-RU" sz="3600" b="1" dirty="0">
                <a:cs typeface="Calibri" panose="020F0502020204030204" pitchFamily="34" charset="0"/>
              </a:rPr>
              <a:t>s</a:t>
            </a:r>
            <a:r>
              <a:rPr lang="en-US" altLang="ru-RU" sz="3600" b="1" dirty="0" smtClean="0">
                <a:cs typeface="Calibri" panose="020F0502020204030204" pitchFamily="34" charset="0"/>
              </a:rPr>
              <a:t>tatus BBC SPD @ JINR</a:t>
            </a:r>
            <a:endParaRPr lang="en-US" altLang="ru-RU" sz="3600" b="1" dirty="0">
              <a:cs typeface="Calibri" panose="020F0502020204030204" pitchFamily="34" charset="0"/>
            </a:endParaRPr>
          </a:p>
        </p:txBody>
      </p:sp>
      <p:pic>
        <p:nvPicPr>
          <p:cNvPr id="3077" name="Picture 4">
            <a:extLst>
              <a:ext uri="{FF2B5EF4-FFF2-40B4-BE49-F238E27FC236}">
                <a16:creationId xmlns:a16="http://schemas.microsoft.com/office/drawing/2014/main" id="{024FB5AA-69A7-7413-3CEA-C63FC9454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319643"/>
            <a:ext cx="2557463" cy="143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8" name="Picture 5">
            <a:extLst>
              <a:ext uri="{FF2B5EF4-FFF2-40B4-BE49-F238E27FC236}">
                <a16:creationId xmlns:a16="http://schemas.microsoft.com/office/drawing/2014/main" id="{03343E43-B770-919D-2523-8467C5BCC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319643"/>
            <a:ext cx="2786063" cy="143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Rectangle 6">
            <a:extLst>
              <a:ext uri="{FF2B5EF4-FFF2-40B4-BE49-F238E27FC236}">
                <a16:creationId xmlns:a16="http://schemas.microsoft.com/office/drawing/2014/main" id="{B3D31C7A-B1F7-356E-70BF-DEF21578B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5563" y="6378945"/>
            <a:ext cx="8099709" cy="789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  <a:buClrTx/>
              <a:buFontTx/>
              <a:buNone/>
            </a:pPr>
            <a:r>
              <a:rPr lang="en-US" altLang="ru-RU" sz="1800" i="1" dirty="0">
                <a:cs typeface="Arial" panose="020B0604020202020204" pitchFamily="34" charset="0"/>
              </a:rPr>
              <a:t>W</a:t>
            </a:r>
            <a:r>
              <a:rPr lang="en-US" altLang="ru-RU" sz="1800" i="1" dirty="0" smtClean="0">
                <a:cs typeface="Arial" panose="020B0604020202020204" pitchFamily="34" charset="0"/>
              </a:rPr>
              <a:t>orkgroups meeting, Moscow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buClrTx/>
              <a:buFontTx/>
              <a:buNone/>
            </a:pPr>
            <a:r>
              <a:rPr lang="en-US" altLang="ru-RU" sz="1800" i="1" dirty="0" smtClean="0">
                <a:cs typeface="Arial" panose="020B0604020202020204" pitchFamily="34" charset="0"/>
              </a:rPr>
              <a:t>October 2025</a:t>
            </a:r>
            <a:endParaRPr lang="en-US" altLang="ru-RU" sz="1800" i="1" dirty="0">
              <a:cs typeface="Arial" panose="020B060402020202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A97E43F4-7552-168D-84D5-AEC584645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6999" y="5071278"/>
            <a:ext cx="538098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800" dirty="0">
                <a:cs typeface="Arial" panose="020B0604020202020204" pitchFamily="34" charset="0"/>
              </a:rPr>
              <a:t>A.V.Tishevsky on behalf of </a:t>
            </a:r>
            <a:r>
              <a:rPr lang="en-US" altLang="ru-RU" sz="1800" dirty="0" smtClean="0">
                <a:cs typeface="Arial" panose="020B0604020202020204" pitchFamily="34" charset="0"/>
              </a:rPr>
              <a:t>JINR BBC workgroup</a:t>
            </a:r>
            <a:endParaRPr lang="en-US" altLang="ru-RU" sz="1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772182"/>
      </p:ext>
    </p:extLst>
  </p:cSld>
  <p:clrMapOvr>
    <a:masterClrMapping/>
  </p:clrMapOvr>
  <p:transition spd="med" advTm="1024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3E20FF49-A404-BB13-8971-1C0B2EF07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80625" cy="795405"/>
          </a:xfrm>
          <a:prstGeom prst="rect">
            <a:avLst/>
          </a:prstGeom>
          <a:solidFill>
            <a:srgbClr val="191966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124" name="Text Box 3">
            <a:extLst>
              <a:ext uri="{FF2B5EF4-FFF2-40B4-BE49-F238E27FC236}">
                <a16:creationId xmlns:a16="http://schemas.microsoft.com/office/drawing/2014/main" id="{892A346C-8D62-473C-6C64-BDF53F516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2840" y="7177887"/>
            <a:ext cx="287785" cy="27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fld id="{216B609B-E035-4377-9747-8F07833A0E47}" type="slidenum">
              <a:rPr lang="ru-RU" altLang="ru-RU" sz="1800"/>
              <a:pPr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t>10</a:t>
            </a:fld>
            <a:endParaRPr lang="ru-RU" altLang="ru-RU" sz="1800"/>
          </a:p>
        </p:txBody>
      </p:sp>
      <p:sp>
        <p:nvSpPr>
          <p:cNvPr id="5129" name="Rectangle 8">
            <a:extLst>
              <a:ext uri="{FF2B5EF4-FFF2-40B4-BE49-F238E27FC236}">
                <a16:creationId xmlns:a16="http://schemas.microsoft.com/office/drawing/2014/main" id="{B28D441B-D93B-6D85-CBFF-A54BA95C9D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256213" cy="795405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1" name="Rectangle 5">
            <a:extLst>
              <a:ext uri="{FF2B5EF4-FFF2-40B4-BE49-F238E27FC236}">
                <a16:creationId xmlns:a16="http://schemas.microsoft.com/office/drawing/2014/main" id="{93EFD7C2-8B64-356D-1B61-51C4906B0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5199" y="221627"/>
            <a:ext cx="4714128" cy="35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The </a:t>
            </a:r>
            <a:r>
              <a:rPr lang="en-US" sz="1800" b="1" dirty="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sandwich </a:t>
            </a:r>
            <a:r>
              <a:rPr lang="en-US" sz="1800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backplate grooves </a:t>
            </a:r>
            <a:r>
              <a:rPr lang="en-US" sz="1800" b="1" dirty="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for </a:t>
            </a:r>
            <a:r>
              <a:rPr lang="en-US" sz="1800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BBC</a:t>
            </a:r>
          </a:p>
        </p:txBody>
      </p:sp>
      <p:sp>
        <p:nvSpPr>
          <p:cNvPr id="54" name="Text Box 6">
            <a:extLst>
              <a:ext uri="{FF2B5EF4-FFF2-40B4-BE49-F238E27FC236}">
                <a16:creationId xmlns:a16="http://schemas.microsoft.com/office/drawing/2014/main" id="{113B2FEE-9330-8558-3677-E7972F045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971" y="204685"/>
            <a:ext cx="3952565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</a:pPr>
            <a:r>
              <a:rPr lang="en-US" alt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BBC</a:t>
            </a:r>
            <a:r>
              <a:rPr lang="en-GB" alt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assembling part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9" t="8089"/>
          <a:stretch/>
        </p:blipFill>
        <p:spPr>
          <a:xfrm rot="5400000">
            <a:off x="3955765" y="1530270"/>
            <a:ext cx="6084092" cy="521114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079872" y="3059757"/>
            <a:ext cx="5544616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C00000"/>
                </a:solidFill>
              </a:rPr>
              <a:t>problem with tiles of neighboring sectors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 bwMode="auto">
          <a:xfrm>
            <a:off x="6840512" y="1547589"/>
            <a:ext cx="73894" cy="5328592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4394486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3E20FF49-A404-BB13-8971-1C0B2EF07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80625" cy="795405"/>
          </a:xfrm>
          <a:prstGeom prst="rect">
            <a:avLst/>
          </a:prstGeom>
          <a:solidFill>
            <a:srgbClr val="191966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124" name="Text Box 3">
            <a:extLst>
              <a:ext uri="{FF2B5EF4-FFF2-40B4-BE49-F238E27FC236}">
                <a16:creationId xmlns:a16="http://schemas.microsoft.com/office/drawing/2014/main" id="{892A346C-8D62-473C-6C64-BDF53F516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0832" y="7134526"/>
            <a:ext cx="359793" cy="317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fld id="{216B609B-E035-4377-9747-8F07833A0E47}" type="slidenum">
              <a:rPr lang="ru-RU" altLang="ru-RU" sz="1800"/>
              <a:pPr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t>11</a:t>
            </a:fld>
            <a:endParaRPr lang="ru-RU" altLang="ru-RU" sz="1800" dirty="0"/>
          </a:p>
        </p:txBody>
      </p:sp>
      <p:sp>
        <p:nvSpPr>
          <p:cNvPr id="5129" name="Rectangle 8">
            <a:extLst>
              <a:ext uri="{FF2B5EF4-FFF2-40B4-BE49-F238E27FC236}">
                <a16:creationId xmlns:a16="http://schemas.microsoft.com/office/drawing/2014/main" id="{B28D441B-D93B-6D85-CBFF-A54BA95C9D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256213" cy="795405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1" name="Rectangle 5">
            <a:extLst>
              <a:ext uri="{FF2B5EF4-FFF2-40B4-BE49-F238E27FC236}">
                <a16:creationId xmlns:a16="http://schemas.microsoft.com/office/drawing/2014/main" id="{93EFD7C2-8B64-356D-1B61-51C4906B0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5199" y="221627"/>
            <a:ext cx="4714128" cy="35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The mechanism of transported</a:t>
            </a:r>
          </a:p>
        </p:txBody>
      </p:sp>
      <p:sp>
        <p:nvSpPr>
          <p:cNvPr id="54" name="Text Box 6">
            <a:extLst>
              <a:ext uri="{FF2B5EF4-FFF2-40B4-BE49-F238E27FC236}">
                <a16:creationId xmlns:a16="http://schemas.microsoft.com/office/drawing/2014/main" id="{113B2FEE-9330-8558-3677-E7972F045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971" y="204685"/>
            <a:ext cx="3952565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</a:pPr>
            <a:r>
              <a:rPr lang="en-US" alt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BBC</a:t>
            </a:r>
            <a:r>
              <a:rPr lang="en-GB" alt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assembling part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6" t="27139" r="2374" b="18249"/>
          <a:stretch/>
        </p:blipFill>
        <p:spPr>
          <a:xfrm rot="5400000">
            <a:off x="-1450036" y="2737425"/>
            <a:ext cx="5399903" cy="24441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0" t="25869" r="2375" b="23330"/>
          <a:stretch/>
        </p:blipFill>
        <p:spPr>
          <a:xfrm rot="5400000">
            <a:off x="1045645" y="2753735"/>
            <a:ext cx="5399905" cy="24269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6" t="30950" r="1421" b="18249"/>
          <a:stretch/>
        </p:blipFill>
        <p:spPr>
          <a:xfrm rot="5400000">
            <a:off x="3502638" y="2793306"/>
            <a:ext cx="5399903" cy="23477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9" t="29679" r="4279" b="20789"/>
          <a:stretch/>
        </p:blipFill>
        <p:spPr>
          <a:xfrm rot="5400000">
            <a:off x="6004653" y="2770814"/>
            <a:ext cx="5388990" cy="238830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87784" y="6800446"/>
            <a:ext cx="5832648" cy="646331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https://1drv.ms/f/c/472043d3e6891bfc/ElejW62pvfVNpLCiogbmTfEBrmcCOR8yEwmVpFafLmUUkA?e=07G2Mb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02589" y="6957549"/>
            <a:ext cx="28291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shared models &amp; etc.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4772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1">
            <a:extLst>
              <a:ext uri="{FF2B5EF4-FFF2-40B4-BE49-F238E27FC236}">
                <a16:creationId xmlns:a16="http://schemas.microsoft.com/office/drawing/2014/main" id="{469EA27C-8C89-FBEE-1DFB-B6391D646A61}"/>
              </a:ext>
            </a:extLst>
          </p:cNvPr>
          <p:cNvGrpSpPr>
            <a:grpSpLocks/>
          </p:cNvGrpSpPr>
          <p:nvPr/>
        </p:nvGrpSpPr>
        <p:grpSpPr bwMode="auto">
          <a:xfrm>
            <a:off x="-248" y="-30145"/>
            <a:ext cx="10080873" cy="698838"/>
            <a:chOff x="0" y="0"/>
            <a:chExt cx="6334" cy="868"/>
          </a:xfrm>
        </p:grpSpPr>
        <p:sp>
          <p:nvSpPr>
            <p:cNvPr id="19477" name="Rectangle 2">
              <a:extLst>
                <a:ext uri="{FF2B5EF4-FFF2-40B4-BE49-F238E27FC236}">
                  <a16:creationId xmlns:a16="http://schemas.microsoft.com/office/drawing/2014/main" id="{DF1B9D47-27CA-1D5D-93AC-F605F80FF0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6334" cy="868"/>
            </a:xfrm>
            <a:prstGeom prst="rect">
              <a:avLst/>
            </a:prstGeom>
            <a:solidFill>
              <a:srgbClr val="191966"/>
            </a:solidFill>
            <a:ln w="9360" cap="sq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  <p:sp>
          <p:nvSpPr>
            <p:cNvPr id="19478" name="Rectangle 3">
              <a:extLst>
                <a:ext uri="{FF2B5EF4-FFF2-40B4-BE49-F238E27FC236}">
                  <a16:creationId xmlns:a16="http://schemas.microsoft.com/office/drawing/2014/main" id="{9A1719B1-F40E-829A-55E2-16D19F1E0A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3295" cy="868"/>
            </a:xfrm>
            <a:prstGeom prst="rect">
              <a:avLst/>
            </a:prstGeom>
            <a:solidFill>
              <a:srgbClr val="000000"/>
            </a:solidFill>
            <a:ln w="9360" cap="sq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</p:grpSp>
      <p:sp>
        <p:nvSpPr>
          <p:cNvPr id="19460" name="Text Box 5">
            <a:extLst>
              <a:ext uri="{FF2B5EF4-FFF2-40B4-BE49-F238E27FC236}">
                <a16:creationId xmlns:a16="http://schemas.microsoft.com/office/drawing/2014/main" id="{373A61BB-B39C-93A5-2849-8F7695614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2660" y="7149680"/>
            <a:ext cx="297965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fld id="{2DCC7A37-A7C5-45A8-8331-19499B85B2CD}" type="slidenum">
              <a:rPr lang="ru-RU" altLang="ru-RU" sz="1800"/>
              <a:pPr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t>12</a:t>
            </a:fld>
            <a:endParaRPr lang="ru-RU" altLang="ru-RU" sz="1800" dirty="0"/>
          </a:p>
        </p:txBody>
      </p:sp>
      <p:sp>
        <p:nvSpPr>
          <p:cNvPr id="19461" name="Text Box 6">
            <a:extLst>
              <a:ext uri="{FF2B5EF4-FFF2-40B4-BE49-F238E27FC236}">
                <a16:creationId xmlns:a16="http://schemas.microsoft.com/office/drawing/2014/main" id="{113B2FEE-9330-8558-3677-E7972F045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103" y="118128"/>
            <a:ext cx="4464495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GB" alt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R&amp;D</a:t>
            </a:r>
          </a:p>
        </p:txBody>
      </p:sp>
      <p:sp>
        <p:nvSpPr>
          <p:cNvPr id="19469" name="Text Box 18">
            <a:extLst>
              <a:ext uri="{FF2B5EF4-FFF2-40B4-BE49-F238E27FC236}">
                <a16:creationId xmlns:a16="http://schemas.microsoft.com/office/drawing/2014/main" id="{73BCD6FE-4E9D-AAC8-C9A7-6784104F2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6042" y="118128"/>
            <a:ext cx="4032448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8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Mechanisms </a:t>
            </a:r>
            <a:r>
              <a:rPr lang="en-US" altLang="ru-RU" sz="1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verification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625" y="739393"/>
            <a:ext cx="1393352" cy="17729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1" t="23329" r="12851" b="30950"/>
          <a:stretch/>
        </p:blipFill>
        <p:spPr>
          <a:xfrm rot="5400000">
            <a:off x="-502748" y="1348773"/>
            <a:ext cx="2493888" cy="120085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041301" y="3268257"/>
            <a:ext cx="5112568" cy="210826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verification for </a:t>
            </a:r>
            <a:r>
              <a:rPr lang="en-US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mass production </a:t>
            </a:r>
            <a:r>
              <a:rPr lang="en-US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check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uniformity of the 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tiles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estimating the efficiency of an optical and electronic 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path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952080" y="816966"/>
            <a:ext cx="6552480" cy="96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Full-map (scintillator 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homogeneity, 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coarse-grid X-ray 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scans (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598781" y="1919654"/>
            <a:ext cx="5040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definition 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technological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deviations (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cement presence/quality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concentration;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WLS turns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343697" y="1547589"/>
            <a:ext cx="259822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Cement concentration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(CKTN-E): </a:t>
            </a:r>
            <a:endPara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2.5/100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 3.2/100 (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datasheet-recommended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→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24.6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29.2 µA</a:t>
            </a:r>
          </a:p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≈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%).</a:t>
            </a:r>
          </a:p>
          <a:p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WLS 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turns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(OK-72): </a:t>
            </a:r>
          </a:p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 3 → 14.5 vs 25.0 µA (≈ ×1.7).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-248" y="5192660"/>
            <a:ext cx="6191959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ru-RU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The </a:t>
            </a:r>
            <a:r>
              <a:rPr lang="en-US" altLang="ru-RU" u="sng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method </a:t>
            </a:r>
            <a:r>
              <a:rPr lang="en-US" altLang="ru-RU" u="sng" dirty="0">
                <a:solidFill>
                  <a:schemeClr val="tx1"/>
                </a:solidFill>
                <a:cs typeface="Times New Roman" panose="02020603050405020304" pitchFamily="18" charset="0"/>
              </a:rPr>
              <a:t>based </a:t>
            </a:r>
            <a:r>
              <a:rPr lang="en-US" altLang="ru-RU" dirty="0">
                <a:solidFill>
                  <a:schemeClr val="tx1"/>
                </a:solidFill>
                <a:cs typeface="Times New Roman" panose="02020603050405020304" pitchFamily="18" charset="0"/>
              </a:rPr>
              <a:t>on </a:t>
            </a:r>
            <a:r>
              <a:rPr lang="en-US" altLang="ru-RU" b="1" dirty="0">
                <a:solidFill>
                  <a:schemeClr val="tx1"/>
                </a:solidFill>
                <a:cs typeface="Times New Roman" panose="02020603050405020304" pitchFamily="18" charset="0"/>
              </a:rPr>
              <a:t>side glow fiber (SGF)</a:t>
            </a:r>
            <a:r>
              <a:rPr lang="en-US" altLang="ru-RU" dirty="0">
                <a:solidFill>
                  <a:schemeClr val="tx1"/>
                </a:solidFill>
                <a:cs typeface="Times New Roman" panose="02020603050405020304" pitchFamily="18" charset="0"/>
              </a:rPr>
              <a:t>. </a:t>
            </a:r>
            <a:endParaRPr lang="en-US" altLang="ru-RU" dirty="0" smtClean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sz="1600" b="1" dirty="0">
                <a:solidFill>
                  <a:schemeClr val="tx1"/>
                </a:solidFill>
              </a:rPr>
              <a:t>WLS &lt;-&gt; Clear Fiber &lt;-&gt; SiPM &lt;-&gt; DT5202 unit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6501600" y="4454357"/>
            <a:ext cx="3579025" cy="2412290"/>
            <a:chOff x="3345845" y="5633517"/>
            <a:chExt cx="2954771" cy="2031317"/>
          </a:xfrm>
        </p:grpSpPr>
        <p:pic>
          <p:nvPicPr>
            <p:cNvPr id="18" name="Рисунок 17"/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6" t="14480" b="11200"/>
            <a:stretch/>
          </p:blipFill>
          <p:spPr bwMode="auto">
            <a:xfrm>
              <a:off x="3564834" y="5972712"/>
              <a:ext cx="2735782" cy="150643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9" name="Прямоугольник 18"/>
            <p:cNvSpPr/>
            <p:nvPr/>
          </p:nvSpPr>
          <p:spPr>
            <a:xfrm>
              <a:off x="4403450" y="7418613"/>
              <a:ext cx="1832553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 sz="1000" b="1" i="0" u="none" strike="noStrike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pPr>
              <a:r>
                <a:rPr lang="en-US" b="1" dirty="0">
                  <a:solidFill>
                    <a:schemeClr val="tx1"/>
                  </a:solidFill>
                </a:rPr>
                <a:t>The distance from LED, cm</a:t>
              </a:r>
              <a:endParaRPr lang="ru-RU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 rot="16200000">
              <a:off x="2901332" y="6326783"/>
              <a:ext cx="113524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 sz="1000" b="1" i="0" u="none" strike="noStrike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pPr>
              <a:r>
                <a:rPr lang="en-US" b="1" dirty="0">
                  <a:solidFill>
                    <a:schemeClr val="tx1"/>
                  </a:solidFill>
                </a:rPr>
                <a:t>Mean, channels</a:t>
              </a:r>
              <a:endParaRPr lang="ru-RU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3539907" y="5633517"/>
              <a:ext cx="2652533" cy="3887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000" b="1" i="0" u="none" strike="noStrike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1200" b="1" dirty="0" smtClean="0">
                  <a:solidFill>
                    <a:schemeClr val="tx1"/>
                  </a:solidFill>
                </a:rPr>
                <a:t>Comparing </a:t>
              </a:r>
              <a:r>
                <a:rPr lang="en-US" sz="1200" b="1" dirty="0">
                  <a:solidFill>
                    <a:schemeClr val="tx1"/>
                  </a:solidFill>
                </a:rPr>
                <a:t>of </a:t>
              </a:r>
              <a:r>
                <a:rPr lang="en-US" sz="1200" b="1" dirty="0" smtClean="0">
                  <a:solidFill>
                    <a:schemeClr val="tx1"/>
                  </a:solidFill>
                </a:rPr>
                <a:t>WLS</a:t>
              </a:r>
            </a:p>
            <a:p>
              <a:pPr lvl="0" algn="ctr">
                <a:defRPr sz="1000" b="1" i="0" u="none" strike="noStrike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1200" b="1" dirty="0" smtClean="0">
                  <a:solidFill>
                    <a:srgbClr val="000000"/>
                  </a:solidFill>
                  <a:latin typeface="+mn-lt"/>
                  <a:ea typeface="+mn-ea"/>
                </a:rPr>
                <a:t>(</a:t>
              </a:r>
              <a:r>
                <a:rPr lang="en-US" sz="1050" b="1" u="sng" dirty="0" smtClean="0">
                  <a:solidFill>
                    <a:schemeClr val="tx1"/>
                  </a:solidFill>
                </a:rPr>
                <a:t>3mm</a:t>
              </a:r>
              <a:r>
                <a:rPr lang="ru-RU" sz="1050" b="1" u="sng" dirty="0" smtClean="0">
                  <a:solidFill>
                    <a:schemeClr val="tx1"/>
                  </a:solidFill>
                </a:rPr>
                <a:t> </a:t>
              </a:r>
              <a:r>
                <a:rPr lang="en-US" sz="1050" b="1" u="sng" dirty="0" smtClean="0">
                  <a:solidFill>
                    <a:schemeClr val="tx1"/>
                  </a:solidFill>
                </a:rPr>
                <a:t>SGF </a:t>
              </a:r>
              <a:r>
                <a:rPr lang="en-US" sz="1050" b="1" u="sng" dirty="0">
                  <a:solidFill>
                    <a:schemeClr val="tx1"/>
                  </a:solidFill>
                </a:rPr>
                <a:t>diameter</a:t>
              </a:r>
              <a:r>
                <a:rPr lang="en-US" sz="1200" b="1" dirty="0" smtClean="0">
                  <a:solidFill>
                    <a:srgbClr val="000000"/>
                  </a:solidFill>
                  <a:latin typeface="+mn-lt"/>
                  <a:ea typeface="+mn-ea"/>
                </a:rPr>
                <a:t>) </a:t>
              </a:r>
              <a:endParaRPr lang="ru-RU" sz="1200" b="1" dirty="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6434549" y="6915556"/>
            <a:ext cx="3348111" cy="417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WLS Kuraray (Y11) 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effective. </a:t>
            </a:r>
            <a:endParaRPr 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492294" y="6170086"/>
            <a:ext cx="2141933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⌀</a:t>
            </a:r>
            <a:r>
              <a:rPr lang="en-US" dirty="0" smtClean="0">
                <a:solidFill>
                  <a:srgbClr val="C00000"/>
                </a:solidFill>
              </a:rPr>
              <a:t>3 mm is </a:t>
            </a:r>
            <a:r>
              <a:rPr lang="ru-RU" dirty="0" err="1" smtClean="0">
                <a:solidFill>
                  <a:srgbClr val="C00000"/>
                </a:solidFill>
              </a:rPr>
              <a:t>approved</a:t>
            </a:r>
            <a:endParaRPr lang="ru-RU" dirty="0">
              <a:solidFill>
                <a:srgbClr val="C00000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 bwMode="auto">
          <a:xfrm>
            <a:off x="143768" y="4211885"/>
            <a:ext cx="9798153" cy="37147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70C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Прямоугольник 6"/>
          <p:cNvSpPr/>
          <p:nvPr/>
        </p:nvSpPr>
        <p:spPr>
          <a:xfrm>
            <a:off x="143768" y="6405149"/>
            <a:ext cx="616304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fast method</a:t>
            </a:r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immediately</a:t>
            </a:r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changes over </a:t>
            </a:r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)+</a:t>
            </a:r>
            <a:r>
              <a:rPr lang="en-US" sz="2000" b="1" dirty="0" smtClean="0">
                <a:solidFill>
                  <a:srgbClr val="EE8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R&amp;D</a:t>
            </a:r>
            <a:endParaRPr lang="en-US" sz="2000" b="1" dirty="0">
              <a:solidFill>
                <a:srgbClr val="EE8E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7279" y="7027988"/>
            <a:ext cx="6156903" cy="507831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application for new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backplate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grooves  design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required</a:t>
            </a:r>
          </a:p>
        </p:txBody>
      </p:sp>
    </p:spTree>
    <p:extLst>
      <p:ext uri="{BB962C8B-B14F-4D97-AF65-F5344CB8AC3E}">
        <p14:creationId xmlns:p14="http://schemas.microsoft.com/office/powerpoint/2010/main" val="2378136875"/>
      </p:ext>
    </p:extLst>
  </p:cSld>
  <p:clrMapOvr>
    <a:masterClrMapping/>
  </p:clrMapOvr>
  <p:transition spd="med" advTm="60416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1">
            <a:extLst>
              <a:ext uri="{FF2B5EF4-FFF2-40B4-BE49-F238E27FC236}">
                <a16:creationId xmlns:a16="http://schemas.microsoft.com/office/drawing/2014/main" id="{469EA27C-8C89-FBEE-1DFB-B6391D646A61}"/>
              </a:ext>
            </a:extLst>
          </p:cNvPr>
          <p:cNvGrpSpPr>
            <a:grpSpLocks/>
          </p:cNvGrpSpPr>
          <p:nvPr/>
        </p:nvGrpSpPr>
        <p:grpSpPr bwMode="auto">
          <a:xfrm>
            <a:off x="-19621" y="-125432"/>
            <a:ext cx="10100246" cy="664910"/>
            <a:chOff x="0" y="0"/>
            <a:chExt cx="6334" cy="868"/>
          </a:xfrm>
        </p:grpSpPr>
        <p:sp>
          <p:nvSpPr>
            <p:cNvPr id="19477" name="Rectangle 2">
              <a:extLst>
                <a:ext uri="{FF2B5EF4-FFF2-40B4-BE49-F238E27FC236}">
                  <a16:creationId xmlns:a16="http://schemas.microsoft.com/office/drawing/2014/main" id="{DF1B9D47-27CA-1D5D-93AC-F605F80FF0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6334" cy="868"/>
            </a:xfrm>
            <a:prstGeom prst="rect">
              <a:avLst/>
            </a:prstGeom>
            <a:solidFill>
              <a:srgbClr val="191966"/>
            </a:solidFill>
            <a:ln w="9360" cap="sq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  <p:sp>
          <p:nvSpPr>
            <p:cNvPr id="19478" name="Rectangle 3">
              <a:extLst>
                <a:ext uri="{FF2B5EF4-FFF2-40B4-BE49-F238E27FC236}">
                  <a16:creationId xmlns:a16="http://schemas.microsoft.com/office/drawing/2014/main" id="{9A1719B1-F40E-829A-55E2-16D19F1E0A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3295" cy="868"/>
            </a:xfrm>
            <a:prstGeom prst="rect">
              <a:avLst/>
            </a:prstGeom>
            <a:solidFill>
              <a:srgbClr val="000000"/>
            </a:solidFill>
            <a:ln w="9360" cap="sq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</p:grpSp>
      <p:sp>
        <p:nvSpPr>
          <p:cNvPr id="19460" name="Text Box 5">
            <a:extLst>
              <a:ext uri="{FF2B5EF4-FFF2-40B4-BE49-F238E27FC236}">
                <a16:creationId xmlns:a16="http://schemas.microsoft.com/office/drawing/2014/main" id="{373A61BB-B39C-93A5-2849-8F7695614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6949" y="7053242"/>
            <a:ext cx="500634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fld id="{2DCC7A37-A7C5-45A8-8331-19499B85B2CD}" type="slidenum">
              <a:rPr lang="ru-RU" altLang="ru-RU" sz="1800"/>
              <a:pPr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t>13</a:t>
            </a:fld>
            <a:endParaRPr lang="ru-RU" altLang="ru-RU" sz="1800" dirty="0"/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341616" y="724141"/>
            <a:ext cx="9377771" cy="1059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74650" indent="-374650">
              <a:tabLst>
                <a:tab pos="374650" algn="l"/>
                <a:tab pos="831850" algn="l"/>
                <a:tab pos="1289050" algn="l"/>
                <a:tab pos="1746250" algn="l"/>
                <a:tab pos="2203450" algn="l"/>
                <a:tab pos="2660650" algn="l"/>
                <a:tab pos="3117850" algn="l"/>
                <a:tab pos="3575050" algn="l"/>
                <a:tab pos="4032250" algn="l"/>
                <a:tab pos="4489450" algn="l"/>
                <a:tab pos="4946650" algn="l"/>
                <a:tab pos="5403850" algn="l"/>
                <a:tab pos="5861050" algn="l"/>
                <a:tab pos="6318250" algn="l"/>
                <a:tab pos="6775450" algn="l"/>
                <a:tab pos="7232650" algn="l"/>
                <a:tab pos="7689850" algn="l"/>
                <a:tab pos="8147050" algn="l"/>
                <a:tab pos="8604250" algn="l"/>
                <a:tab pos="9061450" algn="l"/>
                <a:tab pos="95186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374650" algn="l"/>
                <a:tab pos="831850" algn="l"/>
                <a:tab pos="1289050" algn="l"/>
                <a:tab pos="1746250" algn="l"/>
                <a:tab pos="2203450" algn="l"/>
                <a:tab pos="2660650" algn="l"/>
                <a:tab pos="3117850" algn="l"/>
                <a:tab pos="3575050" algn="l"/>
                <a:tab pos="4032250" algn="l"/>
                <a:tab pos="4489450" algn="l"/>
                <a:tab pos="4946650" algn="l"/>
                <a:tab pos="5403850" algn="l"/>
                <a:tab pos="5861050" algn="l"/>
                <a:tab pos="6318250" algn="l"/>
                <a:tab pos="6775450" algn="l"/>
                <a:tab pos="7232650" algn="l"/>
                <a:tab pos="7689850" algn="l"/>
                <a:tab pos="8147050" algn="l"/>
                <a:tab pos="8604250" algn="l"/>
                <a:tab pos="9061450" algn="l"/>
                <a:tab pos="95186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374650" algn="l"/>
                <a:tab pos="831850" algn="l"/>
                <a:tab pos="1289050" algn="l"/>
                <a:tab pos="1746250" algn="l"/>
                <a:tab pos="2203450" algn="l"/>
                <a:tab pos="2660650" algn="l"/>
                <a:tab pos="3117850" algn="l"/>
                <a:tab pos="3575050" algn="l"/>
                <a:tab pos="4032250" algn="l"/>
                <a:tab pos="4489450" algn="l"/>
                <a:tab pos="4946650" algn="l"/>
                <a:tab pos="5403850" algn="l"/>
                <a:tab pos="5861050" algn="l"/>
                <a:tab pos="6318250" algn="l"/>
                <a:tab pos="6775450" algn="l"/>
                <a:tab pos="7232650" algn="l"/>
                <a:tab pos="7689850" algn="l"/>
                <a:tab pos="8147050" algn="l"/>
                <a:tab pos="8604250" algn="l"/>
                <a:tab pos="9061450" algn="l"/>
                <a:tab pos="95186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374650" algn="l"/>
                <a:tab pos="831850" algn="l"/>
                <a:tab pos="1289050" algn="l"/>
                <a:tab pos="1746250" algn="l"/>
                <a:tab pos="2203450" algn="l"/>
                <a:tab pos="2660650" algn="l"/>
                <a:tab pos="3117850" algn="l"/>
                <a:tab pos="3575050" algn="l"/>
                <a:tab pos="4032250" algn="l"/>
                <a:tab pos="4489450" algn="l"/>
                <a:tab pos="4946650" algn="l"/>
                <a:tab pos="5403850" algn="l"/>
                <a:tab pos="5861050" algn="l"/>
                <a:tab pos="6318250" algn="l"/>
                <a:tab pos="6775450" algn="l"/>
                <a:tab pos="7232650" algn="l"/>
                <a:tab pos="7689850" algn="l"/>
                <a:tab pos="8147050" algn="l"/>
                <a:tab pos="8604250" algn="l"/>
                <a:tab pos="9061450" algn="l"/>
                <a:tab pos="95186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374650" algn="l"/>
                <a:tab pos="831850" algn="l"/>
                <a:tab pos="1289050" algn="l"/>
                <a:tab pos="1746250" algn="l"/>
                <a:tab pos="2203450" algn="l"/>
                <a:tab pos="2660650" algn="l"/>
                <a:tab pos="3117850" algn="l"/>
                <a:tab pos="3575050" algn="l"/>
                <a:tab pos="4032250" algn="l"/>
                <a:tab pos="4489450" algn="l"/>
                <a:tab pos="4946650" algn="l"/>
                <a:tab pos="5403850" algn="l"/>
                <a:tab pos="5861050" algn="l"/>
                <a:tab pos="6318250" algn="l"/>
                <a:tab pos="6775450" algn="l"/>
                <a:tab pos="7232650" algn="l"/>
                <a:tab pos="7689850" algn="l"/>
                <a:tab pos="8147050" algn="l"/>
                <a:tab pos="8604250" algn="l"/>
                <a:tab pos="9061450" algn="l"/>
                <a:tab pos="95186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831850" algn="l"/>
                <a:tab pos="1289050" algn="l"/>
                <a:tab pos="1746250" algn="l"/>
                <a:tab pos="2203450" algn="l"/>
                <a:tab pos="2660650" algn="l"/>
                <a:tab pos="3117850" algn="l"/>
                <a:tab pos="3575050" algn="l"/>
                <a:tab pos="4032250" algn="l"/>
                <a:tab pos="4489450" algn="l"/>
                <a:tab pos="4946650" algn="l"/>
                <a:tab pos="5403850" algn="l"/>
                <a:tab pos="5861050" algn="l"/>
                <a:tab pos="6318250" algn="l"/>
                <a:tab pos="6775450" algn="l"/>
                <a:tab pos="7232650" algn="l"/>
                <a:tab pos="7689850" algn="l"/>
                <a:tab pos="8147050" algn="l"/>
                <a:tab pos="8604250" algn="l"/>
                <a:tab pos="9061450" algn="l"/>
                <a:tab pos="95186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831850" algn="l"/>
                <a:tab pos="1289050" algn="l"/>
                <a:tab pos="1746250" algn="l"/>
                <a:tab pos="2203450" algn="l"/>
                <a:tab pos="2660650" algn="l"/>
                <a:tab pos="3117850" algn="l"/>
                <a:tab pos="3575050" algn="l"/>
                <a:tab pos="4032250" algn="l"/>
                <a:tab pos="4489450" algn="l"/>
                <a:tab pos="4946650" algn="l"/>
                <a:tab pos="5403850" algn="l"/>
                <a:tab pos="5861050" algn="l"/>
                <a:tab pos="6318250" algn="l"/>
                <a:tab pos="6775450" algn="l"/>
                <a:tab pos="7232650" algn="l"/>
                <a:tab pos="7689850" algn="l"/>
                <a:tab pos="8147050" algn="l"/>
                <a:tab pos="8604250" algn="l"/>
                <a:tab pos="9061450" algn="l"/>
                <a:tab pos="95186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831850" algn="l"/>
                <a:tab pos="1289050" algn="l"/>
                <a:tab pos="1746250" algn="l"/>
                <a:tab pos="2203450" algn="l"/>
                <a:tab pos="2660650" algn="l"/>
                <a:tab pos="3117850" algn="l"/>
                <a:tab pos="3575050" algn="l"/>
                <a:tab pos="4032250" algn="l"/>
                <a:tab pos="4489450" algn="l"/>
                <a:tab pos="4946650" algn="l"/>
                <a:tab pos="5403850" algn="l"/>
                <a:tab pos="5861050" algn="l"/>
                <a:tab pos="6318250" algn="l"/>
                <a:tab pos="6775450" algn="l"/>
                <a:tab pos="7232650" algn="l"/>
                <a:tab pos="7689850" algn="l"/>
                <a:tab pos="8147050" algn="l"/>
                <a:tab pos="8604250" algn="l"/>
                <a:tab pos="9061450" algn="l"/>
                <a:tab pos="95186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831850" algn="l"/>
                <a:tab pos="1289050" algn="l"/>
                <a:tab pos="1746250" algn="l"/>
                <a:tab pos="2203450" algn="l"/>
                <a:tab pos="2660650" algn="l"/>
                <a:tab pos="3117850" algn="l"/>
                <a:tab pos="3575050" algn="l"/>
                <a:tab pos="4032250" algn="l"/>
                <a:tab pos="4489450" algn="l"/>
                <a:tab pos="4946650" algn="l"/>
                <a:tab pos="5403850" algn="l"/>
                <a:tab pos="5861050" algn="l"/>
                <a:tab pos="6318250" algn="l"/>
                <a:tab pos="6775450" algn="l"/>
                <a:tab pos="7232650" algn="l"/>
                <a:tab pos="7689850" algn="l"/>
                <a:tab pos="8147050" algn="l"/>
                <a:tab pos="8604250" algn="l"/>
                <a:tab pos="9061450" algn="l"/>
                <a:tab pos="95186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indent="0" algn="just">
              <a:lnSpc>
                <a:spcPct val="200000"/>
              </a:lnSpc>
              <a:buClr>
                <a:srgbClr val="000000"/>
              </a:buClr>
              <a:buSzPct val="100000"/>
            </a:pPr>
            <a:endParaRPr lang="en-US" altLang="ru-RU" sz="1700" dirty="0" smtClean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0" indent="0" algn="just">
              <a:lnSpc>
                <a:spcPct val="200000"/>
              </a:lnSpc>
              <a:buClr>
                <a:srgbClr val="000000"/>
              </a:buClr>
              <a:buSzPct val="100000"/>
            </a:pPr>
            <a:endParaRPr lang="ru-RU" altLang="ru-RU" sz="1700" dirty="0" smtClean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113B2FEE-9330-8558-3677-E7972F045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1880" y="13624"/>
            <a:ext cx="3454117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US" altLang="ru-RU" sz="1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8">
            <a:extLst>
              <a:ext uri="{FF2B5EF4-FFF2-40B4-BE49-F238E27FC236}">
                <a16:creationId xmlns:a16="http://schemas.microsoft.com/office/drawing/2014/main" id="{73BCD6FE-4E9D-AAC8-C9A7-6784104F2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916" y="59231"/>
            <a:ext cx="4331168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</a:pPr>
            <a:r>
              <a:rPr lang="en-US" altLang="ru-RU" sz="1800" b="1" dirty="0">
                <a:solidFill>
                  <a:srgbClr val="FFFFFF"/>
                </a:solidFill>
                <a:cs typeface="Times New Roman" panose="02020603050405020304" pitchFamily="18" charset="0"/>
              </a:rPr>
              <a:t>Current status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511920" y="652045"/>
            <a:ext cx="76562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details of BBC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assembling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 have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been described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mechanism of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transported have been proposed.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verification for the mass production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 have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been proposed. The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methods are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promising. </a:t>
            </a:r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8">
            <a:extLst>
              <a:ext uri="{FF2B5EF4-FFF2-40B4-BE49-F238E27FC236}">
                <a16:creationId xmlns:a16="http://schemas.microsoft.com/office/drawing/2014/main" id="{73BCD6FE-4E9D-AAC8-C9A7-6784104F2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8215" y="3883696"/>
            <a:ext cx="8219921" cy="352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  <a:buClrTx/>
            </a:pPr>
            <a:r>
              <a:rPr lang="en-US" altLang="ru-RU" sz="18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				To do list</a:t>
            </a:r>
            <a:endParaRPr lang="ru-RU" altLang="ru-RU" sz="1800" b="1" dirty="0" smtClean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200000"/>
              </a:lnSpc>
              <a:spcAft>
                <a:spcPct val="0"/>
              </a:spcAft>
              <a:buClrTx/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FF0000"/>
                </a:solidFill>
              </a:rPr>
              <a:t>modeling </a:t>
            </a:r>
            <a:r>
              <a:rPr lang="en-US" sz="2000" dirty="0">
                <a:solidFill>
                  <a:srgbClr val="FF0000"/>
                </a:solidFill>
              </a:rPr>
              <a:t>of the sandwich base </a:t>
            </a:r>
            <a:r>
              <a:rPr lang="en-US" sz="2000" dirty="0" smtClean="0">
                <a:solidFill>
                  <a:srgbClr val="FF0000"/>
                </a:solidFill>
              </a:rPr>
              <a:t>hardness</a:t>
            </a:r>
            <a:r>
              <a:rPr lang="ru-RU" sz="2000" dirty="0" smtClean="0">
                <a:solidFill>
                  <a:srgbClr val="FF0000"/>
                </a:solidFill>
              </a:rPr>
              <a:t>;</a:t>
            </a:r>
            <a:endParaRPr lang="en-US" sz="2000" dirty="0" smtClean="0">
              <a:solidFill>
                <a:srgbClr val="FF0000"/>
              </a:solidFill>
            </a:endParaRPr>
          </a:p>
          <a:p>
            <a:pPr marL="285750" indent="-285750" algn="just">
              <a:lnSpc>
                <a:spcPct val="200000"/>
              </a:lnSpc>
              <a:spcAft>
                <a:spcPct val="0"/>
              </a:spcAft>
              <a:buClrTx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FF0000"/>
                </a:solidFill>
              </a:rPr>
              <a:t>detailing the mechanics</a:t>
            </a:r>
          </a:p>
          <a:p>
            <a:pPr marL="285750" indent="-285750" algn="just">
              <a:lnSpc>
                <a:spcPct val="200000"/>
              </a:lnSpc>
              <a:spcAft>
                <a:spcPct val="0"/>
              </a:spcAft>
              <a:buClrTx/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FF0000"/>
                </a:solidFill>
              </a:rPr>
              <a:t>finalizing </a:t>
            </a:r>
            <a:r>
              <a:rPr lang="en-US" sz="2000" dirty="0">
                <a:solidFill>
                  <a:srgbClr val="FF0000"/>
                </a:solidFill>
              </a:rPr>
              <a:t>the method of express sector check </a:t>
            </a:r>
            <a:r>
              <a:rPr lang="en-US" sz="2000" dirty="0" smtClean="0">
                <a:solidFill>
                  <a:srgbClr val="FF0000"/>
                </a:solidFill>
              </a:rPr>
              <a:t>(NEW test samples </a:t>
            </a:r>
            <a:r>
              <a:rPr lang="ru-RU" sz="2000" dirty="0" smtClean="0">
                <a:solidFill>
                  <a:srgbClr val="FF0000"/>
                </a:solidFill>
              </a:rPr>
              <a:t>+</a:t>
            </a:r>
            <a:r>
              <a:rPr lang="en-US" sz="2000" dirty="0" smtClean="0">
                <a:solidFill>
                  <a:srgbClr val="FF0000"/>
                </a:solidFill>
              </a:rPr>
              <a:t> test of the upgraded optical cable and transmission box)</a:t>
            </a:r>
            <a:r>
              <a:rPr lang="ru-RU" sz="2000" dirty="0" smtClean="0">
                <a:solidFill>
                  <a:srgbClr val="FF0000"/>
                </a:solidFill>
              </a:rPr>
              <a:t>;</a:t>
            </a:r>
          </a:p>
          <a:p>
            <a:pPr marL="285750" indent="-285750" algn="just">
              <a:lnSpc>
                <a:spcPct val="200000"/>
              </a:lnSpc>
              <a:spcAft>
                <a:spcPct val="0"/>
              </a:spcAft>
              <a:buClrTx/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FF0000"/>
                </a:solidFill>
              </a:rPr>
              <a:t>start </a:t>
            </a:r>
            <a:r>
              <a:rPr lang="en-US" sz="2000" dirty="0">
                <a:solidFill>
                  <a:srgbClr val="FF0000"/>
                </a:solidFill>
              </a:rPr>
              <a:t>the mass production process</a:t>
            </a:r>
            <a:endParaRPr lang="ru-RU" sz="20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337945"/>
      </p:ext>
    </p:extLst>
  </p:cSld>
  <p:clrMapOvr>
    <a:masterClrMapping/>
  </p:clrMapOvr>
  <p:transition spd="med" advTm="60416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1">
            <a:extLst>
              <a:ext uri="{FF2B5EF4-FFF2-40B4-BE49-F238E27FC236}">
                <a16:creationId xmlns:a16="http://schemas.microsoft.com/office/drawing/2014/main" id="{4FEB7CD4-6A12-02CB-D9E3-67A1C13D5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3288" y="7253288"/>
            <a:ext cx="273050" cy="28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fld id="{B671734D-09BE-49B8-B742-A8A3E8B8B561}" type="slidenum">
              <a:rPr lang="ru-RU" altLang="ru-RU" sz="1800"/>
              <a:pPr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t>14</a:t>
            </a:fld>
            <a:endParaRPr lang="ru-RU" altLang="ru-RU" sz="1800" dirty="0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1935711F-B286-C615-B48F-5947EC6C5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80625" cy="615139"/>
          </a:xfrm>
          <a:prstGeom prst="rect">
            <a:avLst/>
          </a:prstGeom>
          <a:solidFill>
            <a:srgbClr val="191966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8A5F0333-7783-C56A-54CB-76CB665EE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256213" cy="615139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5845" name="Text Box 4">
            <a:extLst>
              <a:ext uri="{FF2B5EF4-FFF2-40B4-BE49-F238E27FC236}">
                <a16:creationId xmlns:a16="http://schemas.microsoft.com/office/drawing/2014/main" id="{D6D1D4F4-000D-268C-CE13-968A138F0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0352" y="141025"/>
            <a:ext cx="3960440" cy="3407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</a:pPr>
            <a:r>
              <a:rPr lang="en-US" sz="1600" b="1" dirty="0" smtClean="0">
                <a:solidFill>
                  <a:schemeClr val="tx1"/>
                </a:solidFill>
              </a:rPr>
              <a:t>Two </a:t>
            </a:r>
            <a:r>
              <a:rPr lang="en-US" sz="16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full-size </a:t>
            </a:r>
            <a:r>
              <a:rPr lang="en-US" sz="1600" b="1" dirty="0" smtClean="0">
                <a:solidFill>
                  <a:schemeClr val="tx1"/>
                </a:solidFill>
              </a:rPr>
              <a:t>BBC </a:t>
            </a:r>
            <a:r>
              <a:rPr lang="en-US" sz="16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sectors p</a:t>
            </a:r>
            <a:r>
              <a:rPr lang="en-US" sz="1600" b="1" dirty="0" smtClean="0">
                <a:solidFill>
                  <a:schemeClr val="tx1"/>
                </a:solidFill>
              </a:rPr>
              <a:t>roduction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32" name="Text Box 5">
            <a:extLst>
              <a:ext uri="{FF2B5EF4-FFF2-40B4-BE49-F238E27FC236}">
                <a16:creationId xmlns:a16="http://schemas.microsoft.com/office/drawing/2014/main" id="{8BE2E1E1-6902-AD1D-2F78-1C4939780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091" y="102458"/>
            <a:ext cx="1824270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GB" alt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SPD </a:t>
            </a:r>
            <a:r>
              <a:rPr lang="en-GB" alt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</a:t>
            </a:r>
            <a:r>
              <a:rPr lang="ru-RU" alt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GB" altLang="ru-RU" sz="2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" name="Группа 32"/>
          <p:cNvGrpSpPr/>
          <p:nvPr/>
        </p:nvGrpSpPr>
        <p:grpSpPr>
          <a:xfrm>
            <a:off x="126117" y="770485"/>
            <a:ext cx="3521157" cy="6068933"/>
            <a:chOff x="126117" y="770485"/>
            <a:chExt cx="3521157" cy="6068933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126117" y="770485"/>
              <a:ext cx="3521157" cy="6068933"/>
              <a:chOff x="8182451" y="744485"/>
              <a:chExt cx="3521157" cy="6068933"/>
            </a:xfrm>
          </p:grpSpPr>
          <p:grpSp>
            <p:nvGrpSpPr>
              <p:cNvPr id="36" name="Группа 35"/>
              <p:cNvGrpSpPr/>
              <p:nvPr/>
            </p:nvGrpSpPr>
            <p:grpSpPr>
              <a:xfrm>
                <a:off x="8577380" y="1365413"/>
                <a:ext cx="2731299" cy="5448005"/>
                <a:chOff x="8290830" y="1304581"/>
                <a:chExt cx="3392263" cy="5815307"/>
              </a:xfrm>
            </p:grpSpPr>
            <p:grpSp>
              <p:nvGrpSpPr>
                <p:cNvPr id="39" name="Группа 38"/>
                <p:cNvGrpSpPr/>
                <p:nvPr/>
              </p:nvGrpSpPr>
              <p:grpSpPr>
                <a:xfrm>
                  <a:off x="8290830" y="1304581"/>
                  <a:ext cx="3392263" cy="5815307"/>
                  <a:chOff x="8290830" y="1304581"/>
                  <a:chExt cx="3392263" cy="5815307"/>
                </a:xfrm>
              </p:grpSpPr>
              <p:pic>
                <p:nvPicPr>
                  <p:cNvPr id="42" name="Рисунок 41"/>
                  <p:cNvPicPr>
                    <a:picLocks noChangeAspect="1"/>
                  </p:cNvPicPr>
                  <p:nvPr/>
                </p:nvPicPr>
                <p:blipFill rotWithShape="1">
                  <a:blip r:embed="rId3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279" t="19519" r="4279" b="9359"/>
                  <a:stretch/>
                </p:blipFill>
                <p:spPr>
                  <a:xfrm rot="5400000">
                    <a:off x="7079308" y="2516103"/>
                    <a:ext cx="5815307" cy="3392263"/>
                  </a:xfrm>
                  <a:prstGeom prst="rect">
                    <a:avLst/>
                  </a:prstGeom>
                </p:spPr>
              </p:pic>
              <p:sp>
                <p:nvSpPr>
                  <p:cNvPr id="43" name="Прямоугольник 42"/>
                  <p:cNvSpPr/>
                  <p:nvPr/>
                </p:nvSpPr>
                <p:spPr bwMode="auto">
                  <a:xfrm>
                    <a:off x="9633962" y="6549408"/>
                    <a:ext cx="513565" cy="510238"/>
                  </a:xfrm>
                  <a:prstGeom prst="rect">
                    <a:avLst/>
                  </a:prstGeom>
                  <a:noFill/>
                  <a:ln w="28575" cap="flat" cmpd="sng" algn="ctr">
                    <a:solidFill>
                      <a:srgbClr val="00B05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tabLst/>
                    </a:pPr>
                    <a:endParaRPr kumimoji="0" lang="ru-RU" sz="1800" b="0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Microsoft YaHei" panose="020B0503020204020204" pitchFamily="34" charset="-122"/>
                    </a:endParaRPr>
                  </a:p>
                </p:txBody>
              </p:sp>
            </p:grpSp>
            <p:cxnSp>
              <p:nvCxnSpPr>
                <p:cNvPr id="40" name="Прямая со стрелкой 39"/>
                <p:cNvCxnSpPr/>
                <p:nvPr/>
              </p:nvCxnSpPr>
              <p:spPr bwMode="auto">
                <a:xfrm>
                  <a:off x="8840882" y="1304581"/>
                  <a:ext cx="20932" cy="5815307"/>
                </a:xfrm>
                <a:prstGeom prst="straightConnector1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triangle"/>
                  <a:tailEnd type="triangle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41" name="Прямоугольник 40"/>
                <p:cNvSpPr/>
                <p:nvPr/>
              </p:nvSpPr>
              <p:spPr>
                <a:xfrm rot="16200000">
                  <a:off x="8470475" y="4455346"/>
                  <a:ext cx="761747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>
                  <a:spAutoFit/>
                </a:bodyPr>
                <a:lstStyle/>
                <a:p>
                  <a:r>
                    <a:rPr lang="ru-RU" b="1" dirty="0" smtClean="0">
                      <a:solidFill>
                        <a:schemeClr val="tx1"/>
                      </a:solidFill>
                      <a:cs typeface="Times New Roman" panose="02020603050405020304" pitchFamily="18" charset="0"/>
                    </a:rPr>
                    <a:t>785.7</a:t>
                  </a:r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7" name="Прямоугольник 36"/>
              <p:cNvSpPr/>
              <p:nvPr/>
            </p:nvSpPr>
            <p:spPr>
              <a:xfrm>
                <a:off x="9479988" y="1026432"/>
                <a:ext cx="1117834" cy="4655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ru-RU" b="1" dirty="0">
                    <a:solidFill>
                      <a:srgbClr val="C00000"/>
                    </a:solidFill>
                    <a:cs typeface="Times New Roman" panose="02020603050405020304" pitchFamily="18" charset="0"/>
                  </a:rPr>
                  <a:t>26 tiles</a:t>
                </a:r>
                <a:endParaRPr lang="ru-RU" dirty="0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719CF0C-EBC9-F448-B7C7-2290ECA7BDB5}"/>
                  </a:ext>
                </a:extLst>
              </p:cNvPr>
              <p:cNvSpPr txBox="1"/>
              <p:nvPr/>
            </p:nvSpPr>
            <p:spPr>
              <a:xfrm>
                <a:off x="8182451" y="744485"/>
                <a:ext cx="3521157" cy="465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BBC Sector (1/16 of wheel) design</a:t>
                </a:r>
                <a:endParaRPr lang="ru-RU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5" name="Трапеция 34"/>
            <p:cNvSpPr/>
            <p:nvPr/>
          </p:nvSpPr>
          <p:spPr bwMode="auto">
            <a:xfrm rot="10800000">
              <a:off x="1423654" y="4703620"/>
              <a:ext cx="816490" cy="2079359"/>
            </a:xfrm>
            <a:prstGeom prst="trapezoid">
              <a:avLst>
                <a:gd name="adj" fmla="val 42151"/>
              </a:avLst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104989" y="6865600"/>
            <a:ext cx="1821974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1/16 of r</a:t>
            </a:r>
            <a:r>
              <a:rPr lang="en-US" alt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educed </a:t>
            </a:r>
          </a:p>
          <a:p>
            <a:r>
              <a:rPr lang="en-US" alt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prototype</a:t>
            </a:r>
            <a:r>
              <a:rPr lang="ru-RU" alt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wheel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32200" y="5581740"/>
            <a:ext cx="53285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The </a:t>
            </a:r>
            <a:r>
              <a:rPr lang="ru-RU" b="1" dirty="0" err="1" smtClean="0">
                <a:solidFill>
                  <a:schemeClr val="tx1"/>
                </a:solidFill>
              </a:rPr>
              <a:t>version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of</a:t>
            </a:r>
            <a:r>
              <a:rPr lang="ru-RU" b="1" dirty="0">
                <a:solidFill>
                  <a:schemeClr val="tx1"/>
                </a:solidFill>
              </a:rPr>
              <a:t> FEE </a:t>
            </a:r>
            <a:r>
              <a:rPr lang="ru-RU" dirty="0" err="1">
                <a:solidFill>
                  <a:schemeClr val="tx1"/>
                </a:solidFill>
              </a:rPr>
              <a:t>that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uses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chemeClr val="tx1"/>
                </a:solidFill>
              </a:rPr>
              <a:t>KINTEX-7 FPGA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and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new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analog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part</a:t>
            </a:r>
            <a:r>
              <a:rPr lang="ru-RU" dirty="0">
                <a:solidFill>
                  <a:schemeClr val="tx1"/>
                </a:solidFill>
              </a:rPr>
              <a:t> is </a:t>
            </a:r>
            <a:r>
              <a:rPr lang="ru-RU" dirty="0" err="1">
                <a:solidFill>
                  <a:schemeClr val="tx1"/>
                </a:solidFill>
              </a:rPr>
              <a:t>under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active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development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3816176" y="1574144"/>
            <a:ext cx="2632156" cy="2822851"/>
            <a:chOff x="4269246" y="1431015"/>
            <a:chExt cx="2632156" cy="2822851"/>
          </a:xfrm>
        </p:grpSpPr>
        <p:sp>
          <p:nvSpPr>
            <p:cNvPr id="50" name="Прямоугольник 49"/>
            <p:cNvSpPr/>
            <p:nvPr/>
          </p:nvSpPr>
          <p:spPr>
            <a:xfrm>
              <a:off x="4465055" y="1431015"/>
              <a:ext cx="232478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Analog </a:t>
              </a:r>
              <a:r>
                <a:rPr lang="en-US" sz="1600" b="1" dirty="0" smtClean="0">
                  <a:solidFill>
                    <a:schemeClr val="tx1"/>
                  </a:solidFill>
                </a:rPr>
                <a:t>part versions</a:t>
              </a:r>
            </a:p>
          </p:txBody>
        </p:sp>
        <p:grpSp>
          <p:nvGrpSpPr>
            <p:cNvPr id="51" name="Группа 50"/>
            <p:cNvGrpSpPr/>
            <p:nvPr/>
          </p:nvGrpSpPr>
          <p:grpSpPr>
            <a:xfrm>
              <a:off x="4269246" y="1979922"/>
              <a:ext cx="2632156" cy="2273944"/>
              <a:chOff x="458130" y="4522927"/>
              <a:chExt cx="2770228" cy="2273944"/>
            </a:xfrm>
          </p:grpSpPr>
          <p:pic>
            <p:nvPicPr>
              <p:cNvPr id="52" name="Рисунок 51"/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8130" y="4522927"/>
                <a:ext cx="2770228" cy="2273944"/>
              </a:xfrm>
              <a:prstGeom prst="rect">
                <a:avLst/>
              </a:prstGeom>
            </p:spPr>
          </p:pic>
          <p:sp>
            <p:nvSpPr>
              <p:cNvPr id="53" name="Прямоугольник 52"/>
              <p:cNvSpPr/>
              <p:nvPr/>
            </p:nvSpPr>
            <p:spPr>
              <a:xfrm>
                <a:off x="1130951" y="4761602"/>
                <a:ext cx="536495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solidFill>
                      <a:schemeClr val="tx1"/>
                    </a:solidFill>
                  </a:rPr>
                  <a:t>V.1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2242416" y="4769403"/>
                <a:ext cx="536495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solidFill>
                      <a:schemeClr val="tx1"/>
                    </a:solidFill>
                  </a:rPr>
                  <a:t>V.2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6" name="Группа 45"/>
          <p:cNvGrpSpPr/>
          <p:nvPr/>
        </p:nvGrpSpPr>
        <p:grpSpPr>
          <a:xfrm>
            <a:off x="6555400" y="1617493"/>
            <a:ext cx="3244286" cy="3363561"/>
            <a:chOff x="4779421" y="4215253"/>
            <a:chExt cx="3244286" cy="3363561"/>
          </a:xfrm>
        </p:grpSpPr>
        <p:pic>
          <p:nvPicPr>
            <p:cNvPr id="47" name="Рисунок 46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15" t="5344" r="8109" b="3227"/>
            <a:stretch/>
          </p:blipFill>
          <p:spPr>
            <a:xfrm flipH="1">
              <a:off x="5155332" y="4720811"/>
              <a:ext cx="2638896" cy="2273943"/>
            </a:xfrm>
            <a:prstGeom prst="rect">
              <a:avLst/>
            </a:prstGeom>
          </p:spPr>
        </p:pic>
        <p:sp>
          <p:nvSpPr>
            <p:cNvPr id="48" name="Прямоугольник 47"/>
            <p:cNvSpPr/>
            <p:nvPr/>
          </p:nvSpPr>
          <p:spPr>
            <a:xfrm>
              <a:off x="4779421" y="4215253"/>
              <a:ext cx="32442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XILINX </a:t>
              </a:r>
              <a:r>
                <a:rPr lang="en-US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VIRTEX-5 FPGA </a:t>
              </a:r>
              <a:r>
                <a:rPr lang="en-US" b="1" dirty="0" smtClean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 (</a:t>
              </a:r>
              <a:r>
                <a:rPr lang="en-US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current)</a:t>
              </a:r>
              <a:endParaRPr lang="ru-RU" dirty="0"/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5255032" y="7209482"/>
              <a:ext cx="22930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KINTEX-7 </a:t>
              </a:r>
              <a:r>
                <a:rPr lang="en-US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FPGA</a:t>
              </a:r>
              <a:r>
                <a:rPr lang="en-US" b="1" dirty="0" smtClean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 (</a:t>
              </a:r>
              <a:r>
                <a:rPr lang="en-US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new) 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25727632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1">
            <a:extLst>
              <a:ext uri="{FF2B5EF4-FFF2-40B4-BE49-F238E27FC236}">
                <a16:creationId xmlns:a16="http://schemas.microsoft.com/office/drawing/2014/main" id="{469EA27C-8C89-FBEE-1DFB-B6391D646A61}"/>
              </a:ext>
            </a:extLst>
          </p:cNvPr>
          <p:cNvGrpSpPr>
            <a:grpSpLocks/>
          </p:cNvGrpSpPr>
          <p:nvPr/>
        </p:nvGrpSpPr>
        <p:grpSpPr bwMode="auto">
          <a:xfrm>
            <a:off x="-19621" y="-36587"/>
            <a:ext cx="10100246" cy="533436"/>
            <a:chOff x="0" y="0"/>
            <a:chExt cx="6334" cy="868"/>
          </a:xfrm>
        </p:grpSpPr>
        <p:sp>
          <p:nvSpPr>
            <p:cNvPr id="19477" name="Rectangle 2">
              <a:extLst>
                <a:ext uri="{FF2B5EF4-FFF2-40B4-BE49-F238E27FC236}">
                  <a16:creationId xmlns:a16="http://schemas.microsoft.com/office/drawing/2014/main" id="{DF1B9D47-27CA-1D5D-93AC-F605F80FF0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6334" cy="868"/>
            </a:xfrm>
            <a:prstGeom prst="rect">
              <a:avLst/>
            </a:prstGeom>
            <a:solidFill>
              <a:srgbClr val="191966"/>
            </a:solidFill>
            <a:ln w="9360" cap="sq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  <p:sp>
          <p:nvSpPr>
            <p:cNvPr id="19478" name="Rectangle 3">
              <a:extLst>
                <a:ext uri="{FF2B5EF4-FFF2-40B4-BE49-F238E27FC236}">
                  <a16:creationId xmlns:a16="http://schemas.microsoft.com/office/drawing/2014/main" id="{9A1719B1-F40E-829A-55E2-16D19F1E0A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3295" cy="868"/>
            </a:xfrm>
            <a:prstGeom prst="rect">
              <a:avLst/>
            </a:prstGeom>
            <a:solidFill>
              <a:srgbClr val="000000"/>
            </a:solidFill>
            <a:ln w="9360" cap="sq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</p:grpSp>
      <p:sp>
        <p:nvSpPr>
          <p:cNvPr id="19461" name="Text Box 6">
            <a:extLst>
              <a:ext uri="{FF2B5EF4-FFF2-40B4-BE49-F238E27FC236}">
                <a16:creationId xmlns:a16="http://schemas.microsoft.com/office/drawing/2014/main" id="{113B2FEE-9330-8558-3677-E7972F045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824" y="53384"/>
            <a:ext cx="3454117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chedule </a:t>
            </a:r>
            <a:r>
              <a:rPr lang="en-US" alt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works</a:t>
            </a:r>
            <a:endParaRPr lang="en-US" altLang="ru-RU" sz="1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5-конечная звезда 13"/>
          <p:cNvSpPr/>
          <p:nvPr/>
        </p:nvSpPr>
        <p:spPr bwMode="auto">
          <a:xfrm>
            <a:off x="0" y="3995861"/>
            <a:ext cx="180329" cy="144016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5" name="5-конечная звезда 14"/>
          <p:cNvSpPr/>
          <p:nvPr/>
        </p:nvSpPr>
        <p:spPr bwMode="auto">
          <a:xfrm>
            <a:off x="0" y="3851845"/>
            <a:ext cx="180329" cy="144016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200478" y="1975170"/>
            <a:ext cx="5735369" cy="4331247"/>
            <a:chOff x="3406892" y="2620112"/>
            <a:chExt cx="6870660" cy="4331247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6913347" y="2620112"/>
              <a:ext cx="3364205" cy="36933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algn="just"/>
              <a:r>
                <a:rPr lang="en-US" altLang="ru-RU" b="1" dirty="0" smtClean="0">
                  <a:solidFill>
                    <a:schemeClr val="tx1"/>
                  </a:solidFill>
                  <a:cs typeface="Times New Roman" panose="02020603050405020304" pitchFamily="18" charset="0"/>
                </a:rPr>
                <a:t>~ 5-7 </a:t>
              </a:r>
              <a:r>
                <a:rPr lang="en-US" altLang="ru-RU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months </a:t>
              </a:r>
              <a:r>
                <a:rPr lang="en-US" altLang="ru-RU" b="1" dirty="0" smtClean="0">
                  <a:solidFill>
                    <a:schemeClr val="tx1"/>
                  </a:solidFill>
                  <a:cs typeface="Times New Roman" panose="02020603050405020304" pitchFamily="18" charset="0"/>
                </a:rPr>
                <a:t>delay</a:t>
              </a:r>
              <a:endParaRPr lang="en-US" i="1" dirty="0" smtClean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3" name="5-конечная звезда 2"/>
            <p:cNvSpPr/>
            <p:nvPr/>
          </p:nvSpPr>
          <p:spPr bwMode="auto">
            <a:xfrm>
              <a:off x="3406892" y="6690801"/>
              <a:ext cx="216024" cy="260558"/>
            </a:xfrm>
            <a:prstGeom prst="star5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just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 bwMode="auto">
          <a:xfrm>
            <a:off x="18796" y="4309150"/>
            <a:ext cx="2789268" cy="838839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9460" name="Text Box 5">
            <a:extLst>
              <a:ext uri="{FF2B5EF4-FFF2-40B4-BE49-F238E27FC236}">
                <a16:creationId xmlns:a16="http://schemas.microsoft.com/office/drawing/2014/main" id="{373A61BB-B39C-93A5-2849-8F7695614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6949" y="7053242"/>
            <a:ext cx="500634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fld id="{2DCC7A37-A7C5-45A8-8331-19499B85B2CD}" type="slidenum">
              <a:rPr lang="ru-RU" altLang="ru-RU" sz="1800"/>
              <a:pPr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t>15</a:t>
            </a:fld>
            <a:endParaRPr lang="ru-RU" altLang="ru-RU" sz="1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509471" y="5991472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Not JINR </a:t>
            </a:r>
            <a:endParaRPr lang="ru-RU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180082" y="611485"/>
            <a:ext cx="9756774" cy="6737170"/>
            <a:chOff x="180082" y="611485"/>
            <a:chExt cx="9756774" cy="6737170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180082" y="611485"/>
              <a:ext cx="9756774" cy="6737170"/>
              <a:chOff x="180082" y="611485"/>
              <a:chExt cx="9756774" cy="6737170"/>
            </a:xfrm>
          </p:grpSpPr>
          <p:grpSp>
            <p:nvGrpSpPr>
              <p:cNvPr id="10" name="Группа 9"/>
              <p:cNvGrpSpPr/>
              <p:nvPr/>
            </p:nvGrpSpPr>
            <p:grpSpPr>
              <a:xfrm>
                <a:off x="180082" y="611485"/>
                <a:ext cx="9756774" cy="6737170"/>
                <a:chOff x="180082" y="611485"/>
                <a:chExt cx="9756774" cy="6737170"/>
              </a:xfrm>
            </p:grpSpPr>
            <p:grpSp>
              <p:nvGrpSpPr>
                <p:cNvPr id="6" name="Группа 5"/>
                <p:cNvGrpSpPr/>
                <p:nvPr/>
              </p:nvGrpSpPr>
              <p:grpSpPr>
                <a:xfrm>
                  <a:off x="180082" y="611485"/>
                  <a:ext cx="9756774" cy="6737170"/>
                  <a:chOff x="180082" y="611485"/>
                  <a:chExt cx="9756774" cy="6737170"/>
                </a:xfrm>
              </p:grpSpPr>
              <p:pic>
                <p:nvPicPr>
                  <p:cNvPr id="7" name="Рисунок 6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80082" y="611485"/>
                    <a:ext cx="9756774" cy="6737170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</p:pic>
              <p:sp>
                <p:nvSpPr>
                  <p:cNvPr id="5" name="Прямоугольник 4"/>
                  <p:cNvSpPr/>
                  <p:nvPr/>
                </p:nvSpPr>
                <p:spPr>
                  <a:xfrm>
                    <a:off x="935856" y="5868069"/>
                    <a:ext cx="1080120" cy="6315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25" name="Прямоугольник 24"/>
                <p:cNvSpPr/>
                <p:nvPr/>
              </p:nvSpPr>
              <p:spPr>
                <a:xfrm>
                  <a:off x="869019" y="5776028"/>
                  <a:ext cx="1213794" cy="2154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800" b="1" kern="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Calibri"/>
                      <a:cs typeface="Times New Roman" panose="02020603050405020304" pitchFamily="18" charset="0"/>
                      <a:sym typeface="Calibri"/>
                    </a:rPr>
                    <a:t>full-size </a:t>
                  </a:r>
                  <a:r>
                    <a:rPr lang="en-US" sz="800" b="1" kern="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Calibri"/>
                      <a:cs typeface="Times New Roman" panose="02020603050405020304" pitchFamily="18" charset="0"/>
                      <a:sym typeface="Calibri"/>
                    </a:rPr>
                    <a:t>BBC sectors</a:t>
                  </a:r>
                  <a:endParaRPr lang="ru-RU" sz="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11" name="Рисунок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5400000">
                <a:off x="6507039" y="3065905"/>
                <a:ext cx="1654599" cy="3223245"/>
              </a:xfrm>
              <a:prstGeom prst="rect">
                <a:avLst/>
              </a:prstGeom>
            </p:spPr>
          </p:pic>
          <p:pic>
            <p:nvPicPr>
              <p:cNvPr id="29" name="Рисунок 28"/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291" t="20330" b="7426"/>
              <a:stretch/>
            </p:blipFill>
            <p:spPr>
              <a:xfrm>
                <a:off x="3687317" y="3707829"/>
                <a:ext cx="1447264" cy="1678811"/>
              </a:xfrm>
              <a:prstGeom prst="rect">
                <a:avLst/>
              </a:prstGeom>
            </p:spPr>
          </p:pic>
        </p:grpSp>
        <p:sp>
          <p:nvSpPr>
            <p:cNvPr id="33" name="Прямоугольник 32"/>
            <p:cNvSpPr/>
            <p:nvPr/>
          </p:nvSpPr>
          <p:spPr>
            <a:xfrm>
              <a:off x="6137649" y="2000501"/>
              <a:ext cx="2808312" cy="36933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algn="just"/>
              <a:r>
                <a:rPr lang="en-US" altLang="ru-RU" b="1" dirty="0" smtClean="0">
                  <a:solidFill>
                    <a:schemeClr val="tx1"/>
                  </a:solidFill>
                  <a:cs typeface="Times New Roman" panose="02020603050405020304" pitchFamily="18" charset="0"/>
                </a:rPr>
                <a:t>~ 5-7 </a:t>
              </a:r>
              <a:r>
                <a:rPr lang="en-US" altLang="ru-RU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months </a:t>
              </a:r>
              <a:r>
                <a:rPr lang="en-US" altLang="ru-RU" b="1" dirty="0" smtClean="0">
                  <a:solidFill>
                    <a:schemeClr val="tx1"/>
                  </a:solidFill>
                  <a:cs typeface="Times New Roman" panose="02020603050405020304" pitchFamily="18" charset="0"/>
                </a:rPr>
                <a:t>delay</a:t>
              </a:r>
              <a:endParaRPr lang="en-US" i="1" dirty="0" smtClean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6650837"/>
      </p:ext>
    </p:extLst>
  </p:cSld>
  <p:clrMapOvr>
    <a:masterClrMapping/>
  </p:clrMapOvr>
  <p:transition spd="med" advTm="60416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1">
            <a:extLst>
              <a:ext uri="{FF2B5EF4-FFF2-40B4-BE49-F238E27FC236}">
                <a16:creationId xmlns:a16="http://schemas.microsoft.com/office/drawing/2014/main" id="{C698F7BC-8EEF-5EA5-D4CC-EFD53C6D9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9912" y="2843733"/>
            <a:ext cx="794385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Aft>
                <a:spcPct val="0"/>
              </a:spcAft>
              <a:buClrTx/>
              <a:buFontTx/>
              <a:buNone/>
            </a:pPr>
            <a:r>
              <a:rPr lang="en-US" altLang="ru-RU" sz="4400" b="1" dirty="0">
                <a:cs typeface="Times New Roman" panose="02020603050405020304" pitchFamily="18" charset="0"/>
              </a:rPr>
              <a:t>Thank you for the attention!</a:t>
            </a:r>
          </a:p>
        </p:txBody>
      </p:sp>
    </p:spTree>
    <p:extLst>
      <p:ext uri="{BB962C8B-B14F-4D97-AF65-F5344CB8AC3E}">
        <p14:creationId xmlns:p14="http://schemas.microsoft.com/office/powerpoint/2010/main" val="2712873422"/>
      </p:ext>
    </p:extLst>
  </p:cSld>
  <p:clrMapOvr>
    <a:masterClrMapping/>
  </p:clrMapOvr>
  <p:transition spd="slow" advTm="5120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1">
            <a:extLst>
              <a:ext uri="{FF2B5EF4-FFF2-40B4-BE49-F238E27FC236}">
                <a16:creationId xmlns:a16="http://schemas.microsoft.com/office/drawing/2014/main" id="{6ABD4896-67FC-68BC-CC6F-C56281868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3" y="2771775"/>
            <a:ext cx="9066212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Aft>
                <a:spcPct val="0"/>
              </a:spcAft>
              <a:buClrTx/>
              <a:buFontTx/>
              <a:buNone/>
            </a:pPr>
            <a:r>
              <a:rPr lang="en-GB" altLang="ru-RU" sz="4400" b="1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1019014245"/>
      </p:ext>
    </p:extLst>
  </p:cSld>
  <p:clrMapOvr>
    <a:masterClrMapping/>
  </p:clrMapOvr>
  <p:transition spd="slow" advTm="1024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3E20FF49-A404-BB13-8971-1C0B2EF07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80625" cy="795405"/>
          </a:xfrm>
          <a:prstGeom prst="rect">
            <a:avLst/>
          </a:prstGeom>
          <a:solidFill>
            <a:srgbClr val="191966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124" name="Text Box 3">
            <a:extLst>
              <a:ext uri="{FF2B5EF4-FFF2-40B4-BE49-F238E27FC236}">
                <a16:creationId xmlns:a16="http://schemas.microsoft.com/office/drawing/2014/main" id="{892A346C-8D62-473C-6C64-BDF53F516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3300" y="7138988"/>
            <a:ext cx="187325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fld id="{216B609B-E035-4377-9747-8F07833A0E47}" type="slidenum">
              <a:rPr lang="ru-RU" altLang="ru-RU" sz="1800"/>
              <a:pPr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t>18</a:t>
            </a:fld>
            <a:endParaRPr lang="ru-RU" altLang="ru-RU" sz="1800"/>
          </a:p>
        </p:txBody>
      </p:sp>
      <p:sp>
        <p:nvSpPr>
          <p:cNvPr id="5129" name="Rectangle 8">
            <a:extLst>
              <a:ext uri="{FF2B5EF4-FFF2-40B4-BE49-F238E27FC236}">
                <a16:creationId xmlns:a16="http://schemas.microsoft.com/office/drawing/2014/main" id="{B28D441B-D93B-6D85-CBFF-A54BA95C9D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256213" cy="795405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133" name="Text Box 12">
            <a:extLst>
              <a:ext uri="{FF2B5EF4-FFF2-40B4-BE49-F238E27FC236}">
                <a16:creationId xmlns:a16="http://schemas.microsoft.com/office/drawing/2014/main" id="{7A3E8B6C-C39D-1EC1-D267-8D366F7F2B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1875" y="168160"/>
            <a:ext cx="2617788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800" dirty="0">
                <a:solidFill>
                  <a:srgbClr val="7F7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134" name="Text Box 13">
            <a:extLst>
              <a:ext uri="{FF2B5EF4-FFF2-40B4-BE49-F238E27FC236}">
                <a16:creationId xmlns:a16="http://schemas.microsoft.com/office/drawing/2014/main" id="{74309641-EC55-EA7A-EE66-CE429D699D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4904" y="219756"/>
            <a:ext cx="3001962" cy="39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en-US" altLang="ru-RU" sz="2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A97E43F4-7552-168D-84D5-AEC584645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8104" y="1979637"/>
            <a:ext cx="6048672" cy="476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285750" indent="-285750">
              <a:lnSpc>
                <a:spcPct val="200000"/>
              </a:lnSpc>
              <a:spcAft>
                <a:spcPct val="0"/>
              </a:spcAft>
              <a:buClrTx/>
              <a:buFont typeface="Wingdings" panose="05000000000000000000" pitchFamily="2" charset="2"/>
              <a:buChar char="q"/>
            </a:pPr>
            <a:r>
              <a:rPr lang="en-US" altLang="ru-RU" sz="1800" dirty="0" smtClean="0">
                <a:cs typeface="Arial" panose="020B0604020202020204" pitchFamily="34" charset="0"/>
              </a:rPr>
              <a:t>Introduction</a:t>
            </a:r>
          </a:p>
          <a:p>
            <a:pPr marL="285750" indent="-285750">
              <a:lnSpc>
                <a:spcPct val="200000"/>
              </a:lnSpc>
              <a:spcAft>
                <a:spcPct val="0"/>
              </a:spcAft>
              <a:buClrTx/>
              <a:buFont typeface="Wingdings" panose="05000000000000000000" pitchFamily="2" charset="2"/>
              <a:buChar char="q"/>
            </a:pPr>
            <a:r>
              <a:rPr lang="en-US" altLang="ru-RU" sz="1800" dirty="0" smtClean="0">
                <a:cs typeface="Arial" panose="020B0604020202020204" pitchFamily="34" charset="0"/>
              </a:rPr>
              <a:t>BBC assembling part </a:t>
            </a:r>
          </a:p>
          <a:p>
            <a:pPr marL="285750" indent="-285750">
              <a:lnSpc>
                <a:spcPct val="200000"/>
              </a:lnSpc>
              <a:spcAft>
                <a:spcPct val="0"/>
              </a:spcAft>
              <a:buClrTx/>
              <a:buFont typeface="Wingdings" panose="05000000000000000000" pitchFamily="2" charset="2"/>
              <a:buChar char="q"/>
            </a:pPr>
            <a:r>
              <a:rPr lang="en-US" altLang="ru-RU" sz="1800" dirty="0" smtClean="0">
                <a:cs typeface="Arial" panose="020B0604020202020204" pitchFamily="34" charset="0"/>
              </a:rPr>
              <a:t>Hardware </a:t>
            </a:r>
          </a:p>
          <a:p>
            <a:pPr marL="285750" indent="-285750">
              <a:lnSpc>
                <a:spcPct val="200000"/>
              </a:lnSpc>
              <a:spcAft>
                <a:spcPct val="0"/>
              </a:spcAft>
              <a:buClrTx/>
              <a:buFont typeface="Wingdings" panose="05000000000000000000" pitchFamily="2" charset="2"/>
              <a:buChar char="q"/>
            </a:pPr>
            <a:r>
              <a:rPr lang="en-US" altLang="ru-RU" sz="1800" dirty="0" smtClean="0">
                <a:cs typeface="Arial" panose="020B0604020202020204" pitchFamily="34" charset="0"/>
              </a:rPr>
              <a:t>R&amp;D tests</a:t>
            </a:r>
          </a:p>
          <a:p>
            <a:pPr marL="285750" indent="-285750">
              <a:lnSpc>
                <a:spcPct val="200000"/>
              </a:lnSpc>
              <a:spcAft>
                <a:spcPct val="0"/>
              </a:spcAft>
              <a:buClrTx/>
              <a:buFont typeface="Wingdings" panose="05000000000000000000" pitchFamily="2" charset="2"/>
              <a:buChar char="q"/>
            </a:pPr>
            <a:r>
              <a:rPr lang="en-US" altLang="ru-RU" sz="1800" dirty="0">
                <a:cs typeface="Arial" panose="020B0604020202020204" pitchFamily="34" charset="0"/>
              </a:rPr>
              <a:t>Results </a:t>
            </a:r>
            <a:r>
              <a:rPr lang="en-US" altLang="ru-RU" sz="1800" dirty="0" smtClean="0">
                <a:cs typeface="Arial" panose="020B0604020202020204" pitchFamily="34" charset="0"/>
              </a:rPr>
              <a:t>(</a:t>
            </a:r>
            <a:r>
              <a:rPr lang="en-US" altLang="ru-RU" sz="1800" u="sng" dirty="0" smtClean="0">
                <a:cs typeface="Arial" panose="020B0604020202020204" pitchFamily="34" charset="0"/>
              </a:rPr>
              <a:t>current status</a:t>
            </a:r>
            <a:r>
              <a:rPr lang="en-US" altLang="ru-RU" sz="1800" dirty="0" smtClean="0">
                <a:cs typeface="Arial" panose="020B0604020202020204" pitchFamily="34" charset="0"/>
              </a:rPr>
              <a:t>)</a:t>
            </a:r>
          </a:p>
          <a:p>
            <a:pPr marL="285750" indent="-285750">
              <a:lnSpc>
                <a:spcPct val="200000"/>
              </a:lnSpc>
              <a:spcAft>
                <a:spcPct val="0"/>
              </a:spcAft>
              <a:buClrTx/>
              <a:buFont typeface="Wingdings" panose="05000000000000000000" pitchFamily="2" charset="2"/>
              <a:buChar char="q"/>
            </a:pPr>
            <a:r>
              <a:rPr lang="en-US" altLang="ru-RU" sz="1800" dirty="0" smtClean="0">
                <a:cs typeface="Arial" panose="020B0604020202020204" pitchFamily="34" charset="0"/>
              </a:rPr>
              <a:t>SPD </a:t>
            </a:r>
            <a:r>
              <a:rPr lang="en-US" altLang="ru-RU" sz="1800" dirty="0">
                <a:cs typeface="Arial" panose="020B0604020202020204" pitchFamily="34" charset="0"/>
              </a:rPr>
              <a:t>Phase0 </a:t>
            </a:r>
            <a:r>
              <a:rPr lang="en-US" altLang="ru-RU" sz="1800" dirty="0" smtClean="0">
                <a:cs typeface="Arial" panose="020B0604020202020204" pitchFamily="34" charset="0"/>
              </a:rPr>
              <a:t>plans</a:t>
            </a:r>
            <a:endParaRPr lang="ru-RU" altLang="ru-RU" sz="1800" dirty="0" smtClean="0">
              <a:cs typeface="Arial" panose="020B0604020202020204" pitchFamily="34" charset="0"/>
            </a:endParaRPr>
          </a:p>
          <a:p>
            <a:pPr marL="1028700" lvl="1">
              <a:lnSpc>
                <a:spcPct val="200000"/>
              </a:lnSpc>
              <a:spcAft>
                <a:spcPct val="0"/>
              </a:spcAft>
              <a:buClrTx/>
              <a:buFont typeface="Wingdings" panose="05000000000000000000" pitchFamily="2" charset="2"/>
              <a:buChar char="q"/>
            </a:pPr>
            <a:r>
              <a:rPr lang="en-US" altLang="ru-RU" sz="1400" dirty="0">
                <a:cs typeface="Arial" panose="020B0604020202020204" pitchFamily="34" charset="0"/>
              </a:rPr>
              <a:t>Simulation (Phase0</a:t>
            </a:r>
            <a:r>
              <a:rPr lang="en-US" altLang="ru-RU" sz="1400" dirty="0" smtClean="0">
                <a:cs typeface="Arial" panose="020B0604020202020204" pitchFamily="34" charset="0"/>
              </a:rPr>
              <a:t>)</a:t>
            </a:r>
            <a:endParaRPr lang="ru-RU" altLang="ru-RU" sz="1800" dirty="0" smtClean="0">
              <a:cs typeface="Arial" panose="020B0604020202020204" pitchFamily="34" charset="0"/>
            </a:endParaRPr>
          </a:p>
          <a:p>
            <a:pPr marL="285750" indent="-285750">
              <a:lnSpc>
                <a:spcPct val="200000"/>
              </a:lnSpc>
              <a:spcAft>
                <a:spcPct val="0"/>
              </a:spcAft>
              <a:buClrTx/>
              <a:buFont typeface="Wingdings" panose="05000000000000000000" pitchFamily="2" charset="2"/>
              <a:buChar char="q"/>
            </a:pPr>
            <a:r>
              <a:rPr lang="en-US" altLang="ru-RU" sz="1800" dirty="0">
                <a:cs typeface="Arial" panose="020B0604020202020204" pitchFamily="34" charset="0"/>
              </a:rPr>
              <a:t>SPD </a:t>
            </a:r>
            <a:r>
              <a:rPr lang="en-US" altLang="ru-RU" sz="1800" dirty="0" smtClean="0">
                <a:cs typeface="Arial" panose="020B0604020202020204" pitchFamily="34" charset="0"/>
              </a:rPr>
              <a:t>Phase</a:t>
            </a:r>
            <a:r>
              <a:rPr lang="ru-RU" altLang="ru-RU" sz="1800" dirty="0" smtClean="0">
                <a:cs typeface="Arial" panose="020B0604020202020204" pitchFamily="34" charset="0"/>
              </a:rPr>
              <a:t>1</a:t>
            </a:r>
            <a:r>
              <a:rPr lang="en-US" altLang="ru-RU" sz="1800" dirty="0" smtClean="0">
                <a:cs typeface="Arial" panose="020B0604020202020204" pitchFamily="34" charset="0"/>
              </a:rPr>
              <a:t> </a:t>
            </a:r>
            <a:r>
              <a:rPr lang="en-US" altLang="ru-RU" sz="1800" dirty="0">
                <a:cs typeface="Arial" panose="020B0604020202020204" pitchFamily="34" charset="0"/>
              </a:rPr>
              <a:t>plans</a:t>
            </a:r>
            <a:endParaRPr lang="ru-RU" altLang="ru-RU" sz="1800" dirty="0"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spcAft>
                <a:spcPct val="0"/>
              </a:spcAft>
              <a:buClrTx/>
              <a:buFont typeface="Wingdings" panose="05000000000000000000" pitchFamily="2" charset="2"/>
              <a:buChar char="q"/>
            </a:pPr>
            <a:endParaRPr lang="en-US" altLang="ru-RU" sz="1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60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1633" t="2016" r="1213" b="1207"/>
          <a:stretch/>
        </p:blipFill>
        <p:spPr>
          <a:xfrm>
            <a:off x="2231874" y="308071"/>
            <a:ext cx="7704608" cy="31077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68304" y="3619370"/>
            <a:ext cx="4707347" cy="3650093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549731" y="738146"/>
            <a:ext cx="1152004" cy="2915369"/>
            <a:chOff x="8534310" y="107429"/>
            <a:chExt cx="1519650" cy="324036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370" r="51164"/>
            <a:stretch/>
          </p:blipFill>
          <p:spPr>
            <a:xfrm>
              <a:off x="8534311" y="107429"/>
              <a:ext cx="1519649" cy="164116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48911" r="4109"/>
            <a:stretch/>
          </p:blipFill>
          <p:spPr>
            <a:xfrm>
              <a:off x="8534310" y="1706625"/>
              <a:ext cx="1519649" cy="164116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7" name="Прямоугольник 6"/>
          <p:cNvSpPr/>
          <p:nvPr/>
        </p:nvSpPr>
        <p:spPr>
          <a:xfrm>
            <a:off x="121070" y="4517185"/>
            <a:ext cx="45365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dirty="0" err="1">
                <a:solidFill>
                  <a:schemeClr val="tx1"/>
                </a:solidFill>
              </a:rPr>
              <a:t>Triggers</a:t>
            </a:r>
            <a:r>
              <a:rPr lang="ru-RU" sz="1600" dirty="0">
                <a:solidFill>
                  <a:schemeClr val="tx1"/>
                </a:solidFill>
              </a:rPr>
              <a:t> of </a:t>
            </a:r>
            <a:r>
              <a:rPr lang="ru-RU" sz="1600" dirty="0" err="1">
                <a:solidFill>
                  <a:schemeClr val="tx1"/>
                </a:solidFill>
              </a:rPr>
              <a:t>consecutive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channels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are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sent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to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an</a:t>
            </a:r>
            <a:r>
              <a:rPr lang="ru-RU" sz="1600" dirty="0">
                <a:solidFill>
                  <a:schemeClr val="tx1"/>
                </a:solidFill>
              </a:rPr>
              <a:t> AND logic </a:t>
            </a:r>
            <a:r>
              <a:rPr lang="ru-RU" sz="1600" dirty="0" err="1">
                <a:solidFill>
                  <a:schemeClr val="tx1"/>
                </a:solidFill>
              </a:rPr>
              <a:t>operator</a:t>
            </a:r>
            <a:r>
              <a:rPr lang="ru-RU" sz="1600" dirty="0">
                <a:solidFill>
                  <a:schemeClr val="tx1"/>
                </a:solidFill>
              </a:rPr>
              <a:t> (</a:t>
            </a:r>
            <a:r>
              <a:rPr lang="ru-RU" sz="1600" dirty="0" err="1">
                <a:solidFill>
                  <a:schemeClr val="tx1"/>
                </a:solidFill>
              </a:rPr>
              <a:t>e.g</a:t>
            </a:r>
            <a:r>
              <a:rPr lang="ru-RU" sz="1600" dirty="0">
                <a:solidFill>
                  <a:schemeClr val="tx1"/>
                </a:solidFill>
              </a:rPr>
              <a:t>. CH0&amp;CH1,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CH2&amp;CH3, </a:t>
            </a:r>
            <a:r>
              <a:rPr lang="ru-RU" sz="1600" dirty="0" err="1">
                <a:solidFill>
                  <a:schemeClr val="tx1"/>
                </a:solidFill>
              </a:rPr>
              <a:t>etc</a:t>
            </a:r>
            <a:r>
              <a:rPr lang="ru-RU" sz="1600" dirty="0">
                <a:solidFill>
                  <a:schemeClr val="tx1"/>
                </a:solidFill>
              </a:rPr>
              <a:t>.). The 32 </a:t>
            </a:r>
            <a:r>
              <a:rPr lang="ru-RU" sz="1600" dirty="0" err="1">
                <a:solidFill>
                  <a:schemeClr val="tx1"/>
                </a:solidFill>
              </a:rPr>
              <a:t>outputs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are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then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sent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to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an</a:t>
            </a:r>
            <a:r>
              <a:rPr lang="ru-RU" sz="1600" dirty="0">
                <a:solidFill>
                  <a:schemeClr val="tx1"/>
                </a:solidFill>
              </a:rPr>
              <a:t> OR logic </a:t>
            </a:r>
            <a:r>
              <a:rPr lang="ru-RU" sz="1600" dirty="0" err="1">
                <a:solidFill>
                  <a:schemeClr val="tx1"/>
                </a:solidFill>
              </a:rPr>
              <a:t>operator</a:t>
            </a:r>
            <a:r>
              <a:rPr lang="ru-RU" sz="1600" dirty="0">
                <a:solidFill>
                  <a:schemeClr val="tx1"/>
                </a:solidFill>
              </a:rPr>
              <a:t>.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84128" y="0"/>
            <a:ext cx="69838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Simplified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block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diagram</a:t>
            </a:r>
            <a:r>
              <a:rPr lang="ru-RU" dirty="0">
                <a:solidFill>
                  <a:schemeClr val="tx1"/>
                </a:solidFill>
              </a:rPr>
              <a:t> of </a:t>
            </a:r>
            <a:r>
              <a:rPr lang="ru-RU" dirty="0" err="1">
                <a:solidFill>
                  <a:schemeClr val="tx1"/>
                </a:solidFill>
              </a:rPr>
              <a:t>the</a:t>
            </a:r>
            <a:r>
              <a:rPr lang="ru-RU" dirty="0">
                <a:solidFill>
                  <a:schemeClr val="tx1"/>
                </a:solidFill>
              </a:rPr>
              <a:t> DT5202 FERS‐5200 </a:t>
            </a:r>
            <a:r>
              <a:rPr lang="ru-RU" dirty="0" err="1">
                <a:solidFill>
                  <a:schemeClr val="tx1"/>
                </a:solidFill>
              </a:rPr>
              <a:t>unit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28583" y="3378044"/>
            <a:ext cx="2441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 Citiroc‐1A block scheme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4328" y="5407868"/>
            <a:ext cx="1188545" cy="73974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2837" y="3783452"/>
            <a:ext cx="493413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7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Each channel has low </a:t>
            </a:r>
            <a:r>
              <a:rPr lang="en-US" sz="17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(LG)</a:t>
            </a:r>
            <a:r>
              <a:rPr lang="en-US" sz="17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 and high </a:t>
            </a:r>
            <a:r>
              <a:rPr lang="en-US" sz="17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(HG)</a:t>
            </a:r>
            <a:r>
              <a:rPr lang="en-US" sz="17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 gain preamplifiers providing a wide dynamic range.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201941" y="5716880"/>
            <a:ext cx="4374762" cy="1684460"/>
            <a:chOff x="4761167" y="1340970"/>
            <a:chExt cx="3301856" cy="2225831"/>
          </a:xfrm>
        </p:grpSpPr>
        <p:pic>
          <p:nvPicPr>
            <p:cNvPr id="13" name="Рисунок 1"/>
            <p:cNvPicPr>
              <a:picLocks noChangeAspect="1"/>
            </p:cNvPicPr>
            <p:nvPr/>
          </p:nvPicPr>
          <p:blipFill rotWithShape="1">
            <a:blip r:embed="rId8" cstate="print">
              <a:lum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636" b="13355"/>
            <a:stretch/>
          </p:blipFill>
          <p:spPr bwMode="auto">
            <a:xfrm>
              <a:off x="4761167" y="1766600"/>
              <a:ext cx="3301856" cy="1800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2"/>
            <p:cNvSpPr>
              <a:spLocks noChangeArrowheads="1"/>
            </p:cNvSpPr>
            <p:nvPr/>
          </p:nvSpPr>
          <p:spPr bwMode="auto">
            <a:xfrm>
              <a:off x="4896296" y="1340970"/>
              <a:ext cx="303159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ru-RU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Schematic view of the LED</a:t>
              </a:r>
              <a:endPara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911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3">
            <a:extLst>
              <a:ext uri="{FF2B5EF4-FFF2-40B4-BE49-F238E27FC236}">
                <a16:creationId xmlns:a16="http://schemas.microsoft.com/office/drawing/2014/main" id="{892A346C-8D62-473C-6C64-BDF53F516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3300" y="7138988"/>
            <a:ext cx="187325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fld id="{216B609B-E035-4377-9747-8F07833A0E47}" type="slidenum">
              <a:rPr lang="ru-RU" altLang="ru-RU" sz="1800"/>
              <a:pPr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t>2</a:t>
            </a:fld>
            <a:endParaRPr lang="ru-RU" altLang="ru-RU" sz="1800"/>
          </a:p>
        </p:txBody>
      </p:sp>
      <p:grpSp>
        <p:nvGrpSpPr>
          <p:cNvPr id="31" name="Группа 30"/>
          <p:cNvGrpSpPr/>
          <p:nvPr/>
        </p:nvGrpSpPr>
        <p:grpSpPr>
          <a:xfrm>
            <a:off x="0" y="1"/>
            <a:ext cx="10080625" cy="715992"/>
            <a:chOff x="0" y="0"/>
            <a:chExt cx="10080625" cy="771547"/>
          </a:xfrm>
        </p:grpSpPr>
        <p:sp>
          <p:nvSpPr>
            <p:cNvPr id="5123" name="Rectangle 2">
              <a:extLst>
                <a:ext uri="{FF2B5EF4-FFF2-40B4-BE49-F238E27FC236}">
                  <a16:creationId xmlns:a16="http://schemas.microsoft.com/office/drawing/2014/main" id="{3E20FF49-A404-BB13-8971-1C0B2EF072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080625" cy="771547"/>
            </a:xfrm>
            <a:prstGeom prst="rect">
              <a:avLst/>
            </a:prstGeom>
            <a:solidFill>
              <a:srgbClr val="191966"/>
            </a:solidFill>
            <a:ln w="9360" cap="sq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  <p:sp>
          <p:nvSpPr>
            <p:cNvPr id="5129" name="Rectangle 8">
              <a:extLst>
                <a:ext uri="{FF2B5EF4-FFF2-40B4-BE49-F238E27FC236}">
                  <a16:creationId xmlns:a16="http://schemas.microsoft.com/office/drawing/2014/main" id="{B28D441B-D93B-6D85-CBFF-A54BA95C9D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" y="1"/>
              <a:ext cx="5077110" cy="771545"/>
            </a:xfrm>
            <a:prstGeom prst="rect">
              <a:avLst/>
            </a:prstGeom>
            <a:solidFill>
              <a:srgbClr val="000000"/>
            </a:solidFill>
            <a:ln w="9360" cap="sq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</p:grpSp>
      <p:sp>
        <p:nvSpPr>
          <p:cNvPr id="5133" name="Text Box 12">
            <a:extLst>
              <a:ext uri="{FF2B5EF4-FFF2-40B4-BE49-F238E27FC236}">
                <a16:creationId xmlns:a16="http://schemas.microsoft.com/office/drawing/2014/main" id="{7A3E8B6C-C39D-1EC1-D267-8D366F7F2B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1875" y="168160"/>
            <a:ext cx="2617788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800" dirty="0">
                <a:solidFill>
                  <a:srgbClr val="7F7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134" name="Text Box 13">
            <a:extLst>
              <a:ext uri="{FF2B5EF4-FFF2-40B4-BE49-F238E27FC236}">
                <a16:creationId xmlns:a16="http://schemas.microsoft.com/office/drawing/2014/main" id="{74309641-EC55-EA7A-EE66-CE429D699D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9946" y="168160"/>
            <a:ext cx="3001962" cy="39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BBC priorities</a:t>
            </a:r>
            <a:endParaRPr lang="en-US" altLang="ru-RU" sz="2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990970" y="3282448"/>
            <a:ext cx="1166090" cy="3937348"/>
            <a:chOff x="990970" y="3450991"/>
            <a:chExt cx="1166090" cy="3937348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990970" y="3450991"/>
              <a:ext cx="1146469" cy="2576736"/>
              <a:chOff x="990970" y="3691883"/>
              <a:chExt cx="1146469" cy="2576736"/>
            </a:xfrm>
          </p:grpSpPr>
          <p:pic>
            <p:nvPicPr>
              <p:cNvPr id="49" name="Рисунок 48"/>
              <p:cNvPicPr/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04178" y="5105862"/>
                <a:ext cx="1120055" cy="1162757"/>
              </a:xfrm>
              <a:prstGeom prst="rect">
                <a:avLst/>
              </a:prstGeom>
            </p:spPr>
          </p:pic>
          <p:sp>
            <p:nvSpPr>
              <p:cNvPr id="65" name="Прямоугольник 64"/>
              <p:cNvSpPr/>
              <p:nvPr/>
            </p:nvSpPr>
            <p:spPr>
              <a:xfrm>
                <a:off x="990970" y="3691883"/>
                <a:ext cx="114646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</a:rPr>
                  <a:t>(</a:t>
                </a:r>
                <a:r>
                  <a:rPr lang="en-US" b="1" dirty="0" smtClean="0">
                    <a:solidFill>
                      <a:srgbClr val="FF0000"/>
                    </a:solidFill>
                  </a:rPr>
                  <a:t>Phase</a:t>
                </a:r>
                <a:r>
                  <a:rPr lang="ru-RU" b="1" dirty="0" smtClean="0">
                    <a:solidFill>
                      <a:srgbClr val="FF0000"/>
                    </a:solidFill>
                  </a:rPr>
                  <a:t>0</a:t>
                </a:r>
                <a:r>
                  <a:rPr lang="en-US" b="1" dirty="0" smtClean="0">
                    <a:solidFill>
                      <a:srgbClr val="FF0000"/>
                    </a:solidFill>
                  </a:rPr>
                  <a:t>)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66" name="Прямоугольник 65"/>
            <p:cNvSpPr/>
            <p:nvPr/>
          </p:nvSpPr>
          <p:spPr>
            <a:xfrm>
              <a:off x="997768" y="7019007"/>
              <a:ext cx="11592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0000"/>
                  </a:solidFill>
                </a:rPr>
                <a:t>Step 1-st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7" name="Группа 66"/>
          <p:cNvGrpSpPr/>
          <p:nvPr/>
        </p:nvGrpSpPr>
        <p:grpSpPr>
          <a:xfrm>
            <a:off x="71760" y="764913"/>
            <a:ext cx="6149635" cy="2176367"/>
            <a:chOff x="3505789" y="788921"/>
            <a:chExt cx="6149635" cy="2176367"/>
          </a:xfrm>
        </p:grpSpPr>
        <p:sp>
          <p:nvSpPr>
            <p:cNvPr id="68" name="Content Placeholder 2">
              <a:extLst>
                <a:ext uri="{FF2B5EF4-FFF2-40B4-BE49-F238E27FC236}">
                  <a16:creationId xmlns:a16="http://schemas.microsoft.com/office/drawing/2014/main" id="{D663D774-7F56-E7AD-BAEC-F0C4B7D7889C}"/>
                </a:ext>
              </a:extLst>
            </p:cNvPr>
            <p:cNvSpPr txBox="1">
              <a:spLocks/>
            </p:cNvSpPr>
            <p:nvPr/>
          </p:nvSpPr>
          <p:spPr>
            <a:xfrm>
              <a:off x="3505789" y="810633"/>
              <a:ext cx="4608604" cy="2105108"/>
            </a:xfrm>
            <a:prstGeom prst="rect">
              <a:avLst/>
            </a:prstGeom>
            <a:ln w="57150">
              <a:solidFill>
                <a:srgbClr val="FFC000"/>
              </a:solidFill>
            </a:ln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SzPct val="100000"/>
                <a:buNone/>
                <a:defRPr/>
              </a:pPr>
              <a:r>
                <a:rPr lang="en-US" altLang="ru-RU" sz="1400" b="1" u="sng" dirty="0">
                  <a:solidFill>
                    <a:srgbClr val="000000"/>
                  </a:solidFill>
                  <a:cs typeface="Arial" panose="020B0604020202020204" pitchFamily="34" charset="0"/>
                </a:rPr>
                <a:t>Selected </a:t>
              </a:r>
              <a:r>
                <a:rPr lang="en-US" altLang="ru-RU" sz="1400" b="1" u="sng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options</a:t>
              </a:r>
              <a:r>
                <a:rPr lang="en-US" altLang="ru-RU" sz="1400" u="sng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:</a:t>
              </a:r>
              <a:endParaRPr lang="en-US" altLang="ru-RU" sz="1400" u="sng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marL="0" indent="0" fontAlgn="auto">
                <a:lnSpc>
                  <a:spcPct val="150000"/>
                </a:lnSpc>
                <a:spcAft>
                  <a:spcPts val="0"/>
                </a:spcAft>
                <a:buNone/>
              </a:pPr>
              <a:r>
                <a:rPr lang="en-US" sz="1200" b="1" dirty="0">
                  <a:solidFill>
                    <a:srgbClr val="002060"/>
                  </a:solidFill>
                  <a:cs typeface="Calibri"/>
                </a:rPr>
                <a:t>Scintillator:</a:t>
              </a:r>
              <a:r>
                <a:rPr lang="en-US" sz="1200" dirty="0">
                  <a:solidFill>
                    <a:srgbClr val="002060"/>
                  </a:solidFill>
                  <a:cs typeface="Calibri"/>
                </a:rPr>
                <a:t>           </a:t>
              </a:r>
              <a:r>
                <a:rPr lang="ru-RU" sz="1200" dirty="0">
                  <a:solidFill>
                    <a:srgbClr val="002060"/>
                  </a:solidFill>
                  <a:cs typeface="Calibri"/>
                </a:rPr>
                <a:t>  </a:t>
              </a:r>
              <a:r>
                <a:rPr lang="en-US" sz="1200" b="1" dirty="0" err="1">
                  <a:solidFill>
                    <a:srgbClr val="00B050"/>
                  </a:solidFill>
                  <a:cs typeface="Calibri"/>
                </a:rPr>
                <a:t>Uniplast</a:t>
              </a:r>
              <a:r>
                <a:rPr lang="en-US" sz="1200" b="1" dirty="0">
                  <a:solidFill>
                    <a:srgbClr val="00B050"/>
                  </a:solidFill>
                  <a:cs typeface="Calibri"/>
                </a:rPr>
                <a:t>-Vladimir (</a:t>
              </a:r>
              <a:r>
                <a:rPr lang="en-US" sz="1200" b="1" u="sng" dirty="0">
                  <a:solidFill>
                    <a:srgbClr val="00B050"/>
                  </a:solidFill>
                  <a:cs typeface="Calibri"/>
                </a:rPr>
                <a:t>chemical mating</a:t>
              </a:r>
              <a:r>
                <a:rPr lang="en-US" sz="1200" b="1" dirty="0">
                  <a:solidFill>
                    <a:srgbClr val="00B050"/>
                  </a:solidFill>
                  <a:cs typeface="Calibri"/>
                </a:rPr>
                <a:t>) </a:t>
              </a:r>
            </a:p>
            <a:p>
              <a:pPr marL="0" indent="0" fontAlgn="auto">
                <a:lnSpc>
                  <a:spcPct val="150000"/>
                </a:lnSpc>
                <a:spcAft>
                  <a:spcPts val="0"/>
                </a:spcAft>
                <a:buNone/>
              </a:pPr>
              <a:r>
                <a:rPr lang="en-US" sz="1200" b="1" dirty="0">
                  <a:solidFill>
                    <a:srgbClr val="002060"/>
                  </a:solidFill>
                  <a:cs typeface="Calibri"/>
                </a:rPr>
                <a:t>Optical cement:   </a:t>
              </a:r>
              <a:r>
                <a:rPr lang="ru-RU" sz="1200" b="1" dirty="0">
                  <a:solidFill>
                    <a:srgbClr val="002060"/>
                  </a:solidFill>
                  <a:cs typeface="Calibri"/>
                </a:rPr>
                <a:t>  </a:t>
              </a:r>
              <a:r>
                <a:rPr lang="en-US" sz="1200" b="1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en-US" sz="1200" b="1" dirty="0">
                  <a:solidFill>
                    <a:srgbClr val="00B050"/>
                  </a:solidFill>
                  <a:cs typeface="Calibri"/>
                </a:rPr>
                <a:t>CKTN Med mark B </a:t>
              </a:r>
            </a:p>
            <a:p>
              <a:pPr marL="0" indent="0" fontAlgn="auto">
                <a:lnSpc>
                  <a:spcPct val="150000"/>
                </a:lnSpc>
                <a:spcAft>
                  <a:spcPts val="0"/>
                </a:spcAft>
                <a:buNone/>
              </a:pPr>
              <a:r>
                <a:rPr lang="en-US" sz="1200" b="1" dirty="0">
                  <a:solidFill>
                    <a:srgbClr val="002060"/>
                  </a:solidFill>
                  <a:cs typeface="Calibri"/>
                </a:rPr>
                <a:t>WLS Fiber: </a:t>
              </a:r>
              <a:r>
                <a:rPr lang="en-US" sz="1200" dirty="0">
                  <a:cs typeface="Calibri"/>
                </a:rPr>
                <a:t>             </a:t>
              </a:r>
              <a:r>
                <a:rPr lang="en-US" altLang="ru-RU" sz="1200" b="1" dirty="0">
                  <a:solidFill>
                    <a:srgbClr val="00B050"/>
                  </a:solidFill>
                  <a:cs typeface="Arial" panose="020B0604020202020204" pitchFamily="34" charset="0"/>
                </a:rPr>
                <a:t>Saint-Gobain Crystals (</a:t>
              </a:r>
              <a:r>
                <a:rPr lang="en-US" altLang="ru-RU" sz="1200" b="1" dirty="0">
                  <a:solidFill>
                    <a:srgbClr val="00B050"/>
                  </a:solidFill>
                  <a:cs typeface="Times New Roman" panose="02020603050405020304" pitchFamily="18" charset="0"/>
                </a:rPr>
                <a:t>SG92S)</a:t>
              </a:r>
              <a:r>
                <a:rPr lang="en-US" altLang="ru-RU" sz="1200" b="1" dirty="0">
                  <a:solidFill>
                    <a:srgbClr val="00B050"/>
                  </a:solidFill>
                  <a:cs typeface="Arial" panose="020B0604020202020204" pitchFamily="34" charset="0"/>
                </a:rPr>
                <a:t> </a:t>
              </a:r>
            </a:p>
            <a:p>
              <a:pPr marL="0" indent="0" fontAlgn="auto">
                <a:lnSpc>
                  <a:spcPct val="150000"/>
                </a:lnSpc>
                <a:spcAft>
                  <a:spcPts val="0"/>
                </a:spcAft>
                <a:buNone/>
              </a:pPr>
              <a:r>
                <a:rPr lang="en-US" sz="1200" b="1" dirty="0">
                  <a:solidFill>
                    <a:srgbClr val="002060"/>
                  </a:solidFill>
                  <a:cs typeface="Calibri"/>
                </a:rPr>
                <a:t>SiPM:	        </a:t>
              </a:r>
              <a:r>
                <a:rPr lang="ru-RU" sz="1200" b="1" dirty="0">
                  <a:solidFill>
                    <a:srgbClr val="002060"/>
                  </a:solidFill>
                  <a:cs typeface="Calibri"/>
                </a:rPr>
                <a:t>  </a:t>
              </a:r>
              <a:r>
                <a:rPr lang="en-US" sz="1200" b="1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en-US" altLang="ru-RU" sz="1200" b="1" dirty="0">
                  <a:solidFill>
                    <a:srgbClr val="00B050"/>
                  </a:solidFill>
                  <a:cs typeface="Times New Roman" panose="02020603050405020304" pitchFamily="18" charset="0"/>
                </a:rPr>
                <a:t>SensL 1x1</a:t>
              </a:r>
              <a:r>
                <a:rPr lang="en-US" sz="1200" b="1" kern="0" dirty="0">
                  <a:solidFill>
                    <a:srgbClr val="00B050"/>
                  </a:solidFill>
                  <a:cs typeface="Times New Roman" panose="02020603050405020304" pitchFamily="18" charset="0"/>
                  <a:sym typeface="Arial"/>
                </a:rPr>
                <a:t> m</a:t>
              </a:r>
              <a:r>
                <a:rPr lang="es" sz="1200" b="1" kern="0" dirty="0">
                  <a:solidFill>
                    <a:srgbClr val="00B050"/>
                  </a:solidFill>
                  <a:cs typeface="Times New Roman" panose="02020603050405020304" pitchFamily="18" charset="0"/>
                  <a:sym typeface="Arial"/>
                </a:rPr>
                <a:t>m</a:t>
              </a:r>
              <a:r>
                <a:rPr lang="en-US" altLang="ru-RU" sz="1200" b="1" baseline="33000" dirty="0">
                  <a:solidFill>
                    <a:srgbClr val="00B050"/>
                  </a:solidFill>
                  <a:cs typeface="Times New Roman" panose="02020603050405020304" pitchFamily="18" charset="0"/>
                </a:rPr>
                <a:t>2 </a:t>
              </a:r>
              <a:r>
                <a:rPr lang="en-US" altLang="ru-RU" sz="1200" b="1" dirty="0">
                  <a:solidFill>
                    <a:srgbClr val="00B050"/>
                  </a:solidFill>
                  <a:cs typeface="Times New Roman" panose="02020603050405020304" pitchFamily="18" charset="0"/>
                </a:rPr>
                <a:t> (MicroFC-10035 SMTPA</a:t>
              </a:r>
              <a:r>
                <a:rPr lang="en-US" altLang="ru-RU" sz="1200" b="1" dirty="0" smtClean="0">
                  <a:solidFill>
                    <a:srgbClr val="00B050"/>
                  </a:solidFill>
                  <a:cs typeface="Times New Roman" panose="02020603050405020304" pitchFamily="18" charset="0"/>
                </a:rPr>
                <a:t>)</a:t>
              </a:r>
              <a:endParaRPr lang="en-US" altLang="ru-RU" sz="1200" b="1" dirty="0">
                <a:solidFill>
                  <a:srgbClr val="00B050"/>
                </a:solidFill>
                <a:cs typeface="Times New Roman" panose="02020603050405020304" pitchFamily="18" charset="0"/>
              </a:endParaRPr>
            </a:p>
            <a:p>
              <a:pPr marL="0" indent="0" fontAlgn="auto">
                <a:lnSpc>
                  <a:spcPct val="150000"/>
                </a:lnSpc>
                <a:spcAft>
                  <a:spcPts val="0"/>
                </a:spcAft>
                <a:buNone/>
              </a:pPr>
              <a:r>
                <a:rPr lang="en-US" altLang="ru-RU" sz="1200" b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		</a:t>
              </a:r>
              <a:endParaRPr lang="en-US" altLang="ru-RU" sz="1200" b="1" u="sng" dirty="0">
                <a:cs typeface="Times New Roman" panose="02020603050405020304" pitchFamily="18" charset="0"/>
              </a:endParaRPr>
            </a:p>
          </p:txBody>
        </p:sp>
        <p:grpSp>
          <p:nvGrpSpPr>
            <p:cNvPr id="69" name="Группа 68"/>
            <p:cNvGrpSpPr/>
            <p:nvPr/>
          </p:nvGrpSpPr>
          <p:grpSpPr>
            <a:xfrm>
              <a:off x="8029374" y="788921"/>
              <a:ext cx="1626050" cy="2176367"/>
              <a:chOff x="8029374" y="788921"/>
              <a:chExt cx="1626050" cy="2176367"/>
            </a:xfrm>
          </p:grpSpPr>
          <p:grpSp>
            <p:nvGrpSpPr>
              <p:cNvPr id="70" name="Группа 69"/>
              <p:cNvGrpSpPr/>
              <p:nvPr/>
            </p:nvGrpSpPr>
            <p:grpSpPr>
              <a:xfrm>
                <a:off x="8029374" y="788921"/>
                <a:ext cx="1626050" cy="1528206"/>
                <a:chOff x="7717849" y="1677370"/>
                <a:chExt cx="1626050" cy="1528206"/>
              </a:xfrm>
            </p:grpSpPr>
            <p:grpSp>
              <p:nvGrpSpPr>
                <p:cNvPr id="72" name="Группа 71"/>
                <p:cNvGrpSpPr/>
                <p:nvPr/>
              </p:nvGrpSpPr>
              <p:grpSpPr>
                <a:xfrm>
                  <a:off x="7717849" y="1677370"/>
                  <a:ext cx="1626050" cy="1528206"/>
                  <a:chOff x="7453037" y="3527436"/>
                  <a:chExt cx="1626050" cy="1528206"/>
                </a:xfrm>
                <a:solidFill>
                  <a:schemeClr val="accent5">
                    <a:lumMod val="20000"/>
                    <a:lumOff val="80000"/>
                  </a:schemeClr>
                </a:solidFill>
              </p:grpSpPr>
              <p:sp>
                <p:nvSpPr>
                  <p:cNvPr id="74" name="Прямоугольник 73"/>
                  <p:cNvSpPr/>
                  <p:nvPr/>
                </p:nvSpPr>
                <p:spPr>
                  <a:xfrm>
                    <a:off x="7453037" y="4778643"/>
                    <a:ext cx="1626050" cy="276999"/>
                  </a:xfrm>
                  <a:prstGeom prst="rect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1200" b="1" dirty="0" smtClean="0">
                        <a:solidFill>
                          <a:srgbClr val="0070C0"/>
                        </a:solidFill>
                        <a:cs typeface="Times New Roman" panose="02020603050405020304" pitchFamily="18" charset="0"/>
                      </a:rPr>
                      <a:t>KURARAY </a:t>
                    </a:r>
                    <a:r>
                      <a:rPr lang="en-US" sz="1200" b="1" dirty="0">
                        <a:solidFill>
                          <a:srgbClr val="0070C0"/>
                        </a:solidFill>
                        <a:cs typeface="Times New Roman" panose="02020603050405020304" pitchFamily="18" charset="0"/>
                      </a:rPr>
                      <a:t>(Y-11)</a:t>
                    </a:r>
                    <a:endParaRPr lang="ru-RU" sz="1200" dirty="0">
                      <a:solidFill>
                        <a:srgbClr val="0070C0"/>
                      </a:solidFill>
                    </a:endParaRPr>
                  </a:p>
                </p:txBody>
              </p:sp>
              <p:sp>
                <p:nvSpPr>
                  <p:cNvPr id="75" name="Прямоугольник 74"/>
                  <p:cNvSpPr/>
                  <p:nvPr/>
                </p:nvSpPr>
                <p:spPr>
                  <a:xfrm>
                    <a:off x="7634614" y="3527436"/>
                    <a:ext cx="1405083" cy="738664"/>
                  </a:xfrm>
                  <a:prstGeom prst="rect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cs typeface="Times New Roman" panose="02020603050405020304" pitchFamily="18" charset="0"/>
                      </a:rPr>
                      <a:t>Final </a:t>
                    </a:r>
                    <a:r>
                      <a:rPr lang="en-US" sz="14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cs typeface="Times New Roman" panose="02020603050405020304" pitchFamily="18" charset="0"/>
                      </a:rPr>
                      <a:t>options </a:t>
                    </a:r>
                    <a:r>
                      <a:rPr lang="en-US" sz="1400" b="1" dirty="0" smtClean="0">
                        <a:solidFill>
                          <a:srgbClr val="C00000"/>
                        </a:solidFill>
                      </a:rPr>
                      <a:t>for</a:t>
                    </a:r>
                    <a:r>
                      <a:rPr lang="en-US" sz="1400" dirty="0" smtClean="0">
                        <a:solidFill>
                          <a:srgbClr val="C00000"/>
                        </a:solidFill>
                      </a:rPr>
                      <a:t> </a:t>
                    </a:r>
                    <a:r>
                      <a:rPr lang="en-US" sz="1400" dirty="0" smtClean="0">
                        <a:solidFill>
                          <a:srgbClr val="0070C0"/>
                        </a:solidFill>
                      </a:rPr>
                      <a:t>Phase </a:t>
                    </a:r>
                    <a:r>
                      <a:rPr lang="en-US" sz="1400" dirty="0">
                        <a:solidFill>
                          <a:srgbClr val="0070C0"/>
                        </a:solidFill>
                      </a:rPr>
                      <a:t>≥1</a:t>
                    </a:r>
                  </a:p>
                  <a:p>
                    <a:pPr algn="ctr"/>
                    <a:r>
                      <a:rPr lang="en-US" sz="14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cs typeface="Times New Roman" panose="02020603050405020304" pitchFamily="18" charset="0"/>
                      </a:rPr>
                      <a:t> are:</a:t>
                    </a:r>
                    <a:endParaRPr lang="en-US" sz="1400" dirty="0">
                      <a:solidFill>
                        <a:srgbClr val="C00000"/>
                      </a:solidFill>
                    </a:endParaRPr>
                  </a:p>
                </p:txBody>
              </p:sp>
            </p:grpSp>
            <p:sp>
              <p:nvSpPr>
                <p:cNvPr id="73" name="Стрелка вправо 72"/>
                <p:cNvSpPr/>
                <p:nvPr/>
              </p:nvSpPr>
              <p:spPr bwMode="auto">
                <a:xfrm rot="5400000">
                  <a:off x="7795703" y="2404078"/>
                  <a:ext cx="527439" cy="309219"/>
                </a:xfrm>
                <a:prstGeom prst="rightArrow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  <a:tabLst/>
                  </a:pPr>
                  <a:endParaRPr kumimoji="0" lang="ru-RU" sz="18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Microsoft YaHei" panose="020B0503020204020204" pitchFamily="34" charset="-122"/>
                  </a:endParaRPr>
                </a:p>
              </p:txBody>
            </p:sp>
          </p:grpSp>
          <p:sp>
            <p:nvSpPr>
              <p:cNvPr id="71" name="Прямоугольник 70"/>
              <p:cNvSpPr/>
              <p:nvPr/>
            </p:nvSpPr>
            <p:spPr>
              <a:xfrm>
                <a:off x="8029374" y="2472845"/>
                <a:ext cx="1626050" cy="492443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rgbClr val="0070C0"/>
                    </a:solidFill>
                  </a:rPr>
                  <a:t>Hamamatsu </a:t>
                </a:r>
                <a:r>
                  <a:rPr lang="en-US" sz="1200" dirty="0" smtClean="0">
                    <a:solidFill>
                      <a:srgbClr val="0070C0"/>
                    </a:solidFill>
                  </a:rPr>
                  <a:t>(S14160-1315PS)</a:t>
                </a:r>
                <a:endParaRPr lang="en-US" sz="1200" dirty="0">
                  <a:solidFill>
                    <a:srgbClr val="0070C0"/>
                  </a:solidFill>
                </a:endParaRPr>
              </a:p>
            </p:txBody>
          </p:sp>
        </p:grpSp>
      </p:grpSp>
      <p:grpSp>
        <p:nvGrpSpPr>
          <p:cNvPr id="10" name="Группа 9"/>
          <p:cNvGrpSpPr/>
          <p:nvPr/>
        </p:nvGrpSpPr>
        <p:grpSpPr>
          <a:xfrm>
            <a:off x="3304014" y="3175417"/>
            <a:ext cx="2191626" cy="4321378"/>
            <a:chOff x="3304014" y="3343960"/>
            <a:chExt cx="2191626" cy="4321378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3583636" y="3343960"/>
              <a:ext cx="1632382" cy="3554136"/>
              <a:chOff x="3444729" y="2150422"/>
              <a:chExt cx="1632382" cy="3554136"/>
            </a:xfrm>
          </p:grpSpPr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4719CF0C-EBC9-F448-B7C7-2290ECA7BDB5}"/>
                  </a:ext>
                </a:extLst>
              </p:cNvPr>
              <p:cNvSpPr txBox="1"/>
              <p:nvPr/>
            </p:nvSpPr>
            <p:spPr>
              <a:xfrm>
                <a:off x="3444729" y="2150422"/>
                <a:ext cx="163238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BBC Sector (1/16 of wheel) design</a:t>
                </a:r>
                <a:endParaRPr lang="ru-RU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5" name="Рисунок 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28444" y="3106886"/>
                <a:ext cx="1264953" cy="2597672"/>
              </a:xfrm>
              <a:prstGeom prst="rect">
                <a:avLst/>
              </a:prstGeom>
            </p:spPr>
          </p:pic>
        </p:grpSp>
        <p:sp>
          <p:nvSpPr>
            <p:cNvPr id="76" name="Прямоугольник 75"/>
            <p:cNvSpPr/>
            <p:nvPr/>
          </p:nvSpPr>
          <p:spPr>
            <a:xfrm>
              <a:off x="3304014" y="7019007"/>
              <a:ext cx="219162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0000"/>
                  </a:solidFill>
                </a:rPr>
                <a:t>Intermediate step</a:t>
              </a:r>
            </a:p>
            <a:p>
              <a:pPr algn="ctr"/>
              <a:r>
                <a:rPr lang="en-US" b="1" dirty="0">
                  <a:solidFill>
                    <a:srgbClr val="0070C0"/>
                  </a:solidFill>
                </a:rPr>
                <a:t>s</a:t>
              </a:r>
              <a:r>
                <a:rPr lang="en-US" b="1" dirty="0" smtClean="0">
                  <a:solidFill>
                    <a:srgbClr val="0070C0"/>
                  </a:solidFill>
                </a:rPr>
                <a:t>kill + changes (?)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6154846" y="683493"/>
            <a:ext cx="3672161" cy="6536303"/>
            <a:chOff x="6154846" y="852036"/>
            <a:chExt cx="3672161" cy="6536303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6154846" y="852036"/>
              <a:ext cx="3672161" cy="6168161"/>
              <a:chOff x="6154846" y="1092928"/>
              <a:chExt cx="3672161" cy="6168161"/>
            </a:xfrm>
          </p:grpSpPr>
          <p:pic>
            <p:nvPicPr>
              <p:cNvPr id="50" name="Рисунок 49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98347" y="4113394"/>
                <a:ext cx="3185160" cy="3147695"/>
              </a:xfrm>
              <a:prstGeom prst="rect">
                <a:avLst/>
              </a:prstGeom>
            </p:spPr>
          </p:pic>
          <p:sp>
            <p:nvSpPr>
              <p:cNvPr id="64" name="Прямоугольник 63"/>
              <p:cNvSpPr/>
              <p:nvPr/>
            </p:nvSpPr>
            <p:spPr>
              <a:xfrm>
                <a:off x="7417693" y="3691883"/>
                <a:ext cx="114646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</a:rPr>
                  <a:t>(</a:t>
                </a:r>
                <a:r>
                  <a:rPr lang="en-US" b="1" dirty="0" smtClean="0">
                    <a:solidFill>
                      <a:srgbClr val="FF0000"/>
                    </a:solidFill>
                  </a:rPr>
                  <a:t>Phase1</a:t>
                </a:r>
                <a:r>
                  <a:rPr lang="en-US" b="1" dirty="0">
                    <a:solidFill>
                      <a:srgbClr val="FF0000"/>
                    </a:solidFill>
                  </a:rPr>
                  <a:t>)</a:t>
                </a:r>
              </a:p>
            </p:txBody>
          </p:sp>
          <p:pic>
            <p:nvPicPr>
              <p:cNvPr id="6" name="Рисунок 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154846" y="1092928"/>
                <a:ext cx="3672161" cy="2497418"/>
              </a:xfrm>
              <a:prstGeom prst="rect">
                <a:avLst/>
              </a:prstGeom>
            </p:spPr>
          </p:pic>
        </p:grpSp>
        <p:sp>
          <p:nvSpPr>
            <p:cNvPr id="77" name="Прямоугольник 76"/>
            <p:cNvSpPr/>
            <p:nvPr/>
          </p:nvSpPr>
          <p:spPr>
            <a:xfrm>
              <a:off x="7372807" y="7019007"/>
              <a:ext cx="12362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0000"/>
                  </a:solidFill>
                </a:rPr>
                <a:t>Step 2-nd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65802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1935711F-B286-C615-B48F-5947EC6C5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80625" cy="1403350"/>
          </a:xfrm>
          <a:prstGeom prst="rect">
            <a:avLst/>
          </a:prstGeom>
          <a:solidFill>
            <a:srgbClr val="191966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8A5F0333-7783-C56A-54CB-76CB665EE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256213" cy="1403350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D6D1D4F4-000D-268C-CE13-968A138F0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6376" y="515918"/>
            <a:ext cx="3720389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800" b="1" dirty="0">
                <a:solidFill>
                  <a:srgbClr val="FFFFFF"/>
                </a:solidFill>
                <a:cs typeface="Times New Roman" panose="02020603050405020304" pitchFamily="18" charset="0"/>
              </a:rPr>
              <a:t>Calibration method (Led source)</a:t>
            </a:r>
          </a:p>
        </p:txBody>
      </p:sp>
      <p:grpSp>
        <p:nvGrpSpPr>
          <p:cNvPr id="43" name="Группа 42"/>
          <p:cNvGrpSpPr/>
          <p:nvPr/>
        </p:nvGrpSpPr>
        <p:grpSpPr>
          <a:xfrm>
            <a:off x="4488786" y="1511300"/>
            <a:ext cx="5566792" cy="2986422"/>
            <a:chOff x="4370064" y="1517805"/>
            <a:chExt cx="5566792" cy="2986422"/>
          </a:xfrm>
        </p:grpSpPr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2980" y="1517805"/>
              <a:ext cx="5436206" cy="2918724"/>
            </a:xfrm>
            <a:prstGeom prst="rect">
              <a:avLst/>
            </a:prstGeom>
          </p:spPr>
        </p:pic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39481" y="4344193"/>
              <a:ext cx="1097375" cy="160034"/>
            </a:xfrm>
            <a:prstGeom prst="rect">
              <a:avLst/>
            </a:prstGeom>
          </p:spPr>
        </p:pic>
        <p:sp>
          <p:nvSpPr>
            <p:cNvPr id="46" name="Прямоугольник 45"/>
            <p:cNvSpPr/>
            <p:nvPr/>
          </p:nvSpPr>
          <p:spPr bwMode="auto">
            <a:xfrm>
              <a:off x="4422980" y="1517805"/>
              <a:ext cx="288032" cy="27519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pic>
          <p:nvPicPr>
            <p:cNvPr id="47" name="Рисунок 46"/>
            <p:cNvPicPr>
              <a:picLocks noChangeAspect="1"/>
            </p:cNvPicPr>
            <p:nvPr/>
          </p:nvPicPr>
          <p:blipFill rotWithShape="1">
            <a:blip r:embed="rId4"/>
            <a:srcRect r="96938" b="82616"/>
            <a:stretch/>
          </p:blipFill>
          <p:spPr>
            <a:xfrm>
              <a:off x="4370064" y="1531572"/>
              <a:ext cx="198096" cy="653099"/>
            </a:xfrm>
            <a:prstGeom prst="rect">
              <a:avLst/>
            </a:prstGeom>
          </p:spPr>
        </p:pic>
      </p:grpSp>
      <p:grpSp>
        <p:nvGrpSpPr>
          <p:cNvPr id="48" name="Группа 47"/>
          <p:cNvGrpSpPr/>
          <p:nvPr/>
        </p:nvGrpSpPr>
        <p:grpSpPr>
          <a:xfrm>
            <a:off x="4508673" y="4487118"/>
            <a:ext cx="5567956" cy="3049015"/>
            <a:chOff x="4368900" y="4466138"/>
            <a:chExt cx="5567956" cy="3049015"/>
          </a:xfrm>
        </p:grpSpPr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90895" y="4571925"/>
              <a:ext cx="5468563" cy="2860479"/>
            </a:xfrm>
            <a:prstGeom prst="rect">
              <a:avLst/>
            </a:prstGeom>
          </p:spPr>
        </p:pic>
        <p:sp>
          <p:nvSpPr>
            <p:cNvPr id="50" name="Прямоугольник 49"/>
            <p:cNvSpPr/>
            <p:nvPr/>
          </p:nvSpPr>
          <p:spPr bwMode="auto">
            <a:xfrm>
              <a:off x="4390895" y="4466138"/>
              <a:ext cx="288032" cy="36004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pic>
          <p:nvPicPr>
            <p:cNvPr id="51" name="Рисунок 50"/>
            <p:cNvPicPr>
              <a:picLocks noChangeAspect="1"/>
            </p:cNvPicPr>
            <p:nvPr/>
          </p:nvPicPr>
          <p:blipFill rotWithShape="1">
            <a:blip r:embed="rId4"/>
            <a:srcRect r="96938" b="82616"/>
            <a:stretch/>
          </p:blipFill>
          <p:spPr>
            <a:xfrm>
              <a:off x="4368900" y="4571925"/>
              <a:ext cx="198096" cy="653099"/>
            </a:xfrm>
            <a:prstGeom prst="rect">
              <a:avLst/>
            </a:prstGeom>
          </p:spPr>
        </p:pic>
        <p:sp>
          <p:nvSpPr>
            <p:cNvPr id="52" name="Прямоугольник 51"/>
            <p:cNvSpPr/>
            <p:nvPr/>
          </p:nvSpPr>
          <p:spPr>
            <a:xfrm>
              <a:off x="8424688" y="6032194"/>
              <a:ext cx="1103828" cy="3693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ru-RU" dirty="0" err="1">
                  <a:solidFill>
                    <a:srgbClr val="C00000"/>
                  </a:solidFill>
                </a:rPr>
                <a:t>Into</a:t>
              </a:r>
              <a:r>
                <a:rPr lang="ru-RU" dirty="0">
                  <a:solidFill>
                    <a:srgbClr val="C00000"/>
                  </a:solidFill>
                </a:rPr>
                <a:t> TDR</a:t>
              </a:r>
            </a:p>
          </p:txBody>
        </p:sp>
        <p:pic>
          <p:nvPicPr>
            <p:cNvPr id="53" name="Рисунок 52"/>
            <p:cNvPicPr>
              <a:picLocks noChangeAspect="1"/>
            </p:cNvPicPr>
            <p:nvPr/>
          </p:nvPicPr>
          <p:blipFill rotWithShape="1">
            <a:blip r:embed="rId4"/>
            <a:srcRect l="84585" t="94492"/>
            <a:stretch/>
          </p:blipFill>
          <p:spPr>
            <a:xfrm>
              <a:off x="8939523" y="7308229"/>
              <a:ext cx="997333" cy="206924"/>
            </a:xfrm>
            <a:prstGeom prst="rect">
              <a:avLst/>
            </a:prstGeom>
          </p:spPr>
        </p:pic>
      </p:grpSp>
      <p:sp>
        <p:nvSpPr>
          <p:cNvPr id="54" name="Стрелка вправо 53"/>
          <p:cNvSpPr/>
          <p:nvPr/>
        </p:nvSpPr>
        <p:spPr bwMode="auto">
          <a:xfrm>
            <a:off x="4131423" y="6134949"/>
            <a:ext cx="407995" cy="102891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grpSp>
        <p:nvGrpSpPr>
          <p:cNvPr id="55" name="Группа 54"/>
          <p:cNvGrpSpPr/>
          <p:nvPr/>
        </p:nvGrpSpPr>
        <p:grpSpPr>
          <a:xfrm>
            <a:off x="264781" y="5019721"/>
            <a:ext cx="3667019" cy="2412950"/>
            <a:chOff x="189611" y="4968865"/>
            <a:chExt cx="3667019" cy="2412950"/>
          </a:xfrm>
        </p:grpSpPr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9611" y="5252439"/>
              <a:ext cx="3667019" cy="2129376"/>
            </a:xfrm>
            <a:prstGeom prst="rect">
              <a:avLst/>
            </a:prstGeom>
          </p:spPr>
        </p:pic>
        <p:sp>
          <p:nvSpPr>
            <p:cNvPr id="57" name="Заголовок 1"/>
            <p:cNvSpPr txBox="1">
              <a:spLocks/>
            </p:cNvSpPr>
            <p:nvPr/>
          </p:nvSpPr>
          <p:spPr>
            <a:xfrm>
              <a:off x="927676" y="4968865"/>
              <a:ext cx="2529756" cy="326550"/>
            </a:xfrm>
            <a:prstGeom prst="rect">
              <a:avLst/>
            </a:prstGeom>
          </p:spPr>
          <p:txBody>
            <a:bodyPr/>
            <a:lstStyle>
              <a:lvl1pPr algn="ctr" defTabSz="457200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4400" kern="1200"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1pPr>
              <a:lvl2pPr algn="ctr" defTabSz="457200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4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algn="ctr" defTabSz="457200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4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algn="ctr" defTabSz="457200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4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algn="ctr" defTabSz="457200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4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algn="ctr" defTabSz="457200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4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algn="ctr" defTabSz="457200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4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algn="ctr" defTabSz="457200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4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algn="ctr" defTabSz="457200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4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r>
                <a:rPr lang="en-US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Not calibrated</a:t>
              </a:r>
              <a:endPara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8" name="Группа 57"/>
          <p:cNvGrpSpPr/>
          <p:nvPr/>
        </p:nvGrpSpPr>
        <p:grpSpPr>
          <a:xfrm>
            <a:off x="503808" y="1511300"/>
            <a:ext cx="3306154" cy="3301470"/>
            <a:chOff x="239924" y="1504685"/>
            <a:chExt cx="3306154" cy="3301470"/>
          </a:xfrm>
        </p:grpSpPr>
        <p:pic>
          <p:nvPicPr>
            <p:cNvPr id="59" name="Рисунок 58"/>
            <p:cNvPicPr/>
            <p:nvPr/>
          </p:nvPicPr>
          <p:blipFill rotWithShape="1">
            <a:blip r:embed="rId6" cstate="print"/>
            <a:srcRect t="9535" r="2384" b="5629"/>
            <a:stretch/>
          </p:blipFill>
          <p:spPr>
            <a:xfrm>
              <a:off x="239924" y="2151513"/>
              <a:ext cx="2611240" cy="2654642"/>
            </a:xfrm>
            <a:prstGeom prst="rect">
              <a:avLst/>
            </a:prstGeom>
            <a:ln>
              <a:noFill/>
            </a:ln>
          </p:spPr>
        </p:pic>
        <p:sp>
          <p:nvSpPr>
            <p:cNvPr id="60" name="Заголовок 1"/>
            <p:cNvSpPr txBox="1">
              <a:spLocks/>
            </p:cNvSpPr>
            <p:nvPr/>
          </p:nvSpPr>
          <p:spPr>
            <a:xfrm>
              <a:off x="697594" y="1504685"/>
              <a:ext cx="2529756" cy="963330"/>
            </a:xfrm>
            <a:prstGeom prst="rect">
              <a:avLst/>
            </a:prstGeom>
          </p:spPr>
          <p:txBody>
            <a:bodyPr/>
            <a:lstStyle>
              <a:lvl1pPr algn="ctr" defTabSz="457200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4400" kern="1200"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1pPr>
              <a:lvl2pPr algn="ctr" defTabSz="457200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4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algn="ctr" defTabSz="457200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4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algn="ctr" defTabSz="457200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4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algn="ctr" defTabSz="457200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4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algn="ctr" defTabSz="457200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4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algn="ctr" defTabSz="457200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4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algn="ctr" defTabSz="457200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4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algn="ctr" defTabSz="457200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4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r>
                <a:rPr lang="en-US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DT5202 with CAEN </a:t>
              </a:r>
            </a:p>
            <a:p>
              <a:r>
                <a:rPr lang="en-US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LED Driver (SP5601)</a:t>
              </a:r>
              <a:endPara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1" name="Рисунок 60"/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93" t="468" r="12851" b="1"/>
            <a:stretch/>
          </p:blipFill>
          <p:spPr>
            <a:xfrm>
              <a:off x="2908623" y="2151513"/>
              <a:ext cx="637455" cy="2643377"/>
            </a:xfrm>
            <a:prstGeom prst="rect">
              <a:avLst/>
            </a:prstGeom>
          </p:spPr>
        </p:pic>
      </p:grpSp>
      <p:sp>
        <p:nvSpPr>
          <p:cNvPr id="62" name="Text Box 5">
            <a:extLst>
              <a:ext uri="{FF2B5EF4-FFF2-40B4-BE49-F238E27FC236}">
                <a16:creationId xmlns:a16="http://schemas.microsoft.com/office/drawing/2014/main" id="{19E98CF6-699F-B8EA-4663-6D4FB35AF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643" y="314772"/>
            <a:ext cx="3805210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hardware of BBC tests part</a:t>
            </a:r>
            <a:endParaRPr lang="en-US" altLang="ru-RU" sz="1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09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1">
            <a:extLst>
              <a:ext uri="{FF2B5EF4-FFF2-40B4-BE49-F238E27FC236}">
                <a16:creationId xmlns:a16="http://schemas.microsoft.com/office/drawing/2014/main" id="{4FEB7CD4-6A12-02CB-D9E3-67A1C13D5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3288" y="7253288"/>
            <a:ext cx="273050" cy="28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fld id="{B671734D-09BE-49B8-B742-A8A3E8B8B561}" type="slidenum">
              <a:rPr lang="ru-RU" altLang="ru-RU" sz="1800"/>
              <a:pPr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t>21</a:t>
            </a:fld>
            <a:endParaRPr lang="ru-RU" altLang="ru-RU" sz="1800" dirty="0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1935711F-B286-C615-B48F-5947EC6C5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80625" cy="1403350"/>
          </a:xfrm>
          <a:prstGeom prst="rect">
            <a:avLst/>
          </a:prstGeom>
          <a:solidFill>
            <a:srgbClr val="191966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8A5F0333-7783-C56A-54CB-76CB665EE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256213" cy="1403350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5845" name="Text Box 4">
            <a:extLst>
              <a:ext uri="{FF2B5EF4-FFF2-40B4-BE49-F238E27FC236}">
                <a16:creationId xmlns:a16="http://schemas.microsoft.com/office/drawing/2014/main" id="{D6D1D4F4-000D-268C-CE13-968A138F0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970" y="491491"/>
            <a:ext cx="4017318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</a:pPr>
            <a:r>
              <a:rPr lang="en-US" altLang="ru-RU" sz="1800" b="1" dirty="0">
                <a:solidFill>
                  <a:srgbClr val="FFFFFF"/>
                </a:solidFill>
                <a:cs typeface="Times New Roman" panose="02020603050405020304" pitchFamily="18" charset="0"/>
              </a:rPr>
              <a:t>Scintillator cover </a:t>
            </a:r>
          </a:p>
        </p:txBody>
      </p:sp>
      <p:sp>
        <p:nvSpPr>
          <p:cNvPr id="35846" name="Text Box 5">
            <a:extLst>
              <a:ext uri="{FF2B5EF4-FFF2-40B4-BE49-F238E27FC236}">
                <a16:creationId xmlns:a16="http://schemas.microsoft.com/office/drawing/2014/main" id="{8BE2E1E1-6902-AD1D-2F78-1C4939780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644" y="415674"/>
            <a:ext cx="4106080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GB" alt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Materials selection test part</a:t>
            </a:r>
          </a:p>
        </p:txBody>
      </p:sp>
      <p:sp>
        <p:nvSpPr>
          <p:cNvPr id="35856" name="Rectangle 15">
            <a:extLst>
              <a:ext uri="{FF2B5EF4-FFF2-40B4-BE49-F238E27FC236}">
                <a16:creationId xmlns:a16="http://schemas.microsoft.com/office/drawing/2014/main" id="{02F64149-3C57-CF78-1839-DC887A5F5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7988" y="7313613"/>
            <a:ext cx="212725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857" name="Rectangle 16">
            <a:extLst>
              <a:ext uri="{FF2B5EF4-FFF2-40B4-BE49-F238E27FC236}">
                <a16:creationId xmlns:a16="http://schemas.microsoft.com/office/drawing/2014/main" id="{D129E40C-BE83-BF63-F8E8-C8B98F972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7913" y="7310438"/>
            <a:ext cx="212725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361FBBC-4C2F-45AA-92C1-6EDB4B2C0AF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465" y="1809318"/>
            <a:ext cx="1224439" cy="134909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7784" y="1475581"/>
            <a:ext cx="1841127" cy="2053547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4320232" y="3419797"/>
            <a:ext cx="5472249" cy="1494672"/>
            <a:chOff x="4292600" y="1517588"/>
            <a:chExt cx="5472249" cy="1494672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4292600" y="1574111"/>
              <a:ext cx="5472249" cy="1438149"/>
              <a:chOff x="1949535" y="5202481"/>
              <a:chExt cx="5417776" cy="1735560"/>
            </a:xfrm>
          </p:grpSpPr>
          <p:sp>
            <p:nvSpPr>
              <p:cNvPr id="22" name="CustomShape 2"/>
              <p:cNvSpPr/>
              <p:nvPr/>
            </p:nvSpPr>
            <p:spPr>
              <a:xfrm>
                <a:off x="3124440" y="5652224"/>
                <a:ext cx="1096920" cy="15192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24" name="CustomShape 4"/>
              <p:cNvSpPr/>
              <p:nvPr/>
            </p:nvSpPr>
            <p:spPr>
              <a:xfrm>
                <a:off x="3124440" y="6030652"/>
                <a:ext cx="1096920" cy="15192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25" name="CustomShape 5"/>
              <p:cNvSpPr/>
              <p:nvPr/>
            </p:nvSpPr>
            <p:spPr>
              <a:xfrm>
                <a:off x="3307320" y="5847052"/>
                <a:ext cx="731160" cy="136800"/>
              </a:xfrm>
              <a:prstGeom prst="rect">
                <a:avLst/>
              </a:prstGeom>
              <a:solidFill>
                <a:srgbClr val="0070C0"/>
              </a:solidFill>
              <a:ln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/>
            </p:style>
          </p:sp>
          <p:sp>
            <p:nvSpPr>
              <p:cNvPr id="28" name="CustomShape 8"/>
              <p:cNvSpPr/>
              <p:nvPr/>
            </p:nvSpPr>
            <p:spPr>
              <a:xfrm>
                <a:off x="1949535" y="5705582"/>
                <a:ext cx="653760" cy="36468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/>
              <a:lstStyle/>
              <a:p>
                <a:pPr>
                  <a:lnSpc>
                    <a:spcPct val="100000"/>
                  </a:lnSpc>
                </a:pPr>
                <a:r>
                  <a:rPr lang="ru-RU" sz="1800" b="0" strike="noStrike" spc="-1" dirty="0">
                    <a:solidFill>
                      <a:srgbClr val="000000"/>
                    </a:solidFill>
                    <a:latin typeface="Calibri"/>
                  </a:rPr>
                  <a:t>PMT</a:t>
                </a:r>
                <a:r>
                  <a:rPr lang="en-US" sz="1800" b="0" strike="noStrike" spc="-1" dirty="0">
                    <a:solidFill>
                      <a:srgbClr val="000000"/>
                    </a:solidFill>
                    <a:latin typeface="Calibri"/>
                  </a:rPr>
                  <a:t>s</a:t>
                </a:r>
                <a:endParaRPr lang="ru-RU" sz="1800" b="0" strike="noStrike" spc="-1" dirty="0">
                  <a:latin typeface="Arial"/>
                </a:endParaRPr>
              </a:p>
            </p:txBody>
          </p:sp>
          <p:sp>
            <p:nvSpPr>
              <p:cNvPr id="29" name="CustomShape 9"/>
              <p:cNvSpPr/>
              <p:nvPr/>
            </p:nvSpPr>
            <p:spPr>
              <a:xfrm flipV="1">
                <a:off x="2603296" y="5705582"/>
                <a:ext cx="380160" cy="223258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30" name="CustomShape 10"/>
              <p:cNvSpPr/>
              <p:nvPr/>
            </p:nvSpPr>
            <p:spPr>
              <a:xfrm>
                <a:off x="2603295" y="5955906"/>
                <a:ext cx="396403" cy="114356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31" name="CustomShape 11"/>
              <p:cNvSpPr/>
              <p:nvPr/>
            </p:nvSpPr>
            <p:spPr>
              <a:xfrm>
                <a:off x="4312394" y="5202481"/>
                <a:ext cx="1001520" cy="17355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/>
              <a:lstStyle/>
              <a:p>
                <a:pPr>
                  <a:lnSpc>
                    <a:spcPct val="100000"/>
                  </a:lnSpc>
                </a:pPr>
                <a:r>
                  <a:rPr lang="en-US" sz="1600" b="1" strike="noStrike" spc="-1" dirty="0">
                    <a:solidFill>
                      <a:srgbClr val="C00000"/>
                    </a:solidFill>
                    <a:latin typeface="Calibri"/>
                  </a:rPr>
                  <a:t>Matted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1600" b="1" spc="-1" dirty="0">
                    <a:solidFill>
                      <a:srgbClr val="00B050"/>
                    </a:solidFill>
                    <a:latin typeface="Calibri"/>
                  </a:rPr>
                  <a:t>    </a:t>
                </a:r>
                <a:r>
                  <a:rPr lang="en-US" sz="1600" b="1" spc="-1" dirty="0">
                    <a:solidFill>
                      <a:schemeClr val="tx1"/>
                    </a:solidFill>
                    <a:latin typeface="Calibri"/>
                  </a:rPr>
                  <a:t>or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16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Batang"/>
                  </a:rPr>
                  <a:t>Mylar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1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Batang"/>
                  </a:rPr>
                  <a:t>    or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1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Batang"/>
                  </a:rPr>
                  <a:t>Tyvek</a:t>
                </a:r>
                <a:endParaRPr lang="en-US" sz="1600" b="1" spc="-1" dirty="0">
                  <a:solidFill>
                    <a:srgbClr val="00B050"/>
                  </a:solidFill>
                  <a:latin typeface="Calibri"/>
                </a:endParaRPr>
              </a:p>
            </p:txBody>
          </p:sp>
          <p:sp>
            <p:nvSpPr>
              <p:cNvPr id="33" name="CustomShape 13"/>
              <p:cNvSpPr/>
              <p:nvPr/>
            </p:nvSpPr>
            <p:spPr>
              <a:xfrm>
                <a:off x="5322973" y="5393005"/>
                <a:ext cx="2044338" cy="92743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/>
              <a:lstStyle/>
              <a:p>
                <a:pPr>
                  <a:lnSpc>
                    <a:spcPct val="100000"/>
                  </a:lnSpc>
                </a:pPr>
                <a:r>
                  <a:rPr lang="en-US" sz="1600" b="1" strike="noStrike" spc="-1" dirty="0" err="1">
                    <a:solidFill>
                      <a:srgbClr val="000000"/>
                    </a:solidFill>
                    <a:uFillTx/>
                    <a:latin typeface="Calibri"/>
                  </a:rPr>
                  <a:t>SensL</a:t>
                </a:r>
                <a:r>
                  <a:rPr lang="en-US" sz="1600" b="1" strike="noStrike" spc="-1" dirty="0">
                    <a:solidFill>
                      <a:srgbClr val="000000"/>
                    </a:solidFill>
                    <a:uFillTx/>
                    <a:latin typeface="Calibri"/>
                  </a:rPr>
                  <a:t> SiPM </a:t>
                </a:r>
                <a:r>
                  <a:rPr lang="en-US" sz="1600" strike="noStrike" spc="-1" dirty="0">
                    <a:solidFill>
                      <a:srgbClr val="000000"/>
                    </a:solidFill>
                    <a:uFillTx/>
                    <a:latin typeface="Calibri"/>
                  </a:rPr>
                  <a:t>(27.34 V.)</a:t>
                </a:r>
              </a:p>
              <a:p>
                <a:r>
                  <a:rPr lang="en-US" sz="1600" b="1" spc="-1" dirty="0">
                    <a:solidFill>
                      <a:srgbClr val="000000"/>
                    </a:solidFill>
                    <a:latin typeface="Calibri"/>
                  </a:rPr>
                  <a:t>S.G.     </a:t>
                </a:r>
                <a:r>
                  <a:rPr lang="en-US" sz="1600" spc="-1" dirty="0">
                    <a:solidFill>
                      <a:srgbClr val="000000"/>
                    </a:solidFill>
                    <a:latin typeface="Calibri"/>
                  </a:rPr>
                  <a:t>(WLS)</a:t>
                </a:r>
                <a:r>
                  <a:rPr lang="ru-RU" sz="1600" b="1" spc="-1" dirty="0">
                    <a:solidFill>
                      <a:srgbClr val="000000"/>
                    </a:solidFill>
                    <a:latin typeface="Calibri"/>
                  </a:rPr>
                  <a:t> </a:t>
                </a:r>
                <a:endParaRPr lang="en-US" sz="1600" b="1" spc="-1" dirty="0">
                  <a:solidFill>
                    <a:srgbClr val="000000"/>
                  </a:solidFill>
                  <a:latin typeface="Calibri"/>
                </a:endParaRPr>
              </a:p>
              <a:p>
                <a:r>
                  <a:rPr lang="ru-RU" sz="1600" b="1" spc="-1" dirty="0">
                    <a:solidFill>
                      <a:srgbClr val="000000"/>
                    </a:solidFill>
                    <a:latin typeface="Calibri"/>
                  </a:rPr>
                  <a:t>CKTN</a:t>
                </a:r>
                <a:r>
                  <a:rPr lang="en-US" sz="1600" b="1" spc="-1" dirty="0">
                    <a:solidFill>
                      <a:srgbClr val="000000"/>
                    </a:solidFill>
                    <a:latin typeface="Calibri"/>
                  </a:rPr>
                  <a:t>  </a:t>
                </a:r>
                <a:r>
                  <a:rPr lang="en-US" sz="1600" spc="-1" dirty="0">
                    <a:solidFill>
                      <a:srgbClr val="000000"/>
                    </a:solidFill>
                    <a:latin typeface="Calibri"/>
                  </a:rPr>
                  <a:t>(opt.</a:t>
                </a:r>
                <a:r>
                  <a:rPr lang="ru-RU" sz="1600" spc="-1" dirty="0">
                    <a:solidFill>
                      <a:srgbClr val="000000"/>
                    </a:solidFill>
                    <a:latin typeface="Calibri"/>
                  </a:rPr>
                  <a:t> </a:t>
                </a:r>
                <a:r>
                  <a:rPr lang="en-US" sz="1600" spc="-1" dirty="0">
                    <a:solidFill>
                      <a:srgbClr val="000000"/>
                    </a:solidFill>
                    <a:latin typeface="Calibri"/>
                  </a:rPr>
                  <a:t>cement)</a:t>
                </a:r>
                <a:endParaRPr lang="en-US" sz="1600" b="1" spc="-1" dirty="0">
                  <a:solidFill>
                    <a:srgbClr val="000000"/>
                  </a:solidFill>
                  <a:latin typeface="Calibri"/>
                </a:endParaRPr>
              </a:p>
              <a:p>
                <a:pPr>
                  <a:lnSpc>
                    <a:spcPct val="100000"/>
                  </a:lnSpc>
                </a:pPr>
                <a:endParaRPr lang="en-US" sz="1600" spc="-1" dirty="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cxnSp>
          <p:nvCxnSpPr>
            <p:cNvPr id="4" name="Прямая со стрелкой 3"/>
            <p:cNvCxnSpPr/>
            <p:nvPr/>
          </p:nvCxnSpPr>
          <p:spPr bwMode="auto">
            <a:xfrm flipH="1">
              <a:off x="6008382" y="1517588"/>
              <a:ext cx="17301" cy="1113706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dashDot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" name="Прямоугольник 5"/>
            <p:cNvSpPr/>
            <p:nvPr/>
          </p:nvSpPr>
          <p:spPr>
            <a:xfrm>
              <a:off x="5218462" y="2500489"/>
              <a:ext cx="858120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spc="-1" dirty="0">
                  <a:solidFill>
                    <a:srgbClr val="000000"/>
                  </a:solidFill>
                  <a:latin typeface="Calibri"/>
                </a:rPr>
                <a:t>Cosmic rays</a:t>
              </a:r>
              <a:endParaRPr lang="ru-RU" sz="1100" dirty="0"/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6430180" y="5841743"/>
            <a:ext cx="29010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</a:rPr>
              <a:t>T</a:t>
            </a:r>
            <a:r>
              <a:rPr lang="ru-RU" dirty="0" err="1">
                <a:solidFill>
                  <a:schemeClr val="tx1"/>
                </a:solidFill>
              </a:rPr>
              <a:t>he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option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with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rgbClr val="C00000"/>
                </a:solidFill>
              </a:rPr>
              <a:t>matted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en-US" b="1" dirty="0">
                <a:solidFill>
                  <a:srgbClr val="C00000"/>
                </a:solidFill>
              </a:rPr>
              <a:t>tiles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is </a:t>
            </a:r>
            <a:r>
              <a:rPr lang="ru-RU" dirty="0" err="1">
                <a:solidFill>
                  <a:schemeClr val="tx1"/>
                </a:solidFill>
              </a:rPr>
              <a:t>more</a:t>
            </a:r>
            <a:r>
              <a:rPr lang="en-US" dirty="0">
                <a:solidFill>
                  <a:schemeClr val="tx1"/>
                </a:solidFill>
              </a:rPr>
              <a:t> priority for mass production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476354" y="3935096"/>
            <a:ext cx="31327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Batang"/>
              </a:rPr>
              <a:t>The  “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Batang"/>
              </a:rPr>
              <a:t>FersRun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Batang"/>
              </a:rPr>
              <a:t>”  framework  has  been  designed.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655854" y="1724966"/>
            <a:ext cx="316634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Batang"/>
                <a:cs typeface="Arial" panose="020B0604020202020204" pitchFamily="34" charset="0"/>
              </a:rPr>
              <a:t>The  amplitude  spectra of the BBC prototype scintillation tile coated with </a:t>
            </a:r>
            <a:r>
              <a:rPr lang="en-US" b="1" dirty="0">
                <a:solidFill>
                  <a:srgbClr val="7030A0"/>
                </a:solidFill>
                <a:ea typeface="Batang"/>
                <a:cs typeface="Arial" panose="020B0604020202020204" pitchFamily="34" charset="0"/>
              </a:rPr>
              <a:t>Mylar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Batang"/>
                <a:cs typeface="Arial" panose="020B0604020202020204" pitchFamily="34" charset="0"/>
              </a:rPr>
              <a:t> or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ea typeface="Batang"/>
                <a:cs typeface="Arial" panose="020B0604020202020204" pitchFamily="34" charset="0"/>
              </a:rPr>
              <a:t>Tyvek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Batang"/>
                <a:cs typeface="Arial" panose="020B0604020202020204" pitchFamily="34" charset="0"/>
              </a:rPr>
              <a:t>,   as well as covered with </a:t>
            </a:r>
            <a:r>
              <a:rPr lang="en-US" b="1" dirty="0">
                <a:solidFill>
                  <a:srgbClr val="C00000"/>
                </a:solidFill>
                <a:ea typeface="Batang"/>
                <a:cs typeface="Arial" panose="020B0604020202020204" pitchFamily="34" charset="0"/>
              </a:rPr>
              <a:t>Matted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Batang"/>
                <a:cs typeface="Arial" panose="020B0604020202020204" pitchFamily="34" charset="0"/>
              </a:rPr>
              <a:t> options.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215776" y="4715941"/>
            <a:ext cx="5884491" cy="2803260"/>
            <a:chOff x="71760" y="4341734"/>
            <a:chExt cx="5884491" cy="3051541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71760" y="4341734"/>
              <a:ext cx="5884491" cy="3051541"/>
              <a:chOff x="2285548" y="4285170"/>
              <a:chExt cx="5884491" cy="3051541"/>
            </a:xfrm>
          </p:grpSpPr>
          <p:pic>
            <p:nvPicPr>
              <p:cNvPr id="35" name="Рисунок 34"/>
              <p:cNvPicPr>
                <a:picLocks noChangeAspect="1"/>
              </p:cNvPicPr>
              <p:nvPr/>
            </p:nvPicPr>
            <p:blipFill rotWithShape="1">
              <a:blip r:embed="rId5"/>
              <a:srcRect l="8900" t="14367" r="8813" b="7895"/>
              <a:stretch/>
            </p:blipFill>
            <p:spPr>
              <a:xfrm>
                <a:off x="2285548" y="4285170"/>
                <a:ext cx="5742439" cy="3051541"/>
              </a:xfrm>
              <a:prstGeom prst="rect">
                <a:avLst/>
              </a:prstGeom>
            </p:spPr>
          </p:pic>
          <p:pic>
            <p:nvPicPr>
              <p:cNvPr id="3" name="Рисунок 2"/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312120" y="4542854"/>
                <a:ext cx="4857919" cy="2737698"/>
              </a:xfrm>
              <a:prstGeom prst="rect">
                <a:avLst/>
              </a:prstGeom>
            </p:spPr>
          </p:pic>
        </p:grpSp>
        <p:sp>
          <p:nvSpPr>
            <p:cNvPr id="42" name="Прямоугольник 41"/>
            <p:cNvSpPr/>
            <p:nvPr/>
          </p:nvSpPr>
          <p:spPr>
            <a:xfrm>
              <a:off x="3615815" y="5363684"/>
              <a:ext cx="1992301" cy="1038611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1400" dirty="0" err="1">
                  <a:solidFill>
                    <a:schemeClr val="tx1"/>
                  </a:solidFill>
                </a:rPr>
                <a:t>Fited</a:t>
              </a:r>
              <a:r>
                <a:rPr lang="en-US" sz="1400" dirty="0">
                  <a:solidFill>
                    <a:schemeClr val="tx1"/>
                  </a:solidFill>
                </a:rPr>
                <a:t> by convolution of Gauss and Landau functions </a:t>
              </a:r>
              <a:r>
                <a:rPr lang="en-US" sz="1400" b="1" dirty="0">
                  <a:solidFill>
                    <a:schemeClr val="tx1"/>
                  </a:solidFill>
                </a:rPr>
                <a:t>“</a:t>
              </a:r>
              <a:r>
                <a:rPr lang="en-US" sz="1400" b="1" dirty="0" err="1">
                  <a:solidFill>
                    <a:schemeClr val="tx1"/>
                  </a:solidFill>
                </a:rPr>
                <a:t>Langau</a:t>
              </a:r>
              <a:r>
                <a:rPr lang="en-US" sz="1400" b="1" dirty="0">
                  <a:solidFill>
                    <a:schemeClr val="tx1"/>
                  </a:solidFill>
                </a:rPr>
                <a:t>”</a:t>
              </a:r>
              <a:r>
                <a:rPr lang="ru-RU" sz="1400" dirty="0">
                  <a:solidFill>
                    <a:schemeClr val="tx1"/>
                  </a:solidFill>
                </a:rPr>
                <a:t>,</a:t>
              </a:r>
              <a:r>
                <a:rPr lang="en-US" sz="1400" dirty="0">
                  <a:solidFill>
                    <a:schemeClr val="tx1"/>
                  </a:solidFill>
                </a:rPr>
                <a:t> </a:t>
              </a:r>
            </a:p>
            <a:p>
              <a:pPr algn="just"/>
              <a:r>
                <a:rPr lang="en-US" sz="1400" dirty="0">
                  <a:solidFill>
                    <a:schemeClr val="tx1"/>
                  </a:solidFill>
                </a:rPr>
                <a:t>      </a:t>
              </a:r>
              <a:r>
                <a:rPr lang="ru-RU" sz="1400" dirty="0">
                  <a:solidFill>
                    <a:schemeClr val="tx1"/>
                  </a:solidFill>
                </a:rPr>
                <a:t>χ2 /NDF </a:t>
              </a:r>
              <a:r>
                <a:rPr lang="en-US" sz="1400" dirty="0">
                  <a:solidFill>
                    <a:schemeClr val="tx1"/>
                  </a:solidFill>
                </a:rPr>
                <a:t>~</a:t>
              </a:r>
              <a:r>
                <a:rPr lang="ru-RU" sz="1400" dirty="0">
                  <a:solidFill>
                    <a:schemeClr val="tx1"/>
                  </a:solidFill>
                </a:rPr>
                <a:t> 1.</a:t>
              </a:r>
              <a:r>
                <a:rPr lang="en-US" sz="1400" dirty="0">
                  <a:solidFill>
                    <a:schemeClr val="tx1"/>
                  </a:solidFill>
                </a:rPr>
                <a:t>2</a:t>
              </a:r>
              <a:endParaRPr lang="ru-RU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7057582" y="1454951"/>
            <a:ext cx="3093075" cy="2032114"/>
            <a:chOff x="6639618" y="1524778"/>
            <a:chExt cx="3093075" cy="2032114"/>
          </a:xfrm>
        </p:grpSpPr>
        <p:grpSp>
          <p:nvGrpSpPr>
            <p:cNvPr id="37" name="Группа 36"/>
            <p:cNvGrpSpPr/>
            <p:nvPr/>
          </p:nvGrpSpPr>
          <p:grpSpPr>
            <a:xfrm>
              <a:off x="8442016" y="2161218"/>
              <a:ext cx="997478" cy="1301102"/>
              <a:chOff x="4141836" y="2436787"/>
              <a:chExt cx="997478" cy="1301102"/>
            </a:xfrm>
          </p:grpSpPr>
          <p:pic>
            <p:nvPicPr>
              <p:cNvPr id="43" name="Рисунок 4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18810" y="2436787"/>
                <a:ext cx="685125" cy="746240"/>
              </a:xfrm>
              <a:prstGeom prst="rect">
                <a:avLst/>
              </a:prstGeom>
            </p:spPr>
          </p:pic>
          <p:sp>
            <p:nvSpPr>
              <p:cNvPr id="44" name="Прямоугольник 43"/>
              <p:cNvSpPr/>
              <p:nvPr/>
            </p:nvSpPr>
            <p:spPr>
              <a:xfrm>
                <a:off x="4141836" y="3183891"/>
                <a:ext cx="997478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000" b="1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     PMT Hamamatsu H10720-110 </a:t>
                </a:r>
                <a:endParaRPr lang="ru-RU" sz="1000" dirty="0"/>
              </a:p>
            </p:txBody>
          </p:sp>
        </p:grpSp>
        <p:grpSp>
          <p:nvGrpSpPr>
            <p:cNvPr id="38" name="Группа 37"/>
            <p:cNvGrpSpPr/>
            <p:nvPr/>
          </p:nvGrpSpPr>
          <p:grpSpPr>
            <a:xfrm>
              <a:off x="6639618" y="2036764"/>
              <a:ext cx="1837248" cy="1520128"/>
              <a:chOff x="4430876" y="3426815"/>
              <a:chExt cx="2570557" cy="2223592"/>
            </a:xfrm>
          </p:grpSpPr>
          <p:pic>
            <p:nvPicPr>
              <p:cNvPr id="40" name="Рисунок 39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4430876" y="3426815"/>
                <a:ext cx="2570557" cy="2223592"/>
              </a:xfrm>
              <a:prstGeom prst="rect">
                <a:avLst/>
              </a:prstGeom>
            </p:spPr>
          </p:pic>
          <p:sp>
            <p:nvSpPr>
              <p:cNvPr id="41" name="Прямоугольник 40"/>
              <p:cNvSpPr/>
              <p:nvPr/>
            </p:nvSpPr>
            <p:spPr>
              <a:xfrm>
                <a:off x="5238823" y="4017228"/>
                <a:ext cx="944586" cy="3826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050" b="1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BC-404</a:t>
                </a:r>
              </a:p>
            </p:txBody>
          </p:sp>
        </p:grpSp>
        <p:sp>
          <p:nvSpPr>
            <p:cNvPr id="39" name="Заголовок 1">
              <a:extLst>
                <a:ext uri="{FF2B5EF4-FFF2-40B4-BE49-F238E27FC236}">
                  <a16:creationId xmlns:a16="http://schemas.microsoft.com/office/drawing/2014/main" id="{28505314-A53E-14FD-2F07-53DFC05687F5}"/>
                </a:ext>
              </a:extLst>
            </p:cNvPr>
            <p:cNvSpPr txBox="1">
              <a:spLocks/>
            </p:cNvSpPr>
            <p:nvPr/>
          </p:nvSpPr>
          <p:spPr>
            <a:xfrm>
              <a:off x="6694907" y="1524778"/>
              <a:ext cx="3037786" cy="567192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ctr" defTabSz="457200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4400" kern="1200"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1pPr>
              <a:lvl2pPr algn="ctr" defTabSz="457200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4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algn="ctr" defTabSz="457200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4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algn="ctr" defTabSz="457200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4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algn="ctr" defTabSz="457200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4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algn="ctr" defTabSz="457200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4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algn="ctr" defTabSz="457200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4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algn="ctr" defTabSz="457200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4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algn="ctr" defTabSz="457200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4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External trigger by coincidence of two scintillators with PMTs readout</a:t>
              </a:r>
              <a:endParaRPr lang="ru-RU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5634368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1">
            <a:extLst>
              <a:ext uri="{FF2B5EF4-FFF2-40B4-BE49-F238E27FC236}">
                <a16:creationId xmlns:a16="http://schemas.microsoft.com/office/drawing/2014/main" id="{4FEB7CD4-6A12-02CB-D9E3-67A1C13D5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3288" y="7253288"/>
            <a:ext cx="273050" cy="28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fld id="{B671734D-09BE-49B8-B742-A8A3E8B8B561}" type="slidenum">
              <a:rPr lang="ru-RU" altLang="ru-RU" sz="1800"/>
              <a:pPr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t>22</a:t>
            </a:fld>
            <a:endParaRPr lang="ru-RU" altLang="ru-RU" sz="1800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1935711F-B286-C615-B48F-5947EC6C5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10098122" cy="816374"/>
          </a:xfrm>
          <a:prstGeom prst="rect">
            <a:avLst/>
          </a:prstGeom>
          <a:solidFill>
            <a:srgbClr val="191966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8A5F0333-7783-C56A-54CB-76CB665EE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5265336" cy="816374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5845" name="Text Box 4">
            <a:extLst>
              <a:ext uri="{FF2B5EF4-FFF2-40B4-BE49-F238E27FC236}">
                <a16:creationId xmlns:a16="http://schemas.microsoft.com/office/drawing/2014/main" id="{D6D1D4F4-000D-268C-CE13-968A138F0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4161" y="203531"/>
            <a:ext cx="3549127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800" b="1" dirty="0">
                <a:solidFill>
                  <a:srgbClr val="FFFFFF"/>
                </a:solidFill>
                <a:cs typeface="Times New Roman" panose="02020603050405020304" pitchFamily="18" charset="0"/>
              </a:rPr>
              <a:t>Optical cement and WLS</a:t>
            </a:r>
          </a:p>
        </p:txBody>
      </p:sp>
      <p:sp>
        <p:nvSpPr>
          <p:cNvPr id="35847" name="Rectangle 6">
            <a:extLst>
              <a:ext uri="{FF2B5EF4-FFF2-40B4-BE49-F238E27FC236}">
                <a16:creationId xmlns:a16="http://schemas.microsoft.com/office/drawing/2014/main" id="{7B81128A-8D17-94B8-1209-CFF08708ED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2675" y="4306888"/>
            <a:ext cx="225425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400" b="1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5852" name="Rectangle 11">
            <a:extLst>
              <a:ext uri="{FF2B5EF4-FFF2-40B4-BE49-F238E27FC236}">
                <a16:creationId xmlns:a16="http://schemas.microsoft.com/office/drawing/2014/main" id="{33F6B099-6677-DC92-B67B-573DF476B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1313" y="4552950"/>
            <a:ext cx="231775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400" b="1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5854" name="Rectangle 13">
            <a:extLst>
              <a:ext uri="{FF2B5EF4-FFF2-40B4-BE49-F238E27FC236}">
                <a16:creationId xmlns:a16="http://schemas.microsoft.com/office/drawing/2014/main" id="{B5510922-7B86-BC34-B2C5-0136D6DB8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3325" y="4016375"/>
            <a:ext cx="212725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855" name="Rectangle 14">
            <a:extLst>
              <a:ext uri="{FF2B5EF4-FFF2-40B4-BE49-F238E27FC236}">
                <a16:creationId xmlns:a16="http://schemas.microsoft.com/office/drawing/2014/main" id="{093D9AB2-A50D-FC8F-5D49-F6B678D47B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2588" y="4016375"/>
            <a:ext cx="28575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5856" name="Rectangle 15">
            <a:extLst>
              <a:ext uri="{FF2B5EF4-FFF2-40B4-BE49-F238E27FC236}">
                <a16:creationId xmlns:a16="http://schemas.microsoft.com/office/drawing/2014/main" id="{02F64149-3C57-CF78-1839-DC887A5F5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7988" y="7313613"/>
            <a:ext cx="212725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857" name="Rectangle 16">
            <a:extLst>
              <a:ext uri="{FF2B5EF4-FFF2-40B4-BE49-F238E27FC236}">
                <a16:creationId xmlns:a16="http://schemas.microsoft.com/office/drawing/2014/main" id="{D129E40C-BE83-BF63-F8E8-C8B98F972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7913" y="7310438"/>
            <a:ext cx="212725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858" name="Rectangle 17">
            <a:extLst>
              <a:ext uri="{FF2B5EF4-FFF2-40B4-BE49-F238E27FC236}">
                <a16:creationId xmlns:a16="http://schemas.microsoft.com/office/drawing/2014/main" id="{654DAF4F-9074-3393-E536-AA42946C8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2600" y="7313613"/>
            <a:ext cx="212725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9" name="Text Box 5">
            <a:extLst>
              <a:ext uri="{FF2B5EF4-FFF2-40B4-BE49-F238E27FC236}">
                <a16:creationId xmlns:a16="http://schemas.microsoft.com/office/drawing/2014/main" id="{8BE2E1E1-6902-AD1D-2F78-1C4939780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973" y="144534"/>
            <a:ext cx="4106080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GB" alt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Materials selection test part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056073" y="4281989"/>
            <a:ext cx="477794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The results of tests of Kuraray WLS fiber and Saint-Gobain Crystals (SGC) WLS fiber with different types of cement are presented.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tx1"/>
                </a:solidFill>
              </a:rPr>
              <a:t>CKTN mark B </a:t>
            </a:r>
            <a:r>
              <a:rPr lang="en-US" dirty="0">
                <a:solidFill>
                  <a:schemeClr val="tx1"/>
                </a:solidFill>
              </a:rPr>
              <a:t>paired with </a:t>
            </a:r>
            <a:r>
              <a:rPr lang="en-US" u="sng" dirty="0">
                <a:solidFill>
                  <a:schemeClr val="tx1"/>
                </a:solidFill>
              </a:rPr>
              <a:t>SGC WLS </a:t>
            </a:r>
            <a:r>
              <a:rPr lang="en-US" dirty="0">
                <a:solidFill>
                  <a:schemeClr val="tx1"/>
                </a:solidFill>
              </a:rPr>
              <a:t>fiber are the most appropriate candidates </a:t>
            </a:r>
            <a:r>
              <a:rPr lang="en-US" b="1" dirty="0">
                <a:solidFill>
                  <a:srgbClr val="C00000"/>
                </a:solidFill>
              </a:rPr>
              <a:t>for prototype</a:t>
            </a:r>
            <a:r>
              <a:rPr lang="en-US" dirty="0">
                <a:solidFill>
                  <a:schemeClr val="tx1"/>
                </a:solidFill>
              </a:rPr>
              <a:t> assembly tests.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tx1"/>
                </a:solidFill>
              </a:rPr>
              <a:t>CKTN mark B </a:t>
            </a:r>
            <a:r>
              <a:rPr lang="en-US" dirty="0">
                <a:solidFill>
                  <a:schemeClr val="tx1"/>
                </a:solidFill>
              </a:rPr>
              <a:t>paired with </a:t>
            </a:r>
            <a:r>
              <a:rPr lang="en-US" u="sng" dirty="0">
                <a:solidFill>
                  <a:schemeClr val="tx1"/>
                </a:solidFill>
              </a:rPr>
              <a:t>Kuraray WLS </a:t>
            </a:r>
            <a:r>
              <a:rPr lang="en-US" dirty="0">
                <a:solidFill>
                  <a:schemeClr val="tx1"/>
                </a:solidFill>
              </a:rPr>
              <a:t>fiber are the most appropriate candidates for future </a:t>
            </a:r>
            <a:r>
              <a:rPr lang="en-US" b="1" dirty="0">
                <a:solidFill>
                  <a:srgbClr val="C00000"/>
                </a:solidFill>
              </a:rPr>
              <a:t>testbeam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347319" y="3923853"/>
            <a:ext cx="4305281" cy="3104057"/>
            <a:chOff x="285753" y="4467234"/>
            <a:chExt cx="4305281" cy="3104057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47102"/>
            <a:stretch/>
          </p:blipFill>
          <p:spPr>
            <a:xfrm>
              <a:off x="285753" y="4470410"/>
              <a:ext cx="4305281" cy="3100881"/>
            </a:xfrm>
            <a:prstGeom prst="rect">
              <a:avLst/>
            </a:prstGeom>
          </p:spPr>
        </p:pic>
        <p:sp>
          <p:nvSpPr>
            <p:cNvPr id="32" name="Прямоугольник 31"/>
            <p:cNvSpPr/>
            <p:nvPr/>
          </p:nvSpPr>
          <p:spPr>
            <a:xfrm>
              <a:off x="1470304" y="5868069"/>
              <a:ext cx="237779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Light collection peak position on dependence of A component amount for optical cement. </a:t>
              </a: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2232653" y="4467234"/>
              <a:ext cx="754001" cy="3308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1550" b="1" dirty="0">
                  <a:solidFill>
                    <a:schemeClr val="tx1"/>
                  </a:solidFill>
                </a:rPr>
                <a:t>CKTN </a:t>
              </a: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117671" y="862485"/>
            <a:ext cx="4922641" cy="3128030"/>
            <a:chOff x="5112320" y="914853"/>
            <a:chExt cx="4922641" cy="3128030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5112320" y="914853"/>
              <a:ext cx="4045306" cy="3128030"/>
              <a:chOff x="301625" y="1456932"/>
              <a:chExt cx="3990975" cy="2736056"/>
            </a:xfrm>
          </p:grpSpPr>
          <p:pic>
            <p:nvPicPr>
              <p:cNvPr id="2" name="Рисунок 1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301625" y="1535513"/>
                <a:ext cx="3990975" cy="2657475"/>
              </a:xfrm>
              <a:prstGeom prst="rect">
                <a:avLst/>
              </a:prstGeom>
            </p:spPr>
          </p:pic>
          <p:pic>
            <p:nvPicPr>
              <p:cNvPr id="4" name="Рисунок 3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861344" y="1456932"/>
                <a:ext cx="790575" cy="190500"/>
              </a:xfrm>
              <a:prstGeom prst="rect">
                <a:avLst/>
              </a:prstGeom>
            </p:spPr>
          </p:pic>
        </p:grpSp>
        <p:sp>
          <p:nvSpPr>
            <p:cNvPr id="34" name="Прямоугольник 33"/>
            <p:cNvSpPr/>
            <p:nvPr/>
          </p:nvSpPr>
          <p:spPr>
            <a:xfrm>
              <a:off x="9092013" y="3213074"/>
              <a:ext cx="942948" cy="738664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C00000"/>
                  </a:solidFill>
                </a:rPr>
                <a:t>    for</a:t>
              </a:r>
            </a:p>
            <a:p>
              <a:pPr algn="ctr"/>
              <a:r>
                <a:rPr lang="en-US" sz="1400" dirty="0">
                  <a:solidFill>
                    <a:srgbClr val="C00000"/>
                  </a:solidFill>
                </a:rPr>
                <a:t>Prototype</a:t>
              </a:r>
            </a:p>
            <a:p>
              <a:pPr algn="ctr"/>
              <a:r>
                <a:rPr lang="en-US" sz="1400" dirty="0">
                  <a:solidFill>
                    <a:srgbClr val="C00000"/>
                  </a:solidFill>
                </a:rPr>
                <a:t>tests</a:t>
              </a:r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53489" y="1907629"/>
              <a:ext cx="2207282" cy="1114806"/>
            </a:xfrm>
            <a:prstGeom prst="rect">
              <a:avLst/>
            </a:prstGeom>
          </p:spPr>
        </p:pic>
      </p:grpSp>
      <p:grpSp>
        <p:nvGrpSpPr>
          <p:cNvPr id="14" name="Группа 13"/>
          <p:cNvGrpSpPr/>
          <p:nvPr/>
        </p:nvGrpSpPr>
        <p:grpSpPr>
          <a:xfrm>
            <a:off x="5059196" y="870071"/>
            <a:ext cx="4954932" cy="3083719"/>
            <a:chOff x="157388" y="886053"/>
            <a:chExt cx="4954932" cy="3083719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157388" y="886053"/>
              <a:ext cx="4857958" cy="3083719"/>
              <a:chOff x="157388" y="886053"/>
              <a:chExt cx="4857958" cy="3083719"/>
            </a:xfrm>
          </p:grpSpPr>
          <p:grpSp>
            <p:nvGrpSpPr>
              <p:cNvPr id="13" name="Группа 12"/>
              <p:cNvGrpSpPr/>
              <p:nvPr/>
            </p:nvGrpSpPr>
            <p:grpSpPr>
              <a:xfrm>
                <a:off x="157388" y="886053"/>
                <a:ext cx="4074271" cy="3083719"/>
                <a:chOff x="315913" y="4192988"/>
                <a:chExt cx="4019550" cy="2761850"/>
              </a:xfrm>
            </p:grpSpPr>
            <p:pic>
              <p:nvPicPr>
                <p:cNvPr id="3" name="Рисунок 2"/>
                <p:cNvPicPr>
                  <a:picLocks noChangeAspect="1"/>
                </p:cNvPicPr>
                <p:nvPr/>
              </p:nvPicPr>
              <p:blipFill>
                <a:blip r:embed="rId8" cstate="print"/>
                <a:stretch>
                  <a:fillRect/>
                </a:stretch>
              </p:blipFill>
              <p:spPr>
                <a:xfrm>
                  <a:off x="315913" y="4306888"/>
                  <a:ext cx="4019550" cy="2647950"/>
                </a:xfrm>
                <a:prstGeom prst="rect">
                  <a:avLst/>
                </a:prstGeom>
              </p:spPr>
            </p:pic>
            <p:pic>
              <p:nvPicPr>
                <p:cNvPr id="5" name="Рисунок 4"/>
                <p:cNvPicPr>
                  <a:picLocks noChangeAspect="1"/>
                </p:cNvPicPr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>
                  <a:off x="1901824" y="4192988"/>
                  <a:ext cx="790575" cy="247650"/>
                </a:xfrm>
                <a:prstGeom prst="rect">
                  <a:avLst/>
                </a:prstGeom>
              </p:spPr>
            </p:pic>
          </p:grpSp>
          <p:pic>
            <p:nvPicPr>
              <p:cNvPr id="10" name="Рисунок 9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808064" y="1907629"/>
                <a:ext cx="2207282" cy="1124487"/>
              </a:xfrm>
              <a:prstGeom prst="rect">
                <a:avLst/>
              </a:prstGeom>
            </p:spPr>
          </p:pic>
        </p:grpSp>
        <p:sp>
          <p:nvSpPr>
            <p:cNvPr id="35" name="Прямоугольник 34"/>
            <p:cNvSpPr/>
            <p:nvPr/>
          </p:nvSpPr>
          <p:spPr>
            <a:xfrm>
              <a:off x="4206373" y="3131765"/>
              <a:ext cx="905947" cy="738664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C00000"/>
                  </a:solidFill>
                </a:rPr>
                <a:t>    for</a:t>
              </a:r>
            </a:p>
            <a:p>
              <a:r>
                <a:rPr lang="en-US" sz="1400" dirty="0">
                  <a:solidFill>
                    <a:srgbClr val="C00000"/>
                  </a:solidFill>
                </a:rPr>
                <a:t>Phase 1</a:t>
              </a:r>
            </a:p>
            <a:p>
              <a:pPr algn="ctr"/>
              <a:r>
                <a:rPr lang="en-US" sz="1400" dirty="0">
                  <a:solidFill>
                    <a:srgbClr val="C00000"/>
                  </a:solidFill>
                </a:rPr>
                <a:t>tests</a:t>
              </a:r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359792" y="6804173"/>
            <a:ext cx="45622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</a:rPr>
              <a:t>D</a:t>
            </a:r>
            <a:r>
              <a:rPr lang="ru-RU" dirty="0" err="1">
                <a:solidFill>
                  <a:schemeClr val="tx1"/>
                </a:solidFill>
              </a:rPr>
              <a:t>atasheet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ratio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will be used and closely monitored for mass production.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4387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1">
            <a:extLst>
              <a:ext uri="{FF2B5EF4-FFF2-40B4-BE49-F238E27FC236}">
                <a16:creationId xmlns:a16="http://schemas.microsoft.com/office/drawing/2014/main" id="{4FEB7CD4-6A12-02CB-D9E3-67A1C13D5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3288" y="7253288"/>
            <a:ext cx="273050" cy="28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fld id="{B671734D-09BE-49B8-B742-A8A3E8B8B561}" type="slidenum">
              <a:rPr lang="ru-RU" altLang="ru-RU" sz="1800"/>
              <a:pPr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t>23</a:t>
            </a:fld>
            <a:endParaRPr lang="ru-RU" altLang="ru-RU" sz="1800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1935711F-B286-C615-B48F-5947EC6C5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80625" cy="1403350"/>
          </a:xfrm>
          <a:prstGeom prst="rect">
            <a:avLst/>
          </a:prstGeom>
          <a:solidFill>
            <a:srgbClr val="191966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8A5F0333-7783-C56A-54CB-76CB665EE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" y="0"/>
            <a:ext cx="5256213" cy="1403350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5856" name="Rectangle 15">
            <a:extLst>
              <a:ext uri="{FF2B5EF4-FFF2-40B4-BE49-F238E27FC236}">
                <a16:creationId xmlns:a16="http://schemas.microsoft.com/office/drawing/2014/main" id="{02F64149-3C57-CF78-1839-DC887A5F5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7988" y="7313613"/>
            <a:ext cx="212725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857" name="Rectangle 16">
            <a:extLst>
              <a:ext uri="{FF2B5EF4-FFF2-40B4-BE49-F238E27FC236}">
                <a16:creationId xmlns:a16="http://schemas.microsoft.com/office/drawing/2014/main" id="{D129E40C-BE83-BF63-F8E8-C8B98F972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7913" y="7310438"/>
            <a:ext cx="212725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858" name="Rectangle 17">
            <a:extLst>
              <a:ext uri="{FF2B5EF4-FFF2-40B4-BE49-F238E27FC236}">
                <a16:creationId xmlns:a16="http://schemas.microsoft.com/office/drawing/2014/main" id="{654DAF4F-9074-3393-E536-AA42946C8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2600" y="7313613"/>
            <a:ext cx="212725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Rectangle 5">
            <a:extLst>
              <a:ext uri="{FF2B5EF4-FFF2-40B4-BE49-F238E27FC236}">
                <a16:creationId xmlns:a16="http://schemas.microsoft.com/office/drawing/2014/main" id="{93EFD7C2-8B64-356D-1B61-51C4906B0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0114" y="515918"/>
            <a:ext cx="4343174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800" b="1" dirty="0">
                <a:solidFill>
                  <a:srgbClr val="FFFFFF"/>
                </a:solidFill>
                <a:cs typeface="Times New Roman" panose="02020603050405020304" pitchFamily="18" charset="0"/>
              </a:rPr>
              <a:t>Amplitude spectra of two sectors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8BE2E1E1-6902-AD1D-2F78-1C4939780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824" y="467469"/>
            <a:ext cx="4106080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GB" alt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Prototype assembling test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223888" y="1835621"/>
            <a:ext cx="20882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sector prototype</a:t>
            </a:r>
            <a:endParaRPr lang="ru-RU" sz="16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128544" y="1848728"/>
            <a:ext cx="23423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2-nd sector prototype</a:t>
            </a:r>
            <a:endParaRPr lang="ru-RU" sz="1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536" y="2204536"/>
            <a:ext cx="4668325" cy="36579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11628" y="2212543"/>
            <a:ext cx="4691663" cy="364190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813088" y="6205309"/>
            <a:ext cx="3023096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There are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specific channels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but the debugging process of mass production continues. </a:t>
            </a:r>
            <a:endParaRPr lang="ru-RU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298250" y="6364583"/>
            <a:ext cx="2646901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stable tiles were taken for following tests</a:t>
            </a:r>
            <a:endParaRPr lang="ru-RU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498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1">
            <a:extLst>
              <a:ext uri="{FF2B5EF4-FFF2-40B4-BE49-F238E27FC236}">
                <a16:creationId xmlns:a16="http://schemas.microsoft.com/office/drawing/2014/main" id="{4FEB7CD4-6A12-02CB-D9E3-67A1C13D5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3288" y="7253288"/>
            <a:ext cx="273050" cy="28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fld id="{B671734D-09BE-49B8-B742-A8A3E8B8B561}" type="slidenum">
              <a:rPr lang="ru-RU" altLang="ru-RU" sz="1800"/>
              <a:pPr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t>24</a:t>
            </a:fld>
            <a:endParaRPr lang="ru-RU" altLang="ru-RU" sz="1800" dirty="0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1935711F-B286-C615-B48F-5947EC6C5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80625" cy="834788"/>
          </a:xfrm>
          <a:prstGeom prst="rect">
            <a:avLst/>
          </a:prstGeom>
          <a:solidFill>
            <a:srgbClr val="191966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8A5F0333-7783-C56A-54CB-76CB665EE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256213" cy="834788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5845" name="Text Box 4">
            <a:extLst>
              <a:ext uri="{FF2B5EF4-FFF2-40B4-BE49-F238E27FC236}">
                <a16:creationId xmlns:a16="http://schemas.microsoft.com/office/drawing/2014/main" id="{D6D1D4F4-000D-268C-CE13-968A138F0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6416" y="106989"/>
            <a:ext cx="3701637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</a:pPr>
            <a:r>
              <a:rPr lang="en-US" altLang="ru-RU" sz="1800" b="1" dirty="0">
                <a:solidFill>
                  <a:srgbClr val="FFFFFF"/>
                </a:solidFill>
                <a:cs typeface="Times New Roman" panose="02020603050405020304" pitchFamily="18" charset="0"/>
              </a:rPr>
              <a:t>The 1-st step for working with the timing mode</a:t>
            </a:r>
          </a:p>
        </p:txBody>
      </p:sp>
      <p:sp>
        <p:nvSpPr>
          <p:cNvPr id="35847" name="Rectangle 6">
            <a:extLst>
              <a:ext uri="{FF2B5EF4-FFF2-40B4-BE49-F238E27FC236}">
                <a16:creationId xmlns:a16="http://schemas.microsoft.com/office/drawing/2014/main" id="{7B81128A-8D17-94B8-1209-CFF08708ED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2675" y="4306888"/>
            <a:ext cx="225425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400" b="1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5850" name="Text Box 9">
            <a:extLst>
              <a:ext uri="{FF2B5EF4-FFF2-40B4-BE49-F238E27FC236}">
                <a16:creationId xmlns:a16="http://schemas.microsoft.com/office/drawing/2014/main" id="{44363D1F-64F9-335E-1E4B-DACD378B3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2630488"/>
            <a:ext cx="149066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851" name="Text Box 10">
            <a:extLst>
              <a:ext uri="{FF2B5EF4-FFF2-40B4-BE49-F238E27FC236}">
                <a16:creationId xmlns:a16="http://schemas.microsoft.com/office/drawing/2014/main" id="{441B3730-2D0D-03D5-37AD-84121026F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5651500"/>
            <a:ext cx="149066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855" name="Rectangle 14">
            <a:extLst>
              <a:ext uri="{FF2B5EF4-FFF2-40B4-BE49-F238E27FC236}">
                <a16:creationId xmlns:a16="http://schemas.microsoft.com/office/drawing/2014/main" id="{093D9AB2-A50D-FC8F-5D49-F6B678D47B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2588" y="4016375"/>
            <a:ext cx="28575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5856" name="Rectangle 15">
            <a:extLst>
              <a:ext uri="{FF2B5EF4-FFF2-40B4-BE49-F238E27FC236}">
                <a16:creationId xmlns:a16="http://schemas.microsoft.com/office/drawing/2014/main" id="{02F64149-3C57-CF78-1839-DC887A5F5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7988" y="7313613"/>
            <a:ext cx="212725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857" name="Rectangle 16">
            <a:extLst>
              <a:ext uri="{FF2B5EF4-FFF2-40B4-BE49-F238E27FC236}">
                <a16:creationId xmlns:a16="http://schemas.microsoft.com/office/drawing/2014/main" id="{D129E40C-BE83-BF63-F8E8-C8B98F972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7913" y="7310438"/>
            <a:ext cx="212725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858" name="Rectangle 17">
            <a:extLst>
              <a:ext uri="{FF2B5EF4-FFF2-40B4-BE49-F238E27FC236}">
                <a16:creationId xmlns:a16="http://schemas.microsoft.com/office/drawing/2014/main" id="{654DAF4F-9074-3393-E536-AA42946C8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2600" y="7313613"/>
            <a:ext cx="212725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488171" y="1403350"/>
            <a:ext cx="9072782" cy="106042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id="{8BE2E1E1-6902-AD1D-2F78-1C4939780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158" y="230667"/>
            <a:ext cx="4106080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GB" alt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Prototype assembling test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5255599" y="784261"/>
            <a:ext cx="4505741" cy="2810658"/>
            <a:chOff x="5504733" y="1581706"/>
            <a:chExt cx="4195365" cy="2999757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018610" y="1581706"/>
              <a:ext cx="18220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</a:rPr>
                <a:t>ToT correlations</a:t>
              </a:r>
              <a:endParaRPr lang="ru-RU" dirty="0"/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9" t="4532" r="52530" b="4035"/>
            <a:stretch/>
          </p:blipFill>
          <p:spPr>
            <a:xfrm>
              <a:off x="5504733" y="1977443"/>
              <a:ext cx="4195365" cy="2604020"/>
            </a:xfrm>
            <a:prstGeom prst="rect">
              <a:avLst/>
            </a:prstGeom>
          </p:spPr>
        </p:pic>
      </p:grpSp>
      <p:grpSp>
        <p:nvGrpSpPr>
          <p:cNvPr id="9" name="Группа 8"/>
          <p:cNvGrpSpPr/>
          <p:nvPr/>
        </p:nvGrpSpPr>
        <p:grpSpPr>
          <a:xfrm>
            <a:off x="287784" y="815301"/>
            <a:ext cx="4698189" cy="2820520"/>
            <a:chOff x="287784" y="858549"/>
            <a:chExt cx="4698189" cy="282052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5" t="2828" r="75683" b="51455"/>
            <a:stretch/>
          </p:blipFill>
          <p:spPr>
            <a:xfrm>
              <a:off x="287784" y="1172432"/>
              <a:ext cx="4698189" cy="2506637"/>
            </a:xfrm>
            <a:prstGeom prst="rect">
              <a:avLst/>
            </a:prstGeom>
          </p:spPr>
        </p:pic>
        <p:sp>
          <p:nvSpPr>
            <p:cNvPr id="6" name="Прямоугольник 5"/>
            <p:cNvSpPr/>
            <p:nvPr/>
          </p:nvSpPr>
          <p:spPr>
            <a:xfrm>
              <a:off x="2149069" y="858549"/>
              <a:ext cx="1762591" cy="3269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</a:rPr>
                <a:t>LG correlations</a:t>
              </a:r>
              <a:endParaRPr lang="ru-RU" dirty="0"/>
            </a:p>
          </p:txBody>
        </p:sp>
      </p:grpSp>
      <p:sp>
        <p:nvSpPr>
          <p:cNvPr id="27" name="Прямоугольник 26"/>
          <p:cNvSpPr/>
          <p:nvPr/>
        </p:nvSpPr>
        <p:spPr>
          <a:xfrm>
            <a:off x="6094313" y="6778418"/>
            <a:ext cx="29338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The calibration of the charge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scale is required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431063" y="3670589"/>
            <a:ext cx="4824536" cy="2894436"/>
            <a:chOff x="287784" y="3921507"/>
            <a:chExt cx="4824536" cy="2894436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1437262" y="3921507"/>
              <a:ext cx="2848148" cy="3436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</a:rPr>
                <a:t>LG vs ToT (channel </a:t>
              </a:r>
              <a:r>
                <a:rPr lang="ru-RU" dirty="0">
                  <a:solidFill>
                    <a:schemeClr val="tx1"/>
                  </a:solidFill>
                </a:rPr>
                <a:t>№3)</a:t>
              </a:r>
              <a:endParaRPr lang="ru-RU" dirty="0"/>
            </a:p>
          </p:txBody>
        </p:sp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7" t="4301" r="50504" b="4266"/>
            <a:stretch/>
          </p:blipFill>
          <p:spPr>
            <a:xfrm>
              <a:off x="287784" y="4355901"/>
              <a:ext cx="4824536" cy="2460042"/>
            </a:xfrm>
            <a:prstGeom prst="rect">
              <a:avLst/>
            </a:prstGeom>
          </p:spPr>
        </p:pic>
      </p:grpSp>
      <p:sp>
        <p:nvSpPr>
          <p:cNvPr id="15" name="Прямоугольник 14"/>
          <p:cNvSpPr/>
          <p:nvPr/>
        </p:nvSpPr>
        <p:spPr>
          <a:xfrm>
            <a:off x="-248" y="6877922"/>
            <a:ext cx="52843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Correlation of energy deposition for 2 channels, as well as the time information for these channels. </a:t>
            </a:r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5724003" y="3988993"/>
            <a:ext cx="3800561" cy="2395351"/>
            <a:chOff x="5760392" y="4327645"/>
            <a:chExt cx="3800561" cy="2395351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60392" y="4327645"/>
              <a:ext cx="3800561" cy="2395351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6488607" y="5549920"/>
              <a:ext cx="23497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C00000"/>
                  </a:solidFill>
                </a:rPr>
                <a:t>ToT linearity. </a:t>
              </a:r>
            </a:p>
            <a:p>
              <a:pPr algn="ctr"/>
              <a:r>
                <a:rPr lang="en-US" sz="1400" dirty="0">
                  <a:solidFill>
                    <a:srgbClr val="C00000"/>
                  </a:solidFill>
                </a:rPr>
                <a:t>CAEN [3]</a:t>
              </a:r>
              <a:endParaRPr lang="ru-RU" sz="1400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23207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0"/>
          <p:cNvSpPr txBox="1">
            <a:spLocks noGrp="1"/>
          </p:cNvSpPr>
          <p:nvPr>
            <p:ph type="sldNum" idx="12"/>
          </p:nvPr>
        </p:nvSpPr>
        <p:spPr>
          <a:xfrm>
            <a:off x="9542729" y="7194114"/>
            <a:ext cx="474927" cy="340651"/>
          </a:xfrm>
          <a:prstGeom prst="rect">
            <a:avLst/>
          </a:prstGeom>
        </p:spPr>
        <p:txBody>
          <a:bodyPr spcFirstLastPara="1" wrap="square" lIns="100790" tIns="100790" rIns="100790" bIns="100790" anchor="ctr" anchorCtr="0">
            <a:normAutofit fontScale="92500" lnSpcReduction="10000"/>
          </a:bodyPr>
          <a:lstStyle/>
          <a:p>
            <a:pPr defTabSz="100803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ru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00803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25</a:t>
            </a:fld>
            <a:endParaRPr kern="0" dirty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4" name="Группа 33"/>
          <p:cNvGrpSpPr/>
          <p:nvPr/>
        </p:nvGrpSpPr>
        <p:grpSpPr>
          <a:xfrm>
            <a:off x="0" y="0"/>
            <a:ext cx="10080625" cy="744092"/>
            <a:chOff x="0" y="0"/>
            <a:chExt cx="10080625" cy="834788"/>
          </a:xfrm>
        </p:grpSpPr>
        <p:grpSp>
          <p:nvGrpSpPr>
            <p:cNvPr id="35" name="Группа 34"/>
            <p:cNvGrpSpPr/>
            <p:nvPr/>
          </p:nvGrpSpPr>
          <p:grpSpPr>
            <a:xfrm>
              <a:off x="0" y="0"/>
              <a:ext cx="10080625" cy="834788"/>
              <a:chOff x="0" y="0"/>
              <a:chExt cx="10080625" cy="834788"/>
            </a:xfrm>
          </p:grpSpPr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id="{1935711F-B286-C615-B48F-5947EC6C58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0080625" cy="834788"/>
              </a:xfrm>
              <a:prstGeom prst="rect">
                <a:avLst/>
              </a:prstGeom>
              <a:solidFill>
                <a:srgbClr val="191966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ru-RU" altLang="ru-RU"/>
              </a:p>
            </p:txBody>
          </p:sp>
          <p:sp>
            <p:nvSpPr>
              <p:cNvPr id="38" name="Rectangle 3">
                <a:extLst>
                  <a:ext uri="{FF2B5EF4-FFF2-40B4-BE49-F238E27FC236}">
                    <a16:creationId xmlns:a16="http://schemas.microsoft.com/office/drawing/2014/main" id="{8A5F0333-7783-C56A-54CB-76CB665EE0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5256213" cy="834788"/>
              </a:xfrm>
              <a:prstGeom prst="rect">
                <a:avLst/>
              </a:prstGeom>
              <a:solidFill>
                <a:srgbClr val="000000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ru-RU" altLang="ru-RU"/>
              </a:p>
            </p:txBody>
          </p:sp>
        </p:grpSp>
        <p:sp>
          <p:nvSpPr>
            <p:cNvPr id="36" name="Text Box 5">
              <a:extLst>
                <a:ext uri="{FF2B5EF4-FFF2-40B4-BE49-F238E27FC236}">
                  <a16:creationId xmlns:a16="http://schemas.microsoft.com/office/drawing/2014/main" id="{8BE2E1E1-6902-AD1D-2F78-1C4939780D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0392" y="180574"/>
              <a:ext cx="4106080" cy="416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GB" altLang="ru-RU" sz="18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New FEE &amp; Readout electronic </a:t>
              </a: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30604"/>
          <a:stretch/>
        </p:blipFill>
        <p:spPr>
          <a:xfrm>
            <a:off x="3864310" y="1515285"/>
            <a:ext cx="5515195" cy="235233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760392" y="968597"/>
            <a:ext cx="2685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solidFill>
                  <a:schemeClr val="tx1"/>
                </a:solidFill>
              </a:rPr>
              <a:t>Simplified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block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diagram</a:t>
            </a:r>
            <a:endParaRPr lang="ru-RU" dirty="0"/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113B2FEE-9330-8558-3677-E7972F045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103" y="118128"/>
            <a:ext cx="4464495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hardware for BBC</a:t>
            </a:r>
            <a:endParaRPr lang="en-US" altLang="ru-RU" sz="1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935710" y="3867620"/>
            <a:ext cx="5729462" cy="3620400"/>
            <a:chOff x="3701086" y="3674139"/>
            <a:chExt cx="5729462" cy="3620400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3701086" y="4131671"/>
              <a:ext cx="5552332" cy="3162868"/>
              <a:chOff x="3634480" y="4131670"/>
              <a:chExt cx="5552332" cy="3162868"/>
            </a:xfrm>
          </p:grpSpPr>
          <p:pic>
            <p:nvPicPr>
              <p:cNvPr id="4" name="Рисунок 3"/>
              <p:cNvPicPr>
                <a:picLocks noChangeAspect="1"/>
              </p:cNvPicPr>
              <p:nvPr/>
            </p:nvPicPr>
            <p:blipFill rotWithShape="1">
              <a:blip r:embed="rId4"/>
              <a:srcRect l="45613" t="9757"/>
              <a:stretch/>
            </p:blipFill>
            <p:spPr>
              <a:xfrm>
                <a:off x="3646325" y="4131670"/>
                <a:ext cx="2766529" cy="2143856"/>
              </a:xfrm>
              <a:prstGeom prst="rect">
                <a:avLst/>
              </a:prstGeom>
            </p:spPr>
          </p:pic>
          <p:sp>
            <p:nvSpPr>
              <p:cNvPr id="12" name="Google Shape;279;p26"/>
              <p:cNvSpPr txBox="1"/>
              <p:nvPr/>
            </p:nvSpPr>
            <p:spPr>
              <a:xfrm>
                <a:off x="3634480" y="6534365"/>
                <a:ext cx="2987427" cy="7601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800" b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Front-end units</a:t>
                </a:r>
                <a:endParaRPr lang="en-US" sz="18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800" b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(SiPM supply, signal reading)</a:t>
                </a:r>
                <a:endParaRPr sz="18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" name="Google Shape;280;p26"/>
              <p:cNvSpPr txBox="1"/>
              <p:nvPr/>
            </p:nvSpPr>
            <p:spPr>
              <a:xfrm>
                <a:off x="7045712" y="6534365"/>
                <a:ext cx="2141100" cy="6383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lvl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" sz="1800" b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TDC based on FPGA</a:t>
                </a:r>
                <a:r>
                  <a:rPr lang="en-US" b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(XILINX VIRTEX-5)</a:t>
                </a:r>
              </a:p>
            </p:txBody>
          </p:sp>
        </p:grpSp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4"/>
            <a:srcRect t="442" r="57507"/>
            <a:stretch/>
          </p:blipFill>
          <p:spPr>
            <a:xfrm>
              <a:off x="6935189" y="3674139"/>
              <a:ext cx="2495359" cy="2807849"/>
            </a:xfrm>
            <a:prstGeom prst="rect">
              <a:avLst/>
            </a:prstGeom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087" y="1979637"/>
            <a:ext cx="3575983" cy="416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5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350366" y="1165998"/>
            <a:ext cx="2954958" cy="3024338"/>
            <a:chOff x="812837" y="1871758"/>
            <a:chExt cx="4682076" cy="4856890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74" r="6925"/>
            <a:stretch/>
          </p:blipFill>
          <p:spPr>
            <a:xfrm rot="5400000">
              <a:off x="725430" y="1959165"/>
              <a:ext cx="4856890" cy="4682076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1678005" y="3997232"/>
              <a:ext cx="1937152" cy="8498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err="1">
                  <a:solidFill>
                    <a:srgbClr val="C00000"/>
                  </a:solidFill>
                </a:rPr>
                <a:t>Ch</a:t>
              </a:r>
              <a:r>
                <a:rPr lang="en-US" b="1" dirty="0">
                  <a:solidFill>
                    <a:srgbClr val="C00000"/>
                  </a:solidFill>
                </a:rPr>
                <a:t> 0a  </a:t>
              </a:r>
              <a:endParaRPr lang="ru-RU" b="1" dirty="0">
                <a:solidFill>
                  <a:srgbClr val="C00000"/>
                </a:solidFill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2872973" y="4016083"/>
              <a:ext cx="1288252" cy="59312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err="1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Ch</a:t>
              </a:r>
              <a:r>
                <a:rPr lang="en-US" b="1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 0</a:t>
              </a:r>
              <a:r>
                <a:rPr lang="en-US" b="1" dirty="0">
                  <a:solidFill>
                    <a:srgbClr val="FFC000"/>
                  </a:solidFill>
                </a:rPr>
                <a:t>  </a:t>
              </a:r>
              <a:endParaRPr lang="ru-RU" b="1" dirty="0">
                <a:solidFill>
                  <a:srgbClr val="FFC000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669481" y="4416617"/>
              <a:ext cx="1937152" cy="8498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err="1">
                  <a:solidFill>
                    <a:srgbClr val="C00000"/>
                  </a:solidFill>
                </a:rPr>
                <a:t>Ch</a:t>
              </a:r>
              <a:r>
                <a:rPr lang="en-US" b="1" dirty="0">
                  <a:solidFill>
                    <a:srgbClr val="C00000"/>
                  </a:solidFill>
                </a:rPr>
                <a:t> 1a  </a:t>
              </a:r>
              <a:endParaRPr lang="ru-RU" b="1" dirty="0">
                <a:solidFill>
                  <a:srgbClr val="C00000"/>
                </a:solidFill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2855077" y="3392142"/>
              <a:ext cx="1186655" cy="59312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err="1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Ch</a:t>
              </a:r>
              <a:r>
                <a:rPr lang="en-US" b="1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 2 </a:t>
              </a:r>
              <a:endParaRPr lang="ru-RU" b="1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2923770" y="4889771"/>
              <a:ext cx="1186655" cy="59312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err="1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Ch</a:t>
              </a:r>
              <a:r>
                <a:rPr lang="en-US" b="1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 1 </a:t>
              </a:r>
              <a:endParaRPr lang="ru-RU" b="1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669481" y="2965441"/>
              <a:ext cx="1937152" cy="8498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err="1">
                  <a:solidFill>
                    <a:srgbClr val="C00000"/>
                  </a:solidFill>
                </a:rPr>
                <a:t>Ch</a:t>
              </a:r>
              <a:r>
                <a:rPr lang="en-US" b="1" dirty="0">
                  <a:solidFill>
                    <a:srgbClr val="C00000"/>
                  </a:solidFill>
                </a:rPr>
                <a:t> 2a  </a:t>
              </a:r>
              <a:endParaRPr lang="ru-RU" b="1" dirty="0">
                <a:solidFill>
                  <a:srgbClr val="C00000"/>
                </a:solidFill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1842153" y="5784302"/>
              <a:ext cx="1012924" cy="59312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FERS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2461954" y="5599518"/>
              <a:ext cx="1982883" cy="10379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NE</a:t>
              </a:r>
            </a:p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V.2</a:t>
              </a:r>
              <a:endPara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3854525" y="2125375"/>
            <a:ext cx="1358584" cy="2071708"/>
            <a:chOff x="4244321" y="4968908"/>
            <a:chExt cx="1603360" cy="2389916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037065" y="5263642"/>
              <a:ext cx="1926898" cy="1337430"/>
            </a:xfrm>
            <a:prstGeom prst="rect">
              <a:avLst/>
            </a:prstGeom>
          </p:spPr>
        </p:pic>
        <p:sp>
          <p:nvSpPr>
            <p:cNvPr id="21" name="Прямоугольник 20"/>
            <p:cNvSpPr/>
            <p:nvPr/>
          </p:nvSpPr>
          <p:spPr>
            <a:xfrm>
              <a:off x="4244321" y="6885715"/>
              <a:ext cx="1603360" cy="4731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“Majority (3ch) ”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Trigger logic </a:t>
              </a:r>
              <a:endParaRPr lang="ru-RU" sz="1200" dirty="0"/>
            </a:p>
          </p:txBody>
        </p:sp>
      </p:grp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6" t="26709" r="38528" b="29413"/>
          <a:stretch/>
        </p:blipFill>
        <p:spPr>
          <a:xfrm rot="16200000" flipH="1">
            <a:off x="6327581" y="1316912"/>
            <a:ext cx="2308213" cy="272251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15667" y="927057"/>
            <a:ext cx="1161290" cy="1123828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-248" y="-30145"/>
            <a:ext cx="10080873" cy="698838"/>
            <a:chOff x="-248" y="-30145"/>
            <a:chExt cx="10080873" cy="698838"/>
          </a:xfrm>
        </p:grpSpPr>
        <p:grpSp>
          <p:nvGrpSpPr>
            <p:cNvPr id="29" name="Group 1">
              <a:extLst>
                <a:ext uri="{FF2B5EF4-FFF2-40B4-BE49-F238E27FC236}">
                  <a16:creationId xmlns:a16="http://schemas.microsoft.com/office/drawing/2014/main" id="{469EA27C-8C89-FBEE-1DFB-B6391D646A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248" y="-30145"/>
              <a:ext cx="10080873" cy="698838"/>
              <a:chOff x="0" y="0"/>
              <a:chExt cx="6334" cy="868"/>
            </a:xfrm>
          </p:grpSpPr>
          <p:sp>
            <p:nvSpPr>
              <p:cNvPr id="30" name="Rectangle 2">
                <a:extLst>
                  <a:ext uri="{FF2B5EF4-FFF2-40B4-BE49-F238E27FC236}">
                    <a16:creationId xmlns:a16="http://schemas.microsoft.com/office/drawing/2014/main" id="{DF1B9D47-27CA-1D5D-93AC-F605F80FF0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6334" cy="868"/>
              </a:xfrm>
              <a:prstGeom prst="rect">
                <a:avLst/>
              </a:prstGeom>
              <a:solidFill>
                <a:srgbClr val="191966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ru-RU" altLang="ru-RU"/>
              </a:p>
            </p:txBody>
          </p:sp>
          <p:sp>
            <p:nvSpPr>
              <p:cNvPr id="31" name="Rectangle 3">
                <a:extLst>
                  <a:ext uri="{FF2B5EF4-FFF2-40B4-BE49-F238E27FC236}">
                    <a16:creationId xmlns:a16="http://schemas.microsoft.com/office/drawing/2014/main" id="{9A1719B1-F40E-829A-55E2-16D19F1E0A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3295" cy="868"/>
              </a:xfrm>
              <a:prstGeom prst="rect">
                <a:avLst/>
              </a:prstGeom>
              <a:solidFill>
                <a:srgbClr val="000000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ru-RU" altLang="ru-RU"/>
              </a:p>
            </p:txBody>
          </p:sp>
        </p:grpSp>
        <p:sp>
          <p:nvSpPr>
            <p:cNvPr id="32" name="Text Box 6">
              <a:extLst>
                <a:ext uri="{FF2B5EF4-FFF2-40B4-BE49-F238E27FC236}">
                  <a16:creationId xmlns:a16="http://schemas.microsoft.com/office/drawing/2014/main" id="{113B2FEE-9330-8558-3677-E7972F045F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8103" y="118128"/>
              <a:ext cx="4464495" cy="402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ru-RU" sz="2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 hardware tests</a:t>
              </a:r>
              <a:endParaRPr lang="en-US" altLang="ru-RU" sz="1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 Box 4">
              <a:extLst>
                <a:ext uri="{FF2B5EF4-FFF2-40B4-BE49-F238E27FC236}">
                  <a16:creationId xmlns:a16="http://schemas.microsoft.com/office/drawing/2014/main" id="{D6D1D4F4-000D-268C-CE13-968A138F05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31199" y="118128"/>
              <a:ext cx="4176464" cy="3807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lvl="0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The electronics test</a:t>
              </a: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223552" y="4288476"/>
            <a:ext cx="5020355" cy="3136179"/>
            <a:chOff x="351751" y="2819085"/>
            <a:chExt cx="5020355" cy="3136179"/>
          </a:xfrm>
        </p:grpSpPr>
        <p:grpSp>
          <p:nvGrpSpPr>
            <p:cNvPr id="39" name="Группа 38"/>
            <p:cNvGrpSpPr/>
            <p:nvPr/>
          </p:nvGrpSpPr>
          <p:grpSpPr>
            <a:xfrm>
              <a:off x="1520961" y="3191280"/>
              <a:ext cx="1935175" cy="2745554"/>
              <a:chOff x="1592969" y="3122515"/>
              <a:chExt cx="1935175" cy="2745554"/>
            </a:xfrm>
          </p:grpSpPr>
          <p:sp>
            <p:nvSpPr>
              <p:cNvPr id="60" name="Прямоугольник 59"/>
              <p:cNvSpPr/>
              <p:nvPr/>
            </p:nvSpPr>
            <p:spPr>
              <a:xfrm>
                <a:off x="2232000" y="3851845"/>
                <a:ext cx="1296144" cy="288032"/>
              </a:xfrm>
              <a:prstGeom prst="rect">
                <a:avLst/>
              </a:prstGeom>
              <a:solidFill>
                <a:schemeClr val="tx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2232000" y="4283893"/>
                <a:ext cx="1296144" cy="288032"/>
              </a:xfrm>
              <a:prstGeom prst="rect">
                <a:avLst/>
              </a:prstGeom>
              <a:solidFill>
                <a:schemeClr val="tx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2231206" y="4715941"/>
                <a:ext cx="1296144" cy="288032"/>
              </a:xfrm>
              <a:prstGeom prst="rect">
                <a:avLst/>
              </a:prstGeom>
              <a:solidFill>
                <a:schemeClr val="tx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2231206" y="5147989"/>
                <a:ext cx="1296144" cy="288032"/>
              </a:xfrm>
              <a:prstGeom prst="rect">
                <a:avLst/>
              </a:prstGeom>
              <a:solidFill>
                <a:schemeClr val="tx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2231206" y="5580037"/>
                <a:ext cx="1296144" cy="288032"/>
              </a:xfrm>
              <a:prstGeom prst="rect">
                <a:avLst/>
              </a:prstGeom>
              <a:solidFill>
                <a:schemeClr val="tx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Прямоугольник 64"/>
              <p:cNvSpPr/>
              <p:nvPr/>
            </p:nvSpPr>
            <p:spPr>
              <a:xfrm>
                <a:off x="2231206" y="3832100"/>
                <a:ext cx="60946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</a:t>
                </a:r>
                <a:r>
                  <a:rPr lang="en-US" sz="1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2a</a:t>
                </a:r>
                <a:endParaRPr lang="ru-RU" sz="1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6" name="Прямоугольник 65"/>
              <p:cNvSpPr/>
              <p:nvPr/>
            </p:nvSpPr>
            <p:spPr>
              <a:xfrm>
                <a:off x="2231206" y="4715941"/>
                <a:ext cx="60946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sz="1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</a:t>
                </a:r>
                <a:r>
                  <a:rPr lang="en-US" sz="1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0a</a:t>
                </a:r>
                <a:endParaRPr lang="ru-RU" sz="1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7" name="Прямоугольник 66"/>
              <p:cNvSpPr/>
              <p:nvPr/>
            </p:nvSpPr>
            <p:spPr>
              <a:xfrm>
                <a:off x="2231206" y="5128244"/>
                <a:ext cx="60946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sz="1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</a:t>
                </a:r>
                <a:r>
                  <a:rPr lang="en-US" sz="1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1a</a:t>
                </a:r>
                <a:endParaRPr lang="ru-RU" sz="14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68" name="Прямая соединительная линия 67"/>
              <p:cNvCxnSpPr>
                <a:stCxn id="63" idx="1"/>
              </p:cNvCxnSpPr>
              <p:nvPr/>
            </p:nvCxnSpPr>
            <p:spPr>
              <a:xfrm flipH="1">
                <a:off x="2015976" y="5292005"/>
                <a:ext cx="215230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9" name="Прямая соединительная линия 68"/>
              <p:cNvCxnSpPr>
                <a:endCxn id="70" idx="2"/>
              </p:cNvCxnSpPr>
              <p:nvPr/>
            </p:nvCxnSpPr>
            <p:spPr>
              <a:xfrm flipV="1">
                <a:off x="2015976" y="3583558"/>
                <a:ext cx="9041" cy="169857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70" name="Рисунок 69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rcRect l="32170" t="44420" r="49766" b="39404"/>
              <a:stretch/>
            </p:blipFill>
            <p:spPr>
              <a:xfrm>
                <a:off x="1592969" y="3122515"/>
                <a:ext cx="864096" cy="461043"/>
              </a:xfrm>
              <a:prstGeom prst="rect">
                <a:avLst/>
              </a:prstGeom>
            </p:spPr>
          </p:pic>
          <p:cxnSp>
            <p:nvCxnSpPr>
              <p:cNvPr id="71" name="Прямая соединительная линия 70"/>
              <p:cNvCxnSpPr/>
              <p:nvPr/>
            </p:nvCxnSpPr>
            <p:spPr>
              <a:xfrm flipH="1">
                <a:off x="2015976" y="4875112"/>
                <a:ext cx="215230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" name="Прямая соединительная линия 71"/>
              <p:cNvCxnSpPr/>
              <p:nvPr/>
            </p:nvCxnSpPr>
            <p:spPr>
              <a:xfrm flipH="1">
                <a:off x="2025017" y="4004666"/>
                <a:ext cx="215230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0" name="Прямоугольник 39"/>
            <p:cNvSpPr/>
            <p:nvPr/>
          </p:nvSpPr>
          <p:spPr>
            <a:xfrm>
              <a:off x="2553636" y="3608201"/>
              <a:ext cx="53745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Tiles</a:t>
              </a:r>
              <a:endParaRPr lang="ru-RU" sz="1400" dirty="0"/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2926824" y="4352658"/>
              <a:ext cx="52931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en-US" sz="14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lang="ru-RU" sz="1400" dirty="0">
                <a:solidFill>
                  <a:schemeClr val="tx1"/>
                </a:solidFill>
              </a:endParaRPr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2927358" y="4774833"/>
              <a:ext cx="52931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en-US" sz="14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0</a:t>
              </a:r>
              <a:endParaRPr lang="ru-RU" sz="1400" dirty="0">
                <a:solidFill>
                  <a:schemeClr val="tx1"/>
                </a:solidFill>
              </a:endParaRP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2926824" y="5624995"/>
              <a:ext cx="52931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en-US" sz="14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ru-RU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44" name="Прямая соединительная линия 43"/>
            <p:cNvCxnSpPr/>
            <p:nvPr/>
          </p:nvCxnSpPr>
          <p:spPr>
            <a:xfrm flipH="1">
              <a:off x="3455342" y="5792818"/>
              <a:ext cx="215230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/>
            <p:nvPr/>
          </p:nvCxnSpPr>
          <p:spPr>
            <a:xfrm flipH="1">
              <a:off x="3461905" y="4925110"/>
              <a:ext cx="215230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flipH="1">
              <a:off x="3461905" y="4496674"/>
              <a:ext cx="215230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 flipV="1">
              <a:off x="3668094" y="3421801"/>
              <a:ext cx="2478" cy="2366081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48" name="Рисунок 47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1024" t="44420" r="31030" b="39404"/>
            <a:stretch/>
          </p:blipFill>
          <p:spPr>
            <a:xfrm>
              <a:off x="3262481" y="3186343"/>
              <a:ext cx="858473" cy="461043"/>
            </a:xfrm>
            <a:prstGeom prst="rect">
              <a:avLst/>
            </a:prstGeom>
          </p:spPr>
        </p:pic>
        <p:sp>
          <p:nvSpPr>
            <p:cNvPr id="49" name="Прямоугольник 48"/>
            <p:cNvSpPr/>
            <p:nvPr/>
          </p:nvSpPr>
          <p:spPr>
            <a:xfrm>
              <a:off x="1594588" y="2819085"/>
              <a:ext cx="1851789" cy="273473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1" dirty="0" smtClean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FERS reference channel (</a:t>
              </a:r>
              <a:r>
                <a:rPr lang="en-US" sz="1100" b="1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</a:t>
              </a:r>
              <a:r>
                <a:rPr lang="en-US" sz="1100" b="1" baseline="-250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ref</a:t>
              </a:r>
              <a:r>
                <a:rPr lang="en-US" sz="1100" b="1" dirty="0" smtClean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  <a:endParaRPr lang="ru-RU" sz="11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3673017" y="2921872"/>
              <a:ext cx="52931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en-US" sz="14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  <a:endParaRPr lang="ru-RU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51" name="Соединительная линия уступом 50"/>
            <p:cNvCxnSpPr>
              <a:stCxn id="70" idx="1"/>
              <a:endCxn id="49" idx="1"/>
            </p:cNvCxnSpPr>
            <p:nvPr/>
          </p:nvCxnSpPr>
          <p:spPr>
            <a:xfrm rot="10800000" flipH="1">
              <a:off x="1520960" y="2955822"/>
              <a:ext cx="73627" cy="465980"/>
            </a:xfrm>
            <a:prstGeom prst="bentConnector3">
              <a:avLst>
                <a:gd name="adj1" fmla="val -310484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Соединительная линия уступом 51"/>
            <p:cNvCxnSpPr>
              <a:stCxn id="49" idx="3"/>
              <a:endCxn id="48" idx="0"/>
            </p:cNvCxnSpPr>
            <p:nvPr/>
          </p:nvCxnSpPr>
          <p:spPr>
            <a:xfrm>
              <a:off x="3446377" y="2955822"/>
              <a:ext cx="245341" cy="230521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Группа 52"/>
            <p:cNvGrpSpPr/>
            <p:nvPr/>
          </p:nvGrpSpPr>
          <p:grpSpPr>
            <a:xfrm>
              <a:off x="351751" y="3859513"/>
              <a:ext cx="1080121" cy="2069736"/>
              <a:chOff x="529301" y="3773365"/>
              <a:chExt cx="1080121" cy="2069736"/>
            </a:xfrm>
          </p:grpSpPr>
          <p:pic>
            <p:nvPicPr>
              <p:cNvPr id="58" name="Рисунок 57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rcRect l="43932" t="50188" r="36044" b="1"/>
              <a:stretch/>
            </p:blipFill>
            <p:spPr>
              <a:xfrm>
                <a:off x="529301" y="4499916"/>
                <a:ext cx="1080121" cy="1343185"/>
              </a:xfrm>
              <a:prstGeom prst="rect">
                <a:avLst/>
              </a:prstGeom>
            </p:spPr>
          </p:pic>
          <p:pic>
            <p:nvPicPr>
              <p:cNvPr id="59" name="Рисунок 58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rcRect l="43932" t="21499" r="36044" b="54349"/>
              <a:stretch/>
            </p:blipFill>
            <p:spPr>
              <a:xfrm>
                <a:off x="529301" y="3773365"/>
                <a:ext cx="1080121" cy="651289"/>
              </a:xfrm>
              <a:prstGeom prst="rect">
                <a:avLst/>
              </a:prstGeom>
            </p:spPr>
          </p:pic>
        </p:grpSp>
        <p:grpSp>
          <p:nvGrpSpPr>
            <p:cNvPr id="54" name="Группа 53"/>
            <p:cNvGrpSpPr/>
            <p:nvPr/>
          </p:nvGrpSpPr>
          <p:grpSpPr>
            <a:xfrm>
              <a:off x="4180376" y="3859513"/>
              <a:ext cx="1191730" cy="2095751"/>
              <a:chOff x="4104208" y="3900865"/>
              <a:chExt cx="1191730" cy="2095751"/>
            </a:xfrm>
          </p:grpSpPr>
          <p:pic>
            <p:nvPicPr>
              <p:cNvPr id="56" name="Рисунок 55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rcRect l="72543" t="47165" r="5535"/>
              <a:stretch/>
            </p:blipFill>
            <p:spPr>
              <a:xfrm>
                <a:off x="4104208" y="4571925"/>
                <a:ext cx="1182462" cy="1424691"/>
              </a:xfrm>
              <a:prstGeom prst="rect">
                <a:avLst/>
              </a:prstGeom>
            </p:spPr>
          </p:pic>
          <p:pic>
            <p:nvPicPr>
              <p:cNvPr id="57" name="Рисунок 56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rcRect l="72543" t="20746" r="5535" b="55226"/>
              <a:stretch/>
            </p:blipFill>
            <p:spPr>
              <a:xfrm>
                <a:off x="4113476" y="3900865"/>
                <a:ext cx="1182462" cy="647923"/>
              </a:xfrm>
              <a:prstGeom prst="rect">
                <a:avLst/>
              </a:prstGeom>
            </p:spPr>
          </p:pic>
        </p:grpSp>
        <p:sp>
          <p:nvSpPr>
            <p:cNvPr id="55" name="Прямоугольник 54"/>
            <p:cNvSpPr/>
            <p:nvPr/>
          </p:nvSpPr>
          <p:spPr>
            <a:xfrm>
              <a:off x="3461905" y="3247587"/>
              <a:ext cx="506610" cy="33855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NE</a:t>
              </a: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5439736" y="4527716"/>
            <a:ext cx="4569128" cy="2669499"/>
            <a:chOff x="5439736" y="4527716"/>
            <a:chExt cx="4569128" cy="2669499"/>
          </a:xfrm>
        </p:grpSpPr>
        <p:grpSp>
          <p:nvGrpSpPr>
            <p:cNvPr id="14" name="Группа 13"/>
            <p:cNvGrpSpPr/>
            <p:nvPr/>
          </p:nvGrpSpPr>
          <p:grpSpPr>
            <a:xfrm>
              <a:off x="5439736" y="4527716"/>
              <a:ext cx="4569128" cy="2669499"/>
              <a:chOff x="5295720" y="4527716"/>
              <a:chExt cx="4569128" cy="2669499"/>
            </a:xfrm>
          </p:grpSpPr>
          <p:grpSp>
            <p:nvGrpSpPr>
              <p:cNvPr id="37" name="Группа 36"/>
              <p:cNvGrpSpPr/>
              <p:nvPr/>
            </p:nvGrpSpPr>
            <p:grpSpPr>
              <a:xfrm>
                <a:off x="5295720" y="4527716"/>
                <a:ext cx="4569128" cy="2669499"/>
                <a:chOff x="5112021" y="2244096"/>
                <a:chExt cx="4569128" cy="2669499"/>
              </a:xfrm>
            </p:grpSpPr>
            <p:pic>
              <p:nvPicPr>
                <p:cNvPr id="3" name="Рисунок 2"/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sharpenSoften amount="25000"/>
                          </a14:imgEffect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rcRect r="1350"/>
                <a:stretch/>
              </p:blipFill>
              <p:spPr>
                <a:xfrm>
                  <a:off x="5690781" y="2244096"/>
                  <a:ext cx="3990368" cy="2669499"/>
                </a:xfrm>
                <a:prstGeom prst="rect">
                  <a:avLst/>
                </a:prstGeom>
              </p:spPr>
            </p:pic>
            <p:sp>
              <p:nvSpPr>
                <p:cNvPr id="36" name="Прямоугольник 35"/>
                <p:cNvSpPr/>
                <p:nvPr/>
              </p:nvSpPr>
              <p:spPr>
                <a:xfrm>
                  <a:off x="5112021" y="2486195"/>
                  <a:ext cx="1056246" cy="923330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b="1" dirty="0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NE</a:t>
                  </a:r>
                </a:p>
                <a:p>
                  <a:pPr algn="ctr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b="1" dirty="0" smtClean="0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Channels</a:t>
                  </a:r>
                </a:p>
                <a:p>
                  <a:pPr algn="ctr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b="1" dirty="0" smtClean="0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(x3)</a:t>
                  </a:r>
                  <a:endPara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" name="Прямоугольник 4"/>
              <p:cNvSpPr/>
              <p:nvPr/>
            </p:nvSpPr>
            <p:spPr>
              <a:xfrm>
                <a:off x="5904408" y="6145090"/>
                <a:ext cx="447558" cy="88165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endParaRPr lang="en-US" sz="1200" b="1" dirty="0" smtClean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endParaRPr lang="en-US" sz="12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200" b="1" dirty="0" err="1" smtClean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</a:t>
                </a:r>
                <a:r>
                  <a:rPr lang="en-US" sz="1200" b="1" baseline="-25000" dirty="0" err="1" smtClean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ref</a:t>
                </a:r>
                <a:endParaRPr lang="ru-RU" sz="12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6" name="Прямоугольник 75"/>
            <p:cNvSpPr/>
            <p:nvPr/>
          </p:nvSpPr>
          <p:spPr>
            <a:xfrm>
              <a:off x="7272560" y="4551969"/>
              <a:ext cx="753300" cy="1550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8" name="Прямоугольник 77"/>
          <p:cNvSpPr/>
          <p:nvPr/>
        </p:nvSpPr>
        <p:spPr>
          <a:xfrm>
            <a:off x="368788" y="5026741"/>
            <a:ext cx="4798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</a:t>
            </a:r>
            <a:endParaRPr lang="ru-RU" sz="1400" dirty="0"/>
          </a:p>
        </p:txBody>
      </p:sp>
      <p:sp>
        <p:nvSpPr>
          <p:cNvPr id="79" name="Прямоугольник 78"/>
          <p:cNvSpPr/>
          <p:nvPr/>
        </p:nvSpPr>
        <p:spPr>
          <a:xfrm>
            <a:off x="4363864" y="5045453"/>
            <a:ext cx="4798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</a:t>
            </a:r>
            <a:endParaRPr lang="ru-RU" sz="14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>
          <a:xfrm>
            <a:off x="9260949" y="7118194"/>
            <a:ext cx="747916" cy="44148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ru" smtClean="0"/>
              <a:pPr>
                <a:spcBef>
                  <a:spcPts val="0"/>
                </a:spcBef>
                <a:spcAft>
                  <a:spcPts val="0"/>
                </a:spcAft>
              </a:pPr>
              <a:t>26</a:t>
            </a:fld>
            <a:endParaRPr lang="ru" dirty="0"/>
          </a:p>
        </p:txBody>
      </p:sp>
      <p:sp>
        <p:nvSpPr>
          <p:cNvPr id="73" name="Прямоугольник 72"/>
          <p:cNvSpPr/>
          <p:nvPr/>
        </p:nvSpPr>
        <p:spPr>
          <a:xfrm>
            <a:off x="421524" y="3870766"/>
            <a:ext cx="13585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Hybrid mode</a:t>
            </a:r>
            <a:endParaRPr lang="ru-RU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45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-248" y="-30145"/>
            <a:ext cx="10080873" cy="698838"/>
            <a:chOff x="-248" y="-30145"/>
            <a:chExt cx="10080873" cy="698838"/>
          </a:xfrm>
        </p:grpSpPr>
        <p:grpSp>
          <p:nvGrpSpPr>
            <p:cNvPr id="14" name="Group 1">
              <a:extLst>
                <a:ext uri="{FF2B5EF4-FFF2-40B4-BE49-F238E27FC236}">
                  <a16:creationId xmlns:a16="http://schemas.microsoft.com/office/drawing/2014/main" id="{469EA27C-8C89-FBEE-1DFB-B6391D646A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248" y="-30145"/>
              <a:ext cx="10080873" cy="698838"/>
              <a:chOff x="0" y="0"/>
              <a:chExt cx="6334" cy="868"/>
            </a:xfrm>
          </p:grpSpPr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id="{DF1B9D47-27CA-1D5D-93AC-F605F80FF0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6334" cy="868"/>
              </a:xfrm>
              <a:prstGeom prst="rect">
                <a:avLst/>
              </a:prstGeom>
              <a:solidFill>
                <a:srgbClr val="191966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ru-RU" altLang="ru-RU"/>
              </a:p>
            </p:txBody>
          </p:sp>
          <p:sp>
            <p:nvSpPr>
              <p:cNvPr id="18" name="Rectangle 3">
                <a:extLst>
                  <a:ext uri="{FF2B5EF4-FFF2-40B4-BE49-F238E27FC236}">
                    <a16:creationId xmlns:a16="http://schemas.microsoft.com/office/drawing/2014/main" id="{9A1719B1-F40E-829A-55E2-16D19F1E0A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3295" cy="868"/>
              </a:xfrm>
              <a:prstGeom prst="rect">
                <a:avLst/>
              </a:prstGeom>
              <a:solidFill>
                <a:srgbClr val="000000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ru-RU" altLang="ru-RU"/>
              </a:p>
            </p:txBody>
          </p:sp>
        </p:grpSp>
        <p:sp>
          <p:nvSpPr>
            <p:cNvPr id="15" name="Text Box 6">
              <a:extLst>
                <a:ext uri="{FF2B5EF4-FFF2-40B4-BE49-F238E27FC236}">
                  <a16:creationId xmlns:a16="http://schemas.microsoft.com/office/drawing/2014/main" id="{113B2FEE-9330-8558-3677-E7972F045F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8103" y="118128"/>
              <a:ext cx="4464495" cy="402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ru-RU" sz="2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 hardware tests</a:t>
              </a:r>
              <a:endParaRPr lang="en-US" altLang="ru-RU" sz="1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 Box 4">
              <a:extLst>
                <a:ext uri="{FF2B5EF4-FFF2-40B4-BE49-F238E27FC236}">
                  <a16:creationId xmlns:a16="http://schemas.microsoft.com/office/drawing/2014/main" id="{D6D1D4F4-000D-268C-CE13-968A138F05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31199" y="118128"/>
              <a:ext cx="4176464" cy="3807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lvl="0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Results</a:t>
              </a:r>
            </a:p>
          </p:txBody>
        </p:sp>
      </p:grpSp>
      <p:sp>
        <p:nvSpPr>
          <p:cNvPr id="38" name="Прямоугольник 37"/>
          <p:cNvSpPr/>
          <p:nvPr/>
        </p:nvSpPr>
        <p:spPr>
          <a:xfrm>
            <a:off x="2376016" y="5740688"/>
            <a:ext cx="471604" cy="265457"/>
          </a:xfrm>
          <a:prstGeom prst="rect">
            <a:avLst/>
          </a:prstGeom>
          <a:noFill/>
          <a:ln w="3175">
            <a:noFill/>
          </a:ln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b="1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lang="en-US" sz="1100" b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endParaRPr lang="ru-RU" sz="11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543296" y="3082836"/>
            <a:ext cx="2601564" cy="4348296"/>
            <a:chOff x="2222724" y="2980225"/>
            <a:chExt cx="2601564" cy="4348296"/>
          </a:xfrm>
        </p:grpSpPr>
        <p:grpSp>
          <p:nvGrpSpPr>
            <p:cNvPr id="37" name="Группа 36"/>
            <p:cNvGrpSpPr/>
            <p:nvPr/>
          </p:nvGrpSpPr>
          <p:grpSpPr>
            <a:xfrm>
              <a:off x="2222724" y="2980225"/>
              <a:ext cx="2601564" cy="4348296"/>
              <a:chOff x="2222724" y="2980225"/>
              <a:chExt cx="2601564" cy="4348296"/>
            </a:xfrm>
          </p:grpSpPr>
          <p:grpSp>
            <p:nvGrpSpPr>
              <p:cNvPr id="8" name="Группа 7"/>
              <p:cNvGrpSpPr/>
              <p:nvPr/>
            </p:nvGrpSpPr>
            <p:grpSpPr>
              <a:xfrm>
                <a:off x="2222724" y="2980225"/>
                <a:ext cx="2601564" cy="4348296"/>
                <a:chOff x="529259" y="1829014"/>
                <a:chExt cx="2601564" cy="4348296"/>
              </a:xfrm>
            </p:grpSpPr>
            <p:pic>
              <p:nvPicPr>
                <p:cNvPr id="22" name="Рисунок 21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harpenSoften amount="25000"/>
                          </a14:imgEffect>
                        </a14:imgLayer>
                      </a14:imgProps>
                    </a:ext>
                  </a:extLst>
                </a:blip>
                <a:srcRect l="11390" r="57066" b="67536"/>
                <a:stretch/>
              </p:blipFill>
              <p:spPr>
                <a:xfrm>
                  <a:off x="538535" y="2669465"/>
                  <a:ext cx="2592288" cy="1589623"/>
                </a:xfrm>
                <a:prstGeom prst="rect">
                  <a:avLst/>
                </a:prstGeom>
              </p:spPr>
            </p:pic>
            <p:pic>
              <p:nvPicPr>
                <p:cNvPr id="23" name="Рисунок 22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harpenSoften amount="25000"/>
                          </a14:imgEffect>
                        </a14:imgLayer>
                      </a14:imgProps>
                    </a:ext>
                  </a:extLst>
                </a:blip>
                <a:srcRect l="68344" t="33824" b="32353"/>
                <a:stretch/>
              </p:blipFill>
              <p:spPr>
                <a:xfrm>
                  <a:off x="529259" y="4521126"/>
                  <a:ext cx="2601564" cy="1656184"/>
                </a:xfrm>
                <a:prstGeom prst="rect">
                  <a:avLst/>
                </a:prstGeom>
              </p:spPr>
            </p:pic>
            <p:pic>
              <p:nvPicPr>
                <p:cNvPr id="26" name="Рисунок 25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harpenSoften amount="25000"/>
                          </a14:imgEffect>
                        </a14:imgLayer>
                      </a14:imgProps>
                    </a:ext>
                  </a:extLst>
                </a:blip>
                <a:srcRect l="32170" t="44420" r="49766" b="39404"/>
                <a:stretch/>
              </p:blipFill>
              <p:spPr>
                <a:xfrm>
                  <a:off x="1086768" y="1829014"/>
                  <a:ext cx="1484548" cy="792089"/>
                </a:xfrm>
                <a:prstGeom prst="rect">
                  <a:avLst/>
                </a:prstGeom>
              </p:spPr>
            </p:pic>
          </p:grpSp>
          <p:sp>
            <p:nvSpPr>
              <p:cNvPr id="35" name="Прямоугольник 34"/>
              <p:cNvSpPr/>
              <p:nvPr/>
            </p:nvSpPr>
            <p:spPr>
              <a:xfrm>
                <a:off x="2394489" y="3912005"/>
                <a:ext cx="471604" cy="265457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100" b="1" dirty="0" err="1" smtClean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</a:t>
                </a:r>
                <a:r>
                  <a:rPr lang="en-US" sz="1100" b="1" dirty="0" smtClean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2 </a:t>
                </a:r>
                <a:endParaRPr lang="ru-RU" sz="1100" b="1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Прямоугольник 35"/>
              <p:cNvSpPr/>
              <p:nvPr/>
            </p:nvSpPr>
            <p:spPr>
              <a:xfrm>
                <a:off x="4201303" y="5070073"/>
                <a:ext cx="471604" cy="265457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100" b="1" dirty="0" err="1" smtClean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</a:t>
                </a:r>
                <a:r>
                  <a:rPr lang="en-US" sz="1100" b="1" dirty="0" smtClean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0 </a:t>
                </a:r>
                <a:endParaRPr lang="ru-RU" sz="1100" b="1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9" name="Прямоугольник 38"/>
            <p:cNvSpPr/>
            <p:nvPr/>
          </p:nvSpPr>
          <p:spPr>
            <a:xfrm>
              <a:off x="4182830" y="6898756"/>
              <a:ext cx="471604" cy="265457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non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1" dirty="0" err="1" smtClean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</a:t>
              </a:r>
              <a:r>
                <a:rPr lang="en-US" sz="1100" b="1" dirty="0" smtClean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0 </a:t>
              </a:r>
              <a:endParaRPr lang="ru-RU" sz="11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3464658" y="3092130"/>
            <a:ext cx="2701490" cy="4347039"/>
            <a:chOff x="5144086" y="2989519"/>
            <a:chExt cx="2701490" cy="4347039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5144086" y="2989519"/>
              <a:ext cx="2642147" cy="4347039"/>
              <a:chOff x="6101152" y="2771725"/>
              <a:chExt cx="2642147" cy="4347039"/>
            </a:xfrm>
          </p:grpSpPr>
          <p:grpSp>
            <p:nvGrpSpPr>
              <p:cNvPr id="9" name="Группа 8"/>
              <p:cNvGrpSpPr/>
              <p:nvPr/>
            </p:nvGrpSpPr>
            <p:grpSpPr>
              <a:xfrm>
                <a:off x="6101152" y="2771725"/>
                <a:ext cx="2642147" cy="4347039"/>
                <a:chOff x="3450621" y="1838308"/>
                <a:chExt cx="2642147" cy="4347039"/>
              </a:xfrm>
            </p:grpSpPr>
            <p:pic>
              <p:nvPicPr>
                <p:cNvPr id="21" name="Рисунок 20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harpenSoften amount="25000"/>
                          </a14:imgEffect>
                        </a14:imgLayer>
                      </a14:imgProps>
                    </a:ext>
                  </a:extLst>
                </a:blip>
                <a:srcRect l="51024" t="44420" r="31030" b="39404"/>
                <a:stretch/>
              </p:blipFill>
              <p:spPr>
                <a:xfrm>
                  <a:off x="4037212" y="1838308"/>
                  <a:ext cx="1474887" cy="792089"/>
                </a:xfrm>
                <a:prstGeom prst="rect">
                  <a:avLst/>
                </a:prstGeom>
              </p:spPr>
            </p:pic>
            <p:pic>
              <p:nvPicPr>
                <p:cNvPr id="24" name="Рисунок 23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harpenSoften amount="25000"/>
                          </a14:imgEffect>
                        </a14:imgLayer>
                      </a14:imgProps>
                    </a:ext>
                  </a:extLst>
                </a:blip>
                <a:srcRect t="33420" r="67850" b="32756"/>
                <a:stretch/>
              </p:blipFill>
              <p:spPr>
                <a:xfrm>
                  <a:off x="3450621" y="2669465"/>
                  <a:ext cx="2642147" cy="1656184"/>
                </a:xfrm>
                <a:prstGeom prst="rect">
                  <a:avLst/>
                </a:prstGeom>
              </p:spPr>
            </p:pic>
            <p:pic>
              <p:nvPicPr>
                <p:cNvPr id="25" name="Рисунок 24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harpenSoften amount="25000"/>
                          </a14:imgEffect>
                        </a14:imgLayer>
                      </a14:imgProps>
                    </a:ext>
                  </a:extLst>
                </a:blip>
                <a:srcRect l="57625" r="11707" b="66012"/>
                <a:stretch/>
              </p:blipFill>
              <p:spPr>
                <a:xfrm>
                  <a:off x="3511554" y="4521126"/>
                  <a:ext cx="2520280" cy="1664221"/>
                </a:xfrm>
                <a:prstGeom prst="rect">
                  <a:avLst/>
                </a:prstGeom>
              </p:spPr>
            </p:pic>
          </p:grpSp>
          <p:sp>
            <p:nvSpPr>
              <p:cNvPr id="29" name="Прямоугольник 28"/>
              <p:cNvSpPr/>
              <p:nvPr/>
            </p:nvSpPr>
            <p:spPr>
              <a:xfrm>
                <a:off x="6995828" y="2993493"/>
                <a:ext cx="852796" cy="3385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NE</a:t>
                </a:r>
              </a:p>
            </p:txBody>
          </p:sp>
        </p:grpSp>
        <p:sp>
          <p:nvSpPr>
            <p:cNvPr id="40" name="Прямоугольник 39"/>
            <p:cNvSpPr/>
            <p:nvPr/>
          </p:nvSpPr>
          <p:spPr>
            <a:xfrm>
              <a:off x="5331781" y="3812824"/>
              <a:ext cx="471604" cy="265457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non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1" dirty="0" err="1" smtClean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</a:t>
              </a:r>
              <a:r>
                <a:rPr lang="en-US" sz="1100" b="1" dirty="0" smtClean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2 </a:t>
              </a:r>
              <a:endParaRPr lang="ru-RU" sz="11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7373972" y="5202801"/>
              <a:ext cx="471604" cy="265457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non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1" dirty="0" err="1" smtClean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</a:t>
              </a:r>
              <a:r>
                <a:rPr lang="en-US" sz="1100" b="1" dirty="0" smtClean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0 </a:t>
              </a:r>
              <a:endParaRPr lang="ru-RU" sz="11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5281132" y="5641507"/>
              <a:ext cx="471604" cy="265457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non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1" dirty="0" err="1" smtClean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</a:t>
              </a:r>
              <a:r>
                <a:rPr lang="en-US" sz="1100" b="1" dirty="0" smtClean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1 </a:t>
              </a:r>
              <a:endParaRPr lang="ru-RU" sz="11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7323323" y="7031484"/>
              <a:ext cx="471604" cy="265457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non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1" dirty="0" err="1" smtClean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</a:t>
              </a:r>
              <a:r>
                <a:rPr lang="en-US" sz="1100" b="1" dirty="0" smtClean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0 </a:t>
              </a:r>
              <a:endParaRPr lang="ru-RU" sz="11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325329" y="1115465"/>
            <a:ext cx="2671996" cy="1907768"/>
            <a:chOff x="2004757" y="1012854"/>
            <a:chExt cx="2671996" cy="1907768"/>
          </a:xfrm>
        </p:grpSpPr>
        <p:grpSp>
          <p:nvGrpSpPr>
            <p:cNvPr id="44" name="Группа 43"/>
            <p:cNvGrpSpPr/>
            <p:nvPr/>
          </p:nvGrpSpPr>
          <p:grpSpPr>
            <a:xfrm>
              <a:off x="2004757" y="1012854"/>
              <a:ext cx="2671996" cy="1907768"/>
              <a:chOff x="2814927" y="804662"/>
              <a:chExt cx="2671996" cy="1907768"/>
            </a:xfrm>
          </p:grpSpPr>
          <p:grpSp>
            <p:nvGrpSpPr>
              <p:cNvPr id="33" name="Группа 32"/>
              <p:cNvGrpSpPr/>
              <p:nvPr/>
            </p:nvGrpSpPr>
            <p:grpSpPr>
              <a:xfrm>
                <a:off x="2814927" y="1124064"/>
                <a:ext cx="2671996" cy="1588366"/>
                <a:chOff x="2843644" y="1076247"/>
                <a:chExt cx="2671996" cy="1588366"/>
              </a:xfrm>
            </p:grpSpPr>
            <p:grpSp>
              <p:nvGrpSpPr>
                <p:cNvPr id="12" name="Группа 11"/>
                <p:cNvGrpSpPr/>
                <p:nvPr/>
              </p:nvGrpSpPr>
              <p:grpSpPr>
                <a:xfrm>
                  <a:off x="3189066" y="1076247"/>
                  <a:ext cx="2304255" cy="1457052"/>
                  <a:chOff x="3189066" y="1076247"/>
                  <a:chExt cx="2304255" cy="1457052"/>
                </a:xfrm>
              </p:grpSpPr>
              <p:pic>
                <p:nvPicPr>
                  <p:cNvPr id="7" name="Рисунок 6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3189066" y="1076247"/>
                    <a:ext cx="2304255" cy="1441349"/>
                  </a:xfrm>
                  <a:prstGeom prst="rect">
                    <a:avLst/>
                  </a:prstGeom>
                </p:spPr>
              </p:pic>
              <p:sp>
                <p:nvSpPr>
                  <p:cNvPr id="11" name="Прямоугольник 10"/>
                  <p:cNvSpPr/>
                  <p:nvPr/>
                </p:nvSpPr>
                <p:spPr>
                  <a:xfrm>
                    <a:off x="4824288" y="2461291"/>
                    <a:ext cx="576064" cy="7200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30" name="Прямоугольник 29"/>
                <p:cNvSpPr/>
                <p:nvPr/>
              </p:nvSpPr>
              <p:spPr>
                <a:xfrm>
                  <a:off x="4564739" y="2391140"/>
                  <a:ext cx="950901" cy="273473"/>
                </a:xfrm>
                <a:prstGeom prst="rect">
                  <a:avLst/>
                </a:prstGeom>
                <a:noFill/>
                <a:ln w="3175"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US" sz="1100" b="1" dirty="0" smtClean="0">
                      <a:solidFill>
                        <a:schemeClr val="tx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LG, channels </a:t>
                  </a:r>
                  <a:endParaRPr lang="ru-RU" sz="1100" b="1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2" name="Прямоугольник 31"/>
                <p:cNvSpPr/>
                <p:nvPr/>
              </p:nvSpPr>
              <p:spPr>
                <a:xfrm rot="16200000">
                  <a:off x="2937038" y="1355513"/>
                  <a:ext cx="576064" cy="7200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1" name="Прямоугольник 30"/>
                <p:cNvSpPr/>
                <p:nvPr/>
              </p:nvSpPr>
              <p:spPr>
                <a:xfrm>
                  <a:off x="2843644" y="1103484"/>
                  <a:ext cx="453970" cy="265457"/>
                </a:xfrm>
                <a:prstGeom prst="rect">
                  <a:avLst/>
                </a:prstGeom>
                <a:noFill/>
                <a:ln w="3175"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US" sz="1100" b="1" dirty="0" smtClean="0">
                      <a:solidFill>
                        <a:schemeClr val="tx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TOT </a:t>
                  </a:r>
                  <a:endParaRPr lang="ru-RU" sz="1100" b="1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4" name="Прямоугольник 33"/>
              <p:cNvSpPr/>
              <p:nvPr/>
            </p:nvSpPr>
            <p:spPr>
              <a:xfrm>
                <a:off x="3440542" y="804662"/>
                <a:ext cx="178427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dirty="0">
                    <a:solidFill>
                      <a:schemeClr val="tx1"/>
                    </a:solidFill>
                  </a:rPr>
                  <a:t>LG vs ToT (channel </a:t>
                </a:r>
                <a:r>
                  <a:rPr lang="en-US" sz="1200" b="1" dirty="0" smtClean="0">
                    <a:solidFill>
                      <a:schemeClr val="tx1"/>
                    </a:solidFill>
                  </a:rPr>
                  <a:t>1)</a:t>
                </a:r>
                <a:endParaRPr lang="ru-RU" sz="1200" b="1" dirty="0"/>
              </a:p>
            </p:txBody>
          </p:sp>
        </p:grpSp>
        <p:sp>
          <p:nvSpPr>
            <p:cNvPr id="45" name="Прямоугольник 44"/>
            <p:cNvSpPr/>
            <p:nvPr/>
          </p:nvSpPr>
          <p:spPr>
            <a:xfrm>
              <a:off x="3888184" y="1403573"/>
              <a:ext cx="576064" cy="875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>
          <a:xfrm>
            <a:off x="9405211" y="6914112"/>
            <a:ext cx="604904" cy="578495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ru" smtClean="0"/>
              <a:pPr>
                <a:spcBef>
                  <a:spcPts val="0"/>
                </a:spcBef>
                <a:spcAft>
                  <a:spcPts val="0"/>
                </a:spcAft>
              </a:pPr>
              <a:t>27</a:t>
            </a:fld>
            <a:endParaRPr lang="ru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7136211" y="4044733"/>
            <a:ext cx="2571452" cy="2677656"/>
            <a:chOff x="7420157" y="4048639"/>
            <a:chExt cx="2571452" cy="2677656"/>
          </a:xfrm>
        </p:grpSpPr>
        <p:sp>
          <p:nvSpPr>
            <p:cNvPr id="48" name="Прямоугольник 47"/>
            <p:cNvSpPr/>
            <p:nvPr/>
          </p:nvSpPr>
          <p:spPr>
            <a:xfrm>
              <a:off x="7420157" y="4048639"/>
              <a:ext cx="2571452" cy="2677656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marL="285750" indent="-285750" algn="just">
                <a:lnSpc>
                  <a:spcPct val="200000"/>
                </a:lnSpc>
                <a:buFont typeface="Wingdings" panose="05000000000000000000" pitchFamily="2" charset="2"/>
                <a:buChar char="§"/>
              </a:pPr>
              <a:r>
                <a:rPr lang="en-US" sz="1200" b="1" dirty="0">
                  <a:solidFill>
                    <a:schemeClr val="tx1"/>
                  </a:solidFill>
                </a:rPr>
                <a:t>Improvement the "</a:t>
              </a:r>
              <a:r>
                <a:rPr lang="en-US" sz="1200" b="1" dirty="0" err="1">
                  <a:solidFill>
                    <a:schemeClr val="tx1"/>
                  </a:solidFill>
                </a:rPr>
                <a:t>FersRun</a:t>
              </a:r>
              <a:r>
                <a:rPr lang="en-US" sz="1200" b="1" dirty="0">
                  <a:solidFill>
                    <a:schemeClr val="tx1"/>
                  </a:solidFill>
                </a:rPr>
                <a:t>" </a:t>
              </a:r>
              <a:r>
                <a:rPr lang="en-US" sz="1200" b="1" dirty="0" smtClean="0">
                  <a:solidFill>
                    <a:schemeClr val="tx1"/>
                  </a:solidFill>
                </a:rPr>
                <a:t>framework for </a:t>
              </a:r>
              <a:r>
                <a:rPr lang="en-US" sz="1200" b="1" dirty="0">
                  <a:solidFill>
                    <a:schemeClr val="tx1"/>
                  </a:solidFill>
                </a:rPr>
                <a:t>the correlations between different electronic channels</a:t>
              </a:r>
            </a:p>
            <a:p>
              <a:pPr marL="285750" indent="-285750" algn="just">
                <a:lnSpc>
                  <a:spcPct val="200000"/>
                </a:lnSpc>
                <a:buFont typeface="Wingdings" panose="05000000000000000000" pitchFamily="2" charset="2"/>
                <a:buChar char="§"/>
              </a:pPr>
              <a:r>
                <a:rPr lang="en-US" sz="1200" b="1" dirty="0">
                  <a:solidFill>
                    <a:schemeClr val="tx1"/>
                  </a:solidFill>
                </a:rPr>
                <a:t>Further research</a:t>
              </a:r>
            </a:p>
            <a:p>
              <a:pPr marL="285750" indent="-285750" algn="just">
                <a:lnSpc>
                  <a:spcPct val="200000"/>
                </a:lnSpc>
                <a:buFont typeface="Wingdings" panose="05000000000000000000" pitchFamily="2" charset="2"/>
                <a:buChar char="§"/>
              </a:pPr>
              <a:r>
                <a:rPr lang="en-US" sz="1200" b="1" dirty="0">
                  <a:solidFill>
                    <a:schemeClr val="tx1"/>
                  </a:solidFill>
                </a:rPr>
                <a:t>NE </a:t>
              </a:r>
              <a:r>
                <a:rPr lang="en-US" sz="1200" b="1" dirty="0" smtClean="0">
                  <a:solidFill>
                    <a:schemeClr val="tx1"/>
                  </a:solidFill>
                </a:rPr>
                <a:t>improvements</a:t>
              </a:r>
            </a:p>
            <a:p>
              <a:pPr marL="285750" indent="-285750" algn="just">
                <a:lnSpc>
                  <a:spcPct val="200000"/>
                </a:lnSpc>
                <a:buFont typeface="Wingdings" panose="05000000000000000000" pitchFamily="2" charset="2"/>
                <a:buChar char="§"/>
              </a:pP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8630018" y="6342999"/>
              <a:ext cx="13615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are required</a:t>
              </a:r>
              <a:endParaRPr lang="ru-RU" dirty="0"/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4561402" y="675782"/>
            <a:ext cx="5108110" cy="2601735"/>
            <a:chOff x="1963079" y="2853848"/>
            <a:chExt cx="5108110" cy="2601735"/>
          </a:xfrm>
        </p:grpSpPr>
        <p:grpSp>
          <p:nvGrpSpPr>
            <p:cNvPr id="50" name="Группа 49"/>
            <p:cNvGrpSpPr/>
            <p:nvPr/>
          </p:nvGrpSpPr>
          <p:grpSpPr>
            <a:xfrm>
              <a:off x="1963079" y="3147397"/>
              <a:ext cx="3271533" cy="2308186"/>
              <a:chOff x="4952767" y="3400007"/>
              <a:chExt cx="3271533" cy="2308186"/>
            </a:xfrm>
          </p:grpSpPr>
          <p:sp>
            <p:nvSpPr>
              <p:cNvPr id="55" name="Прямоугольник 54"/>
              <p:cNvSpPr/>
              <p:nvPr/>
            </p:nvSpPr>
            <p:spPr>
              <a:xfrm>
                <a:off x="4952767" y="5123418"/>
                <a:ext cx="3271533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tx1"/>
                    </a:solidFill>
                  </a:rPr>
                  <a:t>Analog </a:t>
                </a:r>
                <a:r>
                  <a:rPr lang="en-US" sz="1600" b="1" dirty="0" smtClean="0">
                    <a:solidFill>
                      <a:schemeClr val="tx1"/>
                    </a:solidFill>
                  </a:rPr>
                  <a:t>part versions</a:t>
                </a:r>
              </a:p>
              <a:p>
                <a:pPr algn="ctr"/>
                <a:r>
                  <a:rPr lang="en-US" sz="1600" b="1" dirty="0" smtClean="0">
                    <a:solidFill>
                      <a:schemeClr val="tx1"/>
                    </a:solidFill>
                  </a:rPr>
                  <a:t>(next V.3)</a:t>
                </a:r>
                <a:endParaRPr lang="ru-RU" sz="1600" b="1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56" name="Группа 55"/>
              <p:cNvGrpSpPr/>
              <p:nvPr/>
            </p:nvGrpSpPr>
            <p:grpSpPr>
              <a:xfrm>
                <a:off x="5522880" y="3400007"/>
                <a:ext cx="2120990" cy="1753264"/>
                <a:chOff x="791840" y="4355901"/>
                <a:chExt cx="2232248" cy="1753264"/>
              </a:xfrm>
            </p:grpSpPr>
            <p:pic>
              <p:nvPicPr>
                <p:cNvPr id="57" name="Рисунок 56"/>
                <p:cNvPicPr>
                  <a:picLocks noChangeAspect="1"/>
                </p:cNvPicPr>
                <p:nvPr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1840" y="4355901"/>
                  <a:ext cx="2232248" cy="1753264"/>
                </a:xfrm>
                <a:prstGeom prst="rect">
                  <a:avLst/>
                </a:prstGeom>
              </p:spPr>
            </p:pic>
            <p:sp>
              <p:nvSpPr>
                <p:cNvPr id="58" name="Прямоугольник 57"/>
                <p:cNvSpPr/>
                <p:nvPr/>
              </p:nvSpPr>
              <p:spPr>
                <a:xfrm>
                  <a:off x="1223888" y="4530974"/>
                  <a:ext cx="536495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tx1"/>
                      </a:solidFill>
                    </a:rPr>
                    <a:t>V.1</a:t>
                  </a:r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9" name="Прямоугольник 58"/>
                <p:cNvSpPr/>
                <p:nvPr/>
              </p:nvSpPr>
              <p:spPr>
                <a:xfrm>
                  <a:off x="2223743" y="4530974"/>
                  <a:ext cx="536495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tx1"/>
                      </a:solidFill>
                    </a:rPr>
                    <a:t>V.2</a:t>
                  </a:r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51" name="Группа 50"/>
            <p:cNvGrpSpPr/>
            <p:nvPr/>
          </p:nvGrpSpPr>
          <p:grpSpPr>
            <a:xfrm>
              <a:off x="4774406" y="2853848"/>
              <a:ext cx="2296783" cy="2411167"/>
              <a:chOff x="5448106" y="5044170"/>
              <a:chExt cx="2296783" cy="2411167"/>
            </a:xfrm>
          </p:grpSpPr>
          <p:pic>
            <p:nvPicPr>
              <p:cNvPr id="52" name="Рисунок 51"/>
              <p:cNvPicPr>
                <a:picLocks noChangeAspect="1"/>
              </p:cNvPicPr>
              <p:nvPr/>
            </p:nvPicPr>
            <p:blipFill rotWithShape="1"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315" t="5344" r="8109" b="3227"/>
              <a:stretch/>
            </p:blipFill>
            <p:spPr>
              <a:xfrm flipH="1">
                <a:off x="5517448" y="5337719"/>
                <a:ext cx="2126422" cy="1832343"/>
              </a:xfrm>
              <a:prstGeom prst="rect">
                <a:avLst/>
              </a:prstGeom>
            </p:spPr>
          </p:pic>
          <p:sp>
            <p:nvSpPr>
              <p:cNvPr id="53" name="Прямоугольник 52"/>
              <p:cNvSpPr/>
              <p:nvPr/>
            </p:nvSpPr>
            <p:spPr>
              <a:xfrm>
                <a:off x="5448106" y="5044170"/>
                <a:ext cx="229678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FPGA XILINX VIRTEX-5</a:t>
                </a:r>
                <a:endParaRPr lang="ru-RU" dirty="0"/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5487431" y="7086005"/>
                <a:ext cx="16866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 smtClean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FPGA KINTEX-7</a:t>
                </a:r>
                <a:endParaRPr lang="ru-RU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3356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1">
            <a:extLst>
              <a:ext uri="{FF2B5EF4-FFF2-40B4-BE49-F238E27FC236}">
                <a16:creationId xmlns:a16="http://schemas.microsoft.com/office/drawing/2014/main" id="{4FEB7CD4-6A12-02CB-D9E3-67A1C13D5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3288" y="7253288"/>
            <a:ext cx="273050" cy="28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fld id="{B671734D-09BE-49B8-B742-A8A3E8B8B561}" type="slidenum">
              <a:rPr lang="ru-RU" altLang="ru-RU" sz="1800"/>
              <a:pPr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t>28</a:t>
            </a:fld>
            <a:endParaRPr lang="ru-RU" altLang="ru-RU" sz="1800" dirty="0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1935711F-B286-C615-B48F-5947EC6C5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80625" cy="834788"/>
          </a:xfrm>
          <a:prstGeom prst="rect">
            <a:avLst/>
          </a:prstGeom>
          <a:solidFill>
            <a:srgbClr val="191966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8A5F0333-7783-C56A-54CB-76CB665EE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256213" cy="834788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5845" name="Text Box 4">
            <a:extLst>
              <a:ext uri="{FF2B5EF4-FFF2-40B4-BE49-F238E27FC236}">
                <a16:creationId xmlns:a16="http://schemas.microsoft.com/office/drawing/2014/main" id="{D6D1D4F4-000D-268C-CE13-968A138F0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2546" y="187179"/>
            <a:ext cx="4546318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</a:pPr>
            <a:r>
              <a:rPr lang="en-US" altLang="ru-RU" sz="1800" b="1" dirty="0" smtClean="0">
                <a:solidFill>
                  <a:srgbClr val="FFFFFF"/>
                </a:solidFill>
                <a:cs typeface="Times New Roman" panose="02020603050405020304" pitchFamily="18" charset="0"/>
              </a:rPr>
              <a:t>The optical cable</a:t>
            </a:r>
            <a:r>
              <a:rPr lang="ru-RU" altLang="ru-RU" sz="1800" b="1" dirty="0" smtClean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altLang="ru-RU" sz="1800" b="1" dirty="0" smtClean="0">
                <a:solidFill>
                  <a:srgbClr val="FFFFFF"/>
                </a:solidFill>
                <a:cs typeface="Times New Roman" panose="02020603050405020304" pitchFamily="18" charset="0"/>
              </a:rPr>
              <a:t>prototype (clear fiber)</a:t>
            </a:r>
            <a:endParaRPr lang="en-US" altLang="ru-RU" sz="1800" b="1" dirty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sp>
        <p:nvSpPr>
          <p:cNvPr id="35851" name="Text Box 10">
            <a:extLst>
              <a:ext uri="{FF2B5EF4-FFF2-40B4-BE49-F238E27FC236}">
                <a16:creationId xmlns:a16="http://schemas.microsoft.com/office/drawing/2014/main" id="{441B3730-2D0D-03D5-37AD-84121026F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5651500"/>
            <a:ext cx="149066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856" name="Rectangle 15">
            <a:extLst>
              <a:ext uri="{FF2B5EF4-FFF2-40B4-BE49-F238E27FC236}">
                <a16:creationId xmlns:a16="http://schemas.microsoft.com/office/drawing/2014/main" id="{02F64149-3C57-CF78-1839-DC887A5F5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7988" y="7313613"/>
            <a:ext cx="212725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857" name="Rectangle 16">
            <a:extLst>
              <a:ext uri="{FF2B5EF4-FFF2-40B4-BE49-F238E27FC236}">
                <a16:creationId xmlns:a16="http://schemas.microsoft.com/office/drawing/2014/main" id="{D129E40C-BE83-BF63-F8E8-C8B98F972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7913" y="7310438"/>
            <a:ext cx="212725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858" name="Rectangle 17">
            <a:extLst>
              <a:ext uri="{FF2B5EF4-FFF2-40B4-BE49-F238E27FC236}">
                <a16:creationId xmlns:a16="http://schemas.microsoft.com/office/drawing/2014/main" id="{654DAF4F-9074-3393-E536-AA42946C8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2600" y="7313613"/>
            <a:ext cx="212725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id="{8BE2E1E1-6902-AD1D-2F78-1C4939780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980" y="224073"/>
            <a:ext cx="4106080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GB" alt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R&amp;D </a:t>
            </a:r>
            <a:r>
              <a:rPr lang="en-GB" alt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tests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5518"/>
          <a:stretch/>
        </p:blipFill>
        <p:spPr>
          <a:xfrm>
            <a:off x="942468" y="4643932"/>
            <a:ext cx="5722975" cy="2639215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6516042" y="2324085"/>
            <a:ext cx="3449341" cy="2001205"/>
            <a:chOff x="10699365" y="-4059079"/>
            <a:chExt cx="3301856" cy="2596013"/>
          </a:xfrm>
        </p:grpSpPr>
        <p:pic>
          <p:nvPicPr>
            <p:cNvPr id="21" name="Рисунок 1"/>
            <p:cNvPicPr>
              <a:picLocks noChangeAspect="1"/>
            </p:cNvPicPr>
            <p:nvPr/>
          </p:nvPicPr>
          <p:blipFill rotWithShape="1">
            <a:blip r:embed="rId4" cstate="print">
              <a:lum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636" b="13355"/>
            <a:stretch/>
          </p:blipFill>
          <p:spPr bwMode="auto">
            <a:xfrm>
              <a:off x="10699365" y="-3263267"/>
              <a:ext cx="3301856" cy="1800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Прямоугольник 12"/>
            <p:cNvSpPr>
              <a:spLocks noChangeArrowheads="1"/>
            </p:cNvSpPr>
            <p:nvPr/>
          </p:nvSpPr>
          <p:spPr bwMode="auto">
            <a:xfrm>
              <a:off x="10892921" y="-4059079"/>
              <a:ext cx="303159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ru-RU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Schematic view of the </a:t>
              </a:r>
              <a:r>
                <a:rPr lang="en-US" altLang="ru-RU" sz="2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LED</a:t>
              </a:r>
              <a:endPara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Прямоугольник 22"/>
          <p:cNvSpPr/>
          <p:nvPr/>
        </p:nvSpPr>
        <p:spPr>
          <a:xfrm>
            <a:off x="6850764" y="6116855"/>
            <a:ext cx="2779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 loss at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meter 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~7%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791840" y="1021967"/>
            <a:ext cx="6183246" cy="3398045"/>
            <a:chOff x="898053" y="1021474"/>
            <a:chExt cx="6183246" cy="3398045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898053" y="1021474"/>
              <a:ext cx="6183246" cy="3398045"/>
              <a:chOff x="2523320" y="908317"/>
              <a:chExt cx="6183246" cy="3398045"/>
            </a:xfrm>
          </p:grpSpPr>
          <p:sp>
            <p:nvSpPr>
              <p:cNvPr id="35855" name="Rectangle 14">
                <a:extLst>
                  <a:ext uri="{FF2B5EF4-FFF2-40B4-BE49-F238E27FC236}">
                    <a16:creationId xmlns:a16="http://schemas.microsoft.com/office/drawing/2014/main" id="{093D9AB2-A50D-FC8F-5D49-F6B678D47B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2588" y="4016375"/>
                <a:ext cx="285750" cy="2460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ru-RU" altLang="ru-RU"/>
              </a:p>
            </p:txBody>
          </p:sp>
          <p:sp>
            <p:nvSpPr>
              <p:cNvPr id="19" name="Прямоугольник 18"/>
              <p:cNvSpPr/>
              <p:nvPr/>
            </p:nvSpPr>
            <p:spPr>
              <a:xfrm>
                <a:off x="2523320" y="3967808"/>
                <a:ext cx="5733758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Kuraray (clear fiber) cable prototype with </a:t>
                </a:r>
                <a:r>
                  <a:rPr lang="en-US" sz="16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 channels connector</a:t>
                </a:r>
                <a:endParaRPr lang="ru-RU" sz="1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5" name="Рисунок 4"/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07" t="6561" r="1451" b="10838"/>
              <a:stretch/>
            </p:blipFill>
            <p:spPr>
              <a:xfrm>
                <a:off x="3071567" y="1118069"/>
                <a:ext cx="4369291" cy="2827188"/>
              </a:xfrm>
              <a:prstGeom prst="rect">
                <a:avLst/>
              </a:prstGeom>
            </p:spPr>
          </p:pic>
          <p:sp>
            <p:nvSpPr>
              <p:cNvPr id="6" name="Прямоугольник 5"/>
              <p:cNvSpPr/>
              <p:nvPr/>
            </p:nvSpPr>
            <p:spPr>
              <a:xfrm>
                <a:off x="6619135" y="908317"/>
                <a:ext cx="2087431" cy="92333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ru-RU" b="1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SensL </a:t>
                </a:r>
                <a:r>
                  <a:rPr lang="ru-RU" altLang="ru-RU" b="1" dirty="0" smtClean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3</a:t>
                </a:r>
                <a:r>
                  <a:rPr lang="en-US" altLang="ru-RU" b="1" dirty="0" smtClean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x</a:t>
                </a:r>
                <a:r>
                  <a:rPr lang="ru-RU" altLang="ru-RU" b="1" dirty="0" smtClean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3</a:t>
                </a:r>
                <a:r>
                  <a:rPr lang="en-US" b="1" kern="0" dirty="0" smtClean="0">
                    <a:solidFill>
                      <a:schemeClr val="tx1"/>
                    </a:solidFill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b="1" kern="0" dirty="0">
                    <a:solidFill>
                      <a:schemeClr val="tx1"/>
                    </a:solidFill>
                    <a:cs typeface="Times New Roman" panose="02020603050405020304" pitchFamily="18" charset="0"/>
                    <a:sym typeface="Arial"/>
                  </a:rPr>
                  <a:t>m</a:t>
                </a:r>
                <a:r>
                  <a:rPr lang="es" b="1" kern="0" dirty="0">
                    <a:solidFill>
                      <a:schemeClr val="tx1"/>
                    </a:solidFill>
                    <a:cs typeface="Times New Roman" panose="02020603050405020304" pitchFamily="18" charset="0"/>
                    <a:sym typeface="Arial"/>
                  </a:rPr>
                  <a:t>m</a:t>
                </a:r>
                <a:r>
                  <a:rPr lang="en-US" altLang="ru-RU" b="1" baseline="33000" dirty="0" smtClean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2</a:t>
                </a:r>
                <a:endParaRPr lang="ru-RU" altLang="ru-RU" b="1" baseline="33000" dirty="0" smtClean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altLang="ru-RU" b="1" baseline="33000" dirty="0" smtClean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altLang="ru-RU" b="1" dirty="0" smtClean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altLang="ru-RU" b="1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(</a:t>
                </a:r>
                <a:r>
                  <a:rPr lang="en-US" altLang="ru-RU" b="1" dirty="0" err="1" smtClean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MicroFC</a:t>
                </a:r>
                <a:r>
                  <a:rPr lang="en-US" altLang="ru-RU" b="1" dirty="0" smtClean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-</a:t>
                </a:r>
                <a:r>
                  <a:rPr lang="ru-RU" altLang="ru-RU" b="1" dirty="0" smtClean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3</a:t>
                </a:r>
                <a:r>
                  <a:rPr lang="en-US" altLang="ru-RU" b="1" dirty="0" smtClean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0035</a:t>
                </a:r>
                <a:r>
                  <a:rPr lang="ru-RU" altLang="ru-RU" b="1" dirty="0" smtClean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)</a:t>
                </a:r>
              </a:p>
              <a:p>
                <a:pPr algn="ctr"/>
                <a:r>
                  <a:rPr lang="en-US" b="1" dirty="0" smtClean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to DT5202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4" name="Прямоугольник 12"/>
            <p:cNvSpPr>
              <a:spLocks noChangeArrowheads="1"/>
            </p:cNvSpPr>
            <p:nvPr/>
          </p:nvSpPr>
          <p:spPr bwMode="auto">
            <a:xfrm>
              <a:off x="4981589" y="2099233"/>
              <a:ext cx="775279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square">
              <a:spAutoFit/>
            </a:bodyPr>
            <a:lstStyle/>
            <a:p>
              <a:r>
                <a:rPr lang="en-US" altLang="ru-RU" sz="20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LED</a:t>
              </a:r>
              <a:endPara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Прямоугольник 12"/>
            <p:cNvSpPr>
              <a:spLocks noChangeArrowheads="1"/>
            </p:cNvSpPr>
            <p:nvPr/>
          </p:nvSpPr>
          <p:spPr bwMode="auto">
            <a:xfrm>
              <a:off x="4926580" y="3324195"/>
              <a:ext cx="775279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square">
              <a:spAutoFit/>
            </a:bodyPr>
            <a:lstStyle/>
            <a:p>
              <a:r>
                <a:rPr lang="en-US" altLang="ru-RU" sz="20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tile</a:t>
              </a:r>
              <a:endPara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2033381" y="2562488"/>
              <a:ext cx="118013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meters </a:t>
              </a:r>
              <a:endParaRPr lang="ru-RU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7763789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1">
            <a:extLst>
              <a:ext uri="{FF2B5EF4-FFF2-40B4-BE49-F238E27FC236}">
                <a16:creationId xmlns:a16="http://schemas.microsoft.com/office/drawing/2014/main" id="{4FEB7CD4-6A12-02CB-D9E3-67A1C13D5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0469" y="7110414"/>
            <a:ext cx="273050" cy="28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fld id="{B671734D-09BE-49B8-B742-A8A3E8B8B561}" type="slidenum">
              <a:rPr lang="ru-RU" altLang="ru-RU" sz="1800"/>
              <a:pPr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t>29</a:t>
            </a:fld>
            <a:endParaRPr lang="ru-RU" altLang="ru-RU" sz="1800" dirty="0"/>
          </a:p>
        </p:txBody>
      </p:sp>
      <p:sp>
        <p:nvSpPr>
          <p:cNvPr id="35856" name="Rectangle 15">
            <a:extLst>
              <a:ext uri="{FF2B5EF4-FFF2-40B4-BE49-F238E27FC236}">
                <a16:creationId xmlns:a16="http://schemas.microsoft.com/office/drawing/2014/main" id="{02F64149-3C57-CF78-1839-DC887A5F5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7988" y="7313613"/>
            <a:ext cx="212725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857" name="Rectangle 16">
            <a:extLst>
              <a:ext uri="{FF2B5EF4-FFF2-40B4-BE49-F238E27FC236}">
                <a16:creationId xmlns:a16="http://schemas.microsoft.com/office/drawing/2014/main" id="{D129E40C-BE83-BF63-F8E8-C8B98F972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7913" y="7310438"/>
            <a:ext cx="212725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858" name="Rectangle 17">
            <a:extLst>
              <a:ext uri="{FF2B5EF4-FFF2-40B4-BE49-F238E27FC236}">
                <a16:creationId xmlns:a16="http://schemas.microsoft.com/office/drawing/2014/main" id="{654DAF4F-9074-3393-E536-AA42946C8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2904" y="6305794"/>
            <a:ext cx="212725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488171" y="1403350"/>
            <a:ext cx="9072782" cy="106042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0" y="0"/>
            <a:ext cx="10080625" cy="834788"/>
            <a:chOff x="0" y="0"/>
            <a:chExt cx="10080625" cy="834788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0" y="0"/>
              <a:ext cx="10080625" cy="834788"/>
              <a:chOff x="0" y="0"/>
              <a:chExt cx="10080625" cy="834788"/>
            </a:xfrm>
          </p:grpSpPr>
          <p:sp>
            <p:nvSpPr>
              <p:cNvPr id="35843" name="Rectangle 2">
                <a:extLst>
                  <a:ext uri="{FF2B5EF4-FFF2-40B4-BE49-F238E27FC236}">
                    <a16:creationId xmlns:a16="http://schemas.microsoft.com/office/drawing/2014/main" id="{1935711F-B286-C615-B48F-5947EC6C58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0080625" cy="834788"/>
              </a:xfrm>
              <a:prstGeom prst="rect">
                <a:avLst/>
              </a:prstGeom>
              <a:solidFill>
                <a:srgbClr val="191966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ru-RU" altLang="ru-RU"/>
              </a:p>
            </p:txBody>
          </p:sp>
          <p:sp>
            <p:nvSpPr>
              <p:cNvPr id="35844" name="Rectangle 3">
                <a:extLst>
                  <a:ext uri="{FF2B5EF4-FFF2-40B4-BE49-F238E27FC236}">
                    <a16:creationId xmlns:a16="http://schemas.microsoft.com/office/drawing/2014/main" id="{8A5F0333-7783-C56A-54CB-76CB665EE0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5256213" cy="834788"/>
              </a:xfrm>
              <a:prstGeom prst="rect">
                <a:avLst/>
              </a:prstGeom>
              <a:solidFill>
                <a:srgbClr val="000000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ru-RU" altLang="ru-RU"/>
              </a:p>
            </p:txBody>
          </p:sp>
        </p:grpSp>
        <p:sp>
          <p:nvSpPr>
            <p:cNvPr id="16" name="Text Box 5">
              <a:extLst>
                <a:ext uri="{FF2B5EF4-FFF2-40B4-BE49-F238E27FC236}">
                  <a16:creationId xmlns:a16="http://schemas.microsoft.com/office/drawing/2014/main" id="{8BE2E1E1-6902-AD1D-2F78-1C4939780D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02594" y="160419"/>
              <a:ext cx="4106080" cy="402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GB" altLang="ru-RU" sz="2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Application of DT5215 concentrator </a:t>
              </a:r>
            </a:p>
          </p:txBody>
        </p:sp>
      </p:grpSp>
      <p:pic>
        <p:nvPicPr>
          <p:cNvPr id="31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446" y="1693262"/>
            <a:ext cx="4433502" cy="237545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62;p14"/>
          <p:cNvSpPr txBox="1">
            <a:spLocks/>
          </p:cNvSpPr>
          <p:nvPr/>
        </p:nvSpPr>
        <p:spPr>
          <a:xfrm>
            <a:off x="161906" y="891648"/>
            <a:ext cx="4506042" cy="7980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>
            <a:lvl1pPr marL="342900" indent="-342900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6400" indent="-2857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Wingdings" panose="05000000000000000000" pitchFamily="2" charset="2"/>
              <a:buChar char="§"/>
            </a:pP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SPD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planned to operate without 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T0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(start) so we need to work with 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free-streaming mode. </a:t>
            </a:r>
            <a:r>
              <a:rPr lang="en-US" sz="17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(first step - Hybrid mode for DT5202) </a:t>
            </a:r>
            <a:endParaRPr lang="en-US" sz="17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92978" y="3952057"/>
            <a:ext cx="3922376" cy="3547448"/>
            <a:chOff x="9357097" y="3103106"/>
            <a:chExt cx="3922376" cy="3547448"/>
          </a:xfrm>
        </p:grpSpPr>
        <p:sp>
          <p:nvSpPr>
            <p:cNvPr id="73" name="Google Shape;98;p16"/>
            <p:cNvSpPr txBox="1"/>
            <p:nvPr/>
          </p:nvSpPr>
          <p:spPr>
            <a:xfrm>
              <a:off x="10434281" y="6226054"/>
              <a:ext cx="1167300" cy="42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ru" sz="13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Tref window</a:t>
              </a:r>
              <a:endParaRPr sz="13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" name="Группа 2"/>
            <p:cNvGrpSpPr/>
            <p:nvPr/>
          </p:nvGrpSpPr>
          <p:grpSpPr>
            <a:xfrm>
              <a:off x="9357097" y="3103106"/>
              <a:ext cx="3922376" cy="3122948"/>
              <a:chOff x="9357097" y="3103106"/>
              <a:chExt cx="3922376" cy="3122948"/>
            </a:xfrm>
          </p:grpSpPr>
          <p:sp>
            <p:nvSpPr>
              <p:cNvPr id="77" name="Google Shape;102;p16"/>
              <p:cNvSpPr txBox="1">
                <a:spLocks/>
              </p:cNvSpPr>
              <p:nvPr/>
            </p:nvSpPr>
            <p:spPr>
              <a:xfrm>
                <a:off x="9630469" y="3140521"/>
                <a:ext cx="3084458" cy="5187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rmAutofit lnSpcReduction="10000"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4400" eaLnBrk="1" fontAlgn="auto" hangingPunct="1"/>
                <a:r>
                  <a:rPr lang="en-US" sz="2400" b="1" kern="0" dirty="0">
                    <a:latin typeface="Calibri"/>
                    <a:ea typeface="Calibri"/>
                    <a:cs typeface="Calibri"/>
                    <a:sym typeface="Calibri"/>
                  </a:rPr>
                  <a:t>Hits acquisition ranges</a:t>
                </a:r>
              </a:p>
            </p:txBody>
          </p:sp>
          <p:grpSp>
            <p:nvGrpSpPr>
              <p:cNvPr id="2" name="Группа 1"/>
              <p:cNvGrpSpPr/>
              <p:nvPr/>
            </p:nvGrpSpPr>
            <p:grpSpPr>
              <a:xfrm>
                <a:off x="9357097" y="3103106"/>
                <a:ext cx="3922376" cy="3122948"/>
                <a:chOff x="525463" y="2630488"/>
                <a:chExt cx="3922376" cy="3122948"/>
              </a:xfrm>
            </p:grpSpPr>
            <p:pic>
              <p:nvPicPr>
                <p:cNvPr id="79" name="Google Shape;105;p16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777" t="6820" r="7739" b="2361"/>
                <a:stretch/>
              </p:blipFill>
              <p:spPr>
                <a:xfrm>
                  <a:off x="794987" y="4158688"/>
                  <a:ext cx="2485532" cy="120284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35847" name="Rectangle 6">
                  <a:extLst>
                    <a:ext uri="{FF2B5EF4-FFF2-40B4-BE49-F238E27FC236}">
                      <a16:creationId xmlns:a16="http://schemas.microsoft.com/office/drawing/2014/main" id="{7B81128A-8D17-94B8-1209-CFF08708ED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57979" y="3180831"/>
                  <a:ext cx="225425" cy="3063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>
                    <a:lnSpc>
                      <a:spcPct val="93000"/>
                    </a:lnSpc>
                    <a:spcAft>
                      <a:spcPts val="1413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1pPr>
                  <a:lvl2pPr>
                    <a:lnSpc>
                      <a:spcPct val="93000"/>
                    </a:lnSpc>
                    <a:spcAft>
                      <a:spcPts val="1138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800">
                      <a:solidFill>
                        <a:srgbClr val="000000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2pPr>
                  <a:lvl3pPr>
                    <a:lnSpc>
                      <a:spcPct val="93000"/>
                    </a:lnSpc>
                    <a:spcAft>
                      <a:spcPts val="85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3pPr>
                  <a:lvl4pPr>
                    <a:lnSpc>
                      <a:spcPct val="93000"/>
                    </a:lnSpc>
                    <a:spcAft>
                      <a:spcPts val="575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4pPr>
                  <a:lvl5pPr>
                    <a:lnSpc>
                      <a:spcPct val="93000"/>
                    </a:lnSpc>
                    <a:spcAft>
                      <a:spcPts val="288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5pPr>
                  <a:lvl6pPr marL="2514600" indent="-228600" defTabSz="457200" eaLnBrk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ts val="288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6pPr>
                  <a:lvl7pPr marL="2971800" indent="-228600" defTabSz="457200" eaLnBrk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ts val="288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7pPr>
                  <a:lvl8pPr marL="3429000" indent="-228600" defTabSz="457200" eaLnBrk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ts val="288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8pPr>
                  <a:lvl9pPr marL="3886200" indent="-228600" defTabSz="457200" eaLnBrk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ts val="288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US" altLang="ru-RU" sz="1400" b="1">
                      <a:latin typeface="Times New Roman" panose="02020603050405020304" pitchFamily="18" charset="0"/>
                    </a:rPr>
                    <a:t> </a:t>
                  </a:r>
                </a:p>
              </p:txBody>
            </p:sp>
            <p:sp>
              <p:nvSpPr>
                <p:cNvPr id="35850" name="Text Box 9">
                  <a:extLst>
                    <a:ext uri="{FF2B5EF4-FFF2-40B4-BE49-F238E27FC236}">
                      <a16:creationId xmlns:a16="http://schemas.microsoft.com/office/drawing/2014/main" id="{44363D1F-64F9-335E-1E4B-DACD378B3AA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25463" y="2630488"/>
                  <a:ext cx="1490662" cy="3683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>
                  <a:lvl1pPr>
                    <a:lnSpc>
                      <a:spcPct val="93000"/>
                    </a:lnSpc>
                    <a:spcAft>
                      <a:spcPts val="1413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1pPr>
                  <a:lvl2pPr>
                    <a:lnSpc>
                      <a:spcPct val="93000"/>
                    </a:lnSpc>
                    <a:spcAft>
                      <a:spcPts val="1138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800">
                      <a:solidFill>
                        <a:srgbClr val="000000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2pPr>
                  <a:lvl3pPr>
                    <a:lnSpc>
                      <a:spcPct val="93000"/>
                    </a:lnSpc>
                    <a:spcAft>
                      <a:spcPts val="85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3pPr>
                  <a:lvl4pPr>
                    <a:lnSpc>
                      <a:spcPct val="93000"/>
                    </a:lnSpc>
                    <a:spcAft>
                      <a:spcPts val="575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4pPr>
                  <a:lvl5pPr>
                    <a:lnSpc>
                      <a:spcPct val="93000"/>
                    </a:lnSpc>
                    <a:spcAft>
                      <a:spcPts val="288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5pPr>
                  <a:lvl6pPr marL="2514600" indent="-228600" defTabSz="457200" eaLnBrk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ts val="288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6pPr>
                  <a:lvl7pPr marL="2971800" indent="-228600" defTabSz="457200" eaLnBrk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ts val="288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7pPr>
                  <a:lvl8pPr marL="3429000" indent="-228600" defTabSz="457200" eaLnBrk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ts val="288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8pPr>
                  <a:lvl9pPr marL="3886200" indent="-228600" defTabSz="457200" eaLnBrk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ts val="288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US" altLang="ru-RU" sz="1800" b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  <p:cxnSp>
              <p:nvCxnSpPr>
                <p:cNvPr id="66" name="Google Shape;91;p16"/>
                <p:cNvCxnSpPr/>
                <p:nvPr/>
              </p:nvCxnSpPr>
              <p:spPr>
                <a:xfrm>
                  <a:off x="718422" y="5173795"/>
                  <a:ext cx="2829300" cy="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7" name="Google Shape;92;p16"/>
                <p:cNvCxnSpPr/>
                <p:nvPr/>
              </p:nvCxnSpPr>
              <p:spPr>
                <a:xfrm rot="10800000">
                  <a:off x="1072131" y="4448095"/>
                  <a:ext cx="0" cy="7257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98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8" name="Google Shape;93;p16"/>
                <p:cNvCxnSpPr/>
                <p:nvPr/>
              </p:nvCxnSpPr>
              <p:spPr>
                <a:xfrm rot="10800000">
                  <a:off x="718422" y="4448095"/>
                  <a:ext cx="0" cy="7257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" name="Google Shape;94;p16"/>
                <p:cNvCxnSpPr/>
                <p:nvPr/>
              </p:nvCxnSpPr>
              <p:spPr>
                <a:xfrm rot="10800000">
                  <a:off x="3547742" y="4448095"/>
                  <a:ext cx="0" cy="7257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" name="Google Shape;95;p16"/>
                <p:cNvCxnSpPr/>
                <p:nvPr/>
              </p:nvCxnSpPr>
              <p:spPr>
                <a:xfrm rot="10800000">
                  <a:off x="3207748" y="4448095"/>
                  <a:ext cx="0" cy="7257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98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71" name="Google Shape;96;p16"/>
                <p:cNvSpPr txBox="1"/>
                <p:nvPr/>
              </p:nvSpPr>
              <p:spPr>
                <a:xfrm>
                  <a:off x="3280539" y="3817810"/>
                  <a:ext cx="1167300" cy="424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r>
                    <a:rPr lang="ru" sz="1300" kern="0" dirty="0">
                      <a:solidFill>
                        <a:srgbClr val="98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Tref period</a:t>
                  </a:r>
                  <a:endParaRPr sz="1300" kern="0" dirty="0">
                    <a:solidFill>
                      <a:srgbClr val="98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72" name="Google Shape;97;p16"/>
                <p:cNvCxnSpPr/>
                <p:nvPr/>
              </p:nvCxnSpPr>
              <p:spPr>
                <a:xfrm>
                  <a:off x="718422" y="5753436"/>
                  <a:ext cx="28293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 type="stealth" w="med" len="med"/>
                  <a:tailEnd type="stealth" w="med" len="med"/>
                </a:ln>
              </p:spPr>
            </p:cxnSp>
            <p:cxnSp>
              <p:nvCxnSpPr>
                <p:cNvPr id="74" name="Google Shape;99;p16"/>
                <p:cNvCxnSpPr/>
                <p:nvPr/>
              </p:nvCxnSpPr>
              <p:spPr>
                <a:xfrm>
                  <a:off x="1066209" y="4030039"/>
                  <a:ext cx="21339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980000"/>
                  </a:solidFill>
                  <a:prstDash val="solid"/>
                  <a:round/>
                  <a:headEnd type="stealth" w="med" len="med"/>
                  <a:tailEnd type="stealth" w="med" len="med"/>
                </a:ln>
              </p:spPr>
            </p:cxnSp>
            <p:cxnSp>
              <p:nvCxnSpPr>
                <p:cNvPr id="75" name="Google Shape;100;p16"/>
                <p:cNvCxnSpPr/>
                <p:nvPr/>
              </p:nvCxnSpPr>
              <p:spPr>
                <a:xfrm>
                  <a:off x="718422" y="5399171"/>
                  <a:ext cx="365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073763"/>
                  </a:solidFill>
                  <a:prstDash val="solid"/>
                  <a:round/>
                  <a:headEnd type="stealth" w="med" len="med"/>
                  <a:tailEnd type="stealth" w="med" len="med"/>
                </a:ln>
              </p:spPr>
            </p:cxnSp>
            <p:sp>
              <p:nvSpPr>
                <p:cNvPr id="76" name="Google Shape;101;p16"/>
                <p:cNvSpPr txBox="1"/>
                <p:nvPr/>
              </p:nvSpPr>
              <p:spPr>
                <a:xfrm>
                  <a:off x="1189997" y="5215945"/>
                  <a:ext cx="996300" cy="424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r>
                    <a:rPr lang="ru" sz="1300" kern="0">
                      <a:solidFill>
                        <a:srgbClr val="073763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Tref delay</a:t>
                  </a:r>
                  <a:endParaRPr sz="1300" kern="0">
                    <a:solidFill>
                      <a:srgbClr val="073763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" name="Google Shape;104;p16"/>
                <p:cNvSpPr txBox="1"/>
                <p:nvPr/>
              </p:nvSpPr>
              <p:spPr>
                <a:xfrm>
                  <a:off x="1227085" y="3140521"/>
                  <a:ext cx="2472000" cy="1174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r>
                    <a:rPr lang="ru" sz="1400" kern="0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Tref may be provided by </a:t>
                  </a:r>
                  <a:endParaRPr sz="1400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  <a:p>
                  <a:pPr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r>
                    <a:rPr lang="ru" sz="1400" kern="0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- outer generator (T0)</a:t>
                  </a:r>
                  <a:endParaRPr sz="1400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  <a:p>
                  <a:pPr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r>
                    <a:rPr lang="ru" sz="1400" kern="0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- inner generator (PTRG)</a:t>
                  </a:r>
                  <a:endParaRPr sz="1400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" name="Google Shape;108;p16"/>
                <p:cNvSpPr txBox="1"/>
                <p:nvPr/>
              </p:nvSpPr>
              <p:spPr>
                <a:xfrm>
                  <a:off x="1479366" y="4525988"/>
                  <a:ext cx="1344125" cy="28286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r>
                    <a:rPr lang="ru" sz="1600" kern="0" dirty="0">
                      <a:solidFill>
                        <a:srgbClr val="FFC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Full range!</a:t>
                  </a:r>
                  <a:endParaRPr sz="1600" kern="0" dirty="0">
                    <a:solidFill>
                      <a:srgbClr val="FFC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32" name="Text Box 5">
            <a:extLst>
              <a:ext uri="{FF2B5EF4-FFF2-40B4-BE49-F238E27FC236}">
                <a16:creationId xmlns:a16="http://schemas.microsoft.com/office/drawing/2014/main" id="{8BE2E1E1-6902-AD1D-2F78-1C4939780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927" y="207676"/>
            <a:ext cx="1824270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GB" alt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SPD Phase0</a:t>
            </a:r>
          </a:p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GB" alt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50" name="Группа 49"/>
          <p:cNvGrpSpPr/>
          <p:nvPr/>
        </p:nvGrpSpPr>
        <p:grpSpPr>
          <a:xfrm>
            <a:off x="6157912" y="929624"/>
            <a:ext cx="3058863" cy="2492927"/>
            <a:chOff x="-114728" y="1115541"/>
            <a:chExt cx="3058863" cy="2492927"/>
          </a:xfrm>
        </p:grpSpPr>
        <p:sp>
          <p:nvSpPr>
            <p:cNvPr id="51" name="Google Shape;178;p19"/>
            <p:cNvSpPr txBox="1"/>
            <p:nvPr/>
          </p:nvSpPr>
          <p:spPr>
            <a:xfrm>
              <a:off x="16835" y="2151500"/>
              <a:ext cx="1396503" cy="4619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SiPM's</a:t>
              </a:r>
              <a:r>
                <a:rPr lang="en-US" sz="1600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ru" sz="1600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array</a:t>
              </a:r>
              <a:endParaRPr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187;p19"/>
            <p:cNvSpPr txBox="1"/>
            <p:nvPr/>
          </p:nvSpPr>
          <p:spPr>
            <a:xfrm>
              <a:off x="-114728" y="1115541"/>
              <a:ext cx="3058863" cy="50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ru" sz="2000" b="1" dirty="0" smtClean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Tests </a:t>
              </a:r>
              <a:r>
                <a:rPr lang="ru" sz="2000" b="1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with </a:t>
              </a:r>
              <a:r>
                <a:rPr lang="en-US" sz="2000" b="1" dirty="0" err="1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SiPM’s</a:t>
              </a:r>
              <a:r>
                <a:rPr lang="en-US" sz="2000" b="1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000" b="1" dirty="0" smtClean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array</a:t>
              </a:r>
              <a:endParaRPr lang="en-US" altLang="ru-RU" sz="2000" b="1" dirty="0">
                <a:solidFill>
                  <a:schemeClr val="tx1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3" name="Google Shape;188;p19"/>
            <p:cNvSpPr/>
            <p:nvPr/>
          </p:nvSpPr>
          <p:spPr>
            <a:xfrm>
              <a:off x="435536" y="2764598"/>
              <a:ext cx="631200" cy="319200"/>
            </a:xfrm>
            <a:prstGeom prst="rect">
              <a:avLst/>
            </a:prstGeom>
            <a:solidFill>
              <a:srgbClr val="D9D9D9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Inner generator (Tref)</a:t>
              </a:r>
              <a:endParaRPr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189;p19"/>
            <p:cNvSpPr/>
            <p:nvPr/>
          </p:nvSpPr>
          <p:spPr>
            <a:xfrm>
              <a:off x="1336334" y="2764958"/>
              <a:ext cx="630900" cy="319200"/>
            </a:xfrm>
            <a:prstGeom prst="rect">
              <a:avLst/>
            </a:prstGeom>
            <a:solidFill>
              <a:srgbClr val="D9D9D9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800">
                  <a:latin typeface="Calibri"/>
                  <a:ea typeface="Calibri"/>
                  <a:cs typeface="Calibri"/>
                  <a:sym typeface="Calibri"/>
                </a:rPr>
                <a:t>FERS</a:t>
              </a:r>
              <a:endParaRPr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190;p19"/>
            <p:cNvSpPr/>
            <p:nvPr/>
          </p:nvSpPr>
          <p:spPr>
            <a:xfrm>
              <a:off x="1336334" y="3289268"/>
              <a:ext cx="630900" cy="319200"/>
            </a:xfrm>
            <a:prstGeom prst="rect">
              <a:avLst/>
            </a:prstGeom>
            <a:solidFill>
              <a:srgbClr val="F4CCCC"/>
            </a:solidFill>
            <a:ln w="9525" cap="flat" cmpd="sng">
              <a:solidFill>
                <a:srgbClr val="5B0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Data</a:t>
              </a:r>
              <a:endParaRPr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191;p19"/>
            <p:cNvSpPr/>
            <p:nvPr/>
          </p:nvSpPr>
          <p:spPr>
            <a:xfrm>
              <a:off x="435536" y="1704343"/>
              <a:ext cx="631200" cy="319200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rgbClr val="274E1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Generator (signal)</a:t>
              </a:r>
              <a:endParaRPr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7" name="Google Shape;192;p19"/>
            <p:cNvCxnSpPr>
              <a:stCxn id="53" idx="3"/>
              <a:endCxn id="54" idx="1"/>
            </p:cNvCxnSpPr>
            <p:nvPr/>
          </p:nvCxnSpPr>
          <p:spPr>
            <a:xfrm>
              <a:off x="1066736" y="2924198"/>
              <a:ext cx="269700" cy="600"/>
            </a:xfrm>
            <a:prstGeom prst="bentConnector3">
              <a:avLst>
                <a:gd name="adj1" fmla="val 50021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8" name="Google Shape;193;p19"/>
            <p:cNvCxnSpPr>
              <a:stCxn id="54" idx="2"/>
              <a:endCxn id="55" idx="0"/>
            </p:cNvCxnSpPr>
            <p:nvPr/>
          </p:nvCxnSpPr>
          <p:spPr>
            <a:xfrm rot="-5400000" flipH="1">
              <a:off x="1549484" y="3186458"/>
              <a:ext cx="205200" cy="600"/>
            </a:xfrm>
            <a:prstGeom prst="bentConnector3">
              <a:avLst>
                <a:gd name="adj1" fmla="val 49999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9" name="Google Shape;194;p19"/>
            <p:cNvCxnSpPr>
              <a:stCxn id="56" idx="3"/>
              <a:endCxn id="60" idx="1"/>
            </p:cNvCxnSpPr>
            <p:nvPr/>
          </p:nvCxnSpPr>
          <p:spPr>
            <a:xfrm>
              <a:off x="1066736" y="1863943"/>
              <a:ext cx="269700" cy="600"/>
            </a:xfrm>
            <a:prstGeom prst="bentConnector3">
              <a:avLst>
                <a:gd name="adj1" fmla="val 50003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60" name="Google Shape;195;p19"/>
            <p:cNvSpPr/>
            <p:nvPr/>
          </p:nvSpPr>
          <p:spPr>
            <a:xfrm>
              <a:off x="1336468" y="1704698"/>
              <a:ext cx="630900" cy="319200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rgbClr val="274E1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LED</a:t>
              </a:r>
              <a:endParaRPr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196;p19"/>
            <p:cNvSpPr/>
            <p:nvPr/>
          </p:nvSpPr>
          <p:spPr>
            <a:xfrm>
              <a:off x="1336468" y="2226166"/>
              <a:ext cx="630900" cy="319200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rgbClr val="274E1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SiPM</a:t>
              </a:r>
              <a:endParaRPr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2" name="Google Shape;197;p19"/>
            <p:cNvCxnSpPr>
              <a:stCxn id="60" idx="2"/>
              <a:endCxn id="61" idx="0"/>
            </p:cNvCxnSpPr>
            <p:nvPr/>
          </p:nvCxnSpPr>
          <p:spPr>
            <a:xfrm rot="-5400000" flipH="1">
              <a:off x="1551118" y="2124698"/>
              <a:ext cx="202200" cy="600"/>
            </a:xfrm>
            <a:prstGeom prst="bentConnector3">
              <a:avLst>
                <a:gd name="adj1" fmla="val 49975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63" name="Google Shape;198;p19"/>
            <p:cNvCxnSpPr>
              <a:stCxn id="61" idx="2"/>
              <a:endCxn id="54" idx="0"/>
            </p:cNvCxnSpPr>
            <p:nvPr/>
          </p:nvCxnSpPr>
          <p:spPr>
            <a:xfrm rot="-5400000" flipH="1">
              <a:off x="1542418" y="2654866"/>
              <a:ext cx="219600" cy="600"/>
            </a:xfrm>
            <a:prstGeom prst="bentConnector3">
              <a:avLst>
                <a:gd name="adj1" fmla="val 5001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pic>
        <p:nvPicPr>
          <p:cNvPr id="64" name="Рисунок 6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9842" y="3633413"/>
            <a:ext cx="4728256" cy="2781327"/>
          </a:xfrm>
          <a:prstGeom prst="rect">
            <a:avLst/>
          </a:prstGeom>
        </p:spPr>
      </p:pic>
      <p:sp>
        <p:nvSpPr>
          <p:cNvPr id="65" name="Прямоугольник 64"/>
          <p:cNvSpPr/>
          <p:nvPr/>
        </p:nvSpPr>
        <p:spPr>
          <a:xfrm>
            <a:off x="3682460" y="6268632"/>
            <a:ext cx="32351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Continuous data reading</a:t>
            </a:r>
            <a:r>
              <a:rPr lang="ru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can be made only with </a:t>
            </a:r>
            <a:r>
              <a:rPr lang="ru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fine-tuning</a:t>
            </a:r>
            <a:r>
              <a:rPr lang="ru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board </a:t>
            </a:r>
            <a:r>
              <a:rPr lang="ru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parameters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lang="ru-RU" dirty="0"/>
          </a:p>
        </p:txBody>
      </p:sp>
      <p:sp>
        <p:nvSpPr>
          <p:cNvPr id="81" name="Прямоугольник 80"/>
          <p:cNvSpPr/>
          <p:nvPr/>
        </p:nvSpPr>
        <p:spPr>
          <a:xfrm>
            <a:off x="7326098" y="6632164"/>
            <a:ext cx="230299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upgrade f/w and tests </a:t>
            </a:r>
            <a:r>
              <a:rPr lang="en-US" alt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required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2034534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076826" y="2845407"/>
            <a:ext cx="4213704" cy="172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4404" tIns="37202" rIns="74404" bIns="37202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WenQuanYi Zen Hei Sharp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WenQuanYi Zen Hei Sharp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WenQuanYi Zen Hei Sharp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WenQuanYi Zen Hei Sharp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WenQuanYi Zen Hei Sharp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WenQuanYi Zen Hei Sharp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WenQuanYi Zen Hei Sharp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WenQuanYi Zen Hei Sharp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WenQuanYi Zen Hei Sharp" charset="0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Needs:</a:t>
            </a:r>
          </a:p>
          <a:p>
            <a:pPr>
              <a:lnSpc>
                <a:spcPct val="90000"/>
              </a:lnSpc>
            </a:pPr>
            <a:r>
              <a:rPr lang="en-US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Wheels 128 scintillator tiles each</a:t>
            </a:r>
          </a:p>
          <a:p>
            <a:pPr lvl="1">
              <a:lnSpc>
                <a:spcPct val="90000"/>
              </a:lnSpc>
            </a:pPr>
            <a:r>
              <a:rPr lang="en-US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-scintillator  -</a:t>
            </a:r>
            <a:r>
              <a:rPr lang="en-US" altLang="ru-RU" sz="2000" b="1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</a:t>
            </a:r>
          </a:p>
          <a:p>
            <a:pPr lvl="1">
              <a:lnSpc>
                <a:spcPct val="90000"/>
              </a:lnSpc>
            </a:pPr>
            <a:r>
              <a:rPr lang="en-US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-WLS – </a:t>
            </a:r>
            <a:r>
              <a:rPr lang="en-US" altLang="ru-RU" sz="2000" b="1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 </a:t>
            </a:r>
          </a:p>
          <a:p>
            <a:pPr lvl="1">
              <a:lnSpc>
                <a:spcPct val="90000"/>
              </a:lnSpc>
            </a:pPr>
            <a:r>
              <a:rPr lang="en-US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SiPM –  </a:t>
            </a:r>
            <a:r>
              <a:rPr lang="en-US" altLang="ru-RU" sz="2000" b="1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 </a:t>
            </a:r>
          </a:p>
          <a:p>
            <a:pPr>
              <a:lnSpc>
                <a:spcPct val="90000"/>
              </a:lnSpc>
            </a:pPr>
            <a:r>
              <a:rPr lang="en-US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alt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074" y="5888055"/>
            <a:ext cx="2956975" cy="1568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7455604" y="4413994"/>
            <a:ext cx="2232248" cy="1368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4404" tIns="37202" rIns="74404" bIns="37202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WenQuanYi Zen Hei Sharp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WenQuanYi Zen Hei Sharp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WenQuanYi Zen Hei Sharp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WenQuanYi Zen Hei Sharp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WenQuanYi Zen Hei Sharp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WenQuanYi Zen Hei Sharp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WenQuanYi Zen Hei Sharp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WenQuanYi Zen Hei Sharp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WenQuanYi Zen Hei Sharp" charset="0"/>
              </a:defRPr>
            </a:lvl9pPr>
          </a:lstStyle>
          <a:p>
            <a:pPr>
              <a:lnSpc>
                <a:spcPct val="90000"/>
              </a:lnSpc>
            </a:pPr>
            <a:endParaRPr lang="en-US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DT5202	  </a:t>
            </a:r>
            <a:r>
              <a:rPr lang="en-US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altLang="ru-RU" sz="2000" b="1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 </a:t>
            </a:r>
            <a:endParaRPr lang="en-US" altLang="ru-RU" sz="2000" b="1" dirty="0">
              <a:solidFill>
                <a:srgbClr val="00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DT5215 </a:t>
            </a:r>
            <a:r>
              <a:rPr lang="en-US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 – </a:t>
            </a:r>
            <a:r>
              <a:rPr lang="en-US" altLang="ru-RU" sz="2000" b="1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</a:t>
            </a:r>
          </a:p>
          <a:p>
            <a:pPr>
              <a:lnSpc>
                <a:spcPct val="90000"/>
              </a:lnSpc>
            </a:pPr>
            <a:r>
              <a:rPr lang="en-US" alt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Optical fiber</a:t>
            </a:r>
            <a:r>
              <a:rPr lang="en-US" altLang="ru-RU" sz="2000" b="1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altLang="ru-RU" sz="2000" b="1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</a:t>
            </a:r>
            <a:endParaRPr lang="en-US" altLang="ru-RU" sz="2000" b="1" dirty="0">
              <a:solidFill>
                <a:srgbClr val="00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0" y="0"/>
            <a:ext cx="10080625" cy="427969"/>
            <a:chOff x="0" y="0"/>
            <a:chExt cx="10080625" cy="639789"/>
          </a:xfrm>
        </p:grpSpPr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id="{1935711F-B286-C615-B48F-5947EC6C58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080625" cy="592524"/>
            </a:xfrm>
            <a:prstGeom prst="rect">
              <a:avLst/>
            </a:prstGeom>
            <a:solidFill>
              <a:srgbClr val="191966"/>
            </a:solidFill>
            <a:ln w="9360" cap="sq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  <p:sp>
          <p:nvSpPr>
            <p:cNvPr id="15" name="Rectangle 3">
              <a:extLst>
                <a:ext uri="{FF2B5EF4-FFF2-40B4-BE49-F238E27FC236}">
                  <a16:creationId xmlns:a16="http://schemas.microsoft.com/office/drawing/2014/main" id="{8A5F0333-7783-C56A-54CB-76CB665EE0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256213" cy="592524"/>
            </a:xfrm>
            <a:prstGeom prst="rect">
              <a:avLst/>
            </a:prstGeom>
            <a:solidFill>
              <a:srgbClr val="000000"/>
            </a:solidFill>
            <a:ln w="9360" cap="sq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  <p:sp>
          <p:nvSpPr>
            <p:cNvPr id="16" name="Text Box 4">
              <a:extLst>
                <a:ext uri="{FF2B5EF4-FFF2-40B4-BE49-F238E27FC236}">
                  <a16:creationId xmlns:a16="http://schemas.microsoft.com/office/drawing/2014/main" id="{D6D1D4F4-000D-268C-CE13-968A138F05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09597" y="15075"/>
              <a:ext cx="3921165" cy="526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/>
              <a:r>
                <a:rPr lang="fr-FR" sz="1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Xe124</a:t>
              </a:r>
              <a:r>
                <a:rPr lang="fr-FR" sz="1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target collisions  (FT mode</a:t>
              </a:r>
              <a:r>
                <a:rPr lang="fr-FR" sz="1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 Box 5">
              <a:extLst>
                <a:ext uri="{FF2B5EF4-FFF2-40B4-BE49-F238E27FC236}">
                  <a16:creationId xmlns:a16="http://schemas.microsoft.com/office/drawing/2014/main" id="{8BE2E1E1-6902-AD1D-2F78-1C4939780D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9558" y="38387"/>
              <a:ext cx="1824270" cy="601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GB" altLang="ru-RU" sz="2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SPD </a:t>
              </a:r>
              <a:r>
                <a:rPr lang="en-GB" altLang="ru-RU" sz="20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Phase0</a:t>
              </a:r>
              <a:endParaRPr lang="en-GB" alt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idx="10"/>
          </p:nvPr>
        </p:nvSpPr>
        <p:spPr>
          <a:xfrm>
            <a:off x="9687852" y="7069137"/>
            <a:ext cx="392773" cy="490538"/>
          </a:xfrm>
        </p:spPr>
        <p:txBody>
          <a:bodyPr/>
          <a:lstStyle/>
          <a:p>
            <a:fld id="{2F9C3FC2-4B50-42F1-A690-2137603AC2BD}" type="slidenum">
              <a:rPr lang="ru-RU" altLang="ru-RU" smtClean="0"/>
              <a:pPr/>
              <a:t>3</a:t>
            </a:fld>
            <a:endParaRPr lang="ru-RU" alt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165751" y="5340467"/>
            <a:ext cx="325604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30% </a:t>
            </a:r>
            <a:r>
              <a:rPr lang="en-US" b="1" dirty="0" err="1" smtClean="0">
                <a:solidFill>
                  <a:schemeClr val="tx1"/>
                </a:solidFill>
              </a:rPr>
              <a:t>boronated</a:t>
            </a:r>
            <a:r>
              <a:rPr lang="en-US" b="1" dirty="0" smtClean="0">
                <a:solidFill>
                  <a:schemeClr val="tx1"/>
                </a:solidFill>
              </a:rPr>
              <a:t> polyethylene plates (</a:t>
            </a:r>
            <a:r>
              <a:rPr lang="ru-RU" b="1" dirty="0" smtClean="0">
                <a:solidFill>
                  <a:schemeClr val="tx1"/>
                </a:solidFill>
              </a:rPr>
              <a:t>ПБ-30</a:t>
            </a:r>
            <a:r>
              <a:rPr lang="en-US" b="1" dirty="0" smtClean="0">
                <a:solidFill>
                  <a:schemeClr val="tx1"/>
                </a:solidFill>
              </a:rPr>
              <a:t>) 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for BBC/ZDC SPD</a:t>
            </a:r>
          </a:p>
          <a:p>
            <a:pPr algn="ctr"/>
            <a:endParaRPr lang="en-US" b="1" dirty="0" smtClean="0">
              <a:solidFill>
                <a:schemeClr val="tx1"/>
              </a:solidFill>
            </a:endParaRPr>
          </a:p>
          <a:p>
            <a:pPr algn="ctr"/>
            <a:r>
              <a:rPr lang="ru-RU" b="1" dirty="0">
                <a:solidFill>
                  <a:srgbClr val="FF0000"/>
                </a:solidFill>
              </a:rPr>
              <a:t>ООО «НПК Динамика»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(</a:t>
            </a:r>
            <a:r>
              <a:rPr lang="ru-RU" b="1" dirty="0" smtClean="0">
                <a:solidFill>
                  <a:schemeClr val="tx1"/>
                </a:solidFill>
              </a:rPr>
              <a:t>700х500х50</a:t>
            </a:r>
            <a:r>
              <a:rPr lang="en-US" b="1" dirty="0" smtClean="0">
                <a:solidFill>
                  <a:schemeClr val="tx1"/>
                </a:solidFill>
              </a:rPr>
              <a:t> mm^3)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98814" y="7019769"/>
            <a:ext cx="29899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>
                <a:solidFill>
                  <a:srgbClr val="00B050"/>
                </a:solidFill>
              </a:rPr>
              <a:t>purchase</a:t>
            </a:r>
            <a:r>
              <a:rPr lang="ru-RU" sz="2400" b="1" dirty="0">
                <a:solidFill>
                  <a:srgbClr val="00B050"/>
                </a:solidFill>
              </a:rPr>
              <a:t> is </a:t>
            </a:r>
            <a:r>
              <a:rPr lang="ru-RU" sz="2400" b="1" dirty="0" err="1">
                <a:solidFill>
                  <a:srgbClr val="00B050"/>
                </a:solidFill>
              </a:rPr>
              <a:t>agreed</a:t>
            </a:r>
            <a:endParaRPr lang="ru-RU" sz="2400" b="1" dirty="0">
              <a:solidFill>
                <a:srgbClr val="00B050"/>
              </a:solidFill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825294" y="2597451"/>
            <a:ext cx="5303905" cy="2401315"/>
            <a:chOff x="906009" y="2656021"/>
            <a:chExt cx="5303905" cy="240131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3426325" y="4595671"/>
              <a:ext cx="185980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rgbClr val="FFC000"/>
                  </a:solidFill>
                </a:rPr>
                <a:t>In progress</a:t>
              </a:r>
              <a:endParaRPr lang="ru-RU" sz="2400" b="1" dirty="0">
                <a:solidFill>
                  <a:srgbClr val="FFC000"/>
                </a:solidFill>
              </a:endParaRPr>
            </a:p>
          </p:txBody>
        </p:sp>
        <p:pic>
          <p:nvPicPr>
            <p:cNvPr id="26" name="Рисунок 25"/>
            <p:cNvPicPr>
              <a:picLocks noChangeAspect="1"/>
            </p:cNvPicPr>
            <p:nvPr/>
          </p:nvPicPr>
          <p:blipFill rotWithShape="1">
            <a:blip r:embed="rId4"/>
            <a:srcRect l="5566" t="13735" r="8568" b="6761"/>
            <a:stretch/>
          </p:blipFill>
          <p:spPr>
            <a:xfrm>
              <a:off x="906009" y="2656021"/>
              <a:ext cx="5151122" cy="1859831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5447549" y="4294329"/>
              <a:ext cx="762365" cy="739900"/>
            </a:xfrm>
            <a:prstGeom prst="rect">
              <a:avLst/>
            </a:prstGeom>
          </p:spPr>
        </p:pic>
      </p:grpSp>
      <p:grpSp>
        <p:nvGrpSpPr>
          <p:cNvPr id="25" name="Группа 24"/>
          <p:cNvGrpSpPr/>
          <p:nvPr/>
        </p:nvGrpSpPr>
        <p:grpSpPr>
          <a:xfrm>
            <a:off x="86772" y="4767933"/>
            <a:ext cx="3024968" cy="2570751"/>
            <a:chOff x="121803" y="4577972"/>
            <a:chExt cx="3024968" cy="2570751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19518" r="9994" b="13170"/>
            <a:stretch/>
          </p:blipFill>
          <p:spPr>
            <a:xfrm>
              <a:off x="121803" y="4577972"/>
              <a:ext cx="3024968" cy="2166532"/>
            </a:xfrm>
            <a:prstGeom prst="rect">
              <a:avLst/>
            </a:prstGeom>
          </p:spPr>
        </p:pic>
        <p:sp>
          <p:nvSpPr>
            <p:cNvPr id="28" name="Прямоугольник 27"/>
            <p:cNvSpPr/>
            <p:nvPr/>
          </p:nvSpPr>
          <p:spPr>
            <a:xfrm>
              <a:off x="378163" y="6779391"/>
              <a:ext cx="24846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t</a:t>
              </a:r>
              <a:r>
                <a:rPr lang="en-US" b="1" dirty="0" smtClean="0">
                  <a:solidFill>
                    <a:srgbClr val="FF0000"/>
                  </a:solidFill>
                </a:rPr>
                <a:t>hanks to V. </a:t>
              </a:r>
              <a:r>
                <a:rPr lang="en-US" b="1" dirty="0" err="1">
                  <a:solidFill>
                    <a:srgbClr val="FF0000"/>
                  </a:solidFill>
                </a:rPr>
                <a:t>Poliakov</a:t>
              </a:r>
              <a:endParaRPr lang="ru-RU" dirty="0"/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102482" y="426962"/>
            <a:ext cx="6757056" cy="4143752"/>
            <a:chOff x="3383437" y="475352"/>
            <a:chExt cx="6757056" cy="4143752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3383437" y="475352"/>
              <a:ext cx="6757056" cy="2161881"/>
              <a:chOff x="3493532" y="519003"/>
              <a:chExt cx="6757056" cy="2161881"/>
            </a:xfrm>
          </p:grpSpPr>
          <p:grpSp>
            <p:nvGrpSpPr>
              <p:cNvPr id="20" name="Группа 19"/>
              <p:cNvGrpSpPr/>
              <p:nvPr/>
            </p:nvGrpSpPr>
            <p:grpSpPr>
              <a:xfrm>
                <a:off x="3493532" y="519822"/>
                <a:ext cx="6757056" cy="2161062"/>
                <a:chOff x="3748728" y="1626172"/>
                <a:chExt cx="6033589" cy="1965391"/>
              </a:xfrm>
            </p:grpSpPr>
            <p:pic>
              <p:nvPicPr>
                <p:cNvPr id="18" name="Рисунок 17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sharpenSoften amount="25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48728" y="1626172"/>
                  <a:ext cx="5851755" cy="1965391"/>
                </a:xfrm>
                <a:prstGeom prst="rect">
                  <a:avLst/>
                </a:prstGeom>
              </p:spPr>
            </p:pic>
            <p:sp>
              <p:nvSpPr>
                <p:cNvPr id="8" name="Прямоугольник 7"/>
                <p:cNvSpPr/>
                <p:nvPr/>
              </p:nvSpPr>
              <p:spPr>
                <a:xfrm>
                  <a:off x="8350658" y="1640960"/>
                  <a:ext cx="1431659" cy="41986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ru-RU" sz="2400" b="1" strike="dblStrike" dirty="0" smtClean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MPD pipe </a:t>
                  </a:r>
                  <a:endParaRPr lang="ru-RU" sz="2400" strike="dblStrike" dirty="0"/>
                </a:p>
              </p:txBody>
            </p:sp>
          </p:grpSp>
          <p:sp>
            <p:nvSpPr>
              <p:cNvPr id="22" name="Прямоугольник 21"/>
              <p:cNvSpPr/>
              <p:nvPr/>
            </p:nvSpPr>
            <p:spPr bwMode="auto">
              <a:xfrm>
                <a:off x="3493532" y="519003"/>
                <a:ext cx="869170" cy="468083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</p:grpSp>
        <p:cxnSp>
          <p:nvCxnSpPr>
            <p:cNvPr id="30" name="Прямая соединительная линия 29"/>
            <p:cNvCxnSpPr/>
            <p:nvPr/>
          </p:nvCxnSpPr>
          <p:spPr bwMode="auto">
            <a:xfrm>
              <a:off x="5722983" y="709393"/>
              <a:ext cx="5996" cy="3909711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Прямая соединительная линия 31"/>
            <p:cNvCxnSpPr/>
            <p:nvPr/>
          </p:nvCxnSpPr>
          <p:spPr bwMode="auto">
            <a:xfrm flipH="1">
              <a:off x="7659483" y="676623"/>
              <a:ext cx="13712" cy="3908868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9" name="Прямоугольник 28"/>
          <p:cNvSpPr/>
          <p:nvPr/>
        </p:nvSpPr>
        <p:spPr>
          <a:xfrm>
            <a:off x="6780194" y="465012"/>
            <a:ext cx="3173739" cy="17030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</a:rPr>
              <a:t>Pipe </a:t>
            </a:r>
            <a:r>
              <a:rPr lang="en-US" b="1" dirty="0">
                <a:solidFill>
                  <a:schemeClr val="tx1"/>
                </a:solidFill>
              </a:rPr>
              <a:t>(Al or Fe) </a:t>
            </a: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dirty="0" smtClean="0">
                <a:solidFill>
                  <a:schemeClr val="tx1"/>
                </a:solidFill>
              </a:rPr>
              <a:t>1.5 </a:t>
            </a:r>
            <a:r>
              <a:rPr lang="en-US" dirty="0">
                <a:solidFill>
                  <a:schemeClr val="tx1"/>
                </a:solidFill>
              </a:rPr>
              <a:t>mm thick, </a:t>
            </a:r>
            <a:r>
              <a:rPr lang="en-US" dirty="0" smtClean="0">
                <a:solidFill>
                  <a:schemeClr val="tx1"/>
                </a:solidFill>
              </a:rPr>
              <a:t>83 </a:t>
            </a:r>
            <a:r>
              <a:rPr lang="en-US" dirty="0">
                <a:solidFill>
                  <a:schemeClr val="tx1"/>
                </a:solidFill>
              </a:rPr>
              <a:t>mm diameter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kern="0" dirty="0" smtClean="0">
                <a:solidFill>
                  <a:schemeClr val="tx1"/>
                </a:solidFill>
              </a:rPr>
              <a:t>targets </a:t>
            </a:r>
            <a:r>
              <a:rPr lang="en-US" b="1" kern="0" dirty="0">
                <a:solidFill>
                  <a:schemeClr val="tx1"/>
                </a:solidFill>
              </a:rPr>
              <a:t>(Au, Cu</a:t>
            </a:r>
            <a:r>
              <a:rPr lang="en-US" b="1" kern="0" dirty="0" smtClean="0">
                <a:solidFill>
                  <a:schemeClr val="tx1"/>
                </a:solidFill>
              </a:rPr>
              <a:t>).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kern="0" dirty="0" smtClean="0">
                <a:solidFill>
                  <a:schemeClr val="tx1"/>
                </a:solidFill>
              </a:rPr>
              <a:t>distance</a:t>
            </a:r>
            <a:r>
              <a:rPr lang="en-US" kern="0" dirty="0" smtClean="0">
                <a:solidFill>
                  <a:schemeClr val="tx1"/>
                </a:solidFill>
              </a:rPr>
              <a:t> </a:t>
            </a:r>
            <a:r>
              <a:rPr lang="en-US" kern="0" dirty="0">
                <a:solidFill>
                  <a:schemeClr val="tx1"/>
                </a:solidFill>
              </a:rPr>
              <a:t>to collision point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8256645" y="2117268"/>
            <a:ext cx="1871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talk by </a:t>
            </a:r>
            <a:r>
              <a:rPr lang="en-US" altLang="ru-RU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Volkov I</a:t>
            </a:r>
            <a:r>
              <a:rPr lang="en-US" altLang="ru-RU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62681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0"/>
          <p:cNvSpPr txBox="1">
            <a:spLocks noGrp="1"/>
          </p:cNvSpPr>
          <p:nvPr>
            <p:ph type="sldNum" idx="12"/>
          </p:nvPr>
        </p:nvSpPr>
        <p:spPr>
          <a:xfrm>
            <a:off x="9440589" y="6948189"/>
            <a:ext cx="474927" cy="340651"/>
          </a:xfrm>
          <a:prstGeom prst="rect">
            <a:avLst/>
          </a:prstGeom>
        </p:spPr>
        <p:txBody>
          <a:bodyPr spcFirstLastPara="1" wrap="square" lIns="100790" tIns="100790" rIns="100790" bIns="100790" anchor="ctr" anchorCtr="0">
            <a:normAutofit fontScale="62500" lnSpcReduction="20000"/>
          </a:bodyPr>
          <a:lstStyle/>
          <a:p>
            <a:pPr defTabSz="100803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ru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00803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30</a:t>
            </a:fld>
            <a:endParaRPr kern="0" dirty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575066" y="4846066"/>
            <a:ext cx="3771230" cy="2255505"/>
            <a:chOff x="5632688" y="1367348"/>
            <a:chExt cx="3388457" cy="1457276"/>
          </a:xfrm>
        </p:grpSpPr>
        <p:pic>
          <p:nvPicPr>
            <p:cNvPr id="319" name="Google Shape;319;p30"/>
            <p:cNvPicPr preferRelativeResize="0"/>
            <p:nvPr/>
          </p:nvPicPr>
          <p:blipFill rotWithShape="1">
            <a:blip r:embed="rId3">
              <a:alphaModFix/>
            </a:blip>
            <a:srcRect t="5891"/>
            <a:stretch/>
          </p:blipFill>
          <p:spPr>
            <a:xfrm>
              <a:off x="5632688" y="1367348"/>
              <a:ext cx="3388457" cy="14572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2" name="Google Shape;322;p30"/>
            <p:cNvSpPr txBox="1"/>
            <p:nvPr/>
          </p:nvSpPr>
          <p:spPr>
            <a:xfrm>
              <a:off x="5974934" y="1454517"/>
              <a:ext cx="2703900" cy="33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0790" tIns="100790" rIns="100790" bIns="100790" anchor="t" anchorCtr="0">
              <a:noAutofit/>
            </a:bodyPr>
            <a:lstStyle/>
            <a:p>
              <a:pPr defTabSz="100803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ru" sz="1102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link[0]-unit[0]</a:t>
              </a:r>
              <a:endParaRPr sz="1102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defTabSz="100803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ru" sz="1102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link[1]-unit[1]</a:t>
              </a:r>
              <a:endParaRPr sz="1102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defTabSz="100803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</a:pPr>
              <a:r>
                <a:rPr lang="ru" sz="1102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link[2]-unit[2]</a:t>
              </a:r>
              <a:endParaRPr sz="1102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6225039" y="1766988"/>
            <a:ext cx="3771230" cy="1856815"/>
            <a:chOff x="2043927" y="3106249"/>
            <a:chExt cx="3388457" cy="1425733"/>
          </a:xfrm>
        </p:grpSpPr>
        <p:pic>
          <p:nvPicPr>
            <p:cNvPr id="318" name="Google Shape;318;p30"/>
            <p:cNvPicPr preferRelativeResize="0"/>
            <p:nvPr/>
          </p:nvPicPr>
          <p:blipFill rotWithShape="1">
            <a:blip r:embed="rId4">
              <a:alphaModFix/>
            </a:blip>
            <a:srcRect t="7927"/>
            <a:stretch/>
          </p:blipFill>
          <p:spPr>
            <a:xfrm>
              <a:off x="2043927" y="3106249"/>
              <a:ext cx="3388457" cy="14257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3" name="Google Shape;323;p30"/>
            <p:cNvSpPr txBox="1"/>
            <p:nvPr/>
          </p:nvSpPr>
          <p:spPr>
            <a:xfrm>
              <a:off x="2386173" y="3165388"/>
              <a:ext cx="2703900" cy="33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0790" tIns="100790" rIns="100790" bIns="100790" anchor="t" anchorCtr="0">
              <a:noAutofit/>
            </a:bodyPr>
            <a:lstStyle/>
            <a:p>
              <a:pPr defTabSz="100803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ru" sz="1102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link[0]-unit[0,1,2]</a:t>
              </a:r>
              <a:endParaRPr sz="1102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267935" y="1496207"/>
            <a:ext cx="2086426" cy="2215837"/>
            <a:chOff x="982802" y="1453920"/>
            <a:chExt cx="2086426" cy="2215837"/>
          </a:xfrm>
        </p:grpSpPr>
        <p:sp>
          <p:nvSpPr>
            <p:cNvPr id="325" name="Google Shape;325;p30"/>
            <p:cNvSpPr/>
            <p:nvPr/>
          </p:nvSpPr>
          <p:spPr>
            <a:xfrm>
              <a:off x="982802" y="1453920"/>
              <a:ext cx="912813" cy="461698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rgbClr val="274E1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0790" tIns="100790" rIns="100790" bIns="100790" anchor="ctr" anchorCtr="0">
              <a:noAutofit/>
            </a:bodyPr>
            <a:lstStyle/>
            <a:p>
              <a:pPr algn="ctr" defTabSz="100803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ru" sz="992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Generator (signal)</a:t>
              </a:r>
              <a:endParaRPr sz="992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30"/>
            <p:cNvSpPr/>
            <p:nvPr/>
          </p:nvSpPr>
          <p:spPr>
            <a:xfrm>
              <a:off x="2148836" y="2259354"/>
              <a:ext cx="912813" cy="461698"/>
            </a:xfrm>
            <a:prstGeom prst="rect">
              <a:avLst/>
            </a:prstGeom>
            <a:solidFill>
              <a:srgbClr val="D9D9D9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0790" tIns="100790" rIns="100790" bIns="100790" anchor="ctr" anchorCtr="0">
              <a:noAutofit/>
            </a:bodyPr>
            <a:lstStyle/>
            <a:p>
              <a:pPr algn="ctr" defTabSz="100803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ru" sz="992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FERS</a:t>
              </a:r>
              <a:endParaRPr sz="992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30"/>
            <p:cNvSpPr/>
            <p:nvPr/>
          </p:nvSpPr>
          <p:spPr>
            <a:xfrm>
              <a:off x="2156415" y="3208059"/>
              <a:ext cx="912813" cy="461698"/>
            </a:xfrm>
            <a:prstGeom prst="rect">
              <a:avLst/>
            </a:prstGeom>
            <a:solidFill>
              <a:srgbClr val="F4CCCC"/>
            </a:solidFill>
            <a:ln w="9525" cap="flat" cmpd="sng">
              <a:solidFill>
                <a:srgbClr val="5B0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0790" tIns="100790" rIns="100790" bIns="100790" anchor="ctr" anchorCtr="0">
              <a:noAutofit/>
            </a:bodyPr>
            <a:lstStyle/>
            <a:p>
              <a:pPr algn="ctr" defTabSz="100803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</a:pPr>
              <a:r>
                <a:rPr lang="ru" sz="992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Data</a:t>
              </a:r>
              <a:endParaRPr sz="992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30"/>
            <p:cNvSpPr/>
            <p:nvPr/>
          </p:nvSpPr>
          <p:spPr>
            <a:xfrm>
              <a:off x="986632" y="2393508"/>
              <a:ext cx="912813" cy="461698"/>
            </a:xfrm>
            <a:prstGeom prst="rect">
              <a:avLst/>
            </a:prstGeom>
            <a:solidFill>
              <a:srgbClr val="D9D9D9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0790" tIns="100790" rIns="100790" bIns="100790" anchor="ctr" anchorCtr="0">
              <a:noAutofit/>
            </a:bodyPr>
            <a:lstStyle/>
            <a:p>
              <a:pPr algn="ctr" defTabSz="100803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ru" sz="992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Inner generator (Tref)</a:t>
              </a:r>
              <a:endParaRPr sz="992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29" name="Google Shape;329;p30"/>
            <p:cNvCxnSpPr>
              <a:stCxn id="325" idx="3"/>
              <a:endCxn id="326" idx="0"/>
            </p:cNvCxnSpPr>
            <p:nvPr/>
          </p:nvCxnSpPr>
          <p:spPr>
            <a:xfrm>
              <a:off x="1895616" y="1684769"/>
              <a:ext cx="709627" cy="574586"/>
            </a:xfrm>
            <a:prstGeom prst="bentConnector2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30" name="Google Shape;330;p30"/>
            <p:cNvCxnSpPr>
              <a:stCxn id="326" idx="2"/>
              <a:endCxn id="327" idx="0"/>
            </p:cNvCxnSpPr>
            <p:nvPr/>
          </p:nvCxnSpPr>
          <p:spPr>
            <a:xfrm rot="16200000" flipH="1">
              <a:off x="2365529" y="2960765"/>
              <a:ext cx="487006" cy="7579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31" name="Google Shape;331;p30"/>
            <p:cNvCxnSpPr>
              <a:stCxn id="328" idx="3"/>
              <a:endCxn id="326" idx="1"/>
            </p:cNvCxnSpPr>
            <p:nvPr/>
          </p:nvCxnSpPr>
          <p:spPr>
            <a:xfrm flipV="1">
              <a:off x="1899446" y="2490204"/>
              <a:ext cx="249391" cy="134154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24" name="Группа 23"/>
          <p:cNvGrpSpPr/>
          <p:nvPr/>
        </p:nvGrpSpPr>
        <p:grpSpPr>
          <a:xfrm>
            <a:off x="2252050" y="1115541"/>
            <a:ext cx="4383316" cy="3468578"/>
            <a:chOff x="5905641" y="726713"/>
            <a:chExt cx="3257555" cy="2718729"/>
          </a:xfrm>
        </p:grpSpPr>
        <p:grpSp>
          <p:nvGrpSpPr>
            <p:cNvPr id="25" name="Группа 24"/>
            <p:cNvGrpSpPr/>
            <p:nvPr/>
          </p:nvGrpSpPr>
          <p:grpSpPr>
            <a:xfrm>
              <a:off x="5905641" y="726713"/>
              <a:ext cx="3257555" cy="2718729"/>
              <a:chOff x="5905641" y="726713"/>
              <a:chExt cx="3257555" cy="2718729"/>
            </a:xfrm>
          </p:grpSpPr>
          <p:pic>
            <p:nvPicPr>
              <p:cNvPr id="27" name="Google Shape;72;p15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6277891" y="1073963"/>
                <a:ext cx="2432724" cy="16886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8" name="Google Shape;77;p15"/>
              <p:cNvSpPr txBox="1"/>
              <p:nvPr/>
            </p:nvSpPr>
            <p:spPr>
              <a:xfrm>
                <a:off x="5905641" y="2908173"/>
                <a:ext cx="3257555" cy="5372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0790" tIns="100790" rIns="100790" bIns="100790" anchor="t" anchorCtr="0">
                <a:noAutofit/>
              </a:bodyPr>
              <a:lstStyle/>
              <a:p>
                <a:pPr algn="ctr" defTabSz="1008035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r>
                  <a:rPr lang="en-US" sz="1543" b="1" kern="0" dirty="0" smtClea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LINKS (1 &amp; 0)</a:t>
                </a:r>
              </a:p>
              <a:p>
                <a:pPr algn="ctr" defTabSz="1008035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r>
                  <a:rPr lang="ru" sz="1543" kern="0" dirty="0" smtClea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Concentrator </a:t>
                </a:r>
                <a:r>
                  <a:rPr lang="ru" sz="154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to </a:t>
                </a:r>
                <a:r>
                  <a:rPr lang="ru" sz="1543" kern="0" dirty="0" smtClea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boards</a:t>
                </a:r>
                <a:r>
                  <a:rPr lang="en-US" sz="1543" kern="0" dirty="0" smtClea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ru" sz="1543" kern="0" dirty="0" smtClea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opto-fiber </a:t>
                </a:r>
                <a:r>
                  <a:rPr lang="ru" sz="154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connection</a:t>
                </a:r>
                <a:endParaRPr sz="154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78;p15"/>
              <p:cNvSpPr txBox="1">
                <a:spLocks/>
              </p:cNvSpPr>
              <p:nvPr/>
            </p:nvSpPr>
            <p:spPr>
              <a:xfrm>
                <a:off x="6205255" y="726713"/>
                <a:ext cx="2789314" cy="3817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0790" tIns="100790" rIns="100790" bIns="100790" anchor="t" anchorCtr="0">
                <a:normAutofit fontScale="92500" lnSpcReduction="20000"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 defTabSz="1008035" eaLnBrk="1" fontAlgn="auto" hangingPunct="1">
                  <a:buClr>
                    <a:srgbClr val="000000"/>
                  </a:buClr>
                  <a:buSzPts val="990"/>
                </a:pPr>
                <a:r>
                  <a:rPr lang="en-US" sz="2227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DT5215 (FW v. 6.0 </a:t>
                </a:r>
                <a:r>
                  <a:rPr lang="en-US" sz="2227" kern="0" dirty="0" smtClea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)</a:t>
                </a:r>
                <a:endParaRPr lang="en-US" sz="2227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26" name="Google Shape;83;p15"/>
            <p:cNvCxnSpPr/>
            <p:nvPr/>
          </p:nvCxnSpPr>
          <p:spPr>
            <a:xfrm flipV="1">
              <a:off x="7520668" y="2293668"/>
              <a:ext cx="13751" cy="686465"/>
            </a:xfrm>
            <a:prstGeom prst="straightConnector1">
              <a:avLst/>
            </a:prstGeom>
            <a:noFill/>
            <a:ln w="28575" cap="flat" cmpd="sng">
              <a:solidFill>
                <a:srgbClr val="1155CC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85725" dist="57150" dir="6360000" algn="bl" rotWithShape="0">
                <a:schemeClr val="lt1"/>
              </a:outerShdw>
            </a:effectLst>
          </p:spPr>
        </p:cxnSp>
      </p:grpSp>
      <p:grpSp>
        <p:nvGrpSpPr>
          <p:cNvPr id="34" name="Группа 33"/>
          <p:cNvGrpSpPr/>
          <p:nvPr/>
        </p:nvGrpSpPr>
        <p:grpSpPr>
          <a:xfrm>
            <a:off x="0" y="0"/>
            <a:ext cx="10080625" cy="834788"/>
            <a:chOff x="0" y="0"/>
            <a:chExt cx="10080625" cy="834788"/>
          </a:xfrm>
        </p:grpSpPr>
        <p:grpSp>
          <p:nvGrpSpPr>
            <p:cNvPr id="35" name="Группа 34"/>
            <p:cNvGrpSpPr/>
            <p:nvPr/>
          </p:nvGrpSpPr>
          <p:grpSpPr>
            <a:xfrm>
              <a:off x="0" y="0"/>
              <a:ext cx="10080625" cy="834788"/>
              <a:chOff x="0" y="0"/>
              <a:chExt cx="10080625" cy="834788"/>
            </a:xfrm>
          </p:grpSpPr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id="{1935711F-B286-C615-B48F-5947EC6C58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0080625" cy="834788"/>
              </a:xfrm>
              <a:prstGeom prst="rect">
                <a:avLst/>
              </a:prstGeom>
              <a:solidFill>
                <a:srgbClr val="191966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ru-RU" altLang="ru-RU"/>
              </a:p>
            </p:txBody>
          </p:sp>
          <p:sp>
            <p:nvSpPr>
              <p:cNvPr id="38" name="Rectangle 3">
                <a:extLst>
                  <a:ext uri="{FF2B5EF4-FFF2-40B4-BE49-F238E27FC236}">
                    <a16:creationId xmlns:a16="http://schemas.microsoft.com/office/drawing/2014/main" id="{8A5F0333-7783-C56A-54CB-76CB665EE0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5256213" cy="834788"/>
              </a:xfrm>
              <a:prstGeom prst="rect">
                <a:avLst/>
              </a:prstGeom>
              <a:solidFill>
                <a:srgbClr val="000000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ru-RU" altLang="ru-RU"/>
              </a:p>
            </p:txBody>
          </p:sp>
          <p:sp>
            <p:nvSpPr>
              <p:cNvPr id="39" name="Text Box 4">
                <a:extLst>
                  <a:ext uri="{FF2B5EF4-FFF2-40B4-BE49-F238E27FC236}">
                    <a16:creationId xmlns:a16="http://schemas.microsoft.com/office/drawing/2014/main" id="{D6D1D4F4-000D-268C-CE13-968A138F05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76416" y="106989"/>
                <a:ext cx="3701637" cy="6485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lnSpc>
                    <a:spcPct val="93000"/>
                  </a:lnSpc>
                  <a:spcAft>
                    <a:spcPts val="1413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>
                  <a:lnSpc>
                    <a:spcPct val="93000"/>
                  </a:lnSpc>
                  <a:spcAft>
                    <a:spcPts val="1138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>
                  <a:lnSpc>
                    <a:spcPct val="93000"/>
                  </a:lnSpc>
                  <a:spcAft>
                    <a:spcPts val="85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>
                  <a:lnSpc>
                    <a:spcPct val="93000"/>
                  </a:lnSpc>
                  <a:spcAft>
                    <a:spcPts val="575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>
                  <a:lnSpc>
                    <a:spcPct val="93000"/>
                  </a:lnSpc>
                  <a:spcAft>
                    <a:spcPts val="288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ts val="288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ts val="288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ts val="288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ts val="288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>
                  <a:lnSpc>
                    <a:spcPct val="100000"/>
                  </a:lnSpc>
                  <a:spcAft>
                    <a:spcPct val="0"/>
                  </a:spcAft>
                  <a:buClrTx/>
                </a:pPr>
                <a:r>
                  <a:rPr lang="ru" sz="1800" b="1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Tests with different unit-concentrator links configurations</a:t>
                </a:r>
                <a:endParaRPr lang="en-US" altLang="ru-RU" sz="1800" b="1" dirty="0">
                  <a:solidFill>
                    <a:schemeClr val="bg1"/>
                  </a:solidFill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6" name="Text Box 5">
              <a:extLst>
                <a:ext uri="{FF2B5EF4-FFF2-40B4-BE49-F238E27FC236}">
                  <a16:creationId xmlns:a16="http://schemas.microsoft.com/office/drawing/2014/main" id="{8BE2E1E1-6902-AD1D-2F78-1C4939780D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5066" y="192895"/>
              <a:ext cx="4106080" cy="402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GB" altLang="ru-RU" sz="20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Application </a:t>
              </a:r>
              <a:r>
                <a:rPr lang="en-GB" altLang="ru-RU" sz="2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of DT5215 concentrator </a:t>
              </a: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84477" y="4833437"/>
            <a:ext cx="3831039" cy="228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22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815504" y="763861"/>
            <a:ext cx="49688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The first stage of ZDC </a:t>
            </a:r>
            <a:r>
              <a:rPr lang="en-US" dirty="0" smtClean="0">
                <a:solidFill>
                  <a:schemeClr val="tx1"/>
                </a:solidFill>
              </a:rPr>
              <a:t>is </a:t>
            </a:r>
            <a:r>
              <a:rPr lang="en-US" dirty="0">
                <a:solidFill>
                  <a:schemeClr val="tx1"/>
                </a:solidFill>
              </a:rPr>
              <a:t>– 6 </a:t>
            </a:r>
            <a:r>
              <a:rPr lang="en-US" dirty="0" smtClean="0">
                <a:solidFill>
                  <a:schemeClr val="tx1"/>
                </a:solidFill>
              </a:rPr>
              <a:t>planes + 1 veto </a:t>
            </a:r>
            <a:r>
              <a:rPr lang="en-US" dirty="0">
                <a:solidFill>
                  <a:schemeClr val="tx1"/>
                </a:solidFill>
              </a:rPr>
              <a:t>with trapezoid </a:t>
            </a:r>
            <a:r>
              <a:rPr lang="en-US" dirty="0" smtClean="0">
                <a:solidFill>
                  <a:schemeClr val="tx1"/>
                </a:solidFill>
              </a:rPr>
              <a:t>geometry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D6D1D4F4-000D-268C-CE13-968A138F0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0312" y="5796243"/>
            <a:ext cx="4223621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</a:pPr>
            <a:r>
              <a:rPr lang="en-US" altLang="ru-RU" sz="1800" b="1" dirty="0">
                <a:solidFill>
                  <a:srgbClr val="C00000"/>
                </a:solidFill>
                <a:cs typeface="Times New Roman" panose="02020603050405020304" pitchFamily="18" charset="0"/>
              </a:rPr>
              <a:t>Working on the beam BBC &amp; ZDC (?)</a:t>
            </a:r>
          </a:p>
          <a:p>
            <a:pPr marL="1028700" lvl="1">
              <a:lnSpc>
                <a:spcPct val="150000"/>
              </a:lnSpc>
              <a:spcAft>
                <a:spcPct val="0"/>
              </a:spcAft>
              <a:buClrTx/>
              <a:buFont typeface="Wingdings" panose="05000000000000000000" pitchFamily="2" charset="2"/>
              <a:buChar char="§"/>
            </a:pPr>
            <a:r>
              <a:rPr lang="en-US" alt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ru-RU" sz="1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FersRun</a:t>
            </a:r>
            <a:r>
              <a:rPr lang="en-US" alt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framework</a:t>
            </a:r>
            <a:endParaRPr lang="ru-RU" altLang="ru-RU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28700" lvl="1">
              <a:lnSpc>
                <a:spcPct val="150000"/>
              </a:lnSpc>
              <a:spcAft>
                <a:spcPct val="0"/>
              </a:spcAft>
              <a:buClrTx/>
              <a:buFont typeface="Wingdings" panose="05000000000000000000" pitchFamily="2" charset="2"/>
              <a:buChar char="§"/>
            </a:pPr>
            <a:r>
              <a:rPr lang="en-GB" alt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DT5215 concentrator </a:t>
            </a:r>
            <a:endParaRPr lang="ru-RU" altLang="ru-RU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0" y="0"/>
            <a:ext cx="10080625" cy="830303"/>
            <a:chOff x="0" y="0"/>
            <a:chExt cx="10080625" cy="1241256"/>
          </a:xfrm>
        </p:grpSpPr>
        <p:sp>
          <p:nvSpPr>
            <p:cNvPr id="9" name="Rectangle 2">
              <a:extLst>
                <a:ext uri="{FF2B5EF4-FFF2-40B4-BE49-F238E27FC236}">
                  <a16:creationId xmlns:a16="http://schemas.microsoft.com/office/drawing/2014/main" id="{1935711F-B286-C615-B48F-5947EC6C58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080625" cy="834788"/>
            </a:xfrm>
            <a:prstGeom prst="rect">
              <a:avLst/>
            </a:prstGeom>
            <a:solidFill>
              <a:srgbClr val="191966"/>
            </a:solidFill>
            <a:ln w="9360" cap="sq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  <p:sp>
          <p:nvSpPr>
            <p:cNvPr id="10" name="Rectangle 3">
              <a:extLst>
                <a:ext uri="{FF2B5EF4-FFF2-40B4-BE49-F238E27FC236}">
                  <a16:creationId xmlns:a16="http://schemas.microsoft.com/office/drawing/2014/main" id="{8A5F0333-7783-C56A-54CB-76CB665EE0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256213" cy="834788"/>
            </a:xfrm>
            <a:prstGeom prst="rect">
              <a:avLst/>
            </a:prstGeom>
            <a:solidFill>
              <a:srgbClr val="000000"/>
            </a:solidFill>
            <a:ln w="9360" cap="sq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  <p:sp>
          <p:nvSpPr>
            <p:cNvPr id="11" name="Text Box 4">
              <a:extLst>
                <a:ext uri="{FF2B5EF4-FFF2-40B4-BE49-F238E27FC236}">
                  <a16:creationId xmlns:a16="http://schemas.microsoft.com/office/drawing/2014/main" id="{D6D1D4F4-000D-268C-CE13-968A138F05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16376" y="243345"/>
              <a:ext cx="3921165" cy="526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/>
              <a:r>
                <a:rPr lang="en-US" sz="1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ZDC activities</a:t>
              </a:r>
              <a:endPara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 Box 5">
              <a:extLst>
                <a:ext uri="{FF2B5EF4-FFF2-40B4-BE49-F238E27FC236}">
                  <a16:creationId xmlns:a16="http://schemas.microsoft.com/office/drawing/2014/main" id="{8BE2E1E1-6902-AD1D-2F78-1C4939780D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1747" y="179746"/>
              <a:ext cx="1824270" cy="10615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GB" altLang="ru-RU" sz="2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SPD Phase0</a:t>
              </a:r>
            </a:p>
            <a:p>
              <a:pPr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GB" altLang="ru-RU" sz="2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434662" y="765301"/>
            <a:ext cx="3882710" cy="3058738"/>
            <a:chOff x="408325" y="1611310"/>
            <a:chExt cx="4859371" cy="3663279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408325" y="1611310"/>
              <a:ext cx="4859371" cy="442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  <a:cs typeface="Times New Roman" panose="02020603050405020304" pitchFamily="18" charset="0"/>
                </a:rPr>
                <a:t>DT5202 with 2X31 SiPM PLATES </a:t>
              </a:r>
              <a:endParaRPr lang="ru-RU" dirty="0"/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998" y="2210412"/>
              <a:ext cx="4085567" cy="3064177"/>
            </a:xfrm>
            <a:prstGeom prst="rect">
              <a:avLst/>
            </a:prstGeom>
          </p:spPr>
        </p:pic>
      </p:grpSp>
      <p:sp>
        <p:nvSpPr>
          <p:cNvPr id="14" name="Номер слайда 13"/>
          <p:cNvSpPr>
            <a:spLocks noGrp="1"/>
          </p:cNvSpPr>
          <p:nvPr>
            <p:ph type="sldNum" idx="10"/>
          </p:nvPr>
        </p:nvSpPr>
        <p:spPr>
          <a:xfrm>
            <a:off x="9537541" y="6969326"/>
            <a:ext cx="493530" cy="490538"/>
          </a:xfrm>
        </p:spPr>
        <p:txBody>
          <a:bodyPr/>
          <a:lstStyle/>
          <a:p>
            <a:fld id="{2F9C3FC2-4B50-42F1-A690-2137603AC2BD}" type="slidenum">
              <a:rPr lang="ru-RU" altLang="ru-RU" smtClean="0"/>
              <a:pPr/>
              <a:t>31</a:t>
            </a:fld>
            <a:endParaRPr lang="ru-RU" alt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51"/>
          <a:stretch/>
        </p:blipFill>
        <p:spPr>
          <a:xfrm>
            <a:off x="858384" y="4462480"/>
            <a:ext cx="2980565" cy="256507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271" y="1674345"/>
            <a:ext cx="4722037" cy="35415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05150" y="3394535"/>
            <a:ext cx="1371808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solidFill>
                  <a:srgbClr val="00B050"/>
                </a:solidFill>
              </a:rPr>
              <a:t>was tested</a:t>
            </a:r>
          </a:p>
        </p:txBody>
      </p:sp>
    </p:spTree>
    <p:extLst>
      <p:ext uri="{BB962C8B-B14F-4D97-AF65-F5344CB8AC3E}">
        <p14:creationId xmlns:p14="http://schemas.microsoft.com/office/powerpoint/2010/main" val="333559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>
            <a:extLst>
              <a:ext uri="{FF2B5EF4-FFF2-40B4-BE49-F238E27FC236}">
                <a16:creationId xmlns:a16="http://schemas.microsoft.com/office/drawing/2014/main" id="{2FEE3A26-BA4B-99DE-4317-1B87CA0EA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10080625" cy="753876"/>
          </a:xfrm>
          <a:prstGeom prst="rect">
            <a:avLst/>
          </a:prstGeom>
          <a:solidFill>
            <a:srgbClr val="191966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3BC96E89-6D82-E93C-B585-52AD66FA52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207887" cy="753877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0182" name="Rectangle 5">
            <a:extLst>
              <a:ext uri="{FF2B5EF4-FFF2-40B4-BE49-F238E27FC236}">
                <a16:creationId xmlns:a16="http://schemas.microsoft.com/office/drawing/2014/main" id="{93EFD7C2-8B64-356D-1B61-51C4906B0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4354" y="194200"/>
            <a:ext cx="2874803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ru-RU" sz="1800" b="1" dirty="0">
                <a:solidFill>
                  <a:srgbClr val="FFFFFF"/>
                </a:solidFill>
                <a:cs typeface="Times New Roman" panose="02020603050405020304" pitchFamily="18" charset="0"/>
              </a:rPr>
              <a:t> Mass production issues</a:t>
            </a:r>
          </a:p>
        </p:txBody>
      </p:sp>
      <p:sp>
        <p:nvSpPr>
          <p:cNvPr id="50186" name="Text Box 9">
            <a:extLst>
              <a:ext uri="{FF2B5EF4-FFF2-40B4-BE49-F238E27FC236}">
                <a16:creationId xmlns:a16="http://schemas.microsoft.com/office/drawing/2014/main" id="{F13D6ADE-9E3D-B71A-43C0-73642C11B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0263" y="7272338"/>
            <a:ext cx="3556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fld id="{BF6463A9-1425-459D-B59D-3F257EDA0297}" type="slidenum">
              <a:rPr lang="ru-RU" altLang="ru-RU" sz="1800"/>
              <a:pPr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t>32</a:t>
            </a:fld>
            <a:endParaRPr lang="ru-RU" altLang="ru-RU" sz="1800"/>
          </a:p>
        </p:txBody>
      </p:sp>
      <p:grpSp>
        <p:nvGrpSpPr>
          <p:cNvPr id="14" name="Группа 13"/>
          <p:cNvGrpSpPr/>
          <p:nvPr/>
        </p:nvGrpSpPr>
        <p:grpSpPr>
          <a:xfrm>
            <a:off x="233793" y="2699717"/>
            <a:ext cx="3818521" cy="4266517"/>
            <a:chOff x="5818679" y="889831"/>
            <a:chExt cx="4447498" cy="4266517"/>
          </a:xfrm>
        </p:grpSpPr>
        <p:pic>
          <p:nvPicPr>
            <p:cNvPr id="86" name="Рисунок 8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75844" y="1364298"/>
              <a:ext cx="1884050" cy="3792050"/>
            </a:xfrm>
            <a:prstGeom prst="rect">
              <a:avLst/>
            </a:prstGeom>
          </p:spPr>
        </p:pic>
        <p:pic>
          <p:nvPicPr>
            <p:cNvPr id="87" name="Рисунок 86"/>
            <p:cNvPicPr>
              <a:picLocks noChangeAspect="1"/>
            </p:cNvPicPr>
            <p:nvPr/>
          </p:nvPicPr>
          <p:blipFill rotWithShape="1">
            <a:blip r:embed="rId4"/>
            <a:srcRect t="9089" b="16986"/>
            <a:stretch/>
          </p:blipFill>
          <p:spPr>
            <a:xfrm>
              <a:off x="8075086" y="2250875"/>
              <a:ext cx="1629408" cy="1606061"/>
            </a:xfrm>
            <a:prstGeom prst="rect">
              <a:avLst/>
            </a:prstGeom>
          </p:spPr>
        </p:pic>
        <p:sp>
          <p:nvSpPr>
            <p:cNvPr id="88" name="Rectangle 6">
              <a:extLst>
                <a:ext uri="{FF2B5EF4-FFF2-40B4-BE49-F238E27FC236}">
                  <a16:creationId xmlns:a16="http://schemas.microsoft.com/office/drawing/2014/main" id="{B3D31C7A-B1F7-356E-70BF-DEF21578B9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18679" y="889831"/>
              <a:ext cx="4447498" cy="382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81646" tIns="42456" rIns="81646" bIns="42456">
              <a:spAutoFit/>
            </a:bodyPr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lnSpc>
                  <a:spcPct val="107000"/>
                </a:lnSpc>
                <a:spcAft>
                  <a:spcPts val="726"/>
                </a:spcAft>
                <a:buClrTx/>
              </a:pPr>
              <a:r>
                <a:rPr lang="en-US" sz="1800" dirty="0"/>
                <a:t>Tiles and sectors: gluing frames</a:t>
              </a:r>
              <a:endParaRPr lang="en-US" altLang="ru-RU" sz="1633" i="1" dirty="0">
                <a:cs typeface="Arial" panose="020B0604020202020204" pitchFamily="34" charset="0"/>
              </a:endParaRPr>
            </a:p>
          </p:txBody>
        </p:sp>
      </p:grpSp>
      <p:sp>
        <p:nvSpPr>
          <p:cNvPr id="90" name="Text Box 6">
            <a:extLst>
              <a:ext uri="{FF2B5EF4-FFF2-40B4-BE49-F238E27FC236}">
                <a16:creationId xmlns:a16="http://schemas.microsoft.com/office/drawing/2014/main" id="{113B2FEE-9330-8558-3677-E7972F045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660" y="164226"/>
            <a:ext cx="3952565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</a:pPr>
            <a:r>
              <a:rPr lang="en-GB" alt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Prototype assembling part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7" t="-1421" r="6415" b="46658"/>
          <a:stretch/>
        </p:blipFill>
        <p:spPr>
          <a:xfrm>
            <a:off x="6696496" y="1476318"/>
            <a:ext cx="2837082" cy="149641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400283" y="3328652"/>
            <a:ext cx="5332456" cy="1115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algorithm for polishing the connector has been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proposed. The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further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developments are required: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380627" y="918102"/>
            <a:ext cx="5534659" cy="1360962"/>
            <a:chOff x="380627" y="918102"/>
            <a:chExt cx="5534659" cy="1360962"/>
          </a:xfrm>
        </p:grpSpPr>
        <p:sp>
          <p:nvSpPr>
            <p:cNvPr id="85" name="Rectangle 6">
              <a:extLst>
                <a:ext uri="{FF2B5EF4-FFF2-40B4-BE49-F238E27FC236}">
                  <a16:creationId xmlns:a16="http://schemas.microsoft.com/office/drawing/2014/main" id="{B3D31C7A-B1F7-356E-70BF-DEF21578B9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767" y="918102"/>
              <a:ext cx="5476519" cy="13609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81646" tIns="42456" rIns="81646" bIns="42456">
              <a:spAutoFit/>
            </a:bodyPr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285750" indent="-285750" algn="just">
                <a:lnSpc>
                  <a:spcPct val="107000"/>
                </a:lnSpc>
                <a:spcAft>
                  <a:spcPts val="726"/>
                </a:spcAft>
                <a:buClrTx/>
                <a:buFont typeface="Wingdings" panose="05000000000000000000" pitchFamily="2" charset="2"/>
                <a:buChar char="§"/>
              </a:pPr>
              <a:r>
                <a:rPr lang="en-US" altLang="ru-RU" sz="1800" dirty="0"/>
                <a:t>Preparation of </a:t>
              </a:r>
              <a:r>
                <a:rPr lang="en-US" altLang="ru-RU" sz="1800" u="sng" dirty="0"/>
                <a:t>infrastructure</a:t>
              </a:r>
              <a:r>
                <a:rPr lang="en-US" altLang="ru-RU" sz="1800" dirty="0"/>
                <a:t> for mass production (obtaining equipment, equipping rooms, etc</a:t>
              </a:r>
              <a:r>
                <a:rPr lang="en-US" altLang="ru-RU" sz="1800" dirty="0" smtClean="0"/>
                <a:t>.)</a:t>
              </a:r>
              <a:endParaRPr lang="ru-RU" altLang="ru-RU" sz="1800" dirty="0"/>
            </a:p>
            <a:p>
              <a:pPr marL="285750" indent="-285750" algn="just">
                <a:lnSpc>
                  <a:spcPct val="107000"/>
                </a:lnSpc>
                <a:spcAft>
                  <a:spcPts val="726"/>
                </a:spcAft>
                <a:buClrTx/>
                <a:buFont typeface="Wingdings" panose="05000000000000000000" pitchFamily="2" charset="2"/>
                <a:buChar char="§"/>
              </a:pPr>
              <a:r>
                <a:rPr lang="en-US" altLang="ru-RU" sz="1800" u="sng" dirty="0" smtClean="0"/>
                <a:t>Development </a:t>
              </a:r>
              <a:r>
                <a:rPr lang="en-US" altLang="ru-RU" sz="1800" u="sng" dirty="0"/>
                <a:t>of methods </a:t>
              </a:r>
              <a:r>
                <a:rPr lang="en-US" altLang="ru-RU" sz="1800" dirty="0"/>
                <a:t>of mass production (</a:t>
              </a:r>
              <a:r>
                <a:rPr lang="en-US" altLang="ru-RU" sz="1800" dirty="0" smtClean="0"/>
                <a:t>tools + algorithm)</a:t>
              </a:r>
              <a:endParaRPr lang="ru-RU" altLang="ru-RU" sz="1800" dirty="0"/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0627" y="943205"/>
              <a:ext cx="290218" cy="34255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25" name="Прямоугольник 24"/>
          <p:cNvSpPr/>
          <p:nvPr/>
        </p:nvSpPr>
        <p:spPr>
          <a:xfrm>
            <a:off x="4926023" y="4631203"/>
            <a:ext cx="45365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mechanism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working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group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BBC@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MEPhI</a:t>
            </a:r>
            <a:endPara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ool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working group BBC@JINR</a:t>
            </a:r>
          </a:p>
          <a:p>
            <a:pPr algn="just">
              <a:lnSpc>
                <a:spcPct val="200000"/>
              </a:lnSpc>
            </a:pPr>
            <a:endPara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3605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3E20FF49-A404-BB13-8971-1C0B2EF07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80625" cy="795405"/>
          </a:xfrm>
          <a:prstGeom prst="rect">
            <a:avLst/>
          </a:prstGeom>
          <a:solidFill>
            <a:srgbClr val="191966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124" name="Text Box 3">
            <a:extLst>
              <a:ext uri="{FF2B5EF4-FFF2-40B4-BE49-F238E27FC236}">
                <a16:creationId xmlns:a16="http://schemas.microsoft.com/office/drawing/2014/main" id="{892A346C-8D62-473C-6C64-BDF53F516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3300" y="7138988"/>
            <a:ext cx="187325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fld id="{216B609B-E035-4377-9747-8F07833A0E47}" type="slidenum">
              <a:rPr lang="ru-RU" altLang="ru-RU" sz="1800"/>
              <a:pPr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t>4</a:t>
            </a:fld>
            <a:endParaRPr lang="ru-RU" altLang="ru-RU" sz="1800"/>
          </a:p>
        </p:txBody>
      </p:sp>
      <p:sp>
        <p:nvSpPr>
          <p:cNvPr id="5129" name="Rectangle 8">
            <a:extLst>
              <a:ext uri="{FF2B5EF4-FFF2-40B4-BE49-F238E27FC236}">
                <a16:creationId xmlns:a16="http://schemas.microsoft.com/office/drawing/2014/main" id="{B28D441B-D93B-6D85-CBFF-A54BA95C9D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256213" cy="795405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1" name="Rectangle 5">
            <a:extLst>
              <a:ext uri="{FF2B5EF4-FFF2-40B4-BE49-F238E27FC236}">
                <a16:creationId xmlns:a16="http://schemas.microsoft.com/office/drawing/2014/main" id="{93EFD7C2-8B64-356D-1B61-51C4906B0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4014" y="244270"/>
            <a:ext cx="4492948" cy="35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Proposal for reduced wheel prototype</a:t>
            </a:r>
          </a:p>
        </p:txBody>
      </p:sp>
      <p:sp>
        <p:nvSpPr>
          <p:cNvPr id="54" name="Text Box 6">
            <a:extLst>
              <a:ext uri="{FF2B5EF4-FFF2-40B4-BE49-F238E27FC236}">
                <a16:creationId xmlns:a16="http://schemas.microsoft.com/office/drawing/2014/main" id="{113B2FEE-9330-8558-3677-E7972F045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971" y="204685"/>
            <a:ext cx="3952565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</a:pPr>
            <a:r>
              <a:rPr lang="en-US" alt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BBC</a:t>
            </a:r>
            <a:r>
              <a:rPr lang="en-GB" alt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assembling </a:t>
            </a:r>
            <a:r>
              <a:rPr lang="en-GB" alt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</a:t>
            </a:r>
          </a:p>
        </p:txBody>
      </p:sp>
      <p:sp>
        <p:nvSpPr>
          <p:cNvPr id="104" name="Прямоугольник 103"/>
          <p:cNvSpPr/>
          <p:nvPr/>
        </p:nvSpPr>
        <p:spPr>
          <a:xfrm>
            <a:off x="4136774" y="5321017"/>
            <a:ext cx="511539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buSzPct val="100000"/>
              <a:defRPr/>
            </a:pPr>
            <a:r>
              <a:rPr lang="en-US" b="1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Mass </a:t>
            </a:r>
            <a:r>
              <a:rPr lang="en-US" b="1" dirty="0" smtClean="0">
                <a:solidFill>
                  <a:schemeClr val="tx1"/>
                </a:solidFill>
                <a:cs typeface="Arial" panose="020B0604020202020204" pitchFamily="34" charset="0"/>
              </a:rPr>
              <a:t>production issues:</a:t>
            </a:r>
          </a:p>
          <a:p>
            <a:pPr marL="285750" indent="-285750" algn="just">
              <a:lnSpc>
                <a:spcPct val="200000"/>
              </a:lnSpc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b="1" dirty="0" smtClean="0">
                <a:solidFill>
                  <a:schemeClr val="tx1"/>
                </a:solidFill>
                <a:cs typeface="Arial" panose="020B0604020202020204" pitchFamily="34" charset="0"/>
              </a:rPr>
              <a:t>R&amp;D </a:t>
            </a:r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tests </a:t>
            </a:r>
            <a:r>
              <a:rPr lang="en-US" b="1" dirty="0" smtClean="0">
                <a:solidFill>
                  <a:schemeClr val="tx1"/>
                </a:solidFill>
                <a:cs typeface="Arial" panose="020B0604020202020204" pitchFamily="34" charset="0"/>
              </a:rPr>
              <a:t>(+ </a:t>
            </a:r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m</a:t>
            </a:r>
            <a:r>
              <a:rPr lang="en-US" b="1" dirty="0">
                <a:solidFill>
                  <a:schemeClr val="tx1"/>
                </a:solidFill>
                <a:cs typeface="Calibri"/>
              </a:rPr>
              <a:t>echanisms of verification)</a:t>
            </a:r>
          </a:p>
          <a:p>
            <a:pPr marL="285750" indent="-285750" algn="just">
              <a:lnSpc>
                <a:spcPct val="200000"/>
              </a:lnSpc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b="1" dirty="0" err="1" smtClean="0">
                <a:solidFill>
                  <a:schemeClr val="tx1"/>
                </a:solidFill>
                <a:cs typeface="Calibri"/>
              </a:rPr>
              <a:t>Backplate</a:t>
            </a:r>
            <a:endParaRPr lang="en-US" b="1" dirty="0">
              <a:solidFill>
                <a:schemeClr val="tx1"/>
              </a:solidFill>
              <a:cs typeface="Calibri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76872" y="885111"/>
            <a:ext cx="9894051" cy="4568828"/>
            <a:chOff x="84703" y="1663385"/>
            <a:chExt cx="9894051" cy="4568828"/>
          </a:xfrm>
        </p:grpSpPr>
        <p:pic>
          <p:nvPicPr>
            <p:cNvPr id="77" name="Рисунок 76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330" r="46442" b="7426"/>
            <a:stretch/>
          </p:blipFill>
          <p:spPr>
            <a:xfrm rot="5400000">
              <a:off x="3182760" y="1656561"/>
              <a:ext cx="1172126" cy="1185774"/>
            </a:xfrm>
            <a:prstGeom prst="rect">
              <a:avLst/>
            </a:prstGeom>
          </p:spPr>
        </p:pic>
        <p:grpSp>
          <p:nvGrpSpPr>
            <p:cNvPr id="3" name="Группа 2"/>
            <p:cNvGrpSpPr/>
            <p:nvPr/>
          </p:nvGrpSpPr>
          <p:grpSpPr>
            <a:xfrm>
              <a:off x="84703" y="1840520"/>
              <a:ext cx="9894051" cy="4391693"/>
              <a:chOff x="84703" y="1840520"/>
              <a:chExt cx="9894051" cy="4391693"/>
            </a:xfrm>
          </p:grpSpPr>
          <p:grpSp>
            <p:nvGrpSpPr>
              <p:cNvPr id="2" name="Группа 1"/>
              <p:cNvGrpSpPr/>
              <p:nvPr/>
            </p:nvGrpSpPr>
            <p:grpSpPr>
              <a:xfrm>
                <a:off x="84703" y="2051641"/>
                <a:ext cx="9894051" cy="4180572"/>
                <a:chOff x="109180" y="3135395"/>
                <a:chExt cx="9894051" cy="4180572"/>
              </a:xfrm>
            </p:grpSpPr>
            <p:grpSp>
              <p:nvGrpSpPr>
                <p:cNvPr id="80" name="Группа 79"/>
                <p:cNvGrpSpPr/>
                <p:nvPr/>
              </p:nvGrpSpPr>
              <p:grpSpPr>
                <a:xfrm>
                  <a:off x="109180" y="3135395"/>
                  <a:ext cx="9894051" cy="4180572"/>
                  <a:chOff x="127268" y="434944"/>
                  <a:chExt cx="9894051" cy="4180572"/>
                </a:xfrm>
              </p:grpSpPr>
              <p:grpSp>
                <p:nvGrpSpPr>
                  <p:cNvPr id="31" name="Группа 30"/>
                  <p:cNvGrpSpPr/>
                  <p:nvPr/>
                </p:nvGrpSpPr>
                <p:grpSpPr>
                  <a:xfrm>
                    <a:off x="2532487" y="434944"/>
                    <a:ext cx="7488832" cy="2181602"/>
                    <a:chOff x="1727944" y="3735529"/>
                    <a:chExt cx="7488832" cy="2181602"/>
                  </a:xfrm>
                </p:grpSpPr>
                <p:grpSp>
                  <p:nvGrpSpPr>
                    <p:cNvPr id="32" name="Группа 31"/>
                    <p:cNvGrpSpPr/>
                    <p:nvPr/>
                  </p:nvGrpSpPr>
                  <p:grpSpPr>
                    <a:xfrm>
                      <a:off x="1727944" y="4155997"/>
                      <a:ext cx="7488832" cy="1761134"/>
                      <a:chOff x="1727944" y="4155997"/>
                      <a:chExt cx="7488832" cy="1761134"/>
                    </a:xfrm>
                  </p:grpSpPr>
                  <p:grpSp>
                    <p:nvGrpSpPr>
                      <p:cNvPr id="41" name="Группа 40"/>
                      <p:cNvGrpSpPr/>
                      <p:nvPr/>
                    </p:nvGrpSpPr>
                    <p:grpSpPr>
                      <a:xfrm>
                        <a:off x="2268005" y="4155997"/>
                        <a:ext cx="6948771" cy="1761134"/>
                        <a:chOff x="2841159" y="3764691"/>
                        <a:chExt cx="6948771" cy="1761134"/>
                      </a:xfrm>
                    </p:grpSpPr>
                    <p:grpSp>
                      <p:nvGrpSpPr>
                        <p:cNvPr id="43" name="Группа 42"/>
                        <p:cNvGrpSpPr/>
                        <p:nvPr/>
                      </p:nvGrpSpPr>
                      <p:grpSpPr>
                        <a:xfrm>
                          <a:off x="2841159" y="4085665"/>
                          <a:ext cx="6948771" cy="1440160"/>
                          <a:chOff x="2772061" y="3851845"/>
                          <a:chExt cx="6948771" cy="1440160"/>
                        </a:xfrm>
                      </p:grpSpPr>
                      <p:grpSp>
                        <p:nvGrpSpPr>
                          <p:cNvPr id="45" name="Группа 44"/>
                          <p:cNvGrpSpPr/>
                          <p:nvPr/>
                        </p:nvGrpSpPr>
                        <p:grpSpPr>
                          <a:xfrm>
                            <a:off x="2772061" y="3923852"/>
                            <a:ext cx="5360694" cy="773460"/>
                            <a:chOff x="2772061" y="3923852"/>
                            <a:chExt cx="5360694" cy="773460"/>
                          </a:xfrm>
                        </p:grpSpPr>
                        <p:grpSp>
                          <p:nvGrpSpPr>
                            <p:cNvPr id="60" name="Группа 59"/>
                            <p:cNvGrpSpPr/>
                            <p:nvPr/>
                          </p:nvGrpSpPr>
                          <p:grpSpPr>
                            <a:xfrm>
                              <a:off x="2772061" y="3923852"/>
                              <a:ext cx="1512167" cy="773453"/>
                              <a:chOff x="3384125" y="3372216"/>
                              <a:chExt cx="1512167" cy="546979"/>
                            </a:xfrm>
                          </p:grpSpPr>
                          <p:sp>
                            <p:nvSpPr>
                              <p:cNvPr id="74" name="Прямоугольник 73"/>
                              <p:cNvSpPr/>
                              <p:nvPr/>
                            </p:nvSpPr>
                            <p:spPr bwMode="auto">
                              <a:xfrm rot="5400000">
                                <a:off x="3866719" y="2889622"/>
                                <a:ext cx="546979" cy="1512167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n w="9525" cap="flat" cmpd="sng" algn="ctr">
                                <a:solidFill>
                                  <a:schemeClr val="tx1"/>
                                </a:solidFill>
                                <a:prstDash val="solid"/>
                                <a:round/>
                                <a:headEnd type="none" w="med" len="med"/>
                                <a:tailEnd type="none" w="med" len="med"/>
                              </a:ln>
                              <a:effectLst/>
                            </p:spPr>
                            <p:txBody>
                              <a:bodyPr vert="horz" wrap="square" lIns="91440" tIns="45720" rIns="91440" bIns="45720" numCol="1" rtlCol="0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indent="0" algn="ctr" defTabSz="457200" rtl="0" eaLnBrk="0" fontAlgn="base" latinLnBrk="0" hangingPunct="0">
                                  <a:lnSpc>
                                    <a:spcPct val="100000"/>
                                  </a:lnSpc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  <a:buClr>
                                    <a:srgbClr val="000000"/>
                                  </a:buClr>
                                  <a:buSzPct val="100000"/>
                                  <a:buFont typeface="Times New Roman" panose="02020603050405020304" pitchFamily="18" charset="0"/>
                                  <a:buNone/>
                                  <a:tabLst/>
                                </a:pPr>
                                <a:endParaRPr kumimoji="0" lang="ru-RU" sz="1800" b="0" i="0" u="none" strike="noStrike" cap="none" normalizeH="0" baseline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latin typeface="Arial" panose="020B0604020202020204" pitchFamily="34" charset="0"/>
                                  <a:ea typeface="Microsoft YaHei" panose="020B0503020204020204" pitchFamily="34" charset="-122"/>
                                </a:endParaRPr>
                              </a:p>
                            </p:txBody>
                          </p:sp>
                          <p:sp>
                            <p:nvSpPr>
                              <p:cNvPr id="75" name="TextBox 74"/>
                              <p:cNvSpPr txBox="1"/>
                              <p:nvPr/>
                            </p:nvSpPr>
                            <p:spPr>
                              <a:xfrm>
                                <a:off x="3397966" y="3372216"/>
                                <a:ext cx="1495350" cy="457079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pPr algn="ctr">
                                  <a:lnSpc>
                                    <a:spcPct val="200000"/>
                                  </a:lnSpc>
                                </a:pPr>
                                <a:r>
                                  <a:rPr lang="en-US" sz="1200" dirty="0">
                                    <a:solidFill>
                                      <a:schemeClr val="tx1"/>
                                    </a:solidFill>
                                  </a:rPr>
                                  <a:t>  </a:t>
                                </a:r>
                                <a:r>
                                  <a:rPr lang="en-US" sz="1200" b="1" dirty="0">
                                    <a:solidFill>
                                      <a:schemeClr val="tx1"/>
                                    </a:solidFill>
                                  </a:rPr>
                                  <a:t>Connector</a:t>
                                </a:r>
                                <a:r>
                                  <a:rPr lang="en-US" sz="1200" dirty="0">
                                    <a:solidFill>
                                      <a:schemeClr val="tx1"/>
                                    </a:solidFill>
                                  </a:rPr>
                                  <a:t> </a:t>
                                </a:r>
                                <a:r>
                                  <a:rPr lang="en-US" sz="1200" dirty="0" smtClean="0">
                                    <a:solidFill>
                                      <a:schemeClr val="tx1"/>
                                    </a:solidFill>
                                  </a:rPr>
                                  <a:t>for </a:t>
                                </a:r>
                                <a:endParaRPr lang="en-US" sz="1200" dirty="0">
                                  <a:solidFill>
                                    <a:schemeClr val="tx1"/>
                                  </a:solidFill>
                                </a:endParaRPr>
                              </a:p>
                              <a:p>
                                <a:pPr algn="ctr"/>
                                <a:r>
                                  <a:rPr lang="en-US" sz="1200" dirty="0">
                                    <a:solidFill>
                                      <a:schemeClr val="tx1"/>
                                    </a:solidFill>
                                  </a:rPr>
                                  <a:t>WLS-to-clear fibers</a:t>
                                </a:r>
                                <a:endParaRPr lang="ru-RU" sz="1200" dirty="0">
                                  <a:solidFill>
                                    <a:schemeClr val="tx1"/>
                                  </a:solidFill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61" name="Группа 60"/>
                            <p:cNvGrpSpPr/>
                            <p:nvPr/>
                          </p:nvGrpSpPr>
                          <p:grpSpPr>
                            <a:xfrm>
                              <a:off x="4536255" y="3923857"/>
                              <a:ext cx="1696783" cy="773455"/>
                              <a:chOff x="3384125" y="3372217"/>
                              <a:chExt cx="1696783" cy="546980"/>
                            </a:xfrm>
                          </p:grpSpPr>
                          <p:sp>
                            <p:nvSpPr>
                              <p:cNvPr id="71" name="Прямоугольник 70"/>
                              <p:cNvSpPr/>
                              <p:nvPr/>
                            </p:nvSpPr>
                            <p:spPr bwMode="auto">
                              <a:xfrm rot="5400000">
                                <a:off x="3938727" y="2817615"/>
                                <a:ext cx="546980" cy="1656184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n w="9525" cap="flat" cmpd="sng" algn="ctr">
                                <a:solidFill>
                                  <a:schemeClr val="tx1"/>
                                </a:solidFill>
                                <a:prstDash val="solid"/>
                                <a:round/>
                                <a:headEnd type="none" w="med" len="med"/>
                                <a:tailEnd type="none" w="med" len="med"/>
                              </a:ln>
                              <a:effectLst/>
                            </p:spPr>
                            <p:txBody>
                              <a:bodyPr vert="horz" wrap="square" lIns="91440" tIns="45720" rIns="91440" bIns="45720" numCol="1" rtlCol="0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indent="0" algn="l" defTabSz="457200" rtl="0" eaLnBrk="0" fontAlgn="base" latinLnBrk="0" hangingPunct="0">
                                  <a:lnSpc>
                                    <a:spcPct val="100000"/>
                                  </a:lnSpc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  <a:buClr>
                                    <a:srgbClr val="000000"/>
                                  </a:buClr>
                                  <a:buSzPct val="100000"/>
                                  <a:buFont typeface="Times New Roman" panose="02020603050405020304" pitchFamily="18" charset="0"/>
                                  <a:buNone/>
                                  <a:tabLst/>
                                </a:pPr>
                                <a:endParaRPr kumimoji="0" lang="ru-RU" sz="1800" b="0" i="0" u="none" strike="noStrike" cap="none" normalizeH="0" baseline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latin typeface="Arial" panose="020B0604020202020204" pitchFamily="34" charset="0"/>
                                  <a:ea typeface="Microsoft YaHei" panose="020B0503020204020204" pitchFamily="34" charset="-122"/>
                                </a:endParaRPr>
                              </a:p>
                            </p:txBody>
                          </p:sp>
                          <p:sp>
                            <p:nvSpPr>
                              <p:cNvPr id="73" name="TextBox 72"/>
                              <p:cNvSpPr txBox="1"/>
                              <p:nvPr/>
                            </p:nvSpPr>
                            <p:spPr>
                              <a:xfrm>
                                <a:off x="3388200" y="3428478"/>
                                <a:ext cx="1692708" cy="457079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pPr algn="ctr"/>
                                <a:r>
                                  <a:rPr lang="en-US" sz="1200" b="1" dirty="0">
                                    <a:solidFill>
                                      <a:schemeClr val="tx1"/>
                                    </a:solidFill>
                                  </a:rPr>
                                  <a:t>Transmission box </a:t>
                                </a:r>
                                <a:r>
                                  <a:rPr lang="en-US" sz="1200" dirty="0">
                                    <a:solidFill>
                                      <a:schemeClr val="tx1"/>
                                    </a:solidFill>
                                  </a:rPr>
                                  <a:t>for</a:t>
                                </a:r>
                              </a:p>
                              <a:p>
                                <a:r>
                                  <a:rPr lang="en-US" sz="1200" dirty="0">
                                    <a:solidFill>
                                      <a:schemeClr val="tx1"/>
                                    </a:solidFill>
                                  </a:rPr>
                                  <a:t>clear fibers to SiPMs</a:t>
                                </a:r>
                                <a:endParaRPr lang="ru-RU" sz="1200" dirty="0">
                                  <a:solidFill>
                                    <a:schemeClr val="tx1"/>
                                  </a:solidFill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62" name="Прямоугольник 61"/>
                            <p:cNvSpPr/>
                            <p:nvPr/>
                          </p:nvSpPr>
                          <p:spPr bwMode="auto">
                            <a:xfrm>
                              <a:off x="4284229" y="4211885"/>
                              <a:ext cx="252025" cy="45719"/>
                            </a:xfrm>
                            <a:prstGeom prst="rect">
                              <a:avLst/>
                            </a:prstGeom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n w="9525" cap="flat" cmpd="sng" algn="ctr">
                              <a:solidFill>
                                <a:schemeClr val="tx1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>
                            <a:effectLst/>
                          </p:spPr>
                          <p:txBody>
                            <a:bodyPr vert="horz" wrap="square" lIns="91440" tIns="45720" rIns="91440" bIns="45720" numCol="1" rtlCol="0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indent="0" algn="l" defTabSz="4572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>
                                  <a:srgbClr val="000000"/>
                                </a:buClr>
                                <a:buSzPct val="100000"/>
                                <a:buFont typeface="Times New Roman" panose="02020603050405020304" pitchFamily="18" charset="0"/>
                                <a:buNone/>
                                <a:tabLst/>
                              </a:pPr>
                              <a:endParaRPr kumimoji="0" lang="ru-RU" sz="1800" b="0" i="0" u="none" strike="noStrike" cap="none" normalizeH="0" baseline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latin typeface="Arial" panose="020B0604020202020204" pitchFamily="34" charset="0"/>
                                <a:ea typeface="Microsoft YaHei" panose="020B0503020204020204" pitchFamily="34" charset="-122"/>
                              </a:endParaRPr>
                            </a:p>
                          </p:txBody>
                        </p:sp>
                        <p:grpSp>
                          <p:nvGrpSpPr>
                            <p:cNvPr id="65" name="Группа 64"/>
                            <p:cNvGrpSpPr/>
                            <p:nvPr/>
                          </p:nvGrpSpPr>
                          <p:grpSpPr>
                            <a:xfrm>
                              <a:off x="6444382" y="3923857"/>
                              <a:ext cx="1688373" cy="773455"/>
                              <a:chOff x="3384125" y="3372217"/>
                              <a:chExt cx="1688373" cy="546980"/>
                            </a:xfrm>
                          </p:grpSpPr>
                          <p:sp>
                            <p:nvSpPr>
                              <p:cNvPr id="69" name="Прямоугольник 68"/>
                              <p:cNvSpPr/>
                              <p:nvPr/>
                            </p:nvSpPr>
                            <p:spPr bwMode="auto">
                              <a:xfrm rot="5400000">
                                <a:off x="3938727" y="2817615"/>
                                <a:ext cx="546980" cy="1656184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n w="9525" cap="flat" cmpd="sng" algn="ctr">
                                <a:solidFill>
                                  <a:schemeClr val="tx1"/>
                                </a:solidFill>
                                <a:prstDash val="solid"/>
                                <a:round/>
                                <a:headEnd type="none" w="med" len="med"/>
                                <a:tailEnd type="none" w="med" len="med"/>
                              </a:ln>
                              <a:effectLst/>
                            </p:spPr>
                            <p:txBody>
                              <a:bodyPr vert="horz" wrap="square" lIns="91440" tIns="45720" rIns="91440" bIns="45720" numCol="1" rtlCol="0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indent="0" algn="l" defTabSz="457200" rtl="0" eaLnBrk="0" fontAlgn="base" latinLnBrk="0" hangingPunct="0">
                                  <a:lnSpc>
                                    <a:spcPct val="100000"/>
                                  </a:lnSpc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  <a:buClr>
                                    <a:srgbClr val="000000"/>
                                  </a:buClr>
                                  <a:buSzPct val="100000"/>
                                  <a:buFont typeface="Times New Roman" panose="02020603050405020304" pitchFamily="18" charset="0"/>
                                  <a:buNone/>
                                  <a:tabLst/>
                                </a:pPr>
                                <a:endParaRPr kumimoji="0" lang="ru-RU" sz="1800" b="0" i="0" u="none" strike="noStrike" cap="none" normalizeH="0" baseline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latin typeface="Arial" panose="020B0604020202020204" pitchFamily="34" charset="0"/>
                                  <a:ea typeface="Microsoft YaHei" panose="020B0503020204020204" pitchFamily="34" charset="-122"/>
                                </a:endParaRPr>
                              </a:p>
                            </p:txBody>
                          </p:sp>
                          <p:sp>
                            <p:nvSpPr>
                              <p:cNvPr id="70" name="TextBox 69"/>
                              <p:cNvSpPr txBox="1"/>
                              <p:nvPr/>
                            </p:nvSpPr>
                            <p:spPr>
                              <a:xfrm>
                                <a:off x="3424723" y="3428478"/>
                                <a:ext cx="1647775" cy="457079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pPr algn="ctr"/>
                                <a:r>
                                  <a:rPr lang="en-US" sz="1200" b="1" dirty="0">
                                    <a:solidFill>
                                      <a:schemeClr val="tx1"/>
                                    </a:solidFill>
                                  </a:rPr>
                                  <a:t>Front‐end </a:t>
                                </a:r>
                              </a:p>
                              <a:p>
                                <a:pPr algn="ctr"/>
                                <a:r>
                                  <a:rPr lang="en-US" sz="1200" b="1" dirty="0">
                                    <a:solidFill>
                                      <a:schemeClr val="tx1"/>
                                    </a:solidFill>
                                  </a:rPr>
                                  <a:t>&amp; </a:t>
                                </a:r>
                              </a:p>
                              <a:p>
                                <a:pPr algn="ctr"/>
                                <a:r>
                                  <a:rPr lang="en-US" sz="1200" b="1" dirty="0">
                                    <a:solidFill>
                                      <a:schemeClr val="tx1"/>
                                    </a:solidFill>
                                  </a:rPr>
                                  <a:t>Readout</a:t>
                                </a:r>
                                <a:endParaRPr lang="ru-RU" sz="1200" b="1" dirty="0">
                                  <a:solidFill>
                                    <a:schemeClr val="tx1"/>
                                  </a:solidFill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66" name="Прямоугольник 65"/>
                            <p:cNvSpPr/>
                            <p:nvPr/>
                          </p:nvSpPr>
                          <p:spPr bwMode="auto">
                            <a:xfrm>
                              <a:off x="6192356" y="4211885"/>
                              <a:ext cx="252025" cy="45719"/>
                            </a:xfrm>
                            <a:prstGeom prst="rect">
                              <a:avLst/>
                            </a:prstGeom>
                            <a:solidFill>
                              <a:schemeClr val="tx1"/>
                            </a:solidFill>
                            <a:ln w="9525" cap="flat" cmpd="sng" algn="ctr">
                              <a:solidFill>
                                <a:schemeClr val="tx1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>
                            <a:effectLst/>
                          </p:spPr>
                          <p:txBody>
                            <a:bodyPr vert="horz" wrap="square" lIns="91440" tIns="45720" rIns="91440" bIns="45720" numCol="1" rtlCol="0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indent="0" algn="l" defTabSz="4572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>
                                  <a:srgbClr val="000000"/>
                                </a:buClr>
                                <a:buSzPct val="100000"/>
                                <a:buFont typeface="Times New Roman" panose="02020603050405020304" pitchFamily="18" charset="0"/>
                                <a:buNone/>
                                <a:tabLst/>
                              </a:pPr>
                              <a:endParaRPr kumimoji="0" lang="ru-RU" sz="1800" b="0" i="0" u="none" strike="noStrike" cap="none" normalizeH="0" baseline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latin typeface="Arial" panose="020B0604020202020204" pitchFamily="34" charset="0"/>
                                <a:ea typeface="Microsoft YaHei" panose="020B0503020204020204" pitchFamily="34" charset="-122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47" name="Группа 46"/>
                          <p:cNvGrpSpPr/>
                          <p:nvPr/>
                        </p:nvGrpSpPr>
                        <p:grpSpPr>
                          <a:xfrm>
                            <a:off x="8108858" y="3851845"/>
                            <a:ext cx="1611974" cy="1440160"/>
                            <a:chOff x="8108858" y="3851845"/>
                            <a:chExt cx="1611974" cy="1440160"/>
                          </a:xfrm>
                        </p:grpSpPr>
                        <p:grpSp>
                          <p:nvGrpSpPr>
                            <p:cNvPr id="50" name="Группа 49"/>
                            <p:cNvGrpSpPr/>
                            <p:nvPr/>
                          </p:nvGrpSpPr>
                          <p:grpSpPr>
                            <a:xfrm>
                              <a:off x="8280672" y="3851845"/>
                              <a:ext cx="1440160" cy="1440160"/>
                              <a:chOff x="8280672" y="3645536"/>
                              <a:chExt cx="1440160" cy="1574462"/>
                            </a:xfrm>
                          </p:grpSpPr>
                          <p:grpSp>
                            <p:nvGrpSpPr>
                              <p:cNvPr id="55" name="Группа 54"/>
                              <p:cNvGrpSpPr/>
                              <p:nvPr/>
                            </p:nvGrpSpPr>
                            <p:grpSpPr>
                              <a:xfrm>
                                <a:off x="8280672" y="3645536"/>
                                <a:ext cx="1440160" cy="1574462"/>
                                <a:chOff x="8280672" y="3645536"/>
                                <a:chExt cx="1440160" cy="1574462"/>
                              </a:xfrm>
                            </p:grpSpPr>
                            <p:pic>
                              <p:nvPicPr>
                                <p:cNvPr id="57" name="Рисунок 56"/>
                                <p:cNvPicPr>
                                  <a:picLocks noChangeAspect="1"/>
                                </p:cNvPicPr>
                                <p:nvPr/>
                              </p:nvPicPr>
                              <p:blipFill rotWithShape="1">
                                <a:blip r:embed="rId4">
                                  <a:extLst>
                                    <a:ext uri="{BEBA8EAE-BF5A-486C-A8C5-ECC9F3942E4B}">
                                      <a14:imgProps xmlns:a14="http://schemas.microsoft.com/office/drawing/2010/main">
                                        <a14:imgLayer r:embed="rId5">
                                          <a14:imgEffect>
                                            <a14:sharpenSoften amount="25000"/>
                                          </a14:imgEffect>
                                        </a14:imgLayer>
                                      </a14:imgProps>
                                    </a:ext>
                                  </a:extLst>
                                </a:blip>
                                <a:srcRect l="80531" t="10567" r="467" b="28670"/>
                                <a:stretch/>
                              </p:blipFill>
                              <p:spPr>
                                <a:xfrm>
                                  <a:off x="8280672" y="3645536"/>
                                  <a:ext cx="1440160" cy="1574462"/>
                                </a:xfrm>
                                <a:prstGeom prst="rect">
                                  <a:avLst/>
                                </a:prstGeom>
                              </p:spPr>
                            </p:pic>
                            <p:sp>
                              <p:nvSpPr>
                                <p:cNvPr id="58" name="Прямоугольник 57"/>
                                <p:cNvSpPr/>
                                <p:nvPr/>
                              </p:nvSpPr>
                              <p:spPr bwMode="auto">
                                <a:xfrm>
                                  <a:off x="8352680" y="3707829"/>
                                  <a:ext cx="936104" cy="648072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n w="9525" cap="flat" cmpd="sng" algn="ctr">
                                  <a:solidFill>
                                    <a:schemeClr val="tx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med"/>
                                </a:ln>
                                <a:effectLst/>
                              </p:spPr>
                              <p:txBody>
                                <a:bodyPr vert="horz" wrap="square" lIns="91440" tIns="45720" rIns="91440" bIns="45720" numCol="1" rtlCol="0" anchor="t" anchorCtr="0" compatLnSpc="1">
                                  <a:prstTxWarp prst="textNoShape">
                                    <a:avLst/>
                                  </a:prstTxWarp>
                                </a:bodyPr>
                                <a:lstStyle/>
                                <a:p>
                                  <a:pPr marL="0" marR="0" indent="0" algn="l" defTabSz="457200" rtl="0" eaLnBrk="0" fontAlgn="base" latinLnBrk="0" hangingPunct="0">
                                    <a:lnSpc>
                                      <a:spcPct val="100000"/>
                                    </a:lnSpc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buClr>
                                      <a:srgbClr val="000000"/>
                                    </a:buClr>
                                    <a:buSzPct val="100000"/>
                                    <a:buFont typeface="Times New Roman" panose="02020603050405020304" pitchFamily="18" charset="0"/>
                                    <a:buNone/>
                                    <a:tabLst/>
                                  </a:pPr>
                                  <a:endParaRPr kumimoji="0" lang="ru-RU" sz="1800" b="0" i="0" u="none" strike="noStrike" cap="none" normalizeH="0" baseline="0">
                                    <a:ln>
                                      <a:noFill/>
                                    </a:ln>
                                    <a:solidFill>
                                      <a:schemeClr val="bg1"/>
                                    </a:solidFill>
                                    <a:effectLst/>
                                    <a:latin typeface="Arial" panose="020B0604020202020204" pitchFamily="34" charset="0"/>
                                    <a:ea typeface="Microsoft YaHei" panose="020B0503020204020204" pitchFamily="34" charset="-122"/>
                                  </a:endParaRPr>
                                </a:p>
                              </p:txBody>
                            </p:sp>
                          </p:grpSp>
                          <p:sp>
                            <p:nvSpPr>
                              <p:cNvPr id="56" name="Прямоугольник 55"/>
                              <p:cNvSpPr/>
                              <p:nvPr/>
                            </p:nvSpPr>
                            <p:spPr>
                              <a:xfrm>
                                <a:off x="8568098" y="3847199"/>
                                <a:ext cx="505267" cy="369332"/>
                              </a:xfrm>
                              <a:prstGeom prst="rect">
                                <a:avLst/>
                              </a:prstGeom>
                            </p:spPr>
                            <p:txBody>
                              <a:bodyPr wrap="none">
                                <a:spAutoFit/>
                              </a:bodyPr>
                              <a:lstStyle/>
                              <a:p>
                                <a:r>
                                  <a:rPr lang="en-US" dirty="0">
                                    <a:solidFill>
                                      <a:schemeClr val="tx1"/>
                                    </a:solidFill>
                                  </a:rPr>
                                  <a:t>PC</a:t>
                                </a:r>
                                <a:endParaRPr lang="ru-RU" dirty="0"/>
                              </a:p>
                            </p:txBody>
                          </p:sp>
                        </p:grpSp>
                        <p:sp>
                          <p:nvSpPr>
                            <p:cNvPr id="53" name="Прямоугольник 52"/>
                            <p:cNvSpPr/>
                            <p:nvPr/>
                          </p:nvSpPr>
                          <p:spPr bwMode="auto">
                            <a:xfrm>
                              <a:off x="8108858" y="4461129"/>
                              <a:ext cx="243822" cy="182804"/>
                            </a:xfrm>
                            <a:prstGeom prst="rect">
                              <a:avLst/>
                            </a:prstGeom>
                            <a:solidFill>
                              <a:schemeClr val="tx1"/>
                            </a:solidFill>
                            <a:ln w="9525" cap="flat" cmpd="sng" algn="ctr">
                              <a:solidFill>
                                <a:schemeClr val="tx1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>
                            <a:effectLst/>
                          </p:spPr>
                          <p:txBody>
                            <a:bodyPr vert="horz" wrap="square" lIns="91440" tIns="45720" rIns="91440" bIns="45720" numCol="1" rtlCol="0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indent="0" algn="l" defTabSz="4572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>
                                  <a:srgbClr val="000000"/>
                                </a:buClr>
                                <a:buSzPct val="100000"/>
                                <a:buFont typeface="Times New Roman" panose="02020603050405020304" pitchFamily="18" charset="0"/>
                                <a:buNone/>
                                <a:tabLst/>
                              </a:pPr>
                              <a:endParaRPr kumimoji="0" lang="ru-RU" sz="1800" b="0" i="0" u="none" strike="noStrike" cap="none" normalizeH="0" baseline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latin typeface="Arial" panose="020B0604020202020204" pitchFamily="34" charset="0"/>
                                <a:ea typeface="Microsoft YaHei" panose="020B0503020204020204" pitchFamily="34" charset="-122"/>
                              </a:endParaRPr>
                            </a:p>
                          </p:txBody>
                        </p:sp>
                      </p:grpSp>
                    </p:grpSp>
                    <p:sp>
                      <p:nvSpPr>
                        <p:cNvPr id="44" name="Прямоугольник 43"/>
                        <p:cNvSpPr/>
                        <p:nvPr/>
                      </p:nvSpPr>
                      <p:spPr>
                        <a:xfrm>
                          <a:off x="6721396" y="3764691"/>
                          <a:ext cx="1277771" cy="307777"/>
                        </a:xfrm>
                        <a:prstGeom prst="rect">
                          <a:avLst/>
                        </a:prstGeom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n>
                          <a:noFill/>
                        </a:ln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rgbClr val="C00000"/>
                              </a:solidFill>
                            </a:rPr>
                            <a:t>for </a:t>
                          </a:r>
                          <a:r>
                            <a:rPr lang="en-US" sz="1400" b="1" dirty="0" smtClean="0">
                              <a:solidFill>
                                <a:srgbClr val="C00000"/>
                              </a:solidFill>
                            </a:rPr>
                            <a:t>Phase0</a:t>
                          </a:r>
                          <a:endParaRPr lang="en-US" sz="1400" b="1" dirty="0">
                            <a:solidFill>
                              <a:srgbClr val="C00000"/>
                            </a:solidFill>
                          </a:endParaRPr>
                        </a:p>
                      </p:txBody>
                    </p:sp>
                  </p:grpSp>
                  <p:sp>
                    <p:nvSpPr>
                      <p:cNvPr id="42" name="Прямоугольник 41"/>
                      <p:cNvSpPr/>
                      <p:nvPr/>
                    </p:nvSpPr>
                    <p:spPr bwMode="auto">
                      <a:xfrm>
                        <a:off x="1727944" y="5098754"/>
                        <a:ext cx="436274" cy="22367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4572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>
                            <a:srgbClr val="000000"/>
                          </a:buClr>
                          <a:buSzPct val="100000"/>
                          <a:buFont typeface="Times New Roman" panose="02020603050405020304" pitchFamily="18" charset="0"/>
                          <a:buNone/>
                          <a:tabLst/>
                        </a:pPr>
                        <a:endPara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endParaRPr>
                      </a:p>
                    </p:txBody>
                  </p:sp>
                </p:grpSp>
                <p:sp>
                  <p:nvSpPr>
                    <p:cNvPr id="40" name="Прямоугольник 39"/>
                    <p:cNvSpPr/>
                    <p:nvPr/>
                  </p:nvSpPr>
                  <p:spPr>
                    <a:xfrm>
                      <a:off x="5980924" y="3735529"/>
                      <a:ext cx="1680268" cy="523220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marL="0" indent="0" algn="just">
                        <a:lnSpc>
                          <a:spcPct val="200000"/>
                        </a:lnSpc>
                        <a:buSzPct val="100000"/>
                        <a:buNone/>
                        <a:defRPr/>
                      </a:pPr>
                      <a:r>
                        <a:rPr lang="en-US" altLang="ru-RU" sz="1400" b="1" dirty="0">
                          <a:solidFill>
                            <a:srgbClr val="00B050"/>
                          </a:solidFill>
                          <a:cs typeface="Arial" panose="020B0604020202020204" pitchFamily="34" charset="0"/>
                        </a:rPr>
                        <a:t>CAEN FERS-5200</a:t>
                      </a:r>
                    </a:p>
                  </p:txBody>
                </p:sp>
              </p:grpSp>
              <p:grpSp>
                <p:nvGrpSpPr>
                  <p:cNvPr id="11" name="Группа 10"/>
                  <p:cNvGrpSpPr/>
                  <p:nvPr/>
                </p:nvGrpSpPr>
                <p:grpSpPr>
                  <a:xfrm>
                    <a:off x="127268" y="926642"/>
                    <a:ext cx="2702604" cy="3688874"/>
                    <a:chOff x="5040312" y="3782535"/>
                    <a:chExt cx="2702604" cy="3688874"/>
                  </a:xfrm>
                </p:grpSpPr>
                <p:sp>
                  <p:nvSpPr>
                    <p:cNvPr id="72" name="Прямоугольник 71"/>
                    <p:cNvSpPr/>
                    <p:nvPr/>
                  </p:nvSpPr>
                  <p:spPr>
                    <a:xfrm>
                      <a:off x="5557594" y="3782535"/>
                      <a:ext cx="1982909" cy="369332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altLang="ru-RU" b="1" dirty="0" smtClean="0">
                          <a:solidFill>
                            <a:srgbClr val="C00000"/>
                          </a:solidFill>
                          <a:cs typeface="Times New Roman" panose="02020603050405020304" pitchFamily="18" charset="0"/>
                        </a:rPr>
                        <a:t>128 tiles (8x16)</a:t>
                      </a:r>
                      <a:endParaRPr lang="ru-RU" dirty="0"/>
                    </a:p>
                  </p:txBody>
                </p:sp>
                <p:grpSp>
                  <p:nvGrpSpPr>
                    <p:cNvPr id="9" name="Группа 8"/>
                    <p:cNvGrpSpPr/>
                    <p:nvPr/>
                  </p:nvGrpSpPr>
                  <p:grpSpPr>
                    <a:xfrm>
                      <a:off x="5085946" y="4287493"/>
                      <a:ext cx="2621759" cy="2677466"/>
                      <a:chOff x="5085946" y="4287493"/>
                      <a:chExt cx="2621759" cy="2677466"/>
                    </a:xfrm>
                  </p:grpSpPr>
                  <p:pic>
                    <p:nvPicPr>
                      <p:cNvPr id="7" name="Рисунок 6"/>
                      <p:cNvPicPr>
                        <a:picLocks noChangeAspect="1"/>
                      </p:cNvPicPr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85946" y="4287493"/>
                        <a:ext cx="2621759" cy="2677466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6" name="Трапеция 5"/>
                      <p:cNvSpPr/>
                      <p:nvPr/>
                    </p:nvSpPr>
                    <p:spPr bwMode="auto">
                      <a:xfrm rot="11435349">
                        <a:off x="6295833" y="4349574"/>
                        <a:ext cx="506432" cy="1103173"/>
                      </a:xfrm>
                      <a:prstGeom prst="trapezoid">
                        <a:avLst>
                          <a:gd name="adj" fmla="val 42151"/>
                        </a:avLst>
                      </a:prstGeom>
                      <a:noFill/>
                      <a:ln w="381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4572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>
                            <a:srgbClr val="000000"/>
                          </a:buClr>
                          <a:buSzPct val="100000"/>
                          <a:buFont typeface="Times New Roman" panose="02020603050405020304" pitchFamily="18" charset="0"/>
                          <a:buNone/>
                          <a:tabLst/>
                        </a:pPr>
                        <a:endPara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endParaRPr>
                      </a:p>
                    </p:txBody>
                  </p:sp>
                </p:grpSp>
                <p:sp>
                  <p:nvSpPr>
                    <p:cNvPr id="33" name="Прямоугольник 32"/>
                    <p:cNvSpPr/>
                    <p:nvPr/>
                  </p:nvSpPr>
                  <p:spPr>
                    <a:xfrm>
                      <a:off x="5040312" y="6948189"/>
                      <a:ext cx="2702604" cy="523220"/>
                    </a:xfrm>
                    <a:prstGeom prst="rect">
                      <a:avLst/>
                    </a:prstGeom>
                    <a:ln w="28575">
                      <a:solidFill>
                        <a:srgbClr val="EE8E00"/>
                      </a:solidFill>
                    </a:ln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altLang="ru-RU" sz="1400" b="1" dirty="0">
                          <a:solidFill>
                            <a:schemeClr val="tx1"/>
                          </a:solidFill>
                          <a:cs typeface="Times New Roman" panose="02020603050405020304" pitchFamily="18" charset="0"/>
                        </a:rPr>
                        <a:t>reduced prototype</a:t>
                      </a:r>
                      <a:r>
                        <a:rPr lang="ru-RU" altLang="ru-RU" sz="1400" b="1" dirty="0">
                          <a:solidFill>
                            <a:schemeClr val="tx1"/>
                          </a:solidFill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ru-RU" sz="1400" b="1" dirty="0">
                          <a:solidFill>
                            <a:schemeClr val="tx1"/>
                          </a:solidFill>
                          <a:cs typeface="Times New Roman" panose="02020603050405020304" pitchFamily="18" charset="0"/>
                        </a:rPr>
                        <a:t>wheel </a:t>
                      </a:r>
                      <a:r>
                        <a:rPr lang="ru-RU" altLang="ru-RU" sz="1400" b="1" dirty="0">
                          <a:solidFill>
                            <a:schemeClr val="tx1"/>
                          </a:solidFill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altLang="ru-RU" sz="1400" b="1" dirty="0">
                          <a:solidFill>
                            <a:schemeClr val="tx1"/>
                          </a:solidFill>
                          <a:cs typeface="Times New Roman" panose="02020603050405020304" pitchFamily="18" charset="0"/>
                        </a:rPr>
                        <a:t>x2)</a:t>
                      </a:r>
                    </a:p>
                    <a:p>
                      <a:pPr algn="ctr"/>
                      <a:r>
                        <a:rPr lang="en-US" altLang="ru-RU" sz="1400" b="1" u="sng" dirty="0" smtClean="0">
                          <a:solidFill>
                            <a:schemeClr val="tx1"/>
                          </a:solidFill>
                          <a:cs typeface="Times New Roman" panose="02020603050405020304" pitchFamily="18" charset="0"/>
                        </a:rPr>
                        <a:t>(the </a:t>
                      </a:r>
                      <a:r>
                        <a:rPr lang="en-US" altLang="ru-RU" sz="1400" b="1" u="sng" dirty="0">
                          <a:solidFill>
                            <a:schemeClr val="tx1"/>
                          </a:solidFill>
                          <a:cs typeface="Times New Roman" panose="02020603050405020304" pitchFamily="18" charset="0"/>
                        </a:rPr>
                        <a:t>1-st </a:t>
                      </a:r>
                      <a:r>
                        <a:rPr lang="en-US" altLang="ru-RU" sz="1400" b="1" u="sng" dirty="0" smtClean="0">
                          <a:solidFill>
                            <a:schemeClr val="tx1"/>
                          </a:solidFill>
                          <a:cs typeface="Times New Roman" panose="02020603050405020304" pitchFamily="18" charset="0"/>
                        </a:rPr>
                        <a:t>priority)</a:t>
                      </a:r>
                      <a:endParaRPr lang="en-US" altLang="ru-RU" sz="1400" b="1" u="sng" dirty="0">
                        <a:solidFill>
                          <a:schemeClr val="tx1"/>
                        </a:solidFill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4" name="Прямоугольник 3"/>
                  <p:cNvSpPr/>
                  <p:nvPr/>
                </p:nvSpPr>
                <p:spPr>
                  <a:xfrm>
                    <a:off x="2273711" y="1365985"/>
                    <a:ext cx="697627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ru-RU" b="1" dirty="0" smtClean="0">
                        <a:solidFill>
                          <a:srgbClr val="00B050"/>
                        </a:solidFill>
                        <a:cs typeface="Times New Roman" panose="02020603050405020304" pitchFamily="18" charset="0"/>
                      </a:rPr>
                      <a:t>WLS</a:t>
                    </a:r>
                    <a:endParaRPr lang="ru-RU" dirty="0">
                      <a:solidFill>
                        <a:srgbClr val="00B050"/>
                      </a:solidFill>
                    </a:endParaRPr>
                  </a:p>
                </p:txBody>
              </p:sp>
              <p:cxnSp>
                <p:nvCxnSpPr>
                  <p:cNvPr id="19" name="Соединительная линия уступом 18"/>
                  <p:cNvCxnSpPr>
                    <a:stCxn id="6" idx="2"/>
                  </p:cNvCxnSpPr>
                  <p:nvPr/>
                </p:nvCxnSpPr>
                <p:spPr bwMode="auto">
                  <a:xfrm rot="5400000" flipH="1" flipV="1">
                    <a:off x="2365286" y="784947"/>
                    <a:ext cx="90209" cy="1346046"/>
                  </a:xfrm>
                  <a:prstGeom prst="bentConnector2">
                    <a:avLst/>
                  </a:prstGeom>
                  <a:solidFill>
                    <a:srgbClr val="00B8FF"/>
                  </a:solidFill>
                  <a:ln w="38100" cap="flat" cmpd="sng" algn="ctr">
                    <a:solidFill>
                      <a:srgbClr val="00B05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pic>
              <p:nvPicPr>
                <p:cNvPr id="64" name="Рисунок 63"/>
                <p:cNvPicPr>
                  <a:picLocks noChangeAspect="1"/>
                </p:cNvPicPr>
                <p:nvPr/>
              </p:nvPicPr>
              <p:blipFill rotWithShape="1">
                <a:blip r:embed="rId7"/>
                <a:srcRect t="18107" b="3340"/>
                <a:stretch/>
              </p:blipFill>
              <p:spPr>
                <a:xfrm rot="16200000">
                  <a:off x="5371813" y="4884600"/>
                  <a:ext cx="802557" cy="1400945"/>
                </a:xfrm>
                <a:prstGeom prst="rect">
                  <a:avLst/>
                </a:prstGeom>
              </p:spPr>
            </p:pic>
          </p:grpSp>
          <p:pic>
            <p:nvPicPr>
              <p:cNvPr id="81" name="Рисунок 80"/>
              <p:cNvPicPr>
                <a:picLocks noChangeAspect="1"/>
              </p:cNvPicPr>
              <p:nvPr/>
            </p:nvPicPr>
            <p:blipFill rotWithShape="1"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162" t="41579" r="25217" b="25213"/>
              <a:stretch/>
            </p:blipFill>
            <p:spPr>
              <a:xfrm rot="10800000">
                <a:off x="5048142" y="1840520"/>
                <a:ext cx="1400945" cy="809601"/>
              </a:xfrm>
              <a:prstGeom prst="rect">
                <a:avLst/>
              </a:prstGeom>
            </p:spPr>
          </p:pic>
          <p:pic>
            <p:nvPicPr>
              <p:cNvPr id="82" name="Рисунок 81"/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978" t="20330" b="7426"/>
              <a:stretch/>
            </p:blipFill>
            <p:spPr>
              <a:xfrm rot="5400000">
                <a:off x="3188627" y="3908432"/>
                <a:ext cx="1160391" cy="1185774"/>
              </a:xfrm>
              <a:prstGeom prst="rect">
                <a:avLst/>
              </a:prstGeom>
            </p:spPr>
          </p:pic>
        </p:grpSp>
      </p:grpSp>
      <p:sp>
        <p:nvSpPr>
          <p:cNvPr id="84" name="Прямоугольник 83"/>
          <p:cNvSpPr/>
          <p:nvPr/>
        </p:nvSpPr>
        <p:spPr>
          <a:xfrm>
            <a:off x="4353879" y="1287253"/>
            <a:ext cx="620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8 </a:t>
            </a:r>
            <a:r>
              <a:rPr lang="en-US" dirty="0" err="1" smtClean="0">
                <a:solidFill>
                  <a:srgbClr val="FF0000"/>
                </a:solidFill>
              </a:rPr>
              <a:t>ch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6" name="Прямоугольник 85"/>
          <p:cNvSpPr/>
          <p:nvPr/>
        </p:nvSpPr>
        <p:spPr>
          <a:xfrm>
            <a:off x="4275248" y="3428209"/>
            <a:ext cx="748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12 </a:t>
            </a:r>
            <a:r>
              <a:rPr lang="en-US" dirty="0" err="1" smtClean="0">
                <a:solidFill>
                  <a:srgbClr val="FF0000"/>
                </a:solidFill>
              </a:rPr>
              <a:t>ch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7473433" y="3367032"/>
            <a:ext cx="16176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lnSpc>
                <a:spcPct val="200000"/>
              </a:lnSpc>
              <a:buSzPct val="100000"/>
              <a:buNone/>
              <a:defRPr/>
            </a:pPr>
            <a:r>
              <a:rPr lang="en-US" sz="12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NEW ELECTRONICS (needs)</a:t>
            </a:r>
            <a:endParaRPr lang="en-US" sz="1200" b="1" dirty="0">
              <a:solidFill>
                <a:srgbClr val="FF0000"/>
              </a:solidFill>
              <a:cs typeface="Calibri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8764809" y="3842433"/>
            <a:ext cx="1277524" cy="3057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for</a:t>
            </a:r>
            <a:r>
              <a:rPr lang="en-US" sz="1400" dirty="0">
                <a:solidFill>
                  <a:srgbClr val="C00000"/>
                </a:solidFill>
              </a:rPr>
              <a:t> </a:t>
            </a:r>
            <a:r>
              <a:rPr lang="en-US" sz="1400" b="1" dirty="0">
                <a:solidFill>
                  <a:srgbClr val="0070C0"/>
                </a:solidFill>
              </a:rPr>
              <a:t>Phase ≥1</a:t>
            </a:r>
          </a:p>
        </p:txBody>
      </p:sp>
      <p:sp>
        <p:nvSpPr>
          <p:cNvPr id="83" name="Прямоугольник 82"/>
          <p:cNvSpPr/>
          <p:nvPr/>
        </p:nvSpPr>
        <p:spPr>
          <a:xfrm>
            <a:off x="3767021" y="4491096"/>
            <a:ext cx="2029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talk by</a:t>
            </a:r>
            <a:r>
              <a:rPr lang="ru-RU" alt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Dubinin</a:t>
            </a:r>
            <a:r>
              <a:rPr lang="ru-RU" altLang="ru-RU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F.</a:t>
            </a:r>
            <a:r>
              <a:rPr lang="en-US" alt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85" name="Прямоугольник 84"/>
          <p:cNvSpPr/>
          <p:nvPr/>
        </p:nvSpPr>
        <p:spPr>
          <a:xfrm>
            <a:off x="7575205" y="987183"/>
            <a:ext cx="2460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talk by </a:t>
            </a:r>
            <a:r>
              <a:rPr lang="en-US" altLang="ru-RU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Solonbekov</a:t>
            </a:r>
            <a:r>
              <a:rPr lang="en-US" altLang="ru-RU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M.</a:t>
            </a:r>
            <a:r>
              <a:rPr lang="en-US" alt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87" name="Прямоугольник 86"/>
          <p:cNvSpPr/>
          <p:nvPr/>
        </p:nvSpPr>
        <p:spPr>
          <a:xfrm>
            <a:off x="7573519" y="4490761"/>
            <a:ext cx="2157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talk </a:t>
            </a:r>
            <a:r>
              <a:rPr lang="en-US" alt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US" altLang="ru-RU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Nekrasov</a:t>
            </a:r>
            <a:r>
              <a:rPr lang="en-US" altLang="ru-RU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P.</a:t>
            </a:r>
            <a:r>
              <a:rPr lang="en-US" alt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0545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3E20FF49-A404-BB13-8971-1C0B2EF07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80625" cy="795405"/>
          </a:xfrm>
          <a:prstGeom prst="rect">
            <a:avLst/>
          </a:prstGeom>
          <a:solidFill>
            <a:srgbClr val="191966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124" name="Text Box 3">
            <a:extLst>
              <a:ext uri="{FF2B5EF4-FFF2-40B4-BE49-F238E27FC236}">
                <a16:creationId xmlns:a16="http://schemas.microsoft.com/office/drawing/2014/main" id="{892A346C-8D62-473C-6C64-BDF53F516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3300" y="7138988"/>
            <a:ext cx="187325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fld id="{216B609B-E035-4377-9747-8F07833A0E47}" type="slidenum">
              <a:rPr lang="ru-RU" altLang="ru-RU" sz="1800"/>
              <a:pPr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t>5</a:t>
            </a:fld>
            <a:endParaRPr lang="ru-RU" altLang="ru-RU" sz="1800"/>
          </a:p>
        </p:txBody>
      </p:sp>
      <p:sp>
        <p:nvSpPr>
          <p:cNvPr id="5129" name="Rectangle 8">
            <a:extLst>
              <a:ext uri="{FF2B5EF4-FFF2-40B4-BE49-F238E27FC236}">
                <a16:creationId xmlns:a16="http://schemas.microsoft.com/office/drawing/2014/main" id="{B28D441B-D93B-6D85-CBFF-A54BA95C9D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256213" cy="795405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1" name="Rectangle 5">
            <a:extLst>
              <a:ext uri="{FF2B5EF4-FFF2-40B4-BE49-F238E27FC236}">
                <a16:creationId xmlns:a16="http://schemas.microsoft.com/office/drawing/2014/main" id="{93EFD7C2-8B64-356D-1B61-51C4906B0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5508" y="221627"/>
            <a:ext cx="3497292" cy="35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Sandwich </a:t>
            </a:r>
            <a:r>
              <a:rPr lang="en-US" sz="1800" b="1" dirty="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backplate </a:t>
            </a:r>
            <a:r>
              <a:rPr lang="en-US" sz="1800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for BBC</a:t>
            </a:r>
          </a:p>
        </p:txBody>
      </p:sp>
      <p:sp>
        <p:nvSpPr>
          <p:cNvPr id="54" name="Text Box 6">
            <a:extLst>
              <a:ext uri="{FF2B5EF4-FFF2-40B4-BE49-F238E27FC236}">
                <a16:creationId xmlns:a16="http://schemas.microsoft.com/office/drawing/2014/main" id="{113B2FEE-9330-8558-3677-E7972F045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971" y="204685"/>
            <a:ext cx="3952565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</a:pPr>
            <a:r>
              <a:rPr lang="en-US" alt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BBC</a:t>
            </a:r>
            <a:r>
              <a:rPr lang="en-GB" alt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assembling </a:t>
            </a:r>
            <a:r>
              <a:rPr lang="en-GB" alt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71760" y="750735"/>
            <a:ext cx="4423768" cy="6557494"/>
            <a:chOff x="5810146" y="370723"/>
            <a:chExt cx="4423768" cy="6557494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6602720" y="1806300"/>
              <a:ext cx="2520012" cy="4087661"/>
              <a:chOff x="6685375" y="2273044"/>
              <a:chExt cx="2520012" cy="4087661"/>
            </a:xfrm>
          </p:grpSpPr>
          <p:pic>
            <p:nvPicPr>
              <p:cNvPr id="9" name="Рисунок 8"/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41" r="6421"/>
              <a:stretch/>
            </p:blipFill>
            <p:spPr>
              <a:xfrm flipH="1" flipV="1">
                <a:off x="6685375" y="2769143"/>
                <a:ext cx="2520012" cy="3274687"/>
              </a:xfrm>
              <a:prstGeom prst="rect">
                <a:avLst/>
              </a:prstGeom>
            </p:spPr>
          </p:pic>
          <p:sp>
            <p:nvSpPr>
              <p:cNvPr id="39" name="Прямоугольник 38"/>
              <p:cNvSpPr/>
              <p:nvPr/>
            </p:nvSpPr>
            <p:spPr>
              <a:xfrm>
                <a:off x="7111929" y="2273044"/>
                <a:ext cx="1802910" cy="52322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thickness</a:t>
                </a:r>
                <a:r>
                  <a:rPr lang="ru-RU" sz="1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each </a:t>
                </a:r>
              </a:p>
              <a:p>
                <a:pPr algn="ctr"/>
                <a:r>
                  <a:rPr lang="en-US" sz="1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~ </a:t>
                </a:r>
                <a:r>
                  <a:rPr lang="ru-RU" sz="1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1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 mm</a:t>
                </a:r>
                <a:endParaRPr lang="ru-RU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4" name="Группа 13"/>
              <p:cNvGrpSpPr/>
              <p:nvPr/>
            </p:nvGrpSpPr>
            <p:grpSpPr>
              <a:xfrm>
                <a:off x="6740174" y="5982603"/>
                <a:ext cx="671654" cy="378102"/>
                <a:chOff x="10337442" y="6277783"/>
                <a:chExt cx="671654" cy="378102"/>
              </a:xfrm>
            </p:grpSpPr>
            <p:sp>
              <p:nvSpPr>
                <p:cNvPr id="41" name="Прямоугольник 40"/>
                <p:cNvSpPr/>
                <p:nvPr/>
              </p:nvSpPr>
              <p:spPr>
                <a:xfrm>
                  <a:off x="10337442" y="6286553"/>
                  <a:ext cx="339078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dirty="0">
                      <a:solidFill>
                        <a:srgbClr val="00B0F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I. </a:t>
                  </a:r>
                  <a:endParaRPr lang="ru-RU" dirty="0"/>
                </a:p>
              </p:txBody>
            </p:sp>
            <p:sp>
              <p:nvSpPr>
                <p:cNvPr id="46" name="Прямоугольник 45"/>
                <p:cNvSpPr/>
                <p:nvPr/>
              </p:nvSpPr>
              <p:spPr>
                <a:xfrm>
                  <a:off x="10605615" y="6277783"/>
                  <a:ext cx="403481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II. </a:t>
                  </a:r>
                  <a:endParaRPr lang="ru-RU" dirty="0"/>
                </a:p>
              </p:txBody>
            </p:sp>
          </p:grpSp>
          <p:grpSp>
            <p:nvGrpSpPr>
              <p:cNvPr id="47" name="Группа 46"/>
              <p:cNvGrpSpPr/>
              <p:nvPr/>
            </p:nvGrpSpPr>
            <p:grpSpPr>
              <a:xfrm>
                <a:off x="7541795" y="5982603"/>
                <a:ext cx="675119" cy="371752"/>
                <a:chOff x="10512835" y="6277783"/>
                <a:chExt cx="675119" cy="371752"/>
              </a:xfrm>
            </p:grpSpPr>
            <p:sp>
              <p:nvSpPr>
                <p:cNvPr id="52" name="Прямоугольник 51"/>
                <p:cNvSpPr/>
                <p:nvPr/>
              </p:nvSpPr>
              <p:spPr>
                <a:xfrm>
                  <a:off x="10512835" y="6277783"/>
                  <a:ext cx="339078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dirty="0">
                      <a:solidFill>
                        <a:srgbClr val="00B0F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I. </a:t>
                  </a:r>
                  <a:endParaRPr lang="ru-RU" dirty="0"/>
                </a:p>
              </p:txBody>
            </p:sp>
            <p:sp>
              <p:nvSpPr>
                <p:cNvPr id="55" name="Прямоугольник 54"/>
                <p:cNvSpPr/>
                <p:nvPr/>
              </p:nvSpPr>
              <p:spPr>
                <a:xfrm>
                  <a:off x="10784473" y="6280203"/>
                  <a:ext cx="403481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II. </a:t>
                  </a:r>
                  <a:endParaRPr lang="ru-RU" dirty="0"/>
                </a:p>
              </p:txBody>
            </p:sp>
          </p:grpSp>
          <p:grpSp>
            <p:nvGrpSpPr>
              <p:cNvPr id="56" name="Группа 55"/>
              <p:cNvGrpSpPr/>
              <p:nvPr/>
            </p:nvGrpSpPr>
            <p:grpSpPr>
              <a:xfrm>
                <a:off x="8412622" y="5974773"/>
                <a:ext cx="670785" cy="369332"/>
                <a:chOff x="10738491" y="6269953"/>
                <a:chExt cx="670785" cy="369332"/>
              </a:xfrm>
            </p:grpSpPr>
            <p:sp>
              <p:nvSpPr>
                <p:cNvPr id="57" name="Прямоугольник 56"/>
                <p:cNvSpPr/>
                <p:nvPr/>
              </p:nvSpPr>
              <p:spPr>
                <a:xfrm>
                  <a:off x="10738491" y="6269953"/>
                  <a:ext cx="339078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dirty="0">
                      <a:solidFill>
                        <a:srgbClr val="00B0F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I. </a:t>
                  </a:r>
                  <a:endParaRPr lang="ru-RU" dirty="0"/>
                </a:p>
              </p:txBody>
            </p:sp>
            <p:sp>
              <p:nvSpPr>
                <p:cNvPr id="58" name="Прямоугольник 57"/>
                <p:cNvSpPr/>
                <p:nvPr/>
              </p:nvSpPr>
              <p:spPr>
                <a:xfrm>
                  <a:off x="11005795" y="6269953"/>
                  <a:ext cx="403481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II. </a:t>
                  </a:r>
                  <a:endParaRPr lang="ru-RU" dirty="0"/>
                </a:p>
              </p:txBody>
            </p:sp>
          </p:grpSp>
        </p:grpSp>
        <p:sp>
          <p:nvSpPr>
            <p:cNvPr id="43" name="Прямоугольник 42"/>
            <p:cNvSpPr/>
            <p:nvPr/>
          </p:nvSpPr>
          <p:spPr>
            <a:xfrm>
              <a:off x="5810146" y="370723"/>
              <a:ext cx="4423768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b="1" dirty="0">
                  <a:solidFill>
                    <a:schemeClr val="tx1"/>
                  </a:solidFill>
                </a:rPr>
                <a:t>Honeycomb </a:t>
              </a:r>
            </a:p>
            <a:p>
              <a:pPr algn="ctr"/>
              <a:r>
                <a:rPr lang="en-US" sz="1600" b="1" dirty="0" smtClean="0">
                  <a:solidFill>
                    <a:schemeClr val="tx1"/>
                  </a:solidFill>
                </a:rPr>
                <a:t> (</a:t>
              </a:r>
              <a:r>
                <a:rPr lang="en-US" b="1" dirty="0" smtClean="0">
                  <a:solidFill>
                    <a:srgbClr val="00B050"/>
                  </a:solidFill>
                </a:rPr>
                <a:t>3-options</a:t>
              </a:r>
              <a:r>
                <a:rPr lang="ru-RU" b="1" dirty="0" smtClean="0">
                  <a:solidFill>
                    <a:srgbClr val="00B050"/>
                  </a:solidFill>
                </a:rPr>
                <a:t> </a:t>
              </a:r>
              <a:r>
                <a:rPr lang="en-US" b="1" dirty="0" smtClean="0">
                  <a:solidFill>
                    <a:srgbClr val="00B050"/>
                  </a:solidFill>
                </a:rPr>
                <a:t>with </a:t>
              </a:r>
              <a:endParaRPr lang="ru-RU" b="1" dirty="0" smtClean="0">
                <a:solidFill>
                  <a:srgbClr val="00B050"/>
                </a:solidFill>
              </a:endParaRPr>
            </a:p>
            <a:p>
              <a:pPr algn="ctr"/>
              <a:r>
                <a:rPr lang="en-US" b="1" dirty="0" smtClean="0">
                  <a:solidFill>
                    <a:srgbClr val="00B050"/>
                  </a:solidFill>
                </a:rPr>
                <a:t>different thickness </a:t>
              </a:r>
            </a:p>
            <a:p>
              <a:pPr algn="ctr"/>
              <a:r>
                <a:rPr lang="en-US" b="1" dirty="0" smtClean="0">
                  <a:solidFill>
                    <a:srgbClr val="00B050"/>
                  </a:solidFill>
                </a:rPr>
                <a:t>of carbon layers</a:t>
              </a:r>
              <a:r>
                <a:rPr lang="en-US" sz="1600" b="1" dirty="0" smtClean="0">
                  <a:solidFill>
                    <a:schemeClr val="tx1"/>
                  </a:solidFill>
                </a:rPr>
                <a:t>)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A09AC49-C477-D74F-9BFE-5D7CA79F6196}"/>
                </a:ext>
              </a:extLst>
            </p:cNvPr>
            <p:cNvSpPr txBox="1"/>
            <p:nvPr/>
          </p:nvSpPr>
          <p:spPr>
            <a:xfrm>
              <a:off x="6458360" y="5927943"/>
              <a:ext cx="3088382" cy="1000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400" b="1" u="sng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Parts</a:t>
              </a:r>
              <a:r>
                <a:rPr lang="en-US" sz="14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00050" indent="-400050">
                <a:buAutoNum type="romanUcPeriod"/>
              </a:pPr>
              <a:r>
                <a:rPr lang="en-US" sz="2000" dirty="0" smtClean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Infrastructure </a:t>
              </a:r>
              <a:r>
                <a:rPr lang="en-US" sz="20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000" dirty="0" smtClean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grooved) </a:t>
              </a:r>
            </a:p>
            <a:p>
              <a:pPr marL="400050" indent="-400050">
                <a:buAutoNum type="romanUcPeriod"/>
              </a:pPr>
              <a:r>
                <a:rPr lang="en-US" sz="2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Detector </a:t>
              </a:r>
              <a:r>
                <a: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support</a:t>
              </a:r>
              <a:endPara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2" name="Прямоугольник 41"/>
          <p:cNvSpPr/>
          <p:nvPr/>
        </p:nvSpPr>
        <p:spPr>
          <a:xfrm>
            <a:off x="4209961" y="5430792"/>
            <a:ext cx="58561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ru-RU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The next steps are: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altLang="ru-RU" dirty="0">
                <a:solidFill>
                  <a:srgbClr val="C00000"/>
                </a:solidFill>
                <a:cs typeface="Times New Roman" panose="02020603050405020304" pitchFamily="18" charset="0"/>
              </a:rPr>
              <a:t>	</a:t>
            </a:r>
            <a:r>
              <a:rPr lang="en-US" altLang="ru-RU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	 </a:t>
            </a:r>
            <a:r>
              <a:rPr lang="en-US" altLang="ru-RU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simulate </a:t>
            </a:r>
            <a:r>
              <a:rPr lang="en-US" altLang="ru-RU" b="1" dirty="0">
                <a:solidFill>
                  <a:srgbClr val="C00000"/>
                </a:solidFill>
                <a:cs typeface="Times New Roman" panose="02020603050405020304" pitchFamily="18" charset="0"/>
              </a:rPr>
              <a:t>the deformations </a:t>
            </a:r>
            <a:r>
              <a:rPr lang="en-US" altLang="ru-RU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of </a:t>
            </a:r>
            <a:r>
              <a:rPr lang="en-US" altLang="ru-RU" dirty="0">
                <a:solidFill>
                  <a:srgbClr val="C00000"/>
                </a:solidFill>
                <a:cs typeface="Times New Roman" panose="02020603050405020304" pitchFamily="18" charset="0"/>
              </a:rPr>
              <a:t>the </a:t>
            </a:r>
            <a:r>
              <a:rPr lang="en-US" altLang="ru-RU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backplate</a:t>
            </a:r>
            <a:r>
              <a:rPr lang="en-US" altLang="ru-RU" dirty="0">
                <a:solidFill>
                  <a:srgbClr val="C00000"/>
                </a:solidFill>
                <a:cs typeface="Times New Roman" panose="02020603050405020304" pitchFamily="18" charset="0"/>
              </a:rPr>
              <a:t>,</a:t>
            </a:r>
            <a:r>
              <a:rPr lang="en-US" altLang="ru-RU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altLang="ru-RU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		 select main option.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altLang="ru-RU" b="1" dirty="0" smtClean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en-US" altLang="ru-RU" b="1" dirty="0">
                <a:solidFill>
                  <a:srgbClr val="C00000"/>
                </a:solidFill>
                <a:cs typeface="Times New Roman" panose="02020603050405020304" pitchFamily="18" charset="0"/>
              </a:rPr>
              <a:t>T</a:t>
            </a:r>
            <a:r>
              <a:rPr lang="en-US" altLang="ru-RU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he </a:t>
            </a:r>
            <a:r>
              <a:rPr lang="en-US" altLang="ru-RU" b="1" dirty="0">
                <a:solidFill>
                  <a:srgbClr val="C00000"/>
                </a:solidFill>
                <a:cs typeface="Times New Roman" panose="02020603050405020304" pitchFamily="18" charset="0"/>
              </a:rPr>
              <a:t>grooving </a:t>
            </a:r>
            <a:r>
              <a:rPr lang="en-US" altLang="ru-RU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map</a:t>
            </a:r>
            <a:r>
              <a:rPr lang="ru-RU" altLang="ru-RU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ru-RU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has been done.</a:t>
            </a:r>
            <a:endParaRPr lang="ru-RU" altLang="ru-RU" b="1" dirty="0" smtClean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just"/>
            <a:endParaRPr lang="en-US" altLang="ru-RU" b="1" dirty="0" smtClean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59" name="Группа 58"/>
          <p:cNvGrpSpPr/>
          <p:nvPr/>
        </p:nvGrpSpPr>
        <p:grpSpPr>
          <a:xfrm>
            <a:off x="5235029" y="1467075"/>
            <a:ext cx="4197771" cy="3302369"/>
            <a:chOff x="6166923" y="5315905"/>
            <a:chExt cx="3108049" cy="1793410"/>
          </a:xfrm>
        </p:grpSpPr>
        <p:pic>
          <p:nvPicPr>
            <p:cNvPr id="60" name="Рисунок 59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97" t="1739" r="18566" b="1739"/>
            <a:stretch/>
          </p:blipFill>
          <p:spPr>
            <a:xfrm rot="5400000">
              <a:off x="6824243" y="4658585"/>
              <a:ext cx="1793410" cy="3108049"/>
            </a:xfrm>
            <a:prstGeom prst="rect">
              <a:avLst/>
            </a:prstGeom>
          </p:spPr>
        </p:pic>
        <p:sp>
          <p:nvSpPr>
            <p:cNvPr id="61" name="Прямоугольник 60"/>
            <p:cNvSpPr/>
            <p:nvPr/>
          </p:nvSpPr>
          <p:spPr>
            <a:xfrm>
              <a:off x="6981997" y="5712942"/>
              <a:ext cx="1268900" cy="40638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728 x 728 </a:t>
              </a:r>
              <a:r>
                <a:rPr lang="en-US" b="1" kern="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</a:t>
              </a:r>
              <a:r>
                <a:rPr lang="es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</a:t>
              </a:r>
              <a:r>
                <a:rPr lang="en-US" altLang="ru-RU" b="1" baseline="33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69903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3E20FF49-A404-BB13-8971-1C0B2EF07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80625" cy="795405"/>
          </a:xfrm>
          <a:prstGeom prst="rect">
            <a:avLst/>
          </a:prstGeom>
          <a:solidFill>
            <a:srgbClr val="191966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124" name="Text Box 3">
            <a:extLst>
              <a:ext uri="{FF2B5EF4-FFF2-40B4-BE49-F238E27FC236}">
                <a16:creationId xmlns:a16="http://schemas.microsoft.com/office/drawing/2014/main" id="{892A346C-8D62-473C-6C64-BDF53F516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3300" y="7138988"/>
            <a:ext cx="187325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fld id="{216B609B-E035-4377-9747-8F07833A0E47}" type="slidenum">
              <a:rPr lang="ru-RU" altLang="ru-RU" sz="1800"/>
              <a:pPr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t>6</a:t>
            </a:fld>
            <a:endParaRPr lang="ru-RU" altLang="ru-RU" sz="1800"/>
          </a:p>
        </p:txBody>
      </p:sp>
      <p:sp>
        <p:nvSpPr>
          <p:cNvPr id="5129" name="Rectangle 8">
            <a:extLst>
              <a:ext uri="{FF2B5EF4-FFF2-40B4-BE49-F238E27FC236}">
                <a16:creationId xmlns:a16="http://schemas.microsoft.com/office/drawing/2014/main" id="{B28D441B-D93B-6D85-CBFF-A54BA95C9D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256213" cy="795405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1" name="Rectangle 5">
            <a:extLst>
              <a:ext uri="{FF2B5EF4-FFF2-40B4-BE49-F238E27FC236}">
                <a16:creationId xmlns:a16="http://schemas.microsoft.com/office/drawing/2014/main" id="{93EFD7C2-8B64-356D-1B61-51C4906B0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5199" y="221627"/>
            <a:ext cx="4714128" cy="35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The </a:t>
            </a:r>
            <a:r>
              <a:rPr lang="en-US" sz="1800" b="1" dirty="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sandwich </a:t>
            </a:r>
            <a:r>
              <a:rPr lang="en-US" sz="1800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backplate grooves </a:t>
            </a:r>
            <a:r>
              <a:rPr lang="en-US" sz="1800" b="1" dirty="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for </a:t>
            </a:r>
            <a:r>
              <a:rPr lang="en-US" sz="1800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BBC</a:t>
            </a:r>
          </a:p>
        </p:txBody>
      </p:sp>
      <p:sp>
        <p:nvSpPr>
          <p:cNvPr id="54" name="Text Box 6">
            <a:extLst>
              <a:ext uri="{FF2B5EF4-FFF2-40B4-BE49-F238E27FC236}">
                <a16:creationId xmlns:a16="http://schemas.microsoft.com/office/drawing/2014/main" id="{113B2FEE-9330-8558-3677-E7972F045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971" y="204685"/>
            <a:ext cx="3952565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</a:pPr>
            <a:r>
              <a:rPr lang="en-US" alt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BBC</a:t>
            </a:r>
            <a:r>
              <a:rPr lang="en-GB" alt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assembling part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72141" y="1000089"/>
            <a:ext cx="2735922" cy="6220981"/>
            <a:chOff x="5984033" y="3192685"/>
            <a:chExt cx="2735922" cy="6220981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6259387" y="3192685"/>
              <a:ext cx="218521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ru-RU" b="1" dirty="0">
                  <a:solidFill>
                    <a:srgbClr val="C00000"/>
                  </a:solidFill>
                  <a:cs typeface="Times New Roman" panose="02020603050405020304" pitchFamily="18" charset="0"/>
                </a:rPr>
                <a:t>The grooving </a:t>
              </a:r>
              <a:r>
                <a:rPr lang="en-US" altLang="ru-RU" b="1" dirty="0" smtClean="0">
                  <a:solidFill>
                    <a:srgbClr val="C00000"/>
                  </a:solidFill>
                  <a:cs typeface="Times New Roman" panose="02020603050405020304" pitchFamily="18" charset="0"/>
                </a:rPr>
                <a:t>map</a:t>
              </a:r>
            </a:p>
            <a:p>
              <a:pPr lvl="0" algn="ctr"/>
              <a:r>
                <a:rPr lang="en-US" altLang="ru-RU" b="1" dirty="0" smtClean="0">
                  <a:solidFill>
                    <a:srgbClr val="C00000"/>
                  </a:solidFill>
                  <a:cs typeface="Times New Roman" panose="02020603050405020304" pitchFamily="18" charset="0"/>
                </a:rPr>
                <a:t>½ of wheel</a:t>
              </a:r>
              <a:endParaRPr lang="en-US" altLang="ru-RU" b="1" dirty="0">
                <a:solidFill>
                  <a:srgbClr val="C00000"/>
                </a:solidFill>
                <a:cs typeface="Times New Roman" panose="02020603050405020304" pitchFamily="18" charset="0"/>
              </a:endParaRPr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84" t="6820" r="6184" b="30949"/>
            <a:stretch/>
          </p:blipFill>
          <p:spPr>
            <a:xfrm rot="5400000">
              <a:off x="4783578" y="5477290"/>
              <a:ext cx="5136831" cy="2735922"/>
            </a:xfrm>
            <a:prstGeom prst="rect">
              <a:avLst/>
            </a:prstGeom>
          </p:spPr>
        </p:pic>
      </p:grpSp>
      <p:sp>
        <p:nvSpPr>
          <p:cNvPr id="25" name="Прямоугольник 24"/>
          <p:cNvSpPr/>
          <p:nvPr/>
        </p:nvSpPr>
        <p:spPr>
          <a:xfrm>
            <a:off x="7889714" y="2084240"/>
            <a:ext cx="222038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B050"/>
                </a:solidFill>
                <a:cs typeface="Times New Roman" panose="02020603050405020304" pitchFamily="18" charset="0"/>
              </a:rPr>
              <a:t>the verification method has been </a:t>
            </a:r>
            <a:r>
              <a:rPr lang="en-US" b="1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implemented</a:t>
            </a:r>
            <a:endParaRPr lang="ru-RU" b="1" dirty="0" smtClean="0">
              <a:solidFill>
                <a:srgbClr val="00B050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b="1" dirty="0">
              <a:solidFill>
                <a:srgbClr val="00B050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the </a:t>
            </a:r>
            <a:r>
              <a:rPr lang="en-US" b="1" dirty="0">
                <a:solidFill>
                  <a:srgbClr val="00B050"/>
                </a:solidFill>
                <a:cs typeface="Times New Roman" panose="02020603050405020304" pitchFamily="18" charset="0"/>
              </a:rPr>
              <a:t>ability to quickly the connector </a:t>
            </a:r>
            <a:r>
              <a:rPr lang="en-US" b="1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substitution</a:t>
            </a:r>
            <a:endParaRPr lang="ru-RU" b="1" dirty="0" smtClean="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2952080" y="1017032"/>
            <a:ext cx="4655575" cy="5612647"/>
            <a:chOff x="2880072" y="1017032"/>
            <a:chExt cx="4655575" cy="5612647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2880072" y="1017032"/>
              <a:ext cx="3930414" cy="5612647"/>
              <a:chOff x="6307964" y="1247630"/>
              <a:chExt cx="3930414" cy="5612647"/>
            </a:xfrm>
          </p:grpSpPr>
          <p:sp>
            <p:nvSpPr>
              <p:cNvPr id="40" name="Прямоугольник 39"/>
              <p:cNvSpPr/>
              <p:nvPr/>
            </p:nvSpPr>
            <p:spPr>
              <a:xfrm>
                <a:off x="6895711" y="1247630"/>
                <a:ext cx="3342667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Grooved </a:t>
                </a:r>
                <a:r>
                  <a:rPr lang="en-US" b="1" dirty="0" smtClean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wood </a:t>
                </a:r>
                <a:r>
                  <a:rPr lang="en-US" b="1" dirty="0" err="1" smtClean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backplate</a:t>
                </a:r>
                <a:r>
                  <a:rPr lang="ru-RU" b="1" dirty="0" smtClean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b="1" dirty="0" smtClean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V.4.3</a:t>
                </a:r>
                <a:r>
                  <a:rPr lang="ru-RU" b="1" dirty="0" smtClean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  <a:endParaRPr lang="ru-RU" dirty="0"/>
              </a:p>
            </p:txBody>
          </p:sp>
          <p:pic>
            <p:nvPicPr>
              <p:cNvPr id="5" name="Рисунок 4"/>
              <p:cNvPicPr>
                <a:picLocks noChangeAspect="1"/>
              </p:cNvPicPr>
              <p:nvPr/>
            </p:nvPicPr>
            <p:blipFill rotWithShape="1"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519" t="24600" r="1421" b="18249"/>
              <a:stretch/>
            </p:blipFill>
            <p:spPr>
              <a:xfrm rot="5400000">
                <a:off x="5171669" y="3464901"/>
                <a:ext cx="4531671" cy="2259081"/>
              </a:xfrm>
              <a:prstGeom prst="rect">
                <a:avLst/>
              </a:prstGeom>
            </p:spPr>
          </p:pic>
        </p:grpSp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04" t="23329" r="2374" b="18249"/>
            <a:stretch/>
          </p:blipFill>
          <p:spPr>
            <a:xfrm rot="5400000">
              <a:off x="4150276" y="3217893"/>
              <a:ext cx="4510547" cy="2260195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3528144" y="1662272"/>
              <a:ext cx="131318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chemeClr val="tx1"/>
                  </a:solidFill>
                  <a:cs typeface="Times New Roman" panose="02020603050405020304" pitchFamily="18" charset="0"/>
                </a:rPr>
                <a:t>left output</a:t>
              </a:r>
              <a:endParaRPr lang="ru-RU" dirty="0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5793808" y="1646420"/>
              <a:ext cx="14798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chemeClr val="tx1"/>
                  </a:solidFill>
                  <a:cs typeface="Times New Roman" panose="02020603050405020304" pitchFamily="18" charset="0"/>
                </a:rPr>
                <a:t>right output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7249675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3E20FF49-A404-BB13-8971-1C0B2EF07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80625" cy="795405"/>
          </a:xfrm>
          <a:prstGeom prst="rect">
            <a:avLst/>
          </a:prstGeom>
          <a:solidFill>
            <a:srgbClr val="191966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124" name="Text Box 3">
            <a:extLst>
              <a:ext uri="{FF2B5EF4-FFF2-40B4-BE49-F238E27FC236}">
                <a16:creationId xmlns:a16="http://schemas.microsoft.com/office/drawing/2014/main" id="{892A346C-8D62-473C-6C64-BDF53F516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3300" y="7138988"/>
            <a:ext cx="187325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fld id="{216B609B-E035-4377-9747-8F07833A0E47}" type="slidenum">
              <a:rPr lang="ru-RU" altLang="ru-RU" sz="1800"/>
              <a:pPr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t>7</a:t>
            </a:fld>
            <a:endParaRPr lang="ru-RU" altLang="ru-RU" sz="1800"/>
          </a:p>
        </p:txBody>
      </p:sp>
      <p:sp>
        <p:nvSpPr>
          <p:cNvPr id="5129" name="Rectangle 8">
            <a:extLst>
              <a:ext uri="{FF2B5EF4-FFF2-40B4-BE49-F238E27FC236}">
                <a16:creationId xmlns:a16="http://schemas.microsoft.com/office/drawing/2014/main" id="{B28D441B-D93B-6D85-CBFF-A54BA95C9D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256213" cy="795405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1" name="Rectangle 5">
            <a:extLst>
              <a:ext uri="{FF2B5EF4-FFF2-40B4-BE49-F238E27FC236}">
                <a16:creationId xmlns:a16="http://schemas.microsoft.com/office/drawing/2014/main" id="{93EFD7C2-8B64-356D-1B61-51C4906B0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5199" y="221627"/>
            <a:ext cx="4714128" cy="35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The fiber laying</a:t>
            </a:r>
          </a:p>
        </p:txBody>
      </p:sp>
      <p:sp>
        <p:nvSpPr>
          <p:cNvPr id="54" name="Text Box 6">
            <a:extLst>
              <a:ext uri="{FF2B5EF4-FFF2-40B4-BE49-F238E27FC236}">
                <a16:creationId xmlns:a16="http://schemas.microsoft.com/office/drawing/2014/main" id="{113B2FEE-9330-8558-3677-E7972F045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971" y="204685"/>
            <a:ext cx="3952565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</a:pPr>
            <a:r>
              <a:rPr lang="en-US" alt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BBC</a:t>
            </a:r>
            <a:r>
              <a:rPr lang="en-GB" alt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assembling part</a:t>
            </a:r>
          </a:p>
        </p:txBody>
      </p:sp>
      <p:graphicFrame>
        <p:nvGraphicFramePr>
          <p:cNvPr id="18" name="Таблица 17">
            <a:extLst>
              <a:ext uri="{FF2B5EF4-FFF2-40B4-BE49-F238E27FC236}">
                <a16:creationId xmlns:a16="http://schemas.microsoft.com/office/drawing/2014/main" id="{69DAFFB0-9F60-3133-565C-613FB10BEC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4609950"/>
              </p:ext>
            </p:extLst>
          </p:nvPr>
        </p:nvGraphicFramePr>
        <p:xfrm>
          <a:off x="3744168" y="1532118"/>
          <a:ext cx="3096344" cy="4320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6612">
                  <a:extLst>
                    <a:ext uri="{9D8B030D-6E8A-4147-A177-3AD203B41FA5}">
                      <a16:colId xmlns:a16="http://schemas.microsoft.com/office/drawing/2014/main" val="385299022"/>
                    </a:ext>
                  </a:extLst>
                </a:gridCol>
                <a:gridCol w="986612">
                  <a:extLst>
                    <a:ext uri="{9D8B030D-6E8A-4147-A177-3AD203B41FA5}">
                      <a16:colId xmlns:a16="http://schemas.microsoft.com/office/drawing/2014/main" val="2504799972"/>
                    </a:ext>
                  </a:extLst>
                </a:gridCol>
                <a:gridCol w="1123120">
                  <a:extLst>
                    <a:ext uri="{9D8B030D-6E8A-4147-A177-3AD203B41FA5}">
                      <a16:colId xmlns:a16="http://schemas.microsoft.com/office/drawing/2014/main" val="457712855"/>
                    </a:ext>
                  </a:extLst>
                </a:gridCol>
              </a:tblGrid>
              <a:tr h="7386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/>
                        <a:t>Длина, см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ряд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Длина, см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8424468"/>
                  </a:ext>
                </a:extLst>
              </a:tr>
              <a:tr h="716367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63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4</a:t>
                      </a:r>
                      <a:endParaRPr lang="ru-R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73.5</a:t>
                      </a:r>
                      <a:endParaRPr lang="ru-RU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1126163"/>
                  </a:ext>
                </a:extLst>
              </a:tr>
              <a:tr h="716367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61.5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3</a:t>
                      </a:r>
                      <a:endParaRPr lang="ru-R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72</a:t>
                      </a:r>
                      <a:r>
                        <a:rPr lang="ru-RU" sz="2400" b="1" dirty="0" smtClean="0"/>
                        <a:t>.</a:t>
                      </a:r>
                      <a:r>
                        <a:rPr lang="en-US" sz="2400" b="1" dirty="0" smtClean="0"/>
                        <a:t>2</a:t>
                      </a:r>
                      <a:endParaRPr lang="ru-RU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09809129"/>
                  </a:ext>
                </a:extLst>
              </a:tr>
              <a:tr h="716367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54.5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2</a:t>
                      </a:r>
                      <a:endParaRPr lang="ru-R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61</a:t>
                      </a:r>
                      <a:r>
                        <a:rPr lang="ru-RU" sz="2400" b="1" dirty="0" smtClean="0"/>
                        <a:t>.5</a:t>
                      </a:r>
                      <a:endParaRPr lang="ru-RU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51458976"/>
                  </a:ext>
                </a:extLst>
              </a:tr>
              <a:tr h="716367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1</a:t>
                      </a:r>
                      <a:endParaRPr lang="ru-R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68</a:t>
                      </a:r>
                      <a:endParaRPr lang="ru-RU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2878538"/>
                  </a:ext>
                </a:extLst>
              </a:tr>
              <a:tr h="716367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62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0</a:t>
                      </a:r>
                      <a:endParaRPr lang="ru-R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6</a:t>
                      </a:r>
                      <a:r>
                        <a:rPr lang="en-US" sz="2400" b="1" dirty="0" smtClean="0"/>
                        <a:t>1</a:t>
                      </a:r>
                      <a:endParaRPr lang="ru-RU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6793211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7128544" y="2771725"/>
            <a:ext cx="2880320" cy="2534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B050"/>
                </a:solidFill>
                <a:cs typeface="Times New Roman" panose="02020603050405020304" pitchFamily="18" charset="0"/>
              </a:rPr>
              <a:t>Reserve (min. 40mm</a:t>
            </a:r>
            <a:r>
              <a:rPr lang="en-US" b="1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)</a:t>
            </a:r>
            <a:endParaRPr lang="ru-RU" b="1" dirty="0" smtClean="0">
              <a:solidFill>
                <a:srgbClr val="00B050"/>
              </a:solidFill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b="1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Left/right </a:t>
            </a:r>
            <a:r>
              <a:rPr lang="en-US" b="1" dirty="0">
                <a:solidFill>
                  <a:srgbClr val="00B050"/>
                </a:solidFill>
                <a:cs typeface="Times New Roman" panose="02020603050405020304" pitchFamily="18" charset="0"/>
              </a:rPr>
              <a:t>output </a:t>
            </a:r>
            <a:r>
              <a:rPr lang="en-US" b="1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symmetry</a:t>
            </a:r>
            <a:endParaRPr lang="ru-RU" b="1" dirty="0" smtClean="0">
              <a:solidFill>
                <a:srgbClr val="00B050"/>
              </a:solidFill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b="1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The </a:t>
            </a:r>
            <a:r>
              <a:rPr lang="en-US" b="1" dirty="0">
                <a:solidFill>
                  <a:srgbClr val="00B050"/>
                </a:solidFill>
                <a:cs typeface="Times New Roman" panose="02020603050405020304" pitchFamily="18" charset="0"/>
              </a:rPr>
              <a:t>minimum diameters are the same</a:t>
            </a:r>
            <a:endParaRPr lang="ru-RU" b="1" dirty="0" smtClean="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38" name="Группа 37"/>
          <p:cNvGrpSpPr/>
          <p:nvPr/>
        </p:nvGrpSpPr>
        <p:grpSpPr>
          <a:xfrm>
            <a:off x="-248" y="785324"/>
            <a:ext cx="3814418" cy="6666401"/>
            <a:chOff x="158796" y="785324"/>
            <a:chExt cx="3814418" cy="6666401"/>
          </a:xfrm>
        </p:grpSpPr>
        <p:grpSp>
          <p:nvGrpSpPr>
            <p:cNvPr id="35" name="Группа 34"/>
            <p:cNvGrpSpPr/>
            <p:nvPr/>
          </p:nvGrpSpPr>
          <p:grpSpPr>
            <a:xfrm>
              <a:off x="158796" y="785324"/>
              <a:ext cx="3814418" cy="6666401"/>
              <a:chOff x="158796" y="785324"/>
              <a:chExt cx="3814418" cy="6666401"/>
            </a:xfrm>
          </p:grpSpPr>
          <p:pic>
            <p:nvPicPr>
              <p:cNvPr id="21" name="Рисунок 20">
                <a:extLst>
                  <a:ext uri="{FF2B5EF4-FFF2-40B4-BE49-F238E27FC236}">
                    <a16:creationId xmlns:a16="http://schemas.microsoft.com/office/drawing/2014/main" id="{902172D8-3A87-3F10-8369-649C425A8E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47" t="5138" r="24546"/>
              <a:stretch/>
            </p:blipFill>
            <p:spPr>
              <a:xfrm>
                <a:off x="158796" y="785324"/>
                <a:ext cx="3814418" cy="6666401"/>
              </a:xfrm>
              <a:prstGeom prst="rect">
                <a:avLst/>
              </a:prstGeom>
            </p:spPr>
          </p:pic>
          <p:cxnSp>
            <p:nvCxnSpPr>
              <p:cNvPr id="3" name="Прямая со стрелкой 2"/>
              <p:cNvCxnSpPr/>
              <p:nvPr/>
            </p:nvCxnSpPr>
            <p:spPr bwMode="auto">
              <a:xfrm>
                <a:off x="490532" y="1979637"/>
                <a:ext cx="248877" cy="504056"/>
              </a:xfrm>
              <a:prstGeom prst="straightConnector1">
                <a:avLst/>
              </a:prstGeom>
              <a:solidFill>
                <a:srgbClr val="00B8FF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" name="Прямая со стрелкой 11"/>
              <p:cNvCxnSpPr/>
              <p:nvPr/>
            </p:nvCxnSpPr>
            <p:spPr bwMode="auto">
              <a:xfrm>
                <a:off x="718485" y="3027393"/>
                <a:ext cx="248877" cy="504056"/>
              </a:xfrm>
              <a:prstGeom prst="straightConnector1">
                <a:avLst/>
              </a:prstGeom>
              <a:solidFill>
                <a:srgbClr val="00B8FF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" name="Прямая со стрелкой 12"/>
              <p:cNvCxnSpPr/>
              <p:nvPr/>
            </p:nvCxnSpPr>
            <p:spPr bwMode="auto">
              <a:xfrm>
                <a:off x="876870" y="3823121"/>
                <a:ext cx="248877" cy="504056"/>
              </a:xfrm>
              <a:prstGeom prst="straightConnector1">
                <a:avLst/>
              </a:prstGeom>
              <a:solidFill>
                <a:srgbClr val="00B8FF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0" name="Прямая со стрелкой 29"/>
              <p:cNvCxnSpPr/>
              <p:nvPr/>
            </p:nvCxnSpPr>
            <p:spPr bwMode="auto">
              <a:xfrm flipH="1">
                <a:off x="2345850" y="1979637"/>
                <a:ext cx="204382" cy="504056"/>
              </a:xfrm>
              <a:prstGeom prst="straightConnector1">
                <a:avLst/>
              </a:prstGeom>
              <a:solidFill>
                <a:srgbClr val="00B8FF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" name="Прямая со стрелкой 31"/>
              <p:cNvCxnSpPr/>
              <p:nvPr/>
            </p:nvCxnSpPr>
            <p:spPr bwMode="auto">
              <a:xfrm flipH="1">
                <a:off x="2157110" y="3016989"/>
                <a:ext cx="204382" cy="504056"/>
              </a:xfrm>
              <a:prstGeom prst="straightConnector1">
                <a:avLst/>
              </a:prstGeom>
              <a:solidFill>
                <a:srgbClr val="00B8FF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3" name="Прямая со стрелкой 32"/>
              <p:cNvCxnSpPr/>
              <p:nvPr/>
            </p:nvCxnSpPr>
            <p:spPr bwMode="auto">
              <a:xfrm flipH="1">
                <a:off x="1987837" y="3834208"/>
                <a:ext cx="204382" cy="504056"/>
              </a:xfrm>
              <a:prstGeom prst="straightConnector1">
                <a:avLst/>
              </a:prstGeom>
              <a:solidFill>
                <a:srgbClr val="00B8FF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" name="Прямая со стрелкой 36"/>
              <p:cNvCxnSpPr/>
              <p:nvPr/>
            </p:nvCxnSpPr>
            <p:spPr bwMode="auto">
              <a:xfrm flipV="1">
                <a:off x="1295896" y="5219997"/>
                <a:ext cx="288032" cy="492667"/>
              </a:xfrm>
              <a:prstGeom prst="straightConnector1">
                <a:avLst/>
              </a:prstGeom>
              <a:solidFill>
                <a:srgbClr val="00B8FF"/>
              </a:solidFill>
              <a:ln w="38100" cap="flat" cmpd="sng" algn="ctr">
                <a:solidFill>
                  <a:srgbClr val="09E90E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0" name="Прямая со стрелкой 39"/>
              <p:cNvCxnSpPr/>
              <p:nvPr/>
            </p:nvCxnSpPr>
            <p:spPr bwMode="auto">
              <a:xfrm flipV="1">
                <a:off x="1165076" y="4170363"/>
                <a:ext cx="431898" cy="607960"/>
              </a:xfrm>
              <a:prstGeom prst="straightConnector1">
                <a:avLst/>
              </a:prstGeom>
              <a:solidFill>
                <a:srgbClr val="00B8FF"/>
              </a:solidFill>
              <a:ln w="38100" cap="flat" cmpd="sng" algn="ctr">
                <a:solidFill>
                  <a:srgbClr val="09E90E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36" name="Овал 35"/>
            <p:cNvSpPr/>
            <p:nvPr/>
          </p:nvSpPr>
          <p:spPr bwMode="auto">
            <a:xfrm>
              <a:off x="1295896" y="2067513"/>
              <a:ext cx="504056" cy="1064251"/>
            </a:xfrm>
            <a:prstGeom prst="ellipse">
              <a:avLst/>
            </a:prstGeom>
            <a:solidFill>
              <a:srgbClr val="DDDDDD">
                <a:alpha val="72941"/>
              </a:srgbClr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45" name="Овал 44"/>
            <p:cNvSpPr/>
            <p:nvPr/>
          </p:nvSpPr>
          <p:spPr bwMode="auto">
            <a:xfrm>
              <a:off x="1279884" y="3402785"/>
              <a:ext cx="504056" cy="579150"/>
            </a:xfrm>
            <a:prstGeom prst="ellipse">
              <a:avLst/>
            </a:prstGeom>
            <a:solidFill>
              <a:srgbClr val="DDDDDD">
                <a:alpha val="72941"/>
              </a:srgbClr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</p:grpSp>
      <p:sp>
        <p:nvSpPr>
          <p:cNvPr id="47" name="Прямоугольник 46"/>
          <p:cNvSpPr/>
          <p:nvPr/>
        </p:nvSpPr>
        <p:spPr>
          <a:xfrm>
            <a:off x="7211184" y="5885756"/>
            <a:ext cx="2880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hard to transported</a:t>
            </a:r>
            <a:endParaRPr lang="ru-RU" b="1" dirty="0" smtClean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0509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3E20FF49-A404-BB13-8971-1C0B2EF07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80625" cy="795405"/>
          </a:xfrm>
          <a:prstGeom prst="rect">
            <a:avLst/>
          </a:prstGeom>
          <a:solidFill>
            <a:srgbClr val="191966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124" name="Text Box 3">
            <a:extLst>
              <a:ext uri="{FF2B5EF4-FFF2-40B4-BE49-F238E27FC236}">
                <a16:creationId xmlns:a16="http://schemas.microsoft.com/office/drawing/2014/main" id="{892A346C-8D62-473C-6C64-BDF53F516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3300" y="7138988"/>
            <a:ext cx="187325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fld id="{216B609B-E035-4377-9747-8F07833A0E47}" type="slidenum">
              <a:rPr lang="ru-RU" altLang="ru-RU" sz="1800"/>
              <a:pPr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t>8</a:t>
            </a:fld>
            <a:endParaRPr lang="ru-RU" altLang="ru-RU" sz="1800"/>
          </a:p>
        </p:txBody>
      </p:sp>
      <p:sp>
        <p:nvSpPr>
          <p:cNvPr id="5129" name="Rectangle 8">
            <a:extLst>
              <a:ext uri="{FF2B5EF4-FFF2-40B4-BE49-F238E27FC236}">
                <a16:creationId xmlns:a16="http://schemas.microsoft.com/office/drawing/2014/main" id="{B28D441B-D93B-6D85-CBFF-A54BA95C9D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256213" cy="795405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1" name="Rectangle 5">
            <a:extLst>
              <a:ext uri="{FF2B5EF4-FFF2-40B4-BE49-F238E27FC236}">
                <a16:creationId xmlns:a16="http://schemas.microsoft.com/office/drawing/2014/main" id="{93EFD7C2-8B64-356D-1B61-51C4906B0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5199" y="221627"/>
            <a:ext cx="4714128" cy="35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The </a:t>
            </a:r>
            <a:r>
              <a:rPr lang="en-US" sz="1800" b="1" dirty="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sandwich </a:t>
            </a:r>
            <a:r>
              <a:rPr lang="en-US" sz="1800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backplate grooves </a:t>
            </a:r>
            <a:r>
              <a:rPr lang="en-US" sz="1800" b="1" dirty="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for </a:t>
            </a:r>
            <a:r>
              <a:rPr lang="en-US" sz="1800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BBC</a:t>
            </a:r>
          </a:p>
        </p:txBody>
      </p:sp>
      <p:sp>
        <p:nvSpPr>
          <p:cNvPr id="54" name="Text Box 6">
            <a:extLst>
              <a:ext uri="{FF2B5EF4-FFF2-40B4-BE49-F238E27FC236}">
                <a16:creationId xmlns:a16="http://schemas.microsoft.com/office/drawing/2014/main" id="{113B2FEE-9330-8558-3677-E7972F045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971" y="204685"/>
            <a:ext cx="3952565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</a:pPr>
            <a:r>
              <a:rPr lang="en-US" alt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BBC</a:t>
            </a:r>
            <a:r>
              <a:rPr lang="en-GB" alt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assembling part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431800" y="1691605"/>
            <a:ext cx="4680520" cy="4176462"/>
            <a:chOff x="1079872" y="2962526"/>
            <a:chExt cx="4680520" cy="4176462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82" t="5549" r="20472" b="14439"/>
            <a:stretch/>
          </p:blipFill>
          <p:spPr>
            <a:xfrm rot="5400000">
              <a:off x="1403909" y="2782505"/>
              <a:ext cx="4176462" cy="4536504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4"/>
            <a:srcRect l="49832" r="9002" b="71817"/>
            <a:stretch/>
          </p:blipFill>
          <p:spPr>
            <a:xfrm>
              <a:off x="1079872" y="2962526"/>
              <a:ext cx="1368152" cy="1283143"/>
            </a:xfrm>
            <a:prstGeom prst="rect">
              <a:avLst/>
            </a:prstGeom>
          </p:spPr>
        </p:pic>
      </p:grpSp>
      <p:sp>
        <p:nvSpPr>
          <p:cNvPr id="22" name="Прямоугольник 21"/>
          <p:cNvSpPr/>
          <p:nvPr/>
        </p:nvSpPr>
        <p:spPr>
          <a:xfrm>
            <a:off x="5472360" y="2588434"/>
            <a:ext cx="358530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b="1" dirty="0" smtClean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the connector 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mounting is </a:t>
            </a:r>
            <a:r>
              <a:rPr lang="en-US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not 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reliable</a:t>
            </a:r>
            <a:endParaRPr lang="en-US" b="1" dirty="0" smtClean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b="1" dirty="0" smtClean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WLS </a:t>
            </a:r>
            <a:r>
              <a:rPr lang="en-US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tension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b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not light shielded </a:t>
            </a:r>
            <a:endParaRPr lang="ru-RU" b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b="1" dirty="0" smtClean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584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3E20FF49-A404-BB13-8971-1C0B2EF07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80625" cy="795405"/>
          </a:xfrm>
          <a:prstGeom prst="rect">
            <a:avLst/>
          </a:prstGeom>
          <a:solidFill>
            <a:srgbClr val="191966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124" name="Text Box 3">
            <a:extLst>
              <a:ext uri="{FF2B5EF4-FFF2-40B4-BE49-F238E27FC236}">
                <a16:creationId xmlns:a16="http://schemas.microsoft.com/office/drawing/2014/main" id="{892A346C-8D62-473C-6C64-BDF53F516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3300" y="7138988"/>
            <a:ext cx="187325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fld id="{216B609B-E035-4377-9747-8F07833A0E47}" type="slidenum">
              <a:rPr lang="ru-RU" altLang="ru-RU" sz="1800"/>
              <a:pPr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t>9</a:t>
            </a:fld>
            <a:endParaRPr lang="ru-RU" altLang="ru-RU" sz="1800"/>
          </a:p>
        </p:txBody>
      </p:sp>
      <p:sp>
        <p:nvSpPr>
          <p:cNvPr id="5129" name="Rectangle 8">
            <a:extLst>
              <a:ext uri="{FF2B5EF4-FFF2-40B4-BE49-F238E27FC236}">
                <a16:creationId xmlns:a16="http://schemas.microsoft.com/office/drawing/2014/main" id="{B28D441B-D93B-6D85-CBFF-A54BA95C9D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256213" cy="795405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1" name="Rectangle 5">
            <a:extLst>
              <a:ext uri="{FF2B5EF4-FFF2-40B4-BE49-F238E27FC236}">
                <a16:creationId xmlns:a16="http://schemas.microsoft.com/office/drawing/2014/main" id="{93EFD7C2-8B64-356D-1B61-51C4906B0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5199" y="221627"/>
            <a:ext cx="4714128" cy="35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The </a:t>
            </a:r>
            <a:r>
              <a:rPr lang="en-US" sz="1800" b="1" dirty="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sandwich </a:t>
            </a:r>
            <a:r>
              <a:rPr lang="en-US" sz="1800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backplate grooves </a:t>
            </a:r>
            <a:r>
              <a:rPr lang="en-US" sz="1800" b="1" dirty="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for </a:t>
            </a:r>
            <a:r>
              <a:rPr lang="en-US" sz="1800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BBC</a:t>
            </a:r>
          </a:p>
        </p:txBody>
      </p:sp>
      <p:sp>
        <p:nvSpPr>
          <p:cNvPr id="54" name="Text Box 6">
            <a:extLst>
              <a:ext uri="{FF2B5EF4-FFF2-40B4-BE49-F238E27FC236}">
                <a16:creationId xmlns:a16="http://schemas.microsoft.com/office/drawing/2014/main" id="{113B2FEE-9330-8558-3677-E7972F045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971" y="204685"/>
            <a:ext cx="3952565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</a:pPr>
            <a:r>
              <a:rPr lang="en-US" alt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BBC</a:t>
            </a:r>
            <a:r>
              <a:rPr lang="en-GB" alt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assembling part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14971" y="1000090"/>
            <a:ext cx="25779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tx1"/>
                </a:solidFill>
                <a:cs typeface="Times New Roman" panose="02020603050405020304" pitchFamily="18" charset="0"/>
              </a:rPr>
              <a:t>Grooved </a:t>
            </a:r>
            <a:r>
              <a:rPr lang="en-US" sz="14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wood backplate</a:t>
            </a:r>
          </a:p>
          <a:p>
            <a:pPr algn="ctr"/>
            <a:r>
              <a:rPr lang="en-US" sz="14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V.4.4 (final)</a:t>
            </a:r>
            <a:r>
              <a:rPr lang="ru-RU" sz="14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endParaRPr lang="ru-RU" sz="1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1" t="3178" r="4112"/>
          <a:stretch/>
        </p:blipFill>
        <p:spPr>
          <a:xfrm rot="20349467">
            <a:off x="3469599" y="1245761"/>
            <a:ext cx="3252427" cy="49343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2" r="22377" b="41110"/>
          <a:stretch/>
        </p:blipFill>
        <p:spPr>
          <a:xfrm rot="5400000">
            <a:off x="175774" y="1585438"/>
            <a:ext cx="3456382" cy="33389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69">
            <a:off x="6213693" y="971687"/>
            <a:ext cx="2468880" cy="22098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984">
            <a:off x="8691109" y="1517937"/>
            <a:ext cx="1043940" cy="134874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472360" y="5075981"/>
            <a:ext cx="430243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b="1" dirty="0" smtClean="0">
                <a:solidFill>
                  <a:srgbClr val="00B050"/>
                </a:solidFill>
              </a:rPr>
              <a:t>with </a:t>
            </a:r>
            <a:r>
              <a:rPr lang="en-US" b="1" dirty="0">
                <a:solidFill>
                  <a:srgbClr val="00B050"/>
                </a:solidFill>
              </a:rPr>
              <a:t>uniform </a:t>
            </a:r>
            <a:r>
              <a:rPr lang="en-US" b="1" dirty="0" smtClean="0">
                <a:solidFill>
                  <a:srgbClr val="00B050"/>
                </a:solidFill>
              </a:rPr>
              <a:t>illumination (SGF)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b="1" dirty="0">
              <a:solidFill>
                <a:srgbClr val="00B050"/>
              </a:solidFill>
            </a:endParaRPr>
          </a:p>
          <a:p>
            <a:pPr>
              <a:lnSpc>
                <a:spcPct val="150000"/>
              </a:lnSpc>
            </a:pPr>
            <a:endParaRPr lang="ru-RU" b="1" dirty="0" smtClean="0">
              <a:solidFill>
                <a:srgbClr val="00B05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EE8E00"/>
                </a:solidFill>
              </a:rPr>
              <a:t>kind of light-shielding </a:t>
            </a:r>
            <a:r>
              <a:rPr lang="en-US" b="1" dirty="0" smtClean="0">
                <a:solidFill>
                  <a:srgbClr val="EE8E00"/>
                </a:solidFill>
              </a:rPr>
              <a:t>tape (?)</a:t>
            </a:r>
          </a:p>
        </p:txBody>
      </p:sp>
    </p:spTree>
    <p:extLst>
      <p:ext uri="{BB962C8B-B14F-4D97-AF65-F5344CB8AC3E}">
        <p14:creationId xmlns:p14="http://schemas.microsoft.com/office/powerpoint/2010/main" val="6101271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54304</TotalTime>
  <Words>1732</Words>
  <Application>Microsoft Office PowerPoint</Application>
  <PresentationFormat>Произвольный</PresentationFormat>
  <Paragraphs>490</Paragraphs>
  <Slides>32</Slides>
  <Notes>27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32</vt:i4>
      </vt:variant>
    </vt:vector>
  </HeadingPairs>
  <TitlesOfParts>
    <vt:vector size="41" baseType="lpstr">
      <vt:lpstr>Microsoft YaHei</vt:lpstr>
      <vt:lpstr>Arial</vt:lpstr>
      <vt:lpstr>Batang</vt:lpstr>
      <vt:lpstr>Calibri</vt:lpstr>
      <vt:lpstr>Lucida Sans Unicode</vt:lpstr>
      <vt:lpstr>Times New Roman</vt:lpstr>
      <vt:lpstr>Wingdings</vt:lpstr>
      <vt:lpstr>Тема Office</vt:lpstr>
      <vt:lpstr>Simple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</dc:creator>
  <cp:lastModifiedBy>User Windows</cp:lastModifiedBy>
  <cp:revision>1814</cp:revision>
  <cp:lastPrinted>1601-01-01T00:00:00Z</cp:lastPrinted>
  <dcterms:created xsi:type="dcterms:W3CDTF">2019-02-04T08:18:56Z</dcterms:created>
  <dcterms:modified xsi:type="dcterms:W3CDTF">2025-10-14T07:10:02Z</dcterms:modified>
</cp:coreProperties>
</file>