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87628ad896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87628ad896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87628ad896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87628ad896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87628ad896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87628ad89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87628ad896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87628ad896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87628ad89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87628ad89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87628ad89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87628ad89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87628ad89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87628ad89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87628ad896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87628ad896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7fe78c266b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7fe78c266b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7fe78c266b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7fe78c266b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8969e56006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8969e5600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7fe78c266b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7fe78c266b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7fe78c266b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7fe78c266b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8969e56006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8969e56006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7fe78c266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7fe78c266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7fe78c266b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7fe78c266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7fe78c266b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37fe78c266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7fe78c266b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7fe78c266b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7fe78c266b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7fe78c266b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87628ad89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87628ad89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8c334db4e5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8c334db4e5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7fe78c266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7fe78c266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8c334db4e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8c334db4e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7fe78c266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7fe78c266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7fe78c266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7fe78c266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7fe78c266b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7fe78c266b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7fe78c266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7fe78c266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7fe78c266b_1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7fe78c266b_1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7fe78c266b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7fe78c266b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Relationship Id="rId4" Type="http://schemas.openxmlformats.org/officeDocument/2006/relationships/image" Target="../media/image49.png"/><Relationship Id="rId10" Type="http://schemas.openxmlformats.org/officeDocument/2006/relationships/image" Target="../media/image22.png"/><Relationship Id="rId9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26.png"/><Relationship Id="rId7" Type="http://schemas.openxmlformats.org/officeDocument/2006/relationships/image" Target="../media/image16.png"/><Relationship Id="rId8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png"/><Relationship Id="rId4" Type="http://schemas.openxmlformats.org/officeDocument/2006/relationships/image" Target="../media/image50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Relationship Id="rId7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9.png"/><Relationship Id="rId4" Type="http://schemas.openxmlformats.org/officeDocument/2006/relationships/image" Target="../media/image58.png"/><Relationship Id="rId10" Type="http://schemas.openxmlformats.org/officeDocument/2006/relationships/image" Target="../media/image22.png"/><Relationship Id="rId9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26.png"/><Relationship Id="rId7" Type="http://schemas.openxmlformats.org/officeDocument/2006/relationships/image" Target="../media/image16.png"/><Relationship Id="rId8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8.png"/><Relationship Id="rId4" Type="http://schemas.openxmlformats.org/officeDocument/2006/relationships/image" Target="../media/image43.png"/><Relationship Id="rId5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7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Relationship Id="rId4" Type="http://schemas.openxmlformats.org/officeDocument/2006/relationships/image" Target="../media/image28.png"/><Relationship Id="rId5" Type="http://schemas.openxmlformats.org/officeDocument/2006/relationships/image" Target="../media/image37.png"/><Relationship Id="rId6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Relationship Id="rId4" Type="http://schemas.openxmlformats.org/officeDocument/2006/relationships/image" Target="../media/image46.png"/><Relationship Id="rId5" Type="http://schemas.openxmlformats.org/officeDocument/2006/relationships/image" Target="../media/image38.png"/><Relationship Id="rId6" Type="http://schemas.openxmlformats.org/officeDocument/2006/relationships/image" Target="../media/image1.png"/><Relationship Id="rId7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5" Type="http://schemas.openxmlformats.org/officeDocument/2006/relationships/image" Target="../media/image10.png"/><Relationship Id="rId6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24.png"/><Relationship Id="rId6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10" Type="http://schemas.openxmlformats.org/officeDocument/2006/relationships/image" Target="../media/image29.png"/><Relationship Id="rId9" Type="http://schemas.openxmlformats.org/officeDocument/2006/relationships/image" Target="../media/image13.png"/><Relationship Id="rId5" Type="http://schemas.openxmlformats.org/officeDocument/2006/relationships/image" Target="../media/image1.png"/><Relationship Id="rId6" Type="http://schemas.openxmlformats.org/officeDocument/2006/relationships/image" Target="../media/image14.png"/><Relationship Id="rId7" Type="http://schemas.openxmlformats.org/officeDocument/2006/relationships/image" Target="../media/image8.png"/><Relationship Id="rId8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0" y="2389175"/>
            <a:ext cx="914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FERS-DT5202 tests</a:t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3795"/>
            <a:ext cx="9143999" cy="182115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7023300" y="3979500"/>
            <a:ext cx="212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Solonbekov M.V.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 txBox="1"/>
          <p:nvPr>
            <p:ph type="title"/>
          </p:nvPr>
        </p:nvSpPr>
        <p:spPr>
          <a:xfrm>
            <a:off x="0" y="0"/>
            <a:ext cx="9144000" cy="5529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</a:rPr>
              <a:t>Grid of data set parameters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5" name="Google Shape;215;p22"/>
          <p:cNvSpPr txBox="1"/>
          <p:nvPr/>
        </p:nvSpPr>
        <p:spPr>
          <a:xfrm>
            <a:off x="5146850" y="377250"/>
            <a:ext cx="3527100" cy="26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The generator operated at a frequency of 1 kHz for 5 minutes.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The data was collected using two variables: Voltage (HV) and threshold.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The data in the empty cells is missing due to the low statistics.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6" name="Google Shape;216;p22"/>
          <p:cNvSpPr/>
          <p:nvPr/>
        </p:nvSpPr>
        <p:spPr>
          <a:xfrm>
            <a:off x="8673950" y="4789450"/>
            <a:ext cx="4347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10</a:t>
            </a:r>
            <a:endParaRPr/>
          </a:p>
        </p:txBody>
      </p:sp>
      <p:pic>
        <p:nvPicPr>
          <p:cNvPr id="217" name="Google Shape;2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175" y="552900"/>
            <a:ext cx="4564254" cy="455875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2"/>
          <p:cNvSpPr/>
          <p:nvPr/>
        </p:nvSpPr>
        <p:spPr>
          <a:xfrm rot="-5400000">
            <a:off x="-292275" y="2541075"/>
            <a:ext cx="1085100" cy="14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Threshold</a:t>
            </a:r>
            <a:endParaRPr sz="1000"/>
          </a:p>
        </p:txBody>
      </p:sp>
      <p:sp>
        <p:nvSpPr>
          <p:cNvPr id="219" name="Google Shape;219;p22"/>
          <p:cNvSpPr/>
          <p:nvPr/>
        </p:nvSpPr>
        <p:spPr>
          <a:xfrm>
            <a:off x="1647800" y="4969450"/>
            <a:ext cx="1085100" cy="14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HV</a:t>
            </a:r>
            <a:endParaRPr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23" title="Figure_133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0075" y="562950"/>
            <a:ext cx="4926096" cy="459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3" title="Figure_2345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4925" y="552200"/>
            <a:ext cx="4819073" cy="463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3"/>
          <p:cNvSpPr txBox="1"/>
          <p:nvPr>
            <p:ph type="title"/>
          </p:nvPr>
        </p:nvSpPr>
        <p:spPr>
          <a:xfrm>
            <a:off x="0" y="0"/>
            <a:ext cx="9144000" cy="5529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</a:rPr>
              <a:t>Examples of data for 27.5, 27.9, and 28.3 volts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29" name="Google Shape;229;p23"/>
          <p:cNvSpPr txBox="1"/>
          <p:nvPr/>
        </p:nvSpPr>
        <p:spPr>
          <a:xfrm>
            <a:off x="2037825" y="621838"/>
            <a:ext cx="51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2"/>
                </a:solidFill>
              </a:rPr>
              <a:t>LG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230" name="Google Shape;230;p23"/>
          <p:cNvSpPr txBox="1"/>
          <p:nvPr/>
        </p:nvSpPr>
        <p:spPr>
          <a:xfrm>
            <a:off x="6446075" y="621838"/>
            <a:ext cx="57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2"/>
                </a:solidFill>
              </a:rPr>
              <a:t>HG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231" name="Google Shape;231;p23"/>
          <p:cNvSpPr/>
          <p:nvPr/>
        </p:nvSpPr>
        <p:spPr>
          <a:xfrm>
            <a:off x="8765275" y="4789450"/>
            <a:ext cx="3432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 </a:t>
            </a:r>
            <a:endParaRPr/>
          </a:p>
        </p:txBody>
      </p:sp>
      <p:pic>
        <p:nvPicPr>
          <p:cNvPr id="232" name="Google Shape;23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6005" y="1121450"/>
            <a:ext cx="1429945" cy="7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9009" y="2379738"/>
            <a:ext cx="1423941" cy="7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1422" y="3626875"/>
            <a:ext cx="1084528" cy="7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32075" y="1121450"/>
            <a:ext cx="1429950" cy="73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35075" y="2388163"/>
            <a:ext cx="1423950" cy="731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52552" y="3646250"/>
            <a:ext cx="1109473" cy="7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3"/>
          <p:cNvSpPr/>
          <p:nvPr/>
        </p:nvSpPr>
        <p:spPr>
          <a:xfrm>
            <a:off x="1889200" y="4756375"/>
            <a:ext cx="9468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239" name="Google Shape;239;p23"/>
          <p:cNvSpPr/>
          <p:nvPr/>
        </p:nvSpPr>
        <p:spPr>
          <a:xfrm>
            <a:off x="1889200" y="3499000"/>
            <a:ext cx="9468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240" name="Google Shape;240;p23"/>
          <p:cNvSpPr/>
          <p:nvPr/>
        </p:nvSpPr>
        <p:spPr>
          <a:xfrm>
            <a:off x="1819575" y="2241625"/>
            <a:ext cx="9468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241" name="Google Shape;241;p23"/>
          <p:cNvSpPr/>
          <p:nvPr/>
        </p:nvSpPr>
        <p:spPr>
          <a:xfrm>
            <a:off x="6323625" y="4756375"/>
            <a:ext cx="9468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242" name="Google Shape;242;p23"/>
          <p:cNvSpPr/>
          <p:nvPr/>
        </p:nvSpPr>
        <p:spPr>
          <a:xfrm>
            <a:off x="6323625" y="3499000"/>
            <a:ext cx="9468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243" name="Google Shape;243;p23"/>
          <p:cNvSpPr/>
          <p:nvPr/>
        </p:nvSpPr>
        <p:spPr>
          <a:xfrm>
            <a:off x="6323625" y="2241613"/>
            <a:ext cx="9468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244" name="Google Shape;244;p23"/>
          <p:cNvSpPr/>
          <p:nvPr/>
        </p:nvSpPr>
        <p:spPr>
          <a:xfrm rot="-5400000">
            <a:off x="47225" y="4075075"/>
            <a:ext cx="3519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LG</a:t>
            </a:r>
            <a:endParaRPr sz="800"/>
          </a:p>
        </p:txBody>
      </p:sp>
      <p:sp>
        <p:nvSpPr>
          <p:cNvPr id="245" name="Google Shape;245;p23"/>
          <p:cNvSpPr/>
          <p:nvPr/>
        </p:nvSpPr>
        <p:spPr>
          <a:xfrm rot="-5400000">
            <a:off x="47225" y="2841025"/>
            <a:ext cx="3519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LG</a:t>
            </a:r>
            <a:endParaRPr sz="800"/>
          </a:p>
        </p:txBody>
      </p:sp>
      <p:sp>
        <p:nvSpPr>
          <p:cNvPr id="246" name="Google Shape;246;p23"/>
          <p:cNvSpPr/>
          <p:nvPr/>
        </p:nvSpPr>
        <p:spPr>
          <a:xfrm rot="-5400000">
            <a:off x="47225" y="1606975"/>
            <a:ext cx="3519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LG</a:t>
            </a:r>
            <a:endParaRPr sz="800"/>
          </a:p>
        </p:txBody>
      </p:sp>
      <p:sp>
        <p:nvSpPr>
          <p:cNvPr id="247" name="Google Shape;247;p23"/>
          <p:cNvSpPr/>
          <p:nvPr/>
        </p:nvSpPr>
        <p:spPr>
          <a:xfrm rot="-5400000">
            <a:off x="4517825" y="4139825"/>
            <a:ext cx="3519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HG</a:t>
            </a:r>
            <a:endParaRPr sz="800"/>
          </a:p>
        </p:txBody>
      </p:sp>
      <p:sp>
        <p:nvSpPr>
          <p:cNvPr id="248" name="Google Shape;248;p23"/>
          <p:cNvSpPr/>
          <p:nvPr/>
        </p:nvSpPr>
        <p:spPr>
          <a:xfrm rot="-5400000">
            <a:off x="4517825" y="2841025"/>
            <a:ext cx="3519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HG</a:t>
            </a:r>
            <a:endParaRPr sz="800"/>
          </a:p>
        </p:txBody>
      </p:sp>
      <p:sp>
        <p:nvSpPr>
          <p:cNvPr id="249" name="Google Shape;249;p23"/>
          <p:cNvSpPr/>
          <p:nvPr/>
        </p:nvSpPr>
        <p:spPr>
          <a:xfrm rot="-5400000">
            <a:off x="4517825" y="1606975"/>
            <a:ext cx="3519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HG</a:t>
            </a:r>
            <a:endParaRPr sz="800"/>
          </a:p>
        </p:txBody>
      </p:sp>
      <p:sp>
        <p:nvSpPr>
          <p:cNvPr id="250" name="Google Shape;250;p23"/>
          <p:cNvSpPr/>
          <p:nvPr/>
        </p:nvSpPr>
        <p:spPr>
          <a:xfrm>
            <a:off x="8673950" y="4789450"/>
            <a:ext cx="4347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11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4" title="Figure_1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950" y="1387950"/>
            <a:ext cx="3877800" cy="375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4" title="Figure_13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9250" y="1387981"/>
            <a:ext cx="3693825" cy="375548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4"/>
          <p:cNvSpPr txBox="1"/>
          <p:nvPr>
            <p:ph type="title"/>
          </p:nvPr>
        </p:nvSpPr>
        <p:spPr>
          <a:xfrm>
            <a:off x="0" y="0"/>
            <a:ext cx="9144000" cy="5529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</a:rPr>
              <a:t>Threshold transfer characteristic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8" name="Google Shape;258;p24"/>
          <p:cNvSpPr/>
          <p:nvPr/>
        </p:nvSpPr>
        <p:spPr>
          <a:xfrm>
            <a:off x="4003725" y="1235100"/>
            <a:ext cx="1216200" cy="695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259" name="Google Shape;259;p24"/>
          <p:cNvCxnSpPr/>
          <p:nvPr/>
        </p:nvCxnSpPr>
        <p:spPr>
          <a:xfrm>
            <a:off x="2230775" y="1515075"/>
            <a:ext cx="102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0" name="Google Shape;260;p24"/>
          <p:cNvCxnSpPr/>
          <p:nvPr/>
        </p:nvCxnSpPr>
        <p:spPr>
          <a:xfrm rot="10800000">
            <a:off x="2237525" y="716625"/>
            <a:ext cx="0" cy="79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1" name="Google Shape;261;p24"/>
          <p:cNvCxnSpPr/>
          <p:nvPr/>
        </p:nvCxnSpPr>
        <p:spPr>
          <a:xfrm>
            <a:off x="5981200" y="1530475"/>
            <a:ext cx="102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2" name="Google Shape;262;p24"/>
          <p:cNvCxnSpPr/>
          <p:nvPr/>
        </p:nvCxnSpPr>
        <p:spPr>
          <a:xfrm rot="10800000">
            <a:off x="5987950" y="732025"/>
            <a:ext cx="0" cy="79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3" name="Google Shape;263;p24"/>
          <p:cNvSpPr/>
          <p:nvPr/>
        </p:nvSpPr>
        <p:spPr>
          <a:xfrm>
            <a:off x="2283700" y="882975"/>
            <a:ext cx="873525" cy="523150"/>
          </a:xfrm>
          <a:custGeom>
            <a:rect b="b" l="l" r="r" t="t"/>
            <a:pathLst>
              <a:path extrusionOk="0" h="20926" w="34941">
                <a:moveTo>
                  <a:pt x="0" y="18360"/>
                </a:moveTo>
                <a:cubicBezTo>
                  <a:pt x="1922" y="14517"/>
                  <a:pt x="5079" y="11123"/>
                  <a:pt x="5922" y="6910"/>
                </a:cubicBezTo>
                <a:cubicBezTo>
                  <a:pt x="6449" y="4276"/>
                  <a:pt x="7382" y="0"/>
                  <a:pt x="10068" y="0"/>
                </a:cubicBezTo>
                <a:cubicBezTo>
                  <a:pt x="15806" y="0"/>
                  <a:pt x="12073" y="14684"/>
                  <a:pt x="17767" y="15398"/>
                </a:cubicBezTo>
                <a:cubicBezTo>
                  <a:pt x="20494" y="15740"/>
                  <a:pt x="21220" y="9204"/>
                  <a:pt x="23886" y="9871"/>
                </a:cubicBezTo>
                <a:cubicBezTo>
                  <a:pt x="26365" y="10491"/>
                  <a:pt x="26566" y="14247"/>
                  <a:pt x="28229" y="16188"/>
                </a:cubicBezTo>
                <a:cubicBezTo>
                  <a:pt x="29172" y="17289"/>
                  <a:pt x="31166" y="16033"/>
                  <a:pt x="32572" y="16385"/>
                </a:cubicBezTo>
                <a:cubicBezTo>
                  <a:pt x="34228" y="16799"/>
                  <a:pt x="34402" y="19306"/>
                  <a:pt x="34941" y="20926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4" name="Google Shape;264;p24"/>
          <p:cNvSpPr/>
          <p:nvPr/>
        </p:nvSpPr>
        <p:spPr>
          <a:xfrm>
            <a:off x="4203250" y="1278975"/>
            <a:ext cx="873525" cy="523150"/>
          </a:xfrm>
          <a:custGeom>
            <a:rect b="b" l="l" r="r" t="t"/>
            <a:pathLst>
              <a:path extrusionOk="0" h="20926" w="34941">
                <a:moveTo>
                  <a:pt x="0" y="18360"/>
                </a:moveTo>
                <a:cubicBezTo>
                  <a:pt x="1922" y="14517"/>
                  <a:pt x="5079" y="11123"/>
                  <a:pt x="5922" y="6910"/>
                </a:cubicBezTo>
                <a:cubicBezTo>
                  <a:pt x="6449" y="4276"/>
                  <a:pt x="7382" y="0"/>
                  <a:pt x="10068" y="0"/>
                </a:cubicBezTo>
                <a:cubicBezTo>
                  <a:pt x="15806" y="0"/>
                  <a:pt x="12073" y="14684"/>
                  <a:pt x="17767" y="15398"/>
                </a:cubicBezTo>
                <a:cubicBezTo>
                  <a:pt x="20494" y="15740"/>
                  <a:pt x="21220" y="9204"/>
                  <a:pt x="23886" y="9871"/>
                </a:cubicBezTo>
                <a:cubicBezTo>
                  <a:pt x="26365" y="10491"/>
                  <a:pt x="26566" y="14247"/>
                  <a:pt x="28229" y="16188"/>
                </a:cubicBezTo>
                <a:cubicBezTo>
                  <a:pt x="29172" y="17289"/>
                  <a:pt x="31166" y="16033"/>
                  <a:pt x="32572" y="16385"/>
                </a:cubicBezTo>
                <a:cubicBezTo>
                  <a:pt x="34228" y="16799"/>
                  <a:pt x="34402" y="19306"/>
                  <a:pt x="34941" y="20926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5" name="Google Shape;265;p24"/>
          <p:cNvSpPr/>
          <p:nvPr/>
        </p:nvSpPr>
        <p:spPr>
          <a:xfrm>
            <a:off x="4169650" y="1471475"/>
            <a:ext cx="863675" cy="330650"/>
          </a:xfrm>
          <a:custGeom>
            <a:rect b="b" l="l" r="r" t="t"/>
            <a:pathLst>
              <a:path extrusionOk="0" h="13226" w="34547">
                <a:moveTo>
                  <a:pt x="0" y="13226"/>
                </a:moveTo>
                <a:cubicBezTo>
                  <a:pt x="7403" y="13226"/>
                  <a:pt x="12526" y="5283"/>
                  <a:pt x="19149" y="1974"/>
                </a:cubicBezTo>
                <a:cubicBezTo>
                  <a:pt x="23778" y="-339"/>
                  <a:pt x="29472" y="1013"/>
                  <a:pt x="34547" y="0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6" name="Google Shape;266;p24"/>
          <p:cNvSpPr/>
          <p:nvPr/>
        </p:nvSpPr>
        <p:spPr>
          <a:xfrm>
            <a:off x="6079850" y="917675"/>
            <a:ext cx="873525" cy="523150"/>
          </a:xfrm>
          <a:custGeom>
            <a:rect b="b" l="l" r="r" t="t"/>
            <a:pathLst>
              <a:path extrusionOk="0" h="20926" w="34941">
                <a:moveTo>
                  <a:pt x="0" y="18360"/>
                </a:moveTo>
                <a:cubicBezTo>
                  <a:pt x="1922" y="14517"/>
                  <a:pt x="5079" y="11123"/>
                  <a:pt x="5922" y="6910"/>
                </a:cubicBezTo>
                <a:cubicBezTo>
                  <a:pt x="6449" y="4276"/>
                  <a:pt x="7382" y="0"/>
                  <a:pt x="10068" y="0"/>
                </a:cubicBezTo>
                <a:cubicBezTo>
                  <a:pt x="15806" y="0"/>
                  <a:pt x="12073" y="14684"/>
                  <a:pt x="17767" y="15398"/>
                </a:cubicBezTo>
                <a:cubicBezTo>
                  <a:pt x="20494" y="15740"/>
                  <a:pt x="21220" y="9204"/>
                  <a:pt x="23886" y="9871"/>
                </a:cubicBezTo>
                <a:cubicBezTo>
                  <a:pt x="26365" y="10491"/>
                  <a:pt x="26566" y="14247"/>
                  <a:pt x="28229" y="16188"/>
                </a:cubicBezTo>
                <a:cubicBezTo>
                  <a:pt x="29172" y="17289"/>
                  <a:pt x="31166" y="16033"/>
                  <a:pt x="32572" y="16385"/>
                </a:cubicBezTo>
                <a:cubicBezTo>
                  <a:pt x="34228" y="16799"/>
                  <a:pt x="34402" y="19306"/>
                  <a:pt x="34941" y="20926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267" name="Google Shape;26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6725" y="864475"/>
            <a:ext cx="510300" cy="62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4"/>
          <p:cNvSpPr/>
          <p:nvPr/>
        </p:nvSpPr>
        <p:spPr>
          <a:xfrm>
            <a:off x="6096550" y="1216547"/>
            <a:ext cx="488600" cy="252775"/>
          </a:xfrm>
          <a:custGeom>
            <a:rect b="b" l="l" r="r" t="t"/>
            <a:pathLst>
              <a:path extrusionOk="0" h="10111" w="19544">
                <a:moveTo>
                  <a:pt x="19544" y="2609"/>
                </a:moveTo>
                <a:cubicBezTo>
                  <a:pt x="16984" y="2609"/>
                  <a:pt x="14530" y="-904"/>
                  <a:pt x="12240" y="240"/>
                </a:cubicBezTo>
                <a:cubicBezTo>
                  <a:pt x="7551" y="2583"/>
                  <a:pt x="5241" y="10111"/>
                  <a:pt x="0" y="1011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9" name="Google Shape;269;p24"/>
          <p:cNvSpPr txBox="1"/>
          <p:nvPr/>
        </p:nvSpPr>
        <p:spPr>
          <a:xfrm>
            <a:off x="975150" y="1037875"/>
            <a:ext cx="121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</a:rPr>
              <a:t>Input: X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270" name="Google Shape;270;p24"/>
          <p:cNvSpPr txBox="1"/>
          <p:nvPr/>
        </p:nvSpPr>
        <p:spPr>
          <a:xfrm>
            <a:off x="7045275" y="1037875"/>
            <a:ext cx="172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</a:rPr>
              <a:t>Output: Y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271" name="Google Shape;271;p24"/>
          <p:cNvSpPr txBox="1"/>
          <p:nvPr/>
        </p:nvSpPr>
        <p:spPr>
          <a:xfrm>
            <a:off x="2994750" y="496188"/>
            <a:ext cx="3154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Transfer 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characteristics:</a:t>
            </a:r>
            <a:r>
              <a:rPr lang="ru" sz="1800">
                <a:solidFill>
                  <a:schemeClr val="dk1"/>
                </a:solidFill>
              </a:rPr>
              <a:t> </a:t>
            </a:r>
            <a:r>
              <a:rPr b="1" lang="ru" sz="1800">
                <a:solidFill>
                  <a:schemeClr val="dk1"/>
                </a:solidFill>
              </a:rPr>
              <a:t>H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72" name="Google Shape;272;p24"/>
          <p:cNvSpPr txBox="1"/>
          <p:nvPr/>
        </p:nvSpPr>
        <p:spPr>
          <a:xfrm>
            <a:off x="4203250" y="2340900"/>
            <a:ext cx="387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Y=HX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73" name="Google Shape;273;p24"/>
          <p:cNvSpPr/>
          <p:nvPr/>
        </p:nvSpPr>
        <p:spPr>
          <a:xfrm>
            <a:off x="3886375" y="2792913"/>
            <a:ext cx="1415400" cy="945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274" name="Google Shape;274;p24"/>
          <p:cNvSpPr txBox="1"/>
          <p:nvPr/>
        </p:nvSpPr>
        <p:spPr>
          <a:xfrm>
            <a:off x="4219288" y="3034863"/>
            <a:ext cx="60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H = 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75" name="Google Shape;275;p24"/>
          <p:cNvSpPr txBox="1"/>
          <p:nvPr/>
        </p:nvSpPr>
        <p:spPr>
          <a:xfrm>
            <a:off x="4655338" y="2910988"/>
            <a:ext cx="31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Y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76" name="Google Shape;276;p24"/>
          <p:cNvSpPr txBox="1"/>
          <p:nvPr/>
        </p:nvSpPr>
        <p:spPr>
          <a:xfrm>
            <a:off x="4655338" y="3158738"/>
            <a:ext cx="29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X</a:t>
            </a:r>
            <a:endParaRPr b="1" sz="1800">
              <a:solidFill>
                <a:schemeClr val="dk1"/>
              </a:solidFill>
            </a:endParaRPr>
          </a:p>
        </p:txBody>
      </p:sp>
      <p:cxnSp>
        <p:nvCxnSpPr>
          <p:cNvPr id="277" name="Google Shape;277;p24"/>
          <p:cNvCxnSpPr/>
          <p:nvPr/>
        </p:nvCxnSpPr>
        <p:spPr>
          <a:xfrm>
            <a:off x="4711813" y="3259838"/>
            <a:ext cx="218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8" name="Google Shape;278;p24"/>
          <p:cNvSpPr/>
          <p:nvPr/>
        </p:nvSpPr>
        <p:spPr>
          <a:xfrm>
            <a:off x="8765275" y="4789450"/>
            <a:ext cx="3432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 </a:t>
            </a:r>
            <a:endParaRPr/>
          </a:p>
        </p:txBody>
      </p:sp>
      <p:pic>
        <p:nvPicPr>
          <p:cNvPr id="279" name="Google Shape;27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6225" y="1849225"/>
            <a:ext cx="1784389" cy="11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9950" y="1849225"/>
            <a:ext cx="1789271" cy="1185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1" name="Google Shape;281;p24"/>
          <p:cNvCxnSpPr/>
          <p:nvPr/>
        </p:nvCxnSpPr>
        <p:spPr>
          <a:xfrm flipH="1">
            <a:off x="2426750" y="1842650"/>
            <a:ext cx="11100" cy="119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2" name="Google Shape;282;p24"/>
          <p:cNvCxnSpPr/>
          <p:nvPr/>
        </p:nvCxnSpPr>
        <p:spPr>
          <a:xfrm rot="10800000">
            <a:off x="639675" y="3034125"/>
            <a:ext cx="1790100" cy="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3" name="Google Shape;283;p24"/>
          <p:cNvCxnSpPr/>
          <p:nvPr/>
        </p:nvCxnSpPr>
        <p:spPr>
          <a:xfrm>
            <a:off x="7491700" y="1840600"/>
            <a:ext cx="0" cy="119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4" name="Google Shape;284;p24"/>
          <p:cNvCxnSpPr/>
          <p:nvPr/>
        </p:nvCxnSpPr>
        <p:spPr>
          <a:xfrm rot="10800000">
            <a:off x="5675725" y="3034600"/>
            <a:ext cx="1816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5" name="Google Shape;285;p24"/>
          <p:cNvSpPr/>
          <p:nvPr/>
        </p:nvSpPr>
        <p:spPr>
          <a:xfrm>
            <a:off x="1682150" y="4844675"/>
            <a:ext cx="9468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286" name="Google Shape;286;p24"/>
          <p:cNvSpPr/>
          <p:nvPr/>
        </p:nvSpPr>
        <p:spPr>
          <a:xfrm>
            <a:off x="6572763" y="4844675"/>
            <a:ext cx="9468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287" name="Google Shape;287;p24"/>
          <p:cNvSpPr/>
          <p:nvPr/>
        </p:nvSpPr>
        <p:spPr>
          <a:xfrm rot="-5400000">
            <a:off x="216375" y="3238050"/>
            <a:ext cx="3519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LG</a:t>
            </a:r>
            <a:endParaRPr sz="800"/>
          </a:p>
        </p:txBody>
      </p:sp>
      <p:sp>
        <p:nvSpPr>
          <p:cNvPr id="288" name="Google Shape;288;p24"/>
          <p:cNvSpPr/>
          <p:nvPr/>
        </p:nvSpPr>
        <p:spPr>
          <a:xfrm rot="-5400000">
            <a:off x="5268175" y="3238050"/>
            <a:ext cx="3519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HG</a:t>
            </a:r>
            <a:endParaRPr sz="800"/>
          </a:p>
        </p:txBody>
      </p:sp>
      <p:cxnSp>
        <p:nvCxnSpPr>
          <p:cNvPr id="289" name="Google Shape;289;p24"/>
          <p:cNvCxnSpPr/>
          <p:nvPr/>
        </p:nvCxnSpPr>
        <p:spPr>
          <a:xfrm>
            <a:off x="1704125" y="1582800"/>
            <a:ext cx="2299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0" name="Google Shape;290;p24"/>
          <p:cNvCxnSpPr/>
          <p:nvPr/>
        </p:nvCxnSpPr>
        <p:spPr>
          <a:xfrm>
            <a:off x="5231925" y="1579038"/>
            <a:ext cx="2299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1" name="Google Shape;291;p24"/>
          <p:cNvSpPr/>
          <p:nvPr/>
        </p:nvSpPr>
        <p:spPr>
          <a:xfrm>
            <a:off x="8673950" y="4789450"/>
            <a:ext cx="4347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8" name="Google Shape;298;p25" title="Figure_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5025"/>
            <a:ext cx="4895000" cy="469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5" title="Figure_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8675" y="471625"/>
            <a:ext cx="4635325" cy="467187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5"/>
          <p:cNvSpPr txBox="1"/>
          <p:nvPr>
            <p:ph type="title"/>
          </p:nvPr>
        </p:nvSpPr>
        <p:spPr>
          <a:xfrm>
            <a:off x="0" y="0"/>
            <a:ext cx="9144000" cy="5529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</a:rPr>
              <a:t>Examples of data for 27.5, 27.9, and 28.3 volts with threshold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1" name="Google Shape;301;p25"/>
          <p:cNvSpPr/>
          <p:nvPr/>
        </p:nvSpPr>
        <p:spPr>
          <a:xfrm>
            <a:off x="8765275" y="4789450"/>
            <a:ext cx="3432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 </a:t>
            </a:r>
            <a:endParaRPr/>
          </a:p>
        </p:txBody>
      </p:sp>
      <p:pic>
        <p:nvPicPr>
          <p:cNvPr id="302" name="Google Shape;30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7280" y="1012838"/>
            <a:ext cx="1429945" cy="7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0284" y="2295600"/>
            <a:ext cx="1423941" cy="7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12697" y="3567188"/>
            <a:ext cx="1084528" cy="7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35575" y="1040313"/>
            <a:ext cx="1429950" cy="73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65400" y="2299913"/>
            <a:ext cx="1423950" cy="731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56052" y="3583288"/>
            <a:ext cx="1109473" cy="7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5"/>
          <p:cNvSpPr/>
          <p:nvPr/>
        </p:nvSpPr>
        <p:spPr>
          <a:xfrm>
            <a:off x="2056450" y="4703625"/>
            <a:ext cx="9468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309" name="Google Shape;309;p25"/>
          <p:cNvSpPr/>
          <p:nvPr/>
        </p:nvSpPr>
        <p:spPr>
          <a:xfrm>
            <a:off x="2056450" y="3429800"/>
            <a:ext cx="9468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310" name="Google Shape;310;p25"/>
          <p:cNvSpPr/>
          <p:nvPr/>
        </p:nvSpPr>
        <p:spPr>
          <a:xfrm>
            <a:off x="1974100" y="2155975"/>
            <a:ext cx="9468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311" name="Google Shape;311;p25"/>
          <p:cNvSpPr/>
          <p:nvPr/>
        </p:nvSpPr>
        <p:spPr>
          <a:xfrm>
            <a:off x="6399550" y="4703625"/>
            <a:ext cx="9468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312" name="Google Shape;312;p25"/>
          <p:cNvSpPr/>
          <p:nvPr/>
        </p:nvSpPr>
        <p:spPr>
          <a:xfrm>
            <a:off x="6399538" y="3429800"/>
            <a:ext cx="9468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313" name="Google Shape;313;p25"/>
          <p:cNvSpPr/>
          <p:nvPr/>
        </p:nvSpPr>
        <p:spPr>
          <a:xfrm>
            <a:off x="6399550" y="2174113"/>
            <a:ext cx="9468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314" name="Google Shape;314;p25"/>
          <p:cNvSpPr/>
          <p:nvPr/>
        </p:nvSpPr>
        <p:spPr>
          <a:xfrm rot="-5400000">
            <a:off x="198000" y="1493850"/>
            <a:ext cx="3519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LG</a:t>
            </a:r>
            <a:endParaRPr sz="800"/>
          </a:p>
        </p:txBody>
      </p:sp>
      <p:sp>
        <p:nvSpPr>
          <p:cNvPr id="315" name="Google Shape;315;p25"/>
          <p:cNvSpPr/>
          <p:nvPr/>
        </p:nvSpPr>
        <p:spPr>
          <a:xfrm rot="-5400000">
            <a:off x="198000" y="2745313"/>
            <a:ext cx="3519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LG</a:t>
            </a:r>
            <a:endParaRPr sz="800"/>
          </a:p>
        </p:txBody>
      </p:sp>
      <p:sp>
        <p:nvSpPr>
          <p:cNvPr id="316" name="Google Shape;316;p25"/>
          <p:cNvSpPr/>
          <p:nvPr/>
        </p:nvSpPr>
        <p:spPr>
          <a:xfrm rot="-5400000">
            <a:off x="198000" y="4030950"/>
            <a:ext cx="3519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LG</a:t>
            </a:r>
            <a:endParaRPr sz="800"/>
          </a:p>
        </p:txBody>
      </p:sp>
      <p:sp>
        <p:nvSpPr>
          <p:cNvPr id="317" name="Google Shape;317;p25"/>
          <p:cNvSpPr/>
          <p:nvPr/>
        </p:nvSpPr>
        <p:spPr>
          <a:xfrm rot="-5400000">
            <a:off x="4695225" y="1493850"/>
            <a:ext cx="3519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HG</a:t>
            </a:r>
            <a:endParaRPr sz="800"/>
          </a:p>
        </p:txBody>
      </p:sp>
      <p:sp>
        <p:nvSpPr>
          <p:cNvPr id="318" name="Google Shape;318;p25"/>
          <p:cNvSpPr/>
          <p:nvPr/>
        </p:nvSpPr>
        <p:spPr>
          <a:xfrm rot="-5400000">
            <a:off x="4695225" y="2732013"/>
            <a:ext cx="3519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HG</a:t>
            </a:r>
            <a:endParaRPr sz="800"/>
          </a:p>
        </p:txBody>
      </p:sp>
      <p:sp>
        <p:nvSpPr>
          <p:cNvPr id="319" name="Google Shape;319;p25"/>
          <p:cNvSpPr/>
          <p:nvPr/>
        </p:nvSpPr>
        <p:spPr>
          <a:xfrm rot="-5400000">
            <a:off x="4695225" y="4030950"/>
            <a:ext cx="3519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HG</a:t>
            </a:r>
            <a:endParaRPr sz="800"/>
          </a:p>
        </p:txBody>
      </p:sp>
      <p:sp>
        <p:nvSpPr>
          <p:cNvPr id="320" name="Google Shape;320;p25"/>
          <p:cNvSpPr/>
          <p:nvPr/>
        </p:nvSpPr>
        <p:spPr>
          <a:xfrm>
            <a:off x="8673950" y="4789450"/>
            <a:ext cx="4347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13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26" title="Figure_123.png"/>
          <p:cNvPicPr preferRelativeResize="0"/>
          <p:nvPr/>
        </p:nvPicPr>
        <p:blipFill rotWithShape="1">
          <a:blip r:embed="rId3">
            <a:alphaModFix/>
          </a:blip>
          <a:srcRect b="5885" l="4278" r="8591" t="10627"/>
          <a:stretch/>
        </p:blipFill>
        <p:spPr>
          <a:xfrm>
            <a:off x="124500" y="732650"/>
            <a:ext cx="4297475" cy="418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6" title="Figure_112421.png"/>
          <p:cNvPicPr preferRelativeResize="0"/>
          <p:nvPr/>
        </p:nvPicPr>
        <p:blipFill rotWithShape="1">
          <a:blip r:embed="rId4">
            <a:alphaModFix/>
          </a:blip>
          <a:srcRect b="5901" l="4807" r="8889" t="10626"/>
          <a:stretch/>
        </p:blipFill>
        <p:spPr>
          <a:xfrm>
            <a:off x="4654600" y="732650"/>
            <a:ext cx="4257105" cy="4186476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6"/>
          <p:cNvSpPr txBox="1"/>
          <p:nvPr>
            <p:ph type="title"/>
          </p:nvPr>
        </p:nvSpPr>
        <p:spPr>
          <a:xfrm>
            <a:off x="0" y="0"/>
            <a:ext cx="9144000" cy="5529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</a:rPr>
              <a:t>The schedule for converting the threshold into channels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8" name="Google Shape;328;p26"/>
          <p:cNvSpPr/>
          <p:nvPr/>
        </p:nvSpPr>
        <p:spPr>
          <a:xfrm>
            <a:off x="8765275" y="4789450"/>
            <a:ext cx="3432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 </a:t>
            </a:r>
            <a:endParaRPr/>
          </a:p>
        </p:txBody>
      </p:sp>
      <p:sp>
        <p:nvSpPr>
          <p:cNvPr id="329" name="Google Shape;329;p26"/>
          <p:cNvSpPr/>
          <p:nvPr/>
        </p:nvSpPr>
        <p:spPr>
          <a:xfrm rot="-5400000">
            <a:off x="-394350" y="2675179"/>
            <a:ext cx="11622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Threshold</a:t>
            </a:r>
            <a:endParaRPr sz="1000"/>
          </a:p>
        </p:txBody>
      </p:sp>
      <p:sp>
        <p:nvSpPr>
          <p:cNvPr id="330" name="Google Shape;330;p26"/>
          <p:cNvSpPr/>
          <p:nvPr/>
        </p:nvSpPr>
        <p:spPr>
          <a:xfrm rot="-5400000">
            <a:off x="4135750" y="2675166"/>
            <a:ext cx="11622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Threshold</a:t>
            </a:r>
            <a:endParaRPr sz="1000"/>
          </a:p>
        </p:txBody>
      </p:sp>
      <p:sp>
        <p:nvSpPr>
          <p:cNvPr id="331" name="Google Shape;331;p26"/>
          <p:cNvSpPr/>
          <p:nvPr/>
        </p:nvSpPr>
        <p:spPr>
          <a:xfrm>
            <a:off x="1902200" y="4789454"/>
            <a:ext cx="11622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Channel</a:t>
            </a:r>
            <a:endParaRPr sz="1000"/>
          </a:p>
        </p:txBody>
      </p:sp>
      <p:sp>
        <p:nvSpPr>
          <p:cNvPr id="332" name="Google Shape;332;p26"/>
          <p:cNvSpPr/>
          <p:nvPr/>
        </p:nvSpPr>
        <p:spPr>
          <a:xfrm>
            <a:off x="6411600" y="4789454"/>
            <a:ext cx="11622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Channel</a:t>
            </a:r>
            <a:endParaRPr sz="1000"/>
          </a:p>
        </p:txBody>
      </p:sp>
      <p:pic>
        <p:nvPicPr>
          <p:cNvPr id="333" name="Google Shape;33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450" y="824550"/>
            <a:ext cx="2090050" cy="110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3025" y="824550"/>
            <a:ext cx="2090050" cy="1102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6"/>
          <p:cNvSpPr/>
          <p:nvPr/>
        </p:nvSpPr>
        <p:spPr>
          <a:xfrm>
            <a:off x="1902200" y="626479"/>
            <a:ext cx="11622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/>
              <a:t>LG</a:t>
            </a:r>
            <a:endParaRPr b="1" sz="1000"/>
          </a:p>
        </p:txBody>
      </p:sp>
      <p:sp>
        <p:nvSpPr>
          <p:cNvPr id="336" name="Google Shape;336;p26"/>
          <p:cNvSpPr/>
          <p:nvPr/>
        </p:nvSpPr>
        <p:spPr>
          <a:xfrm>
            <a:off x="6411600" y="626479"/>
            <a:ext cx="11622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/>
              <a:t>HG</a:t>
            </a:r>
            <a:endParaRPr b="1" sz="1000"/>
          </a:p>
        </p:txBody>
      </p:sp>
      <p:sp>
        <p:nvSpPr>
          <p:cNvPr id="337" name="Google Shape;337;p26"/>
          <p:cNvSpPr/>
          <p:nvPr/>
        </p:nvSpPr>
        <p:spPr>
          <a:xfrm>
            <a:off x="8673950" y="4789450"/>
            <a:ext cx="4347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14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7"/>
          <p:cNvSpPr txBox="1"/>
          <p:nvPr>
            <p:ph type="title"/>
          </p:nvPr>
        </p:nvSpPr>
        <p:spPr>
          <a:xfrm>
            <a:off x="0" y="0"/>
            <a:ext cx="9144000" cy="5529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</a:rPr>
              <a:t>Pixel approximation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43" name="Google Shape;343;p27" title="Figure_1.png"/>
          <p:cNvPicPr preferRelativeResize="0"/>
          <p:nvPr/>
        </p:nvPicPr>
        <p:blipFill rotWithShape="1">
          <a:blip r:embed="rId3">
            <a:alphaModFix/>
          </a:blip>
          <a:srcRect b="6237" l="6950" r="7667" t="9360"/>
          <a:stretch/>
        </p:blipFill>
        <p:spPr>
          <a:xfrm>
            <a:off x="0" y="552900"/>
            <a:ext cx="6179228" cy="459060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7"/>
          <p:cNvSpPr txBox="1"/>
          <p:nvPr/>
        </p:nvSpPr>
        <p:spPr>
          <a:xfrm>
            <a:off x="6179225" y="671450"/>
            <a:ext cx="29646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We assume that the minopixel signal is periodic.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To describe the position of all pixels, we need to know the position of the first pixel and the period.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We approximate the data with a sum of Gaussian functions with a periodic offset.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45" name="Google Shape;345;p27"/>
          <p:cNvSpPr/>
          <p:nvPr/>
        </p:nvSpPr>
        <p:spPr>
          <a:xfrm>
            <a:off x="8765275" y="4789450"/>
            <a:ext cx="3432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 </a:t>
            </a:r>
            <a:endParaRPr/>
          </a:p>
        </p:txBody>
      </p:sp>
      <p:sp>
        <p:nvSpPr>
          <p:cNvPr id="346" name="Google Shape;346;p27"/>
          <p:cNvSpPr/>
          <p:nvPr/>
        </p:nvSpPr>
        <p:spPr>
          <a:xfrm rot="-5400000">
            <a:off x="-65375" y="1240613"/>
            <a:ext cx="3519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LG</a:t>
            </a:r>
            <a:endParaRPr sz="800"/>
          </a:p>
        </p:txBody>
      </p:sp>
      <p:sp>
        <p:nvSpPr>
          <p:cNvPr id="347" name="Google Shape;347;p27"/>
          <p:cNvSpPr/>
          <p:nvPr/>
        </p:nvSpPr>
        <p:spPr>
          <a:xfrm rot="-5400000">
            <a:off x="-65375" y="2721700"/>
            <a:ext cx="3519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LG</a:t>
            </a:r>
            <a:endParaRPr sz="800"/>
          </a:p>
        </p:txBody>
      </p:sp>
      <p:sp>
        <p:nvSpPr>
          <p:cNvPr id="348" name="Google Shape;348;p27"/>
          <p:cNvSpPr/>
          <p:nvPr/>
        </p:nvSpPr>
        <p:spPr>
          <a:xfrm rot="-5400000">
            <a:off x="-65375" y="4202763"/>
            <a:ext cx="3519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LG</a:t>
            </a:r>
            <a:endParaRPr sz="800"/>
          </a:p>
        </p:txBody>
      </p:sp>
      <p:sp>
        <p:nvSpPr>
          <p:cNvPr id="349" name="Google Shape;349;p27"/>
          <p:cNvSpPr/>
          <p:nvPr/>
        </p:nvSpPr>
        <p:spPr>
          <a:xfrm>
            <a:off x="2732850" y="5044200"/>
            <a:ext cx="9468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350" name="Google Shape;350;p27"/>
          <p:cNvSpPr/>
          <p:nvPr/>
        </p:nvSpPr>
        <p:spPr>
          <a:xfrm>
            <a:off x="2732850" y="3544600"/>
            <a:ext cx="9468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351" name="Google Shape;351;p27"/>
          <p:cNvSpPr/>
          <p:nvPr/>
        </p:nvSpPr>
        <p:spPr>
          <a:xfrm>
            <a:off x="2732850" y="2063375"/>
            <a:ext cx="9468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352" name="Google Shape;352;p27"/>
          <p:cNvSpPr/>
          <p:nvPr/>
        </p:nvSpPr>
        <p:spPr>
          <a:xfrm>
            <a:off x="8673950" y="4789450"/>
            <a:ext cx="4347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15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28" title="Figure_2.png"/>
          <p:cNvPicPr preferRelativeResize="0"/>
          <p:nvPr/>
        </p:nvPicPr>
        <p:blipFill rotWithShape="1">
          <a:blip r:embed="rId3">
            <a:alphaModFix/>
          </a:blip>
          <a:srcRect b="5761" l="6481" r="8463" t="8629"/>
          <a:stretch/>
        </p:blipFill>
        <p:spPr>
          <a:xfrm>
            <a:off x="1160642" y="589900"/>
            <a:ext cx="6878608" cy="4553601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8"/>
          <p:cNvSpPr txBox="1"/>
          <p:nvPr>
            <p:ph type="title"/>
          </p:nvPr>
        </p:nvSpPr>
        <p:spPr>
          <a:xfrm>
            <a:off x="0" y="0"/>
            <a:ext cx="9144000" cy="5529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</a:rPr>
              <a:t>The first pixel position and period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59" name="Google Shape;359;p28"/>
          <p:cNvSpPr/>
          <p:nvPr/>
        </p:nvSpPr>
        <p:spPr>
          <a:xfrm>
            <a:off x="8765275" y="4789450"/>
            <a:ext cx="3432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 </a:t>
            </a:r>
            <a:endParaRPr/>
          </a:p>
        </p:txBody>
      </p:sp>
      <p:pic>
        <p:nvPicPr>
          <p:cNvPr id="360" name="Google Shape;36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5150" y="785425"/>
            <a:ext cx="2500900" cy="36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5150" y="3027025"/>
            <a:ext cx="3193225" cy="36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8"/>
          <p:cNvSpPr/>
          <p:nvPr/>
        </p:nvSpPr>
        <p:spPr>
          <a:xfrm rot="-5400000">
            <a:off x="927300" y="1560925"/>
            <a:ext cx="602700" cy="213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Period</a:t>
            </a:r>
            <a:endParaRPr sz="1000"/>
          </a:p>
        </p:txBody>
      </p:sp>
      <p:sp>
        <p:nvSpPr>
          <p:cNvPr id="363" name="Google Shape;363;p28"/>
          <p:cNvSpPr/>
          <p:nvPr/>
        </p:nvSpPr>
        <p:spPr>
          <a:xfrm rot="-5400000">
            <a:off x="616350" y="3869925"/>
            <a:ext cx="1224600" cy="178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First peak position</a:t>
            </a:r>
            <a:endParaRPr sz="1000"/>
          </a:p>
        </p:txBody>
      </p:sp>
      <p:sp>
        <p:nvSpPr>
          <p:cNvPr id="364" name="Google Shape;364;p28"/>
          <p:cNvSpPr/>
          <p:nvPr/>
        </p:nvSpPr>
        <p:spPr>
          <a:xfrm>
            <a:off x="4470550" y="5012350"/>
            <a:ext cx="5367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x, Volts</a:t>
            </a:r>
            <a:endParaRPr sz="800"/>
          </a:p>
        </p:txBody>
      </p:sp>
      <p:sp>
        <p:nvSpPr>
          <p:cNvPr id="365" name="Google Shape;365;p28"/>
          <p:cNvSpPr/>
          <p:nvPr/>
        </p:nvSpPr>
        <p:spPr>
          <a:xfrm>
            <a:off x="4470550" y="2782550"/>
            <a:ext cx="5367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x, Volts</a:t>
            </a:r>
            <a:endParaRPr sz="800"/>
          </a:p>
        </p:txBody>
      </p:sp>
      <p:sp>
        <p:nvSpPr>
          <p:cNvPr id="366" name="Google Shape;366;p28"/>
          <p:cNvSpPr/>
          <p:nvPr/>
        </p:nvSpPr>
        <p:spPr>
          <a:xfrm>
            <a:off x="8673950" y="4789450"/>
            <a:ext cx="4347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16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50" y="608100"/>
            <a:ext cx="6830751" cy="4309224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9"/>
          <p:cNvSpPr txBox="1"/>
          <p:nvPr>
            <p:ph type="title"/>
          </p:nvPr>
        </p:nvSpPr>
        <p:spPr>
          <a:xfrm>
            <a:off x="0" y="0"/>
            <a:ext cx="9144000" cy="5529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</a:rPr>
              <a:t>Exposure to noise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3" name="Google Shape;373;p29"/>
          <p:cNvSpPr txBox="1"/>
          <p:nvPr/>
        </p:nvSpPr>
        <p:spPr>
          <a:xfrm>
            <a:off x="6897650" y="552900"/>
            <a:ext cx="22464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Additionally, data was collected without the generator turned on.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The noise data is displayed in orange, and the generator data is displayed in blue.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0000"/>
                </a:solidFill>
              </a:rPr>
              <a:t>The noise appears between the first and second pixels and between the second and third pixels.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74" name="Google Shape;374;p29"/>
          <p:cNvSpPr/>
          <p:nvPr/>
        </p:nvSpPr>
        <p:spPr>
          <a:xfrm>
            <a:off x="8364250" y="4100450"/>
            <a:ext cx="180600" cy="180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29"/>
          <p:cNvSpPr/>
          <p:nvPr/>
        </p:nvSpPr>
        <p:spPr>
          <a:xfrm rot="8223274">
            <a:off x="8265206" y="3502354"/>
            <a:ext cx="378687" cy="395897"/>
          </a:xfrm>
          <a:prstGeom prst="teardrop">
            <a:avLst>
              <a:gd fmla="val 100000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376" name="Google Shape;376;p29"/>
          <p:cNvSpPr/>
          <p:nvPr/>
        </p:nvSpPr>
        <p:spPr>
          <a:xfrm>
            <a:off x="8765275" y="4789450"/>
            <a:ext cx="3432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 </a:t>
            </a:r>
            <a:endParaRPr/>
          </a:p>
        </p:txBody>
      </p:sp>
      <p:sp>
        <p:nvSpPr>
          <p:cNvPr id="377" name="Google Shape;377;p29"/>
          <p:cNvSpPr/>
          <p:nvPr/>
        </p:nvSpPr>
        <p:spPr>
          <a:xfrm>
            <a:off x="3410225" y="4818750"/>
            <a:ext cx="6279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378" name="Google Shape;378;p29"/>
          <p:cNvSpPr/>
          <p:nvPr/>
        </p:nvSpPr>
        <p:spPr>
          <a:xfrm>
            <a:off x="3410225" y="3363700"/>
            <a:ext cx="6279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379" name="Google Shape;379;p29"/>
          <p:cNvSpPr/>
          <p:nvPr/>
        </p:nvSpPr>
        <p:spPr>
          <a:xfrm>
            <a:off x="3410225" y="1908650"/>
            <a:ext cx="6279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380" name="Google Shape;380;p29"/>
          <p:cNvSpPr/>
          <p:nvPr/>
        </p:nvSpPr>
        <p:spPr>
          <a:xfrm rot="-5400000">
            <a:off x="-10425" y="4125950"/>
            <a:ext cx="3570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HG</a:t>
            </a:r>
            <a:endParaRPr sz="800"/>
          </a:p>
        </p:txBody>
      </p:sp>
      <p:sp>
        <p:nvSpPr>
          <p:cNvPr id="381" name="Google Shape;381;p29"/>
          <p:cNvSpPr/>
          <p:nvPr/>
        </p:nvSpPr>
        <p:spPr>
          <a:xfrm rot="-5400000">
            <a:off x="-10425" y="2650525"/>
            <a:ext cx="3570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HG</a:t>
            </a:r>
            <a:endParaRPr sz="800"/>
          </a:p>
        </p:txBody>
      </p:sp>
      <p:sp>
        <p:nvSpPr>
          <p:cNvPr id="382" name="Google Shape;382;p29"/>
          <p:cNvSpPr/>
          <p:nvPr/>
        </p:nvSpPr>
        <p:spPr>
          <a:xfrm rot="-5400000">
            <a:off x="-10425" y="1220475"/>
            <a:ext cx="3570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HG</a:t>
            </a:r>
            <a:endParaRPr sz="800"/>
          </a:p>
        </p:txBody>
      </p:sp>
      <p:pic>
        <p:nvPicPr>
          <p:cNvPr id="383" name="Google Shape;38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8421" y="674900"/>
            <a:ext cx="1969450" cy="3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8425" y="2124350"/>
            <a:ext cx="1969450" cy="33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8420" y="3569195"/>
            <a:ext cx="1969450" cy="353184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9"/>
          <p:cNvSpPr/>
          <p:nvPr/>
        </p:nvSpPr>
        <p:spPr>
          <a:xfrm>
            <a:off x="8673950" y="4789450"/>
            <a:ext cx="4347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17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0"/>
          <p:cNvSpPr/>
          <p:nvPr/>
        </p:nvSpPr>
        <p:spPr>
          <a:xfrm>
            <a:off x="210900" y="705350"/>
            <a:ext cx="1617300" cy="688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Upper scintillator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0"/>
          <p:cNvSpPr/>
          <p:nvPr/>
        </p:nvSpPr>
        <p:spPr>
          <a:xfrm>
            <a:off x="4959163" y="751075"/>
            <a:ext cx="1617300" cy="123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FERS-DT5202</a:t>
            </a:r>
            <a:endParaRPr/>
          </a:p>
        </p:txBody>
      </p:sp>
      <p:sp>
        <p:nvSpPr>
          <p:cNvPr id="393" name="Google Shape;393;p30"/>
          <p:cNvSpPr/>
          <p:nvPr/>
        </p:nvSpPr>
        <p:spPr>
          <a:xfrm>
            <a:off x="7179625" y="2571750"/>
            <a:ext cx="1617300" cy="123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Laptop</a:t>
            </a:r>
            <a:endParaRPr/>
          </a:p>
        </p:txBody>
      </p:sp>
      <p:sp>
        <p:nvSpPr>
          <p:cNvPr id="394" name="Google Shape;394;p30"/>
          <p:cNvSpPr txBox="1"/>
          <p:nvPr>
            <p:ph type="title"/>
          </p:nvPr>
        </p:nvSpPr>
        <p:spPr>
          <a:xfrm>
            <a:off x="0" y="0"/>
            <a:ext cx="9144000" cy="5529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ru" sz="2000">
                <a:solidFill>
                  <a:srgbClr val="FFFFFF"/>
                </a:solidFill>
              </a:rPr>
              <a:t>Cosmic radiation tests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95" name="Google Shape;395;p30"/>
          <p:cNvSpPr/>
          <p:nvPr/>
        </p:nvSpPr>
        <p:spPr>
          <a:xfrm>
            <a:off x="7179625" y="751075"/>
            <a:ext cx="1617300" cy="123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DT5215</a:t>
            </a:r>
            <a:endParaRPr/>
          </a:p>
        </p:txBody>
      </p:sp>
      <p:sp>
        <p:nvSpPr>
          <p:cNvPr id="396" name="Google Shape;396;p30"/>
          <p:cNvSpPr/>
          <p:nvPr/>
        </p:nvSpPr>
        <p:spPr>
          <a:xfrm>
            <a:off x="1887125" y="979591"/>
            <a:ext cx="732474" cy="73538"/>
          </a:xfrm>
          <a:custGeom>
            <a:rect b="b" l="l" r="r" t="t"/>
            <a:pathLst>
              <a:path extrusionOk="0" h="3547" w="35334">
                <a:moveTo>
                  <a:pt x="0" y="3321"/>
                </a:moveTo>
                <a:cubicBezTo>
                  <a:pt x="1152" y="-717"/>
                  <a:pt x="8575" y="2114"/>
                  <a:pt x="12597" y="3321"/>
                </a:cubicBezTo>
                <a:cubicBezTo>
                  <a:pt x="16987" y="4639"/>
                  <a:pt x="21442" y="-661"/>
                  <a:pt x="25963" y="94"/>
                </a:cubicBezTo>
                <a:cubicBezTo>
                  <a:pt x="29103" y="619"/>
                  <a:pt x="32788" y="3849"/>
                  <a:pt x="35334" y="1938"/>
                </a:cubicBezTo>
              </a:path>
            </a:pathLst>
          </a:custGeom>
          <a:noFill/>
          <a:ln cap="flat" cmpd="sng" w="79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7" name="Google Shape;397;p30"/>
          <p:cNvSpPr/>
          <p:nvPr/>
        </p:nvSpPr>
        <p:spPr>
          <a:xfrm rot="5409095">
            <a:off x="2613950" y="968825"/>
            <a:ext cx="113400" cy="954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79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800" lIns="75800" spcFirstLastPara="1" rIns="75800" wrap="square" tIns="75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60"/>
          </a:p>
        </p:txBody>
      </p:sp>
      <p:sp>
        <p:nvSpPr>
          <p:cNvPr id="398" name="Google Shape;398;p30"/>
          <p:cNvSpPr/>
          <p:nvPr/>
        </p:nvSpPr>
        <p:spPr>
          <a:xfrm>
            <a:off x="210900" y="1461650"/>
            <a:ext cx="1617300" cy="688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Lower scintillator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9" name="Google Shape;399;p30"/>
          <p:cNvSpPr/>
          <p:nvPr/>
        </p:nvSpPr>
        <p:spPr>
          <a:xfrm>
            <a:off x="2738713" y="705250"/>
            <a:ext cx="1617300" cy="688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SiPM</a:t>
            </a:r>
            <a:endParaRPr/>
          </a:p>
        </p:txBody>
      </p:sp>
      <p:sp>
        <p:nvSpPr>
          <p:cNvPr id="400" name="Google Shape;400;p30"/>
          <p:cNvSpPr/>
          <p:nvPr/>
        </p:nvSpPr>
        <p:spPr>
          <a:xfrm>
            <a:off x="2738700" y="1461650"/>
            <a:ext cx="1617300" cy="688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SiPM</a:t>
            </a:r>
            <a:endParaRPr/>
          </a:p>
        </p:txBody>
      </p:sp>
      <p:sp>
        <p:nvSpPr>
          <p:cNvPr id="401" name="Google Shape;401;p30"/>
          <p:cNvSpPr/>
          <p:nvPr/>
        </p:nvSpPr>
        <p:spPr>
          <a:xfrm>
            <a:off x="1887125" y="1768816"/>
            <a:ext cx="732474" cy="73538"/>
          </a:xfrm>
          <a:custGeom>
            <a:rect b="b" l="l" r="r" t="t"/>
            <a:pathLst>
              <a:path extrusionOk="0" h="3547" w="35334">
                <a:moveTo>
                  <a:pt x="0" y="3321"/>
                </a:moveTo>
                <a:cubicBezTo>
                  <a:pt x="1152" y="-717"/>
                  <a:pt x="8575" y="2114"/>
                  <a:pt x="12597" y="3321"/>
                </a:cubicBezTo>
                <a:cubicBezTo>
                  <a:pt x="16987" y="4639"/>
                  <a:pt x="21442" y="-661"/>
                  <a:pt x="25963" y="94"/>
                </a:cubicBezTo>
                <a:cubicBezTo>
                  <a:pt x="29103" y="619"/>
                  <a:pt x="32788" y="3849"/>
                  <a:pt x="35334" y="1938"/>
                </a:cubicBezTo>
              </a:path>
            </a:pathLst>
          </a:custGeom>
          <a:noFill/>
          <a:ln cap="flat" cmpd="sng" w="79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2" name="Google Shape;402;p30"/>
          <p:cNvSpPr/>
          <p:nvPr/>
        </p:nvSpPr>
        <p:spPr>
          <a:xfrm rot="5409095">
            <a:off x="2613950" y="1758050"/>
            <a:ext cx="113400" cy="954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79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800" lIns="75800" spcFirstLastPara="1" rIns="75800" wrap="square" tIns="75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60"/>
          </a:p>
        </p:txBody>
      </p:sp>
      <p:cxnSp>
        <p:nvCxnSpPr>
          <p:cNvPr id="403" name="Google Shape;403;p30"/>
          <p:cNvCxnSpPr>
            <a:stCxn id="399" idx="3"/>
          </p:cNvCxnSpPr>
          <p:nvPr/>
        </p:nvCxnSpPr>
        <p:spPr>
          <a:xfrm>
            <a:off x="4356013" y="1049350"/>
            <a:ext cx="587400" cy="66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4" name="Google Shape;404;p30"/>
          <p:cNvCxnSpPr>
            <a:stCxn id="400" idx="3"/>
          </p:cNvCxnSpPr>
          <p:nvPr/>
        </p:nvCxnSpPr>
        <p:spPr>
          <a:xfrm flipH="1" rot="10800000">
            <a:off x="4356000" y="1635650"/>
            <a:ext cx="601500" cy="170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5" name="Google Shape;405;p30"/>
          <p:cNvCxnSpPr>
            <a:stCxn id="392" idx="3"/>
            <a:endCxn id="395" idx="1"/>
          </p:cNvCxnSpPr>
          <p:nvPr/>
        </p:nvCxnSpPr>
        <p:spPr>
          <a:xfrm>
            <a:off x="6576463" y="1366225"/>
            <a:ext cx="6033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6" name="Google Shape;406;p30"/>
          <p:cNvCxnSpPr>
            <a:stCxn id="395" idx="2"/>
            <a:endCxn id="393" idx="0"/>
          </p:cNvCxnSpPr>
          <p:nvPr/>
        </p:nvCxnSpPr>
        <p:spPr>
          <a:xfrm>
            <a:off x="7988275" y="1981375"/>
            <a:ext cx="0" cy="590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7" name="Google Shape;407;p30"/>
          <p:cNvSpPr/>
          <p:nvPr/>
        </p:nvSpPr>
        <p:spPr>
          <a:xfrm>
            <a:off x="8765275" y="4789450"/>
            <a:ext cx="3432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 </a:t>
            </a:r>
            <a:endParaRPr/>
          </a:p>
        </p:txBody>
      </p:sp>
      <p:sp>
        <p:nvSpPr>
          <p:cNvPr id="408" name="Google Shape;408;p30"/>
          <p:cNvSpPr txBox="1"/>
          <p:nvPr/>
        </p:nvSpPr>
        <p:spPr>
          <a:xfrm>
            <a:off x="210900" y="2311750"/>
            <a:ext cx="4371600" cy="24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DT5202 Parameters: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Bunch Trigger Source: TLOGIC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Trigger Logic: AND2_OR32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TD Coarse Threshold: </a:t>
            </a:r>
            <a:r>
              <a:rPr lang="ru" sz="1800">
                <a:solidFill>
                  <a:schemeClr val="dk1"/>
                </a:solidFill>
              </a:rPr>
              <a:t>380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HV VBias 28.1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HG Gain: 50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LG Gain: 50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Pedestal: 1800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Fast Shaper Input: </a:t>
            </a:r>
            <a:r>
              <a:rPr lang="ru" sz="1800">
                <a:solidFill>
                  <a:schemeClr val="dk1"/>
                </a:solidFill>
              </a:rPr>
              <a:t>HG-PA</a:t>
            </a:r>
            <a:r>
              <a:rPr lang="ru" sz="1800">
                <a:solidFill>
                  <a:schemeClr val="dk1"/>
                </a:solidFill>
              </a:rPr>
              <a:t> 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09" name="Google Shape;409;p30"/>
          <p:cNvSpPr/>
          <p:nvPr/>
        </p:nvSpPr>
        <p:spPr>
          <a:xfrm>
            <a:off x="8673950" y="4789450"/>
            <a:ext cx="4347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18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1"/>
          <p:cNvSpPr txBox="1"/>
          <p:nvPr>
            <p:ph type="title"/>
          </p:nvPr>
        </p:nvSpPr>
        <p:spPr>
          <a:xfrm>
            <a:off x="0" y="0"/>
            <a:ext cx="9144000" cy="5529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solidFill>
                  <a:srgbClr val="FFFFFF"/>
                </a:solidFill>
              </a:rPr>
              <a:t>Cosmic radiation tests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15" name="Google Shape;41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5675" y="661950"/>
            <a:ext cx="4618324" cy="216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52900"/>
            <a:ext cx="4572001" cy="4566483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1"/>
          <p:cNvSpPr/>
          <p:nvPr/>
        </p:nvSpPr>
        <p:spPr>
          <a:xfrm>
            <a:off x="8765275" y="4789450"/>
            <a:ext cx="3432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 </a:t>
            </a:r>
            <a:endParaRPr/>
          </a:p>
        </p:txBody>
      </p:sp>
      <p:pic>
        <p:nvPicPr>
          <p:cNvPr id="418" name="Google Shape;41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0625" y="741500"/>
            <a:ext cx="1436725" cy="98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86249" y="1297875"/>
            <a:ext cx="1941100" cy="127387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1"/>
          <p:cNvSpPr/>
          <p:nvPr/>
        </p:nvSpPr>
        <p:spPr>
          <a:xfrm>
            <a:off x="2133325" y="4977075"/>
            <a:ext cx="6279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421" name="Google Shape;421;p31"/>
          <p:cNvSpPr/>
          <p:nvPr/>
        </p:nvSpPr>
        <p:spPr>
          <a:xfrm>
            <a:off x="2133325" y="2732975"/>
            <a:ext cx="6279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Channels</a:t>
            </a:r>
            <a:endParaRPr sz="800"/>
          </a:p>
        </p:txBody>
      </p:sp>
      <p:sp>
        <p:nvSpPr>
          <p:cNvPr id="422" name="Google Shape;422;p31"/>
          <p:cNvSpPr/>
          <p:nvPr/>
        </p:nvSpPr>
        <p:spPr>
          <a:xfrm>
            <a:off x="6629150" y="2732975"/>
            <a:ext cx="5931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x, Volts</a:t>
            </a:r>
            <a:endParaRPr sz="800"/>
          </a:p>
        </p:txBody>
      </p:sp>
      <p:sp>
        <p:nvSpPr>
          <p:cNvPr id="423" name="Google Shape;423;p31"/>
          <p:cNvSpPr/>
          <p:nvPr/>
        </p:nvSpPr>
        <p:spPr>
          <a:xfrm rot="-5400000">
            <a:off x="4126200" y="1672575"/>
            <a:ext cx="891600" cy="14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mean LG, HG</a:t>
            </a:r>
            <a:endParaRPr sz="800"/>
          </a:p>
        </p:txBody>
      </p:sp>
      <p:sp>
        <p:nvSpPr>
          <p:cNvPr id="424" name="Google Shape;424;p31"/>
          <p:cNvSpPr/>
          <p:nvPr/>
        </p:nvSpPr>
        <p:spPr>
          <a:xfrm rot="-5400000">
            <a:off x="-72275" y="1617350"/>
            <a:ext cx="351900" cy="12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LG</a:t>
            </a:r>
            <a:endParaRPr sz="800"/>
          </a:p>
        </p:txBody>
      </p:sp>
      <p:sp>
        <p:nvSpPr>
          <p:cNvPr id="425" name="Google Shape;425;p31"/>
          <p:cNvSpPr/>
          <p:nvPr/>
        </p:nvSpPr>
        <p:spPr>
          <a:xfrm rot="-5400000">
            <a:off x="-55475" y="3849675"/>
            <a:ext cx="351900" cy="158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HG</a:t>
            </a:r>
            <a:endParaRPr sz="800"/>
          </a:p>
        </p:txBody>
      </p:sp>
      <p:sp>
        <p:nvSpPr>
          <p:cNvPr id="426" name="Google Shape;426;p31"/>
          <p:cNvSpPr/>
          <p:nvPr/>
        </p:nvSpPr>
        <p:spPr>
          <a:xfrm>
            <a:off x="8673950" y="4789450"/>
            <a:ext cx="4347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19</a:t>
            </a:r>
            <a:endParaRPr/>
          </a:p>
        </p:txBody>
      </p:sp>
      <p:pic>
        <p:nvPicPr>
          <p:cNvPr id="427" name="Google Shape;427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28725" y="2832275"/>
            <a:ext cx="3484280" cy="224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4294967295" type="title"/>
          </p:nvPr>
        </p:nvSpPr>
        <p:spPr>
          <a:xfrm>
            <a:off x="0" y="0"/>
            <a:ext cx="9144000" cy="5529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</a:rPr>
              <a:t>Introductory plan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</a:rPr>
              <a:t>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1240350" y="1177925"/>
            <a:ext cx="6663300" cy="25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</a:rPr>
              <a:t>Objective: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    To determine the most probable number of photons in MIPs.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</a:rPr>
              <a:t>Tasks: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</a:rPr>
              <a:t>   1) Determining the position of the pedestal.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</a:rPr>
              <a:t>   2) Obtaining conversion graphs for LG, HG, TOT, and TOA.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</a:rPr>
              <a:t>   3) Determining the offset voltage and threshold for minimum noise.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chemeClr val="dk1"/>
                </a:solidFill>
              </a:rPr>
              <a:t>   4) Collecting statistics on cosmic radiation and processing data.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8765275" y="4789450"/>
            <a:ext cx="3432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2"/>
          <p:cNvSpPr txBox="1"/>
          <p:nvPr>
            <p:ph idx="1" type="body"/>
          </p:nvPr>
        </p:nvSpPr>
        <p:spPr>
          <a:xfrm>
            <a:off x="311700" y="631250"/>
            <a:ext cx="8520600" cy="393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It was completed: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 sz="1400">
                <a:solidFill>
                  <a:schemeClr val="dk1"/>
                </a:solidFill>
              </a:rPr>
              <a:t>The position of the pedestal was determined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 sz="1400">
                <a:solidFill>
                  <a:schemeClr val="dk1"/>
                </a:solidFill>
              </a:rPr>
              <a:t>conversion charts for LG, HG, TOT, and TOA were obtained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 sz="1400">
                <a:solidFill>
                  <a:schemeClr val="dk1"/>
                </a:solidFill>
              </a:rPr>
              <a:t>offset voltage and threshold for minimum noise were determined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 sz="1400">
                <a:solidFill>
                  <a:schemeClr val="dk1"/>
                </a:solidFill>
              </a:rPr>
              <a:t>The number of photons in MIPS was determined to be 20 and 23 for tile 0 and 1, respectively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To do list: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 sz="1400">
                <a:solidFill>
                  <a:schemeClr val="dk1"/>
                </a:solidFill>
              </a:rPr>
              <a:t>Refinement and approximation of the threshold conversion graph into channels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 sz="1400">
                <a:solidFill>
                  <a:schemeClr val="dk1"/>
                </a:solidFill>
              </a:rPr>
              <a:t>Determine the cause of the noise offset relative to the pixel signal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 sz="1400">
                <a:solidFill>
                  <a:schemeClr val="dk1"/>
                </a:solidFill>
              </a:rPr>
              <a:t>Defining parameters for other SiPMs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			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433" name="Google Shape;433;p32"/>
          <p:cNvSpPr txBox="1"/>
          <p:nvPr>
            <p:ph type="title"/>
          </p:nvPr>
        </p:nvSpPr>
        <p:spPr>
          <a:xfrm>
            <a:off x="0" y="0"/>
            <a:ext cx="9144000" cy="5529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</a:rPr>
              <a:t>Conclusion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4" name="Google Shape;434;p32"/>
          <p:cNvSpPr/>
          <p:nvPr/>
        </p:nvSpPr>
        <p:spPr>
          <a:xfrm>
            <a:off x="8765275" y="4789450"/>
            <a:ext cx="3432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 </a:t>
            </a:r>
            <a:endParaRPr/>
          </a:p>
        </p:txBody>
      </p:sp>
      <p:sp>
        <p:nvSpPr>
          <p:cNvPr id="435" name="Google Shape;435;p32"/>
          <p:cNvSpPr/>
          <p:nvPr/>
        </p:nvSpPr>
        <p:spPr>
          <a:xfrm>
            <a:off x="8673950" y="4789450"/>
            <a:ext cx="4347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20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"/>
          <p:cNvSpPr txBox="1"/>
          <p:nvPr>
            <p:ph idx="1" type="body"/>
          </p:nvPr>
        </p:nvSpPr>
        <p:spPr>
          <a:xfrm>
            <a:off x="125" y="353425"/>
            <a:ext cx="9144000" cy="12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3000">
                <a:solidFill>
                  <a:schemeClr val="dk1"/>
                </a:solidFill>
              </a:rPr>
              <a:t>Thanks for your attention</a:t>
            </a:r>
            <a:r>
              <a:rPr lang="ru" sz="3000">
                <a:solidFill>
                  <a:schemeClr val="dk1"/>
                </a:solidFill>
              </a:rPr>
              <a:t>!</a:t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Backup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350" y="552900"/>
            <a:ext cx="6933304" cy="459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194" y="552900"/>
            <a:ext cx="6887619" cy="459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2900"/>
            <a:ext cx="4419599" cy="2248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399" y="552900"/>
            <a:ext cx="4419599" cy="224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2801551"/>
            <a:ext cx="4377620" cy="224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4401" y="2801551"/>
            <a:ext cx="4377626" cy="2248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650" y="362075"/>
            <a:ext cx="6912676" cy="4549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650" y="296775"/>
            <a:ext cx="6912676" cy="4549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1300" y="152400"/>
            <a:ext cx="5741404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699" y="0"/>
            <a:ext cx="6106604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0" y="0"/>
            <a:ext cx="9144000" cy="552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accent2"/>
              </a:highlight>
            </a:endParaRPr>
          </a:p>
        </p:txBody>
      </p:sp>
      <p:sp>
        <p:nvSpPr>
          <p:cNvPr id="69" name="Google Shape;69;p15"/>
          <p:cNvSpPr txBox="1"/>
          <p:nvPr>
            <p:ph type="title"/>
          </p:nvPr>
        </p:nvSpPr>
        <p:spPr>
          <a:xfrm>
            <a:off x="0" y="0"/>
            <a:ext cx="9144000" cy="5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</a:rPr>
              <a:t>Test for the position of the peak depending on the "Pedestal position" 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900" y="970425"/>
            <a:ext cx="2931901" cy="178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2000" y="989825"/>
            <a:ext cx="2845133" cy="17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8875" y="2858725"/>
            <a:ext cx="2931925" cy="173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0400" y="2828325"/>
            <a:ext cx="2896039" cy="17684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" name="Google Shape;74;p15"/>
          <p:cNvCxnSpPr/>
          <p:nvPr/>
        </p:nvCxnSpPr>
        <p:spPr>
          <a:xfrm>
            <a:off x="1075000" y="2793275"/>
            <a:ext cx="5938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" name="Google Shape;75;p15"/>
          <p:cNvSpPr/>
          <p:nvPr/>
        </p:nvSpPr>
        <p:spPr>
          <a:xfrm>
            <a:off x="0" y="1483650"/>
            <a:ext cx="1128900" cy="3178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5"/>
          <p:cNvSpPr txBox="1"/>
          <p:nvPr/>
        </p:nvSpPr>
        <p:spPr>
          <a:xfrm rot="-5400000">
            <a:off x="-652900" y="1998300"/>
            <a:ext cx="221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2"/>
                </a:solidFill>
              </a:rPr>
              <a:t>Pedestal position</a:t>
            </a:r>
            <a:endParaRPr sz="1300">
              <a:solidFill>
                <a:schemeClr val="dk2"/>
              </a:solidFill>
            </a:endParaRPr>
          </a:p>
        </p:txBody>
      </p:sp>
      <p:cxnSp>
        <p:nvCxnSpPr>
          <p:cNvPr id="77" name="Google Shape;77;p15"/>
          <p:cNvCxnSpPr/>
          <p:nvPr/>
        </p:nvCxnSpPr>
        <p:spPr>
          <a:xfrm rot="10800000">
            <a:off x="564700" y="2792675"/>
            <a:ext cx="510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" name="Google Shape;78;p15"/>
          <p:cNvCxnSpPr/>
          <p:nvPr/>
        </p:nvCxnSpPr>
        <p:spPr>
          <a:xfrm>
            <a:off x="565200" y="1481675"/>
            <a:ext cx="0" cy="261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9" name="Google Shape;79;p15"/>
          <p:cNvCxnSpPr/>
          <p:nvPr/>
        </p:nvCxnSpPr>
        <p:spPr>
          <a:xfrm rot="10800000">
            <a:off x="181050" y="4098275"/>
            <a:ext cx="768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0" name="Google Shape;80;p15"/>
          <p:cNvSpPr txBox="1"/>
          <p:nvPr/>
        </p:nvSpPr>
        <p:spPr>
          <a:xfrm rot="-5400000">
            <a:off x="48025" y="1934975"/>
            <a:ext cx="132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</a:rPr>
              <a:t>50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81" name="Google Shape;81;p15"/>
          <p:cNvSpPr txBox="1"/>
          <p:nvPr/>
        </p:nvSpPr>
        <p:spPr>
          <a:xfrm rot="-5400000">
            <a:off x="54925" y="3245525"/>
            <a:ext cx="131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</a:rPr>
              <a:t>100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82" name="Google Shape;82;p15"/>
          <p:cNvCxnSpPr/>
          <p:nvPr/>
        </p:nvCxnSpPr>
        <p:spPr>
          <a:xfrm>
            <a:off x="4073775" y="530400"/>
            <a:ext cx="0" cy="461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" name="Google Shape;83;p15"/>
          <p:cNvSpPr txBox="1"/>
          <p:nvPr/>
        </p:nvSpPr>
        <p:spPr>
          <a:xfrm>
            <a:off x="2331925" y="622500"/>
            <a:ext cx="51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2"/>
                </a:solidFill>
              </a:rPr>
              <a:t>LG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5346175" y="622500"/>
            <a:ext cx="57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2"/>
                </a:solidFill>
              </a:rPr>
              <a:t>HG</a:t>
            </a:r>
            <a:endParaRPr b="1" sz="1800">
              <a:solidFill>
                <a:schemeClr val="dk2"/>
              </a:solidFill>
            </a:endParaRPr>
          </a:p>
        </p:txBody>
      </p:sp>
      <p:cxnSp>
        <p:nvCxnSpPr>
          <p:cNvPr id="85" name="Google Shape;85;p15"/>
          <p:cNvCxnSpPr/>
          <p:nvPr/>
        </p:nvCxnSpPr>
        <p:spPr>
          <a:xfrm>
            <a:off x="7016800" y="622500"/>
            <a:ext cx="0" cy="453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" name="Google Shape;86;p15"/>
          <p:cNvSpPr txBox="1"/>
          <p:nvPr/>
        </p:nvSpPr>
        <p:spPr>
          <a:xfrm>
            <a:off x="7016800" y="622500"/>
            <a:ext cx="21417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The test was conducted from "Test Pulse Source", with an HG and LG gain of 50 each.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The position of the peaks was found to change depending on the "Pedestal Position" parameter.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7" name="Google Shape;87;p15"/>
          <p:cNvSpPr/>
          <p:nvPr/>
        </p:nvSpPr>
        <p:spPr>
          <a:xfrm>
            <a:off x="8765275" y="4789450"/>
            <a:ext cx="3432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3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42" title="Космика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525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900" y="2874500"/>
            <a:ext cx="2927274" cy="18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7075" y="966975"/>
            <a:ext cx="2889401" cy="179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1075" y="979713"/>
            <a:ext cx="2868418" cy="178284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>
            <p:ph type="title"/>
          </p:nvPr>
        </p:nvSpPr>
        <p:spPr>
          <a:xfrm>
            <a:off x="0" y="0"/>
            <a:ext cx="9144000" cy="5529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</a:rPr>
              <a:t>Test for the position of the peak depending on the parameters "HG Gain" and "LG Gain"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91387" y="2890818"/>
            <a:ext cx="2898989" cy="18029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6"/>
          <p:cNvCxnSpPr/>
          <p:nvPr/>
        </p:nvCxnSpPr>
        <p:spPr>
          <a:xfrm>
            <a:off x="1075000" y="2793275"/>
            <a:ext cx="5938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8" name="Google Shape;98;p16"/>
          <p:cNvSpPr/>
          <p:nvPr/>
        </p:nvSpPr>
        <p:spPr>
          <a:xfrm>
            <a:off x="0" y="1151325"/>
            <a:ext cx="1128900" cy="3510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9" name="Google Shape;99;p16"/>
          <p:cNvCxnSpPr/>
          <p:nvPr/>
        </p:nvCxnSpPr>
        <p:spPr>
          <a:xfrm rot="10800000">
            <a:off x="283000" y="2792675"/>
            <a:ext cx="7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0" name="Google Shape;100;p16"/>
          <p:cNvCxnSpPr>
            <a:stCxn id="98" idx="0"/>
          </p:cNvCxnSpPr>
          <p:nvPr/>
        </p:nvCxnSpPr>
        <p:spPr>
          <a:xfrm>
            <a:off x="564450" y="1151325"/>
            <a:ext cx="900" cy="294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" name="Google Shape;101;p16"/>
          <p:cNvCxnSpPr/>
          <p:nvPr/>
        </p:nvCxnSpPr>
        <p:spPr>
          <a:xfrm rot="10800000">
            <a:off x="181050" y="4098275"/>
            <a:ext cx="768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" name="Google Shape;102;p16"/>
          <p:cNvCxnSpPr/>
          <p:nvPr/>
        </p:nvCxnSpPr>
        <p:spPr>
          <a:xfrm>
            <a:off x="4073775" y="530400"/>
            <a:ext cx="0" cy="461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3" name="Google Shape;103;p16"/>
          <p:cNvSpPr txBox="1"/>
          <p:nvPr/>
        </p:nvSpPr>
        <p:spPr>
          <a:xfrm>
            <a:off x="2331925" y="622500"/>
            <a:ext cx="51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2"/>
                </a:solidFill>
              </a:rPr>
              <a:t>LG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5346175" y="622500"/>
            <a:ext cx="57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2"/>
                </a:solidFill>
              </a:rPr>
              <a:t>HG</a:t>
            </a:r>
            <a:endParaRPr b="1" sz="1800">
              <a:solidFill>
                <a:schemeClr val="dk2"/>
              </a:solidFill>
            </a:endParaRPr>
          </a:p>
        </p:txBody>
      </p:sp>
      <p:cxnSp>
        <p:nvCxnSpPr>
          <p:cNvPr id="105" name="Google Shape;105;p16"/>
          <p:cNvCxnSpPr/>
          <p:nvPr/>
        </p:nvCxnSpPr>
        <p:spPr>
          <a:xfrm>
            <a:off x="7016800" y="544950"/>
            <a:ext cx="0" cy="461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6" name="Google Shape;106;p16"/>
          <p:cNvSpPr txBox="1"/>
          <p:nvPr/>
        </p:nvSpPr>
        <p:spPr>
          <a:xfrm>
            <a:off x="7016800" y="1347788"/>
            <a:ext cx="2127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The test was conducted from "Test Pulse Source", with a pedestal position of 50.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7043225" y="3189400"/>
            <a:ext cx="18693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0000"/>
                </a:solidFill>
              </a:rPr>
              <a:t>The calibration is broken! The calibration depends on the configuration parameters at the time of calibration.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08" name="Google Shape;108;p16"/>
          <p:cNvSpPr/>
          <p:nvPr/>
        </p:nvSpPr>
        <p:spPr>
          <a:xfrm>
            <a:off x="8780400" y="4007975"/>
            <a:ext cx="180600" cy="180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6"/>
          <p:cNvSpPr/>
          <p:nvPr/>
        </p:nvSpPr>
        <p:spPr>
          <a:xfrm rot="8223274">
            <a:off x="8681356" y="3409879"/>
            <a:ext cx="378687" cy="395897"/>
          </a:xfrm>
          <a:prstGeom prst="teardrop">
            <a:avLst>
              <a:gd fmla="val 100000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cxnSp>
        <p:nvCxnSpPr>
          <p:cNvPr id="110" name="Google Shape;110;p16"/>
          <p:cNvCxnSpPr/>
          <p:nvPr/>
        </p:nvCxnSpPr>
        <p:spPr>
          <a:xfrm>
            <a:off x="280525" y="1494875"/>
            <a:ext cx="573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1" name="Google Shape;111;p16"/>
          <p:cNvSpPr txBox="1"/>
          <p:nvPr/>
        </p:nvSpPr>
        <p:spPr>
          <a:xfrm rot="-5400000">
            <a:off x="128700" y="1036388"/>
            <a:ext cx="582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LG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12" name="Google Shape;112;p16"/>
          <p:cNvSpPr txBox="1"/>
          <p:nvPr/>
        </p:nvSpPr>
        <p:spPr>
          <a:xfrm rot="-5400000">
            <a:off x="410850" y="1059813"/>
            <a:ext cx="582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HG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167550" y="4042100"/>
            <a:ext cx="781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Gain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4" name="Google Shape;114;p16"/>
          <p:cNvSpPr txBox="1"/>
          <p:nvPr/>
        </p:nvSpPr>
        <p:spPr>
          <a:xfrm rot="-5400000">
            <a:off x="-334200" y="1929588"/>
            <a:ext cx="153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</a:rPr>
              <a:t>50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15" name="Google Shape;115;p16"/>
          <p:cNvSpPr txBox="1"/>
          <p:nvPr/>
        </p:nvSpPr>
        <p:spPr>
          <a:xfrm rot="-5400000">
            <a:off x="-67500" y="1929588"/>
            <a:ext cx="153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</a:rPr>
              <a:t>50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16" name="Google Shape;116;p16"/>
          <p:cNvSpPr txBox="1"/>
          <p:nvPr/>
        </p:nvSpPr>
        <p:spPr>
          <a:xfrm rot="-5400000">
            <a:off x="-334200" y="3230713"/>
            <a:ext cx="153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</a:rPr>
              <a:t>55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17" name="Google Shape;117;p16"/>
          <p:cNvSpPr txBox="1"/>
          <p:nvPr/>
        </p:nvSpPr>
        <p:spPr>
          <a:xfrm rot="-5400000">
            <a:off x="-67500" y="3230713"/>
            <a:ext cx="153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</a:rPr>
              <a:t>55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18" name="Google Shape;118;p16"/>
          <p:cNvSpPr/>
          <p:nvPr/>
        </p:nvSpPr>
        <p:spPr>
          <a:xfrm>
            <a:off x="8765275" y="4789450"/>
            <a:ext cx="3432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4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63950"/>
            <a:ext cx="4482750" cy="2779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1250" y="869275"/>
            <a:ext cx="4482750" cy="2768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 txBox="1"/>
          <p:nvPr>
            <p:ph type="title"/>
          </p:nvPr>
        </p:nvSpPr>
        <p:spPr>
          <a:xfrm>
            <a:off x="0" y="0"/>
            <a:ext cx="9144000" cy="5529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</a:rPr>
              <a:t>Test for pedestal position depending on the "Pedestal Position" parameter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26" name="Google Shape;126;p17"/>
          <p:cNvSpPr/>
          <p:nvPr/>
        </p:nvSpPr>
        <p:spPr>
          <a:xfrm>
            <a:off x="1083300" y="3920400"/>
            <a:ext cx="6977400" cy="78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Pedestal position: 5000.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During the test, the inputs and the internal generator are disabled. Pedestals have been detected.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7" name="Google Shape;127;p17"/>
          <p:cNvSpPr txBox="1"/>
          <p:nvPr/>
        </p:nvSpPr>
        <p:spPr>
          <a:xfrm>
            <a:off x="1913075" y="552900"/>
            <a:ext cx="51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2"/>
                </a:solidFill>
              </a:rPr>
              <a:t>LG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6615975" y="552900"/>
            <a:ext cx="57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2"/>
                </a:solidFill>
              </a:rPr>
              <a:t>HG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29" name="Google Shape;129;p17"/>
          <p:cNvSpPr/>
          <p:nvPr/>
        </p:nvSpPr>
        <p:spPr>
          <a:xfrm>
            <a:off x="8765275" y="4789450"/>
            <a:ext cx="3432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5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/>
          <p:nvPr>
            <p:ph type="title"/>
          </p:nvPr>
        </p:nvSpPr>
        <p:spPr>
          <a:xfrm>
            <a:off x="0" y="0"/>
            <a:ext cx="9144000" cy="5529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Tests from the generator through the splitter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35" name="Google Shape;135;p18"/>
          <p:cNvSpPr/>
          <p:nvPr/>
        </p:nvSpPr>
        <p:spPr>
          <a:xfrm>
            <a:off x="736763" y="973225"/>
            <a:ext cx="1617300" cy="123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Generator</a:t>
            </a:r>
            <a:endParaRPr/>
          </a:p>
        </p:txBody>
      </p:sp>
      <p:sp>
        <p:nvSpPr>
          <p:cNvPr id="136" name="Google Shape;136;p18"/>
          <p:cNvSpPr/>
          <p:nvPr/>
        </p:nvSpPr>
        <p:spPr>
          <a:xfrm>
            <a:off x="2754488" y="978275"/>
            <a:ext cx="1617300" cy="123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Splitter</a:t>
            </a:r>
            <a:endParaRPr/>
          </a:p>
        </p:txBody>
      </p:sp>
      <p:sp>
        <p:nvSpPr>
          <p:cNvPr id="137" name="Google Shape;137;p18"/>
          <p:cNvSpPr/>
          <p:nvPr/>
        </p:nvSpPr>
        <p:spPr>
          <a:xfrm>
            <a:off x="4772213" y="978275"/>
            <a:ext cx="1617300" cy="123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FERS-DT5202</a:t>
            </a:r>
            <a:endParaRPr/>
          </a:p>
        </p:txBody>
      </p:sp>
      <p:sp>
        <p:nvSpPr>
          <p:cNvPr id="138" name="Google Shape;138;p18"/>
          <p:cNvSpPr/>
          <p:nvPr/>
        </p:nvSpPr>
        <p:spPr>
          <a:xfrm>
            <a:off x="6789938" y="978275"/>
            <a:ext cx="1617300" cy="123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Laptop</a:t>
            </a:r>
            <a:endParaRPr/>
          </a:p>
        </p:txBody>
      </p:sp>
      <p:cxnSp>
        <p:nvCxnSpPr>
          <p:cNvPr id="139" name="Google Shape;139;p18"/>
          <p:cNvCxnSpPr>
            <a:stCxn id="135" idx="3"/>
            <a:endCxn id="136" idx="1"/>
          </p:cNvCxnSpPr>
          <p:nvPr/>
        </p:nvCxnSpPr>
        <p:spPr>
          <a:xfrm>
            <a:off x="2354063" y="1588375"/>
            <a:ext cx="400500" cy="5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0" name="Google Shape;140;p18"/>
          <p:cNvCxnSpPr/>
          <p:nvPr/>
        </p:nvCxnSpPr>
        <p:spPr>
          <a:xfrm>
            <a:off x="4371763" y="1153850"/>
            <a:ext cx="4005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1" name="Google Shape;141;p18"/>
          <p:cNvCxnSpPr>
            <a:stCxn id="137" idx="3"/>
            <a:endCxn id="138" idx="1"/>
          </p:cNvCxnSpPr>
          <p:nvPr/>
        </p:nvCxnSpPr>
        <p:spPr>
          <a:xfrm>
            <a:off x="6389513" y="1593425"/>
            <a:ext cx="4005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2" name="Google Shape;142;p18"/>
          <p:cNvSpPr/>
          <p:nvPr/>
        </p:nvSpPr>
        <p:spPr>
          <a:xfrm>
            <a:off x="8765275" y="4789450"/>
            <a:ext cx="3432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6</a:t>
            </a:r>
            <a:endParaRPr/>
          </a:p>
        </p:txBody>
      </p:sp>
      <p:cxnSp>
        <p:nvCxnSpPr>
          <p:cNvPr id="143" name="Google Shape;143;p18"/>
          <p:cNvCxnSpPr/>
          <p:nvPr/>
        </p:nvCxnSpPr>
        <p:spPr>
          <a:xfrm>
            <a:off x="4371763" y="1446550"/>
            <a:ext cx="4005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4" name="Google Shape;144;p18"/>
          <p:cNvCxnSpPr/>
          <p:nvPr/>
        </p:nvCxnSpPr>
        <p:spPr>
          <a:xfrm>
            <a:off x="4371763" y="1739250"/>
            <a:ext cx="4005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5" name="Google Shape;145;p18"/>
          <p:cNvCxnSpPr/>
          <p:nvPr/>
        </p:nvCxnSpPr>
        <p:spPr>
          <a:xfrm>
            <a:off x="4371763" y="2031950"/>
            <a:ext cx="4005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6" name="Google Shape;146;p18"/>
          <p:cNvSpPr txBox="1"/>
          <p:nvPr/>
        </p:nvSpPr>
        <p:spPr>
          <a:xfrm>
            <a:off x="1015675" y="2716550"/>
            <a:ext cx="3756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Generator Parameters: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frequency: 100 Hz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Voltage range: 0.06 - 1.25V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47" name="Google Shape;147;p18"/>
          <p:cNvSpPr txBox="1"/>
          <p:nvPr/>
        </p:nvSpPr>
        <p:spPr>
          <a:xfrm>
            <a:off x="4772225" y="2716550"/>
            <a:ext cx="3925200" cy="20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DT5202 Parameters: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</a:t>
            </a:r>
            <a:r>
              <a:rPr lang="ru" sz="1800">
                <a:solidFill>
                  <a:schemeClr val="dk1"/>
                </a:solidFill>
              </a:rPr>
              <a:t>Bunch Trigger Source: T0-IN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1"/>
                </a:solidFill>
              </a:rPr>
              <a:t>    TD Coarse Threshold: 220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1"/>
                </a:solidFill>
              </a:rPr>
              <a:t>    HG Gain: 50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1"/>
                </a:solidFill>
              </a:rPr>
              <a:t>    LG Gain: 50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1"/>
                </a:solidFill>
              </a:rPr>
              <a:t>    Pedestal: 1800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/>
          <p:nvPr>
            <p:ph type="title"/>
          </p:nvPr>
        </p:nvSpPr>
        <p:spPr>
          <a:xfrm>
            <a:off x="0" y="0"/>
            <a:ext cx="9144000" cy="5529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1820">
                <a:solidFill>
                  <a:schemeClr val="lt1"/>
                </a:solidFill>
              </a:rPr>
              <a:t>Parameter recalculation schedules</a:t>
            </a:r>
            <a:endParaRPr sz="1820">
              <a:solidFill>
                <a:schemeClr val="lt1"/>
              </a:solidFill>
            </a:endParaRPr>
          </a:p>
        </p:txBody>
      </p:sp>
      <p:pic>
        <p:nvPicPr>
          <p:cNvPr id="153" name="Google Shape;153;p19" title="mean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048" y="1014600"/>
            <a:ext cx="8638976" cy="4042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9"/>
          <p:cNvSpPr txBox="1"/>
          <p:nvPr/>
        </p:nvSpPr>
        <p:spPr>
          <a:xfrm>
            <a:off x="1636125" y="552900"/>
            <a:ext cx="213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LG shaper input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6001450" y="552900"/>
            <a:ext cx="198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HG shaper input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56" name="Google Shape;156;p19"/>
          <p:cNvSpPr txBox="1"/>
          <p:nvPr/>
        </p:nvSpPr>
        <p:spPr>
          <a:xfrm rot="-5400000">
            <a:off x="-208350" y="1660975"/>
            <a:ext cx="101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LG, HG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57" name="Google Shape;157;p19"/>
          <p:cNvSpPr txBox="1"/>
          <p:nvPr/>
        </p:nvSpPr>
        <p:spPr>
          <a:xfrm rot="-5400000">
            <a:off x="-369000" y="3744425"/>
            <a:ext cx="134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TOA, TOT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58" name="Google Shape;158;p19"/>
          <p:cNvSpPr/>
          <p:nvPr/>
        </p:nvSpPr>
        <p:spPr>
          <a:xfrm>
            <a:off x="8765275" y="4789450"/>
            <a:ext cx="3432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7</a:t>
            </a:r>
            <a:endParaRPr/>
          </a:p>
        </p:txBody>
      </p:sp>
      <p:sp>
        <p:nvSpPr>
          <p:cNvPr id="159" name="Google Shape;159;p19"/>
          <p:cNvSpPr/>
          <p:nvPr/>
        </p:nvSpPr>
        <p:spPr>
          <a:xfrm rot="-5400000">
            <a:off x="32475" y="1857888"/>
            <a:ext cx="1069800" cy="14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mean LG, HG</a:t>
            </a:r>
            <a:endParaRPr sz="800"/>
          </a:p>
        </p:txBody>
      </p:sp>
      <p:sp>
        <p:nvSpPr>
          <p:cNvPr id="160" name="Google Shape;160;p19"/>
          <p:cNvSpPr/>
          <p:nvPr/>
        </p:nvSpPr>
        <p:spPr>
          <a:xfrm rot="-5400000">
            <a:off x="191850" y="3904175"/>
            <a:ext cx="891600" cy="14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mean TOT</a:t>
            </a:r>
            <a:endParaRPr sz="800"/>
          </a:p>
        </p:txBody>
      </p:sp>
      <p:sp>
        <p:nvSpPr>
          <p:cNvPr id="161" name="Google Shape;161;p19"/>
          <p:cNvSpPr/>
          <p:nvPr/>
        </p:nvSpPr>
        <p:spPr>
          <a:xfrm rot="-5400000">
            <a:off x="4543425" y="3904175"/>
            <a:ext cx="891600" cy="14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mean </a:t>
            </a:r>
            <a:r>
              <a:rPr lang="ru" sz="800"/>
              <a:t>TOT</a:t>
            </a:r>
            <a:endParaRPr sz="800"/>
          </a:p>
        </p:txBody>
      </p:sp>
      <p:sp>
        <p:nvSpPr>
          <p:cNvPr id="162" name="Google Shape;162;p19"/>
          <p:cNvSpPr/>
          <p:nvPr/>
        </p:nvSpPr>
        <p:spPr>
          <a:xfrm rot="-5400000">
            <a:off x="4508900" y="1857900"/>
            <a:ext cx="891600" cy="14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mean LG, HG</a:t>
            </a:r>
            <a:endParaRPr sz="800"/>
          </a:p>
        </p:txBody>
      </p:sp>
      <p:sp>
        <p:nvSpPr>
          <p:cNvPr id="163" name="Google Shape;163;p19"/>
          <p:cNvSpPr/>
          <p:nvPr/>
        </p:nvSpPr>
        <p:spPr>
          <a:xfrm rot="-5400000">
            <a:off x="8675575" y="3925625"/>
            <a:ext cx="8916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mean </a:t>
            </a:r>
            <a:r>
              <a:rPr lang="ru" sz="800"/>
              <a:t>TOA</a:t>
            </a:r>
            <a:endParaRPr sz="800"/>
          </a:p>
        </p:txBody>
      </p:sp>
      <p:pic>
        <p:nvPicPr>
          <p:cNvPr id="164" name="Google Shape;16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6000" y="1066125"/>
            <a:ext cx="1215075" cy="52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9402" y="1593275"/>
            <a:ext cx="1766400" cy="115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92875" y="4201475"/>
            <a:ext cx="1665823" cy="62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2027" y="3144225"/>
            <a:ext cx="1109048" cy="52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88600" y="1593275"/>
            <a:ext cx="1769073" cy="115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2600" y="1066125"/>
            <a:ext cx="1215075" cy="52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54775" y="3152501"/>
            <a:ext cx="1008000" cy="14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32975" y="3244575"/>
            <a:ext cx="924699" cy="5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38074" y="3949101"/>
            <a:ext cx="924699" cy="58869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9"/>
          <p:cNvSpPr/>
          <p:nvPr/>
        </p:nvSpPr>
        <p:spPr>
          <a:xfrm>
            <a:off x="6812250" y="2871775"/>
            <a:ext cx="5931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x, Volts</a:t>
            </a:r>
            <a:endParaRPr sz="800"/>
          </a:p>
        </p:txBody>
      </p:sp>
      <p:sp>
        <p:nvSpPr>
          <p:cNvPr id="174" name="Google Shape;174;p19"/>
          <p:cNvSpPr/>
          <p:nvPr/>
        </p:nvSpPr>
        <p:spPr>
          <a:xfrm>
            <a:off x="6812250" y="4934225"/>
            <a:ext cx="5931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x, Volts</a:t>
            </a:r>
            <a:endParaRPr sz="800"/>
          </a:p>
        </p:txBody>
      </p:sp>
      <p:sp>
        <p:nvSpPr>
          <p:cNvPr id="175" name="Google Shape;175;p19"/>
          <p:cNvSpPr/>
          <p:nvPr/>
        </p:nvSpPr>
        <p:spPr>
          <a:xfrm>
            <a:off x="2434425" y="2871775"/>
            <a:ext cx="5367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x, Volts</a:t>
            </a:r>
            <a:endParaRPr sz="800"/>
          </a:p>
        </p:txBody>
      </p:sp>
      <p:sp>
        <p:nvSpPr>
          <p:cNvPr id="176" name="Google Shape;176;p19"/>
          <p:cNvSpPr/>
          <p:nvPr/>
        </p:nvSpPr>
        <p:spPr>
          <a:xfrm>
            <a:off x="2434425" y="4934225"/>
            <a:ext cx="536700" cy="9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x, Volts</a:t>
            </a:r>
            <a:endParaRPr sz="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888" y="685599"/>
            <a:ext cx="8250225" cy="416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0"/>
          <p:cNvSpPr txBox="1"/>
          <p:nvPr>
            <p:ph type="title"/>
          </p:nvPr>
        </p:nvSpPr>
        <p:spPr>
          <a:xfrm>
            <a:off x="0" y="0"/>
            <a:ext cx="9144000" cy="5529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</a:rPr>
              <a:t>Two versions of the pedestal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3" name="Google Shape;183;p20"/>
          <p:cNvSpPr txBox="1"/>
          <p:nvPr/>
        </p:nvSpPr>
        <p:spPr>
          <a:xfrm rot="-5400000">
            <a:off x="-623025" y="2120550"/>
            <a:ext cx="198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2"/>
                </a:solidFill>
              </a:rPr>
              <a:t>channel</a:t>
            </a:r>
            <a:r>
              <a:rPr lang="ru" sz="1200">
                <a:solidFill>
                  <a:schemeClr val="dk2"/>
                </a:solidFill>
              </a:rPr>
              <a:t> position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4" name="Google Shape;184;p20"/>
          <p:cNvSpPr txBox="1"/>
          <p:nvPr/>
        </p:nvSpPr>
        <p:spPr>
          <a:xfrm>
            <a:off x="3980400" y="4685575"/>
            <a:ext cx="387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666666"/>
                </a:solidFill>
              </a:rPr>
              <a:t>Input channel number</a:t>
            </a:r>
            <a:endParaRPr sz="1200">
              <a:solidFill>
                <a:srgbClr val="666666"/>
              </a:solidFill>
            </a:endParaRPr>
          </a:p>
        </p:txBody>
      </p:sp>
      <p:sp>
        <p:nvSpPr>
          <p:cNvPr id="185" name="Google Shape;185;p20"/>
          <p:cNvSpPr/>
          <p:nvPr/>
        </p:nvSpPr>
        <p:spPr>
          <a:xfrm>
            <a:off x="8765275" y="4789450"/>
            <a:ext cx="3432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8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/>
          <p:nvPr/>
        </p:nvSpPr>
        <p:spPr>
          <a:xfrm>
            <a:off x="210888" y="705350"/>
            <a:ext cx="1617300" cy="123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Generator</a:t>
            </a:r>
            <a:endParaRPr/>
          </a:p>
        </p:txBody>
      </p:sp>
      <p:sp>
        <p:nvSpPr>
          <p:cNvPr id="191" name="Google Shape;191;p21"/>
          <p:cNvSpPr/>
          <p:nvPr/>
        </p:nvSpPr>
        <p:spPr>
          <a:xfrm>
            <a:off x="2228613" y="710400"/>
            <a:ext cx="1617300" cy="123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LED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2" name="Google Shape;192;p21"/>
          <p:cNvSpPr/>
          <p:nvPr/>
        </p:nvSpPr>
        <p:spPr>
          <a:xfrm>
            <a:off x="7305050" y="715450"/>
            <a:ext cx="1617300" cy="123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FERS-DT5202</a:t>
            </a:r>
            <a:endParaRPr/>
          </a:p>
        </p:txBody>
      </p:sp>
      <p:sp>
        <p:nvSpPr>
          <p:cNvPr id="193" name="Google Shape;193;p21"/>
          <p:cNvSpPr/>
          <p:nvPr/>
        </p:nvSpPr>
        <p:spPr>
          <a:xfrm>
            <a:off x="5266525" y="2451600"/>
            <a:ext cx="1617300" cy="123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Laptop</a:t>
            </a:r>
            <a:endParaRPr/>
          </a:p>
        </p:txBody>
      </p:sp>
      <p:cxnSp>
        <p:nvCxnSpPr>
          <p:cNvPr id="194" name="Google Shape;194;p21"/>
          <p:cNvCxnSpPr>
            <a:stCxn id="190" idx="3"/>
            <a:endCxn id="191" idx="1"/>
          </p:cNvCxnSpPr>
          <p:nvPr/>
        </p:nvCxnSpPr>
        <p:spPr>
          <a:xfrm>
            <a:off x="1828188" y="1320500"/>
            <a:ext cx="400500" cy="5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5" name="Google Shape;195;p21"/>
          <p:cNvSpPr txBox="1"/>
          <p:nvPr>
            <p:ph type="title"/>
          </p:nvPr>
        </p:nvSpPr>
        <p:spPr>
          <a:xfrm>
            <a:off x="0" y="0"/>
            <a:ext cx="9144000" cy="5529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</a:rPr>
              <a:t>Tests from a generator with SiPM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6" name="Google Shape;196;p21"/>
          <p:cNvSpPr/>
          <p:nvPr/>
        </p:nvSpPr>
        <p:spPr>
          <a:xfrm>
            <a:off x="7305050" y="2451600"/>
            <a:ext cx="1617300" cy="123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DT5215</a:t>
            </a:r>
            <a:endParaRPr/>
          </a:p>
        </p:txBody>
      </p:sp>
      <p:sp>
        <p:nvSpPr>
          <p:cNvPr id="197" name="Google Shape;197;p21"/>
          <p:cNvSpPr/>
          <p:nvPr/>
        </p:nvSpPr>
        <p:spPr>
          <a:xfrm>
            <a:off x="5266513" y="710400"/>
            <a:ext cx="1617300" cy="123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SiPM</a:t>
            </a:r>
            <a:endParaRPr/>
          </a:p>
        </p:txBody>
      </p:sp>
      <p:sp>
        <p:nvSpPr>
          <p:cNvPr id="198" name="Google Shape;198;p21"/>
          <p:cNvSpPr/>
          <p:nvPr/>
        </p:nvSpPr>
        <p:spPr>
          <a:xfrm>
            <a:off x="4054938" y="1461639"/>
            <a:ext cx="883350" cy="88675"/>
          </a:xfrm>
          <a:custGeom>
            <a:rect b="b" l="l" r="r" t="t"/>
            <a:pathLst>
              <a:path extrusionOk="0" h="3547" w="35334">
                <a:moveTo>
                  <a:pt x="0" y="3321"/>
                </a:moveTo>
                <a:cubicBezTo>
                  <a:pt x="1152" y="-717"/>
                  <a:pt x="8575" y="2114"/>
                  <a:pt x="12597" y="3321"/>
                </a:cubicBezTo>
                <a:cubicBezTo>
                  <a:pt x="16987" y="4639"/>
                  <a:pt x="21442" y="-661"/>
                  <a:pt x="25963" y="94"/>
                </a:cubicBezTo>
                <a:cubicBezTo>
                  <a:pt x="29103" y="619"/>
                  <a:pt x="32788" y="3849"/>
                  <a:pt x="35334" y="193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9" name="Google Shape;199;p21"/>
          <p:cNvSpPr/>
          <p:nvPr/>
        </p:nvSpPr>
        <p:spPr>
          <a:xfrm rot="5407555">
            <a:off x="4931665" y="1448605"/>
            <a:ext cx="136500" cy="1149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1"/>
          <p:cNvSpPr/>
          <p:nvPr/>
        </p:nvSpPr>
        <p:spPr>
          <a:xfrm>
            <a:off x="4054938" y="1217514"/>
            <a:ext cx="883350" cy="88675"/>
          </a:xfrm>
          <a:custGeom>
            <a:rect b="b" l="l" r="r" t="t"/>
            <a:pathLst>
              <a:path extrusionOk="0" h="3547" w="35334">
                <a:moveTo>
                  <a:pt x="0" y="3321"/>
                </a:moveTo>
                <a:cubicBezTo>
                  <a:pt x="1152" y="-717"/>
                  <a:pt x="8575" y="2114"/>
                  <a:pt x="12597" y="3321"/>
                </a:cubicBezTo>
                <a:cubicBezTo>
                  <a:pt x="16987" y="4639"/>
                  <a:pt x="21442" y="-661"/>
                  <a:pt x="25963" y="94"/>
                </a:cubicBezTo>
                <a:cubicBezTo>
                  <a:pt x="29103" y="619"/>
                  <a:pt x="32788" y="3849"/>
                  <a:pt x="35334" y="193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1" name="Google Shape;201;p21"/>
          <p:cNvSpPr/>
          <p:nvPr/>
        </p:nvSpPr>
        <p:spPr>
          <a:xfrm rot="5407555">
            <a:off x="4931665" y="1204480"/>
            <a:ext cx="136500" cy="1149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1"/>
          <p:cNvSpPr/>
          <p:nvPr/>
        </p:nvSpPr>
        <p:spPr>
          <a:xfrm>
            <a:off x="4054938" y="973389"/>
            <a:ext cx="883350" cy="88675"/>
          </a:xfrm>
          <a:custGeom>
            <a:rect b="b" l="l" r="r" t="t"/>
            <a:pathLst>
              <a:path extrusionOk="0" h="3547" w="35334">
                <a:moveTo>
                  <a:pt x="0" y="3321"/>
                </a:moveTo>
                <a:cubicBezTo>
                  <a:pt x="1152" y="-717"/>
                  <a:pt x="8575" y="2114"/>
                  <a:pt x="12597" y="3321"/>
                </a:cubicBezTo>
                <a:cubicBezTo>
                  <a:pt x="16987" y="4639"/>
                  <a:pt x="21442" y="-661"/>
                  <a:pt x="25963" y="94"/>
                </a:cubicBezTo>
                <a:cubicBezTo>
                  <a:pt x="29103" y="619"/>
                  <a:pt x="32788" y="3849"/>
                  <a:pt x="35334" y="193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3" name="Google Shape;203;p21"/>
          <p:cNvSpPr/>
          <p:nvPr/>
        </p:nvSpPr>
        <p:spPr>
          <a:xfrm rot="5407555">
            <a:off x="4931665" y="960355"/>
            <a:ext cx="136500" cy="1149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4" name="Google Shape;204;p21"/>
          <p:cNvCxnSpPr>
            <a:stCxn id="197" idx="3"/>
            <a:endCxn id="192" idx="1"/>
          </p:cNvCxnSpPr>
          <p:nvPr/>
        </p:nvCxnSpPr>
        <p:spPr>
          <a:xfrm>
            <a:off x="6883813" y="1325550"/>
            <a:ext cx="421200" cy="5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5" name="Google Shape;205;p21"/>
          <p:cNvCxnSpPr>
            <a:stCxn id="192" idx="2"/>
            <a:endCxn id="196" idx="0"/>
          </p:cNvCxnSpPr>
          <p:nvPr/>
        </p:nvCxnSpPr>
        <p:spPr>
          <a:xfrm>
            <a:off x="8113700" y="1945750"/>
            <a:ext cx="0" cy="505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6" name="Google Shape;206;p21"/>
          <p:cNvCxnSpPr>
            <a:stCxn id="196" idx="1"/>
            <a:endCxn id="193" idx="3"/>
          </p:cNvCxnSpPr>
          <p:nvPr/>
        </p:nvCxnSpPr>
        <p:spPr>
          <a:xfrm rot="10800000">
            <a:off x="6883850" y="3066750"/>
            <a:ext cx="421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7" name="Google Shape;207;p21"/>
          <p:cNvSpPr/>
          <p:nvPr/>
        </p:nvSpPr>
        <p:spPr>
          <a:xfrm>
            <a:off x="8765275" y="4789450"/>
            <a:ext cx="3432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10</a:t>
            </a:r>
            <a:endParaRPr/>
          </a:p>
        </p:txBody>
      </p:sp>
      <p:sp>
        <p:nvSpPr>
          <p:cNvPr id="208" name="Google Shape;208;p21"/>
          <p:cNvSpPr txBox="1"/>
          <p:nvPr/>
        </p:nvSpPr>
        <p:spPr>
          <a:xfrm>
            <a:off x="210900" y="2311750"/>
            <a:ext cx="4371600" cy="24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DT5202 Parameters: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Bunch Trigger Source: TLOGIC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TD Coarse Threshold: 320 - 580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HV VBias 27.5 - 28.5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HG Gain: 50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LG Gain: 50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Pedestal: 1800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</a:t>
            </a:r>
            <a:r>
              <a:rPr lang="ru" sz="1800">
                <a:solidFill>
                  <a:schemeClr val="dk1"/>
                </a:solidFill>
              </a:rPr>
              <a:t>Fast Shaper Input: LG-PA </a:t>
            </a:r>
            <a:r>
              <a:rPr lang="ru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09" name="Google Shape;209;p21"/>
          <p:cNvSpPr/>
          <p:nvPr/>
        </p:nvSpPr>
        <p:spPr>
          <a:xfrm>
            <a:off x="8673950" y="4789450"/>
            <a:ext cx="434700" cy="32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9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