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73" r:id="rId3"/>
    <p:sldId id="274" r:id="rId4"/>
    <p:sldId id="289" r:id="rId5"/>
    <p:sldId id="292" r:id="rId6"/>
    <p:sldId id="293" r:id="rId7"/>
    <p:sldId id="294" r:id="rId8"/>
    <p:sldId id="295" r:id="rId9"/>
    <p:sldId id="296" r:id="rId10"/>
    <p:sldId id="275" r:id="rId11"/>
    <p:sldId id="297" r:id="rId12"/>
    <p:sldId id="290" r:id="rId13"/>
    <p:sldId id="264" r:id="rId14"/>
  </p:sldIdLst>
  <p:sldSz cx="12192000" cy="6858000"/>
  <p:notesSz cx="6858000" cy="914400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092"/>
    <a:srgbClr val="222A3F"/>
    <a:srgbClr val="0055BB"/>
    <a:srgbClr val="0061AF"/>
    <a:srgbClr val="E46C2A"/>
    <a:srgbClr val="FF7300"/>
    <a:srgbClr val="DDDEDE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97"/>
  </p:normalViewPr>
  <p:slideViewPr>
    <p:cSldViewPr snapToGrid="0" showGuides="1">
      <p:cViewPr>
        <p:scale>
          <a:sx n="80" d="100"/>
          <a:sy n="80" d="100"/>
        </p:scale>
        <p:origin x="787" y="-2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24.12.202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4" y="3830760"/>
            <a:ext cx="8131522" cy="2015936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Басов Я.А., студент 4 курса ИЯФиТ НИЯУ МИФИ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</a:br>
            <a:endParaRPr lang="ru-RU" dirty="0">
              <a:solidFill>
                <a:schemeClr val="bg1">
                  <a:lumMod val="50000"/>
                </a:schemeClr>
              </a:solidFill>
              <a:latin typeface="Montserrat" panose="020B0604020202020204" charset="-52"/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Научный руководитель: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</a:b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Белоцкий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 К.М., д.ф.-м.н., в. н. с. НИЯУ МИФИ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2554848"/>
            <a:ext cx="7561251" cy="1077218"/>
          </a:xfrm>
        </p:spPr>
        <p:txBody>
          <a:bodyPr/>
          <a:lstStyle/>
          <a:p>
            <a:r>
              <a:rPr lang="ru-RU" sz="3200" dirty="0"/>
              <a:t>Моделирование распада частиц скрытой массы</a:t>
            </a:r>
          </a:p>
        </p:txBody>
      </p:sp>
      <p:pic>
        <p:nvPicPr>
          <p:cNvPr id="3" name="Рисунок 2" descr="Изображение выглядит как искусство, Графика, черно-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14A362C-D3E0-CDCC-2E19-9DB7F90E3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20" y="292782"/>
            <a:ext cx="3098079" cy="21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75781"/>
            <a:ext cx="11081566" cy="523220"/>
          </a:xfrm>
        </p:spPr>
        <p:txBody>
          <a:bodyPr/>
          <a:lstStyle/>
          <a:p>
            <a:r>
              <a:rPr lang="ru-RU" dirty="0"/>
              <a:t>Моделирование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1" y="1314203"/>
            <a:ext cx="11591924" cy="1200329"/>
          </a:xfrm>
        </p:spPr>
        <p:txBody>
          <a:bodyPr/>
          <a:lstStyle/>
          <a:p>
            <a:r>
              <a:rPr lang="ru-RU" sz="2400" dirty="0"/>
              <a:t>Моделирование распадов производилось в программах </a:t>
            </a:r>
            <a:r>
              <a:rPr lang="en-US" sz="2400" b="1" dirty="0"/>
              <a:t>MadGraph5</a:t>
            </a:r>
            <a:r>
              <a:rPr lang="ru-RU" sz="2400" b="1" dirty="0"/>
              <a:t> </a:t>
            </a:r>
            <a:r>
              <a:rPr lang="ru-RU" sz="2400" dirty="0"/>
              <a:t>и</a:t>
            </a:r>
            <a:r>
              <a:rPr lang="ru-RU" sz="2400" b="1" dirty="0"/>
              <a:t> </a:t>
            </a:r>
            <a:r>
              <a:rPr lang="en-US" sz="2400" b="1" dirty="0" err="1"/>
              <a:t>CompHEP</a:t>
            </a:r>
            <a:r>
              <a:rPr lang="ru-RU" sz="2400" b="1" dirty="0"/>
              <a:t>. </a:t>
            </a:r>
            <a:r>
              <a:rPr lang="ru-RU" sz="2400" dirty="0"/>
              <a:t>Для распада                                      получено </a:t>
            </a:r>
            <a:r>
              <a:rPr lang="ru-RU" sz="2400" b="1" dirty="0"/>
              <a:t>отношение спектров </a:t>
            </a:r>
            <a:r>
              <a:rPr lang="ru-RU" sz="2400" dirty="0"/>
              <a:t>моделирования и аналитического решения:</a:t>
            </a:r>
          </a:p>
        </p:txBody>
      </p:sp>
      <p:pic>
        <p:nvPicPr>
          <p:cNvPr id="4" name="Рисунок 3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76BE23-B097-6728-46CA-290D3FC92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19" y="1729405"/>
            <a:ext cx="2684207" cy="369924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иния, диаграмм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E1144AF-1362-9B1B-E703-6EB63CECE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78" y="2514531"/>
            <a:ext cx="9036843" cy="43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94E64-65E4-FC40-F85D-15A705D1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Шрифт, типография, белый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E16B84-0ECA-1A31-19A5-89F63D9D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04" y="4177205"/>
            <a:ext cx="2507392" cy="583842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9CC038-46C2-C023-6D0F-C057B2BD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FE663A6-EB14-63EB-28F5-FA4CB0C64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1314203"/>
            <a:ext cx="11406287" cy="461665"/>
          </a:xfrm>
        </p:spPr>
        <p:txBody>
          <a:bodyPr/>
          <a:lstStyle/>
          <a:p>
            <a:r>
              <a:rPr lang="ru-RU" sz="2400" dirty="0"/>
              <a:t>Сравнение ширины распада в разных программах при двух массах</a:t>
            </a:r>
          </a:p>
        </p:txBody>
      </p:sp>
      <p:pic>
        <p:nvPicPr>
          <p:cNvPr id="17" name="Рисунок 16" descr="Изображение выглядит как Шрифт, типография, каллиграф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D523DF-3288-EA91-4409-B65E608A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76" y="1836973"/>
            <a:ext cx="3793247" cy="65581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снимок экран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7D60C2-9A4D-96C8-3267-38751324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6" y="2561457"/>
            <a:ext cx="10525125" cy="154920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Шрифт, снимок экрана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EFF6ED-790B-24C7-AF0A-DDA6F0D9F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5" y="4827587"/>
            <a:ext cx="10525125" cy="1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8C37-8361-8ECB-6F22-7BB35E42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4D7E75-1836-6F94-2BA9-421D25BE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58330881-A98E-BC88-E559-7914F713FD90}"/>
              </a:ext>
            </a:extLst>
          </p:cNvPr>
          <p:cNvSpPr txBox="1">
            <a:spLocks/>
          </p:cNvSpPr>
          <p:nvPr/>
        </p:nvSpPr>
        <p:spPr>
          <a:xfrm>
            <a:off x="559572" y="1865990"/>
            <a:ext cx="11377504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CompHEP</a:t>
            </a:r>
            <a:r>
              <a:rPr lang="en-US" sz="2400" dirty="0"/>
              <a:t> </a:t>
            </a:r>
            <a:r>
              <a:rPr lang="ru-RU" sz="2400" dirty="0"/>
              <a:t>подходит для получения численного значения ширины распада в простых случаях, но не подходит для рассмотрения случаев с испусканием фотонов в конечном состоянии.</a:t>
            </a:r>
          </a:p>
          <a:p>
            <a:endParaRPr lang="ru-RU" sz="2400" dirty="0"/>
          </a:p>
          <a:p>
            <a:r>
              <a:rPr lang="ru-RU" sz="2400" dirty="0"/>
              <a:t>Спектры из </a:t>
            </a:r>
            <a:r>
              <a:rPr lang="en-US" sz="2400" dirty="0" err="1"/>
              <a:t>MadGraph</a:t>
            </a:r>
            <a:r>
              <a:rPr lang="en-US" sz="2400" dirty="0"/>
              <a:t> 5</a:t>
            </a:r>
            <a:r>
              <a:rPr lang="ru-RU" sz="2400" dirty="0"/>
              <a:t> при наличии большой статистики совпадают с аналитическим расчетом в первом порядке теории возмущений.</a:t>
            </a:r>
          </a:p>
          <a:p>
            <a:endParaRPr lang="ru-RU" sz="2400" dirty="0"/>
          </a:p>
          <a:p>
            <a:r>
              <a:rPr lang="ru-RU" sz="2400" dirty="0"/>
              <a:t>В случае </a:t>
            </a:r>
            <a:r>
              <a:rPr lang="ru-RU" sz="2400" dirty="0" err="1"/>
              <a:t>зарядово</a:t>
            </a:r>
            <a:r>
              <a:rPr lang="ru-RU" sz="2400" dirty="0"/>
              <a:t> сопряженных частиц расчет усложняется увеличением числа диаграмм, а Монте-Карло генераторы не учитывают нестандартные эффекты квантовой теории при расчете.</a:t>
            </a:r>
          </a:p>
        </p:txBody>
      </p:sp>
    </p:spTree>
    <p:extLst>
      <p:ext uri="{BB962C8B-B14F-4D97-AF65-F5344CB8AC3E}">
        <p14:creationId xmlns:p14="http://schemas.microsoft.com/office/powerpoint/2010/main" val="419897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3105834"/>
            <a:ext cx="8200348" cy="6463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Позитронная аномалия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1690847"/>
            <a:ext cx="11040839" cy="1200329"/>
          </a:xfrm>
        </p:spPr>
        <p:txBody>
          <a:bodyPr/>
          <a:lstStyle/>
          <a:p>
            <a:r>
              <a:rPr lang="ru-RU" sz="2400" b="1" dirty="0"/>
              <a:t>Цель работы: </a:t>
            </a:r>
            <a:r>
              <a:rPr lang="ru-RU" sz="2400" dirty="0"/>
              <a:t>поиск возможного решения проблемы позитронной аномалии путем рассмотрения подавления гамма-излучения в моделях распада частиц скрытой массы разных типов.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AC9CE5-E141-BEF8-B34B-5BD9B85C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5" y="3027219"/>
            <a:ext cx="5093357" cy="31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18813E3-C897-7CAB-89C5-D8B16D7F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60" y="3027218"/>
            <a:ext cx="51625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1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F6AFC4-485B-536D-1DFA-155EE2DA6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23" y="4561513"/>
            <a:ext cx="1928337" cy="203993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B407D0-C4F5-3CA3-5645-5AE34DED3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49" y="4556105"/>
            <a:ext cx="1928338" cy="208279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ин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51B283E-BC04-6D49-B344-265FB305C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8" y="1873044"/>
            <a:ext cx="1928338" cy="209887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иния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1615C2-B58B-978D-4FDA-792322FAD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94" y="3119855"/>
            <a:ext cx="1685022" cy="179973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Рассматриваемая модель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7985" y="1457011"/>
            <a:ext cx="9968943" cy="4585871"/>
          </a:xfrm>
        </p:spPr>
        <p:txBody>
          <a:bodyPr/>
          <a:lstStyle/>
          <a:p>
            <a:r>
              <a:rPr lang="ru-RU" sz="2200" dirty="0"/>
              <a:t>Частицы скрытой массы </a:t>
            </a:r>
            <a:r>
              <a:rPr lang="en-US" sz="2200" b="1" dirty="0"/>
              <a:t>X</a:t>
            </a:r>
            <a:r>
              <a:rPr lang="ru-RU" sz="2200" dirty="0"/>
              <a:t> и</a:t>
            </a:r>
            <a:r>
              <a:rPr lang="en-US" sz="2200" dirty="0"/>
              <a:t> </a:t>
            </a:r>
            <a:r>
              <a:rPr lang="en-US" sz="2200" b="1" dirty="0"/>
              <a:t>Y</a:t>
            </a:r>
            <a:r>
              <a:rPr lang="en-US" sz="2200" dirty="0"/>
              <a:t> </a:t>
            </a:r>
            <a:r>
              <a:rPr lang="ru-RU" sz="2200" dirty="0"/>
              <a:t>в распаде</a:t>
            </a:r>
            <a:r>
              <a:rPr lang="en-US" sz="2200" dirty="0"/>
              <a:t> </a:t>
            </a:r>
            <a:r>
              <a:rPr lang="en-US" sz="2200" b="1" dirty="0"/>
              <a:t>X -&gt; e</a:t>
            </a:r>
            <a:r>
              <a:rPr lang="en-US" sz="2200" b="1" baseline="30000" dirty="0"/>
              <a:t>+</a:t>
            </a:r>
            <a:r>
              <a:rPr lang="en-US" sz="2200" b="1" dirty="0"/>
              <a:t> + Y</a:t>
            </a:r>
            <a:r>
              <a:rPr lang="en-US" sz="2200" dirty="0"/>
              <a:t>: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скалярный </a:t>
            </a:r>
            <a:r>
              <a:rPr lang="ru-RU" sz="2200" b="1" dirty="0"/>
              <a:t>бозон</a:t>
            </a:r>
            <a:r>
              <a:rPr lang="en-US" sz="2200" b="1" dirty="0"/>
              <a:t> X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0, +1, +2)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b="1" dirty="0"/>
              <a:t>фермион</a:t>
            </a:r>
            <a:r>
              <a:rPr lang="en-US" sz="2200" b="1" dirty="0"/>
              <a:t> Y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-1, 0, +1);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векторный </a:t>
            </a:r>
            <a:r>
              <a:rPr lang="ru-RU" sz="2200" b="1" dirty="0"/>
              <a:t>бозон</a:t>
            </a:r>
            <a:r>
              <a:rPr lang="en-US" sz="2200" b="1" dirty="0"/>
              <a:t> X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0, +1, +2)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b="1" dirty="0"/>
              <a:t>фермион</a:t>
            </a:r>
            <a:r>
              <a:rPr lang="en-US" sz="2200" b="1" dirty="0"/>
              <a:t> Y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-1, 0, +1);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фермион</a:t>
            </a:r>
            <a:r>
              <a:rPr lang="en-US" sz="2200" b="1" dirty="0"/>
              <a:t> X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+1)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dirty="0"/>
              <a:t>скалярный </a:t>
            </a:r>
            <a:r>
              <a:rPr lang="ru-RU" sz="2200" b="1" dirty="0"/>
              <a:t>бозон </a:t>
            </a:r>
            <a:r>
              <a:rPr lang="en-US" sz="2200" b="1" dirty="0"/>
              <a:t>Y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0);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фермион</a:t>
            </a:r>
            <a:r>
              <a:rPr lang="en-US" sz="2200" b="1" dirty="0"/>
              <a:t> X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+1)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dirty="0"/>
              <a:t>векторный </a:t>
            </a:r>
            <a:r>
              <a:rPr lang="ru-RU" sz="2200" b="1" dirty="0"/>
              <a:t>бозон</a:t>
            </a:r>
            <a:r>
              <a:rPr lang="en-US" sz="2200" b="1" dirty="0"/>
              <a:t> Y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0).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ru-RU" sz="2200" dirty="0"/>
              <a:t>Масса</a:t>
            </a:r>
            <a:r>
              <a:rPr lang="en-US" sz="2200" dirty="0"/>
              <a:t> </a:t>
            </a:r>
            <a:r>
              <a:rPr lang="en-US" sz="2200" b="1" dirty="0"/>
              <a:t>X – 1000 </a:t>
            </a:r>
            <a:r>
              <a:rPr lang="ru-RU" sz="2200" b="1" dirty="0"/>
              <a:t>ГэВ</a:t>
            </a:r>
            <a:r>
              <a:rPr lang="ru-RU" sz="2200" dirty="0"/>
              <a:t>.</a:t>
            </a:r>
            <a:r>
              <a:rPr lang="en-US" sz="2200" dirty="0"/>
              <a:t> </a:t>
            </a:r>
            <a:r>
              <a:rPr lang="ru-RU" sz="2200" dirty="0"/>
              <a:t>Масса</a:t>
            </a:r>
            <a:r>
              <a:rPr lang="en-US" sz="2200" dirty="0"/>
              <a:t> </a:t>
            </a:r>
            <a:r>
              <a:rPr lang="en-US" sz="2200" b="1" dirty="0"/>
              <a:t>Y – 0.1 </a:t>
            </a:r>
            <a:r>
              <a:rPr lang="ru-RU" sz="2200" b="1" dirty="0"/>
              <a:t>ГэВ</a:t>
            </a:r>
            <a:r>
              <a:rPr lang="ru-RU" sz="2200" dirty="0"/>
              <a:t>.</a:t>
            </a:r>
            <a:endParaRPr lang="en-US" sz="2200" dirty="0"/>
          </a:p>
          <a:p>
            <a:endParaRPr lang="en-US" sz="2200" dirty="0"/>
          </a:p>
          <a:p>
            <a:r>
              <a:rPr lang="ru-RU" sz="2200" dirty="0"/>
              <a:t>Частицы скрытой массы </a:t>
            </a:r>
            <a:r>
              <a:rPr lang="en-US" sz="2200" b="1" dirty="0"/>
              <a:t>X</a:t>
            </a:r>
            <a:r>
              <a:rPr lang="ru-RU" sz="2200" dirty="0"/>
              <a:t> в распаде </a:t>
            </a:r>
            <a:r>
              <a:rPr lang="en-US" sz="2200" b="1" dirty="0"/>
              <a:t>X -&gt; e</a:t>
            </a:r>
            <a:r>
              <a:rPr lang="en-US" sz="2200" b="1" baseline="30000" dirty="0"/>
              <a:t>+</a:t>
            </a:r>
            <a:r>
              <a:rPr lang="en-US" sz="2200" b="1" dirty="0"/>
              <a:t> + e</a:t>
            </a:r>
            <a:r>
              <a:rPr lang="en-US" sz="2200" b="1" baseline="30000" dirty="0"/>
              <a:t>±</a:t>
            </a:r>
            <a:r>
              <a:rPr lang="en-US" sz="2200" dirty="0"/>
              <a:t>: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скалярный </a:t>
            </a:r>
            <a:r>
              <a:rPr lang="ru-RU" sz="2200" b="1" dirty="0"/>
              <a:t>бозон</a:t>
            </a:r>
            <a:r>
              <a:rPr lang="en-US" sz="2200" b="1" dirty="0"/>
              <a:t> X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0, +2);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векторный </a:t>
            </a:r>
            <a:r>
              <a:rPr lang="ru-RU" sz="2200" b="1" dirty="0"/>
              <a:t>бозон</a:t>
            </a:r>
            <a:r>
              <a:rPr lang="en-US" sz="2200" b="1" dirty="0"/>
              <a:t> X</a:t>
            </a:r>
            <a:r>
              <a:rPr lang="en-US" sz="2200" dirty="0"/>
              <a:t> (</a:t>
            </a:r>
            <a:r>
              <a:rPr lang="ru-RU" sz="2200" dirty="0"/>
              <a:t>заряд</a:t>
            </a:r>
            <a:r>
              <a:rPr lang="en-US" sz="2200" dirty="0"/>
              <a:t> 0, +2)</a:t>
            </a:r>
            <a:r>
              <a:rPr lang="ru-RU" sz="2200" dirty="0"/>
              <a:t>.</a:t>
            </a:r>
          </a:p>
        </p:txBody>
      </p:sp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538F40AB-7D6F-FDC0-6733-18ECE609BEAB}"/>
              </a:ext>
            </a:extLst>
          </p:cNvPr>
          <p:cNvSpPr/>
          <p:nvPr/>
        </p:nvSpPr>
        <p:spPr>
          <a:xfrm flipH="1">
            <a:off x="403122" y="5171766"/>
            <a:ext cx="944862" cy="4326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6FEC25B2-E804-29AE-7CFB-79DACC4A71A6}"/>
              </a:ext>
            </a:extLst>
          </p:cNvPr>
          <p:cNvSpPr/>
          <p:nvPr/>
        </p:nvSpPr>
        <p:spPr>
          <a:xfrm flipH="1">
            <a:off x="403122" y="1873044"/>
            <a:ext cx="944862" cy="4326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6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288B-4BD7-83DE-B581-339E1CBD8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65F40D-B732-E74D-441D-26CF7B4A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Рассматриваемая модель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52079B6-2BDD-C54E-9771-875577A34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411" y="1398592"/>
            <a:ext cx="10599174" cy="461665"/>
          </a:xfrm>
        </p:spPr>
        <p:txBody>
          <a:bodyPr/>
          <a:lstStyle/>
          <a:p>
            <a:pPr algn="ctr"/>
            <a:r>
              <a:rPr lang="ru-RU" sz="2400" dirty="0"/>
              <a:t>Лагранжианы частицы </a:t>
            </a:r>
            <a:r>
              <a:rPr lang="en-US" sz="2400" dirty="0"/>
              <a:t>X </a:t>
            </a:r>
            <a:r>
              <a:rPr lang="ru-RU" sz="2400" dirty="0"/>
              <a:t>в модели взаимодействия </a:t>
            </a:r>
            <a:r>
              <a:rPr lang="en-US" sz="2400" dirty="0"/>
              <a:t>e</a:t>
            </a:r>
            <a:r>
              <a:rPr lang="ru-RU" sz="2400" dirty="0"/>
              <a:t>-</a:t>
            </a:r>
            <a:r>
              <a:rPr lang="en-US" sz="2400" dirty="0"/>
              <a:t>e</a:t>
            </a:r>
            <a:endParaRPr lang="ru-RU" sz="2400" dirty="0"/>
          </a:p>
        </p:txBody>
      </p:sp>
      <p:pic>
        <p:nvPicPr>
          <p:cNvPr id="8" name="Рисунок 7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FC8504-A71D-A0BE-F274-F70D5793C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2093792"/>
            <a:ext cx="11181881" cy="1640606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лин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E474B89-6569-4216-2466-8E09AF9E9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36" y="3845124"/>
            <a:ext cx="2616334" cy="28258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734CE5-02EA-527F-2E07-5F0992687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32" y="3807021"/>
            <a:ext cx="2743341" cy="29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362B-E68B-9091-9D54-D0A1798C2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7C89B48-CC51-3B63-ADB4-8777B56B9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78" y="3636442"/>
            <a:ext cx="7080093" cy="17232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CBEA07-8293-8CBB-C737-4A5D0B29E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7" y="1620787"/>
            <a:ext cx="6863783" cy="171230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37510E-3022-A523-5CFE-5A88DD5A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Зарядово</a:t>
            </a:r>
            <a:r>
              <a:rPr lang="ru-RU" dirty="0"/>
              <a:t> сопряженные частицы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08E88EF-0DFA-1022-A899-3959C1C843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413" y="5695144"/>
            <a:ext cx="10599174" cy="461665"/>
          </a:xfrm>
        </p:spPr>
        <p:txBody>
          <a:bodyPr/>
          <a:lstStyle/>
          <a:p>
            <a:pPr algn="ctr"/>
            <a:r>
              <a:rPr lang="ru-RU" sz="2400" dirty="0" err="1"/>
              <a:t>Зарядово</a:t>
            </a:r>
            <a:r>
              <a:rPr lang="ru-RU" sz="2400" dirty="0"/>
              <a:t> сопряженная частица </a:t>
            </a:r>
            <a:r>
              <a:rPr lang="ru-RU" sz="2400" b="1" dirty="0"/>
              <a:t>аналогична частице</a:t>
            </a:r>
            <a:endParaRPr lang="ru-RU" sz="2400" dirty="0"/>
          </a:p>
        </p:txBody>
      </p:sp>
      <p:pic>
        <p:nvPicPr>
          <p:cNvPr id="18" name="Рисунок 17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97C0A3-C4C0-B6F7-47AA-78140B555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4049945"/>
            <a:ext cx="3288318" cy="9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4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AFEA-1CEB-EB25-1844-E89B423F5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0F1B65-D1AF-CAF6-13B7-C4DA27E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распада </a:t>
            </a:r>
            <a:r>
              <a:rPr lang="en-US" dirty="0"/>
              <a:t>X</a:t>
            </a:r>
            <a:r>
              <a:rPr lang="ru-RU" dirty="0"/>
              <a:t> на 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e</a:t>
            </a:r>
            <a:r>
              <a:rPr lang="ru-RU" dirty="0"/>
              <a:t>+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5D15E-BF2C-929E-1CB8-8672C004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3" y="1579897"/>
            <a:ext cx="6100229" cy="544056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7D72B1-D11E-B249-06F8-44E5EFBE6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6" y="2663562"/>
            <a:ext cx="7044568" cy="1530875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0544AF-BBC8-79A5-8DAD-6FFD62F3F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76" y="1726193"/>
            <a:ext cx="3329992" cy="3608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4F2AF5-75D7-D16B-6B52-160429ACE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6" y="4489415"/>
            <a:ext cx="7925804" cy="16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E349-D0D5-9D22-B847-5D5C5D34C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185023-58B5-A3DF-29B2-A5729F1D3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6" y="2655524"/>
            <a:ext cx="11396507" cy="12606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, фиолетовый, Пурпурный цве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A607F8F-A9C7-BE1A-B2ED-8A94DF357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50" y="4667250"/>
            <a:ext cx="6473594" cy="14247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CCA1ED9-5277-F7A9-141F-6B910A0AA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22" y="4138702"/>
            <a:ext cx="2149400" cy="233875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3A72C8-79F4-E5C6-FB43-70C998D63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" y="4187662"/>
            <a:ext cx="2149400" cy="231123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810536-7040-0A60-1CC3-BC00132D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распада </a:t>
            </a:r>
            <a:r>
              <a:rPr lang="en-US" dirty="0"/>
              <a:t>X</a:t>
            </a:r>
            <a:r>
              <a:rPr lang="ru-RU" dirty="0"/>
              <a:t> на </a:t>
            </a:r>
            <a:r>
              <a:rPr lang="en-US" dirty="0"/>
              <a:t>e</a:t>
            </a:r>
            <a:r>
              <a:rPr lang="ru-RU" dirty="0"/>
              <a:t>+</a:t>
            </a:r>
            <a:r>
              <a:rPr lang="en-US" dirty="0"/>
              <a:t>e</a:t>
            </a:r>
            <a:r>
              <a:rPr lang="ru-RU" dirty="0"/>
              <a:t>+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0B2BD1-8541-2B8A-0E15-F0DACB061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1756524"/>
            <a:ext cx="10599174" cy="514211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2C3D218-DF05-26ED-87AD-71FE47A70965}"/>
              </a:ext>
            </a:extLst>
          </p:cNvPr>
          <p:cNvCxnSpPr>
            <a:cxnSpLocks/>
          </p:cNvCxnSpPr>
          <p:nvPr/>
        </p:nvCxnSpPr>
        <p:spPr>
          <a:xfrm>
            <a:off x="2540793" y="5013000"/>
            <a:ext cx="0" cy="542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CF1889A-A146-6448-52B0-CB48571979CE}"/>
              </a:ext>
            </a:extLst>
          </p:cNvPr>
          <p:cNvCxnSpPr>
            <a:cxnSpLocks/>
          </p:cNvCxnSpPr>
          <p:nvPr/>
        </p:nvCxnSpPr>
        <p:spPr>
          <a:xfrm>
            <a:off x="2233611" y="5284462"/>
            <a:ext cx="6143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5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059A-82C3-C6CA-D1BC-A75D827BF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Шрифт, рукописный текс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C3E5EF-ADE5-600C-BE65-9DF8D3EA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1260859"/>
            <a:ext cx="10599174" cy="137789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A02F4C-A3DC-9D80-89B9-493C325D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распадов </a:t>
            </a:r>
            <a:r>
              <a:rPr lang="en-US" dirty="0"/>
              <a:t>X</a:t>
            </a:r>
            <a:r>
              <a:rPr lang="ru-RU" dirty="0"/>
              <a:t> на </a:t>
            </a:r>
            <a:r>
              <a:rPr lang="en-US" dirty="0"/>
              <a:t>Y- e+</a:t>
            </a:r>
            <a:r>
              <a:rPr lang="ru-RU" dirty="0"/>
              <a:t> и фотон</a:t>
            </a:r>
          </a:p>
        </p:txBody>
      </p:sp>
      <p:pic>
        <p:nvPicPr>
          <p:cNvPr id="18" name="Рисунок 17" descr="Изображение выглядит как текст, рукописный текст, Шрифт, калли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FA8E180-F745-6BC5-C592-80B63941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61" y="3726459"/>
            <a:ext cx="6555940" cy="219916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Шрифт, линия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7363138-CE1A-98F9-922A-5BBC231D9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68" y="2358320"/>
            <a:ext cx="8270863" cy="1263015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C2B530-A6CD-1A9C-A72F-CF4C290E2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" y="3608516"/>
            <a:ext cx="2782530" cy="257466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0EEA70-CE7E-E021-291F-94D45C72AA6F}"/>
              </a:ext>
            </a:extLst>
          </p:cNvPr>
          <p:cNvCxnSpPr>
            <a:cxnSpLocks/>
          </p:cNvCxnSpPr>
          <p:nvPr/>
        </p:nvCxnSpPr>
        <p:spPr>
          <a:xfrm>
            <a:off x="2302668" y="4352925"/>
            <a:ext cx="0" cy="542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17C65EF-4738-E9DE-8E6B-3DB0A5356D9E}"/>
              </a:ext>
            </a:extLst>
          </p:cNvPr>
          <p:cNvCxnSpPr>
            <a:cxnSpLocks/>
          </p:cNvCxnSpPr>
          <p:nvPr/>
        </p:nvCxnSpPr>
        <p:spPr>
          <a:xfrm>
            <a:off x="1995486" y="4624387"/>
            <a:ext cx="6143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зарисовка, диаграмма, рисунок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6A98C2-BDA9-DFC3-C20B-4F29469C1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31" y="3608516"/>
            <a:ext cx="2582496" cy="24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3711A-D8A2-9060-6826-9B840171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858EC8-4051-0857-2EBE-4A6ED510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распадов </a:t>
            </a:r>
            <a:r>
              <a:rPr lang="en-US" dirty="0"/>
              <a:t>X</a:t>
            </a:r>
            <a:r>
              <a:rPr lang="ru-RU" dirty="0"/>
              <a:t> на </a:t>
            </a:r>
            <a:r>
              <a:rPr lang="en-US" dirty="0"/>
              <a:t>Y- e+</a:t>
            </a:r>
            <a:r>
              <a:rPr lang="ru-RU" dirty="0"/>
              <a:t> и фотон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161EE-B3C2-7814-46A8-20F9FFB80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" y="1986456"/>
            <a:ext cx="10697497" cy="10993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CD88D87-CC3B-1AA2-A503-69751035A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20" y="3640240"/>
            <a:ext cx="9792928" cy="22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453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367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Montserrat</vt:lpstr>
      <vt:lpstr>Шаблон МИФИ</vt:lpstr>
      <vt:lpstr>Презентация PowerPoint</vt:lpstr>
      <vt:lpstr>Позитронная аномалия</vt:lpstr>
      <vt:lpstr>Рассматриваемая модель</vt:lpstr>
      <vt:lpstr>Рассматриваемая модель</vt:lpstr>
      <vt:lpstr>Зарядово сопряженные частицы</vt:lpstr>
      <vt:lpstr>Расчет распада X на e-e+</vt:lpstr>
      <vt:lpstr>Расчет распада X на e+e+</vt:lpstr>
      <vt:lpstr>Расчет распадов X на Y- e+ и фотон</vt:lpstr>
      <vt:lpstr>Расчет распадов X на Y- e+ и фотон</vt:lpstr>
      <vt:lpstr>Моделирование</vt:lpstr>
      <vt:lpstr>Моделирование</vt:lpstr>
      <vt:lpstr>Полученные 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Басов Ярослав bya010</cp:lastModifiedBy>
  <cp:revision>79</cp:revision>
  <dcterms:created xsi:type="dcterms:W3CDTF">2020-05-28T16:18:16Z</dcterms:created>
  <dcterms:modified xsi:type="dcterms:W3CDTF">2025-12-23T23:19:01Z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