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62" r:id="rId3"/>
    <p:sldId id="508" r:id="rId4"/>
    <p:sldId id="263" r:id="rId5"/>
    <p:sldId id="264" r:id="rId6"/>
    <p:sldId id="507" r:id="rId7"/>
    <p:sldId id="265" r:id="rId8"/>
    <p:sldId id="502" r:id="rId9"/>
    <p:sldId id="503" r:id="rId10"/>
    <p:sldId id="504" r:id="rId11"/>
    <p:sldId id="510" r:id="rId12"/>
    <p:sldId id="509" r:id="rId13"/>
    <p:sldId id="279" r:id="rId14"/>
    <p:sldId id="506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4677" autoAdjust="0"/>
  </p:normalViewPr>
  <p:slideViewPr>
    <p:cSldViewPr snapToGrid="0">
      <p:cViewPr varScale="1">
        <p:scale>
          <a:sx n="91" d="100"/>
          <a:sy n="91" d="100"/>
        </p:scale>
        <p:origin x="110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2702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Эрик Фахрутдинов" userId="ab31da3220f51214" providerId="LiveId" clId="{72AA763C-A02F-440A-B98D-BDE2943CFE2C}"/>
    <pc:docChg chg="undo custSel addSld modSld sldOrd modMainMaster">
      <pc:chgData name="Эрик Фахрутдинов" userId="ab31da3220f51214" providerId="LiveId" clId="{72AA763C-A02F-440A-B98D-BDE2943CFE2C}" dt="2025-12-24T03:47:33.026" v="521" actId="1076"/>
      <pc:docMkLst>
        <pc:docMk/>
      </pc:docMkLst>
      <pc:sldChg chg="delSp add mod">
        <pc:chgData name="Эрик Фахрутдинов" userId="ab31da3220f51214" providerId="LiveId" clId="{72AA763C-A02F-440A-B98D-BDE2943CFE2C}" dt="2025-12-24T03:45:28.386" v="506" actId="478"/>
        <pc:sldMkLst>
          <pc:docMk/>
          <pc:sldMk cId="1334662642" sldId="269"/>
        </pc:sldMkLst>
        <pc:spChg chg="del">
          <ac:chgData name="Эрик Фахрутдинов" userId="ab31da3220f51214" providerId="LiveId" clId="{72AA763C-A02F-440A-B98D-BDE2943CFE2C}" dt="2025-12-24T03:45:28.386" v="506" actId="478"/>
          <ac:spMkLst>
            <pc:docMk/>
            <pc:sldMk cId="1334662642" sldId="269"/>
            <ac:spMk id="3" creationId="{30FCB707-26B8-2287-E8FC-19996BB6A9B4}"/>
          </ac:spMkLst>
        </pc:spChg>
        <pc:spChg chg="del">
          <ac:chgData name="Эрик Фахрутдинов" userId="ab31da3220f51214" providerId="LiveId" clId="{72AA763C-A02F-440A-B98D-BDE2943CFE2C}" dt="2025-12-24T03:45:27.571" v="505" actId="478"/>
          <ac:spMkLst>
            <pc:docMk/>
            <pc:sldMk cId="1334662642" sldId="269"/>
            <ac:spMk id="5" creationId="{CAB6D3BD-378E-D006-4969-5DED4F68F76F}"/>
          </ac:spMkLst>
        </pc:spChg>
      </pc:sldChg>
      <pc:sldChg chg="ord">
        <pc:chgData name="Эрик Фахрутдинов" userId="ab31da3220f51214" providerId="LiveId" clId="{72AA763C-A02F-440A-B98D-BDE2943CFE2C}" dt="2025-12-24T03:12:00.388" v="2"/>
        <pc:sldMkLst>
          <pc:docMk/>
          <pc:sldMk cId="3800128675" sldId="506"/>
        </pc:sldMkLst>
      </pc:sldChg>
      <pc:sldChg chg="addSp delSp modSp add mod">
        <pc:chgData name="Эрик Фахрутдинов" userId="ab31da3220f51214" providerId="LiveId" clId="{72AA763C-A02F-440A-B98D-BDE2943CFE2C}" dt="2025-12-24T03:39:43.400" v="498" actId="1076"/>
        <pc:sldMkLst>
          <pc:docMk/>
          <pc:sldMk cId="4287839375" sldId="510"/>
        </pc:sldMkLst>
        <pc:spChg chg="add mod">
          <ac:chgData name="Эрик Фахрутдинов" userId="ab31da3220f51214" providerId="LiveId" clId="{72AA763C-A02F-440A-B98D-BDE2943CFE2C}" dt="2025-12-24T03:18:16.964" v="187" actId="14100"/>
          <ac:spMkLst>
            <pc:docMk/>
            <pc:sldMk cId="4287839375" sldId="510"/>
            <ac:spMk id="6" creationId="{A78D0DDB-3C2E-7A88-C86D-9C948448B07D}"/>
          </ac:spMkLst>
        </pc:spChg>
        <pc:spChg chg="add mod">
          <ac:chgData name="Эрик Фахрутдинов" userId="ab31da3220f51214" providerId="LiveId" clId="{72AA763C-A02F-440A-B98D-BDE2943CFE2C}" dt="2025-12-24T03:18:33.571" v="192" actId="1076"/>
          <ac:spMkLst>
            <pc:docMk/>
            <pc:sldMk cId="4287839375" sldId="510"/>
            <ac:spMk id="10" creationId="{9084F076-DFF2-8B81-2C77-531449B0D13C}"/>
          </ac:spMkLst>
        </pc:spChg>
        <pc:spChg chg="add mod">
          <ac:chgData name="Эрик Фахрутдинов" userId="ab31da3220f51214" providerId="LiveId" clId="{72AA763C-A02F-440A-B98D-BDE2943CFE2C}" dt="2025-12-24T03:22:58.954" v="392" actId="20577"/>
          <ac:spMkLst>
            <pc:docMk/>
            <pc:sldMk cId="4287839375" sldId="510"/>
            <ac:spMk id="13" creationId="{9975A8A9-51EE-7E98-5660-7E6D49F3B152}"/>
          </ac:spMkLst>
        </pc:spChg>
        <pc:spChg chg="add mod">
          <ac:chgData name="Эрик Фахрутдинов" userId="ab31da3220f51214" providerId="LiveId" clId="{72AA763C-A02F-440A-B98D-BDE2943CFE2C}" dt="2025-12-24T03:28:16.778" v="476" actId="1076"/>
          <ac:spMkLst>
            <pc:docMk/>
            <pc:sldMk cId="4287839375" sldId="510"/>
            <ac:spMk id="18" creationId="{05EDE3D5-45DE-B15F-94EE-6C814766C4AA}"/>
          </ac:spMkLst>
        </pc:spChg>
        <pc:picChg chg="add del mod">
          <ac:chgData name="Эрик Фахрутдинов" userId="ab31da3220f51214" providerId="LiveId" clId="{72AA763C-A02F-440A-B98D-BDE2943CFE2C}" dt="2025-12-24T03:33:14.126" v="486" actId="478"/>
          <ac:picMkLst>
            <pc:docMk/>
            <pc:sldMk cId="4287839375" sldId="510"/>
            <ac:picMk id="4" creationId="{8CE4AF5F-305A-1375-4237-6C48BFBB472B}"/>
          </ac:picMkLst>
        </pc:picChg>
        <pc:picChg chg="del">
          <ac:chgData name="Эрик Фахрутдинов" userId="ab31da3220f51214" providerId="LiveId" clId="{72AA763C-A02F-440A-B98D-BDE2943CFE2C}" dt="2025-12-24T03:12:09.079" v="4" actId="478"/>
          <ac:picMkLst>
            <pc:docMk/>
            <pc:sldMk cId="4287839375" sldId="510"/>
            <ac:picMk id="5" creationId="{C296E5D5-ADB6-A8C0-99D8-9072E5B9866E}"/>
          </ac:picMkLst>
        </pc:picChg>
        <pc:picChg chg="add mod ord modCrop">
          <ac:chgData name="Эрик Фахрутдинов" userId="ab31da3220f51214" providerId="LiveId" clId="{72AA763C-A02F-440A-B98D-BDE2943CFE2C}" dt="2025-12-24T03:28:31.909" v="482" actId="1076"/>
          <ac:picMkLst>
            <pc:docMk/>
            <pc:sldMk cId="4287839375" sldId="510"/>
            <ac:picMk id="9" creationId="{F4EE6DA0-1D52-C515-CCA8-719CC56A373F}"/>
          </ac:picMkLst>
        </pc:picChg>
        <pc:picChg chg="add mod ord">
          <ac:chgData name="Эрик Фахрутдинов" userId="ab31da3220f51214" providerId="LiveId" clId="{72AA763C-A02F-440A-B98D-BDE2943CFE2C}" dt="2025-12-24T03:39:43.400" v="498" actId="1076"/>
          <ac:picMkLst>
            <pc:docMk/>
            <pc:sldMk cId="4287839375" sldId="510"/>
            <ac:picMk id="20" creationId="{F8269424-A3DB-D346-107F-CAC9AADCD67C}"/>
          </ac:picMkLst>
        </pc:picChg>
        <pc:cxnChg chg="add mod">
          <ac:chgData name="Эрик Фахрутдинов" userId="ab31da3220f51214" providerId="LiveId" clId="{72AA763C-A02F-440A-B98D-BDE2943CFE2C}" dt="2025-12-24T03:18:20.348" v="188" actId="14100"/>
          <ac:cxnSpMkLst>
            <pc:docMk/>
            <pc:sldMk cId="4287839375" sldId="510"/>
            <ac:cxnSpMk id="8" creationId="{0E8AD166-29E4-9804-F9E0-4F6ED380B415}"/>
          </ac:cxnSpMkLst>
        </pc:cxnChg>
        <pc:cxnChg chg="add mod ord">
          <ac:chgData name="Эрик Фахрутдинов" userId="ab31da3220f51214" providerId="LiveId" clId="{72AA763C-A02F-440A-B98D-BDE2943CFE2C}" dt="2025-12-24T03:22:48.543" v="387" actId="14100"/>
          <ac:cxnSpMkLst>
            <pc:docMk/>
            <pc:sldMk cId="4287839375" sldId="510"/>
            <ac:cxnSpMk id="12" creationId="{8CD25A9E-8FC1-A63C-A786-14462E58EDFF}"/>
          </ac:cxnSpMkLst>
        </pc:cxnChg>
      </pc:sldChg>
      <pc:sldMasterChg chg="modSldLayout">
        <pc:chgData name="Эрик Фахрутдинов" userId="ab31da3220f51214" providerId="LiveId" clId="{72AA763C-A02F-440A-B98D-BDE2943CFE2C}" dt="2025-12-24T03:47:33.026" v="521" actId="1076"/>
        <pc:sldMasterMkLst>
          <pc:docMk/>
          <pc:sldMasterMk cId="2331995127" sldId="2147483648"/>
        </pc:sldMasterMkLst>
        <pc:sldLayoutChg chg="addSp delSp modSp mod">
          <pc:chgData name="Эрик Фахрутдинов" userId="ab31da3220f51214" providerId="LiveId" clId="{72AA763C-A02F-440A-B98D-BDE2943CFE2C}" dt="2025-12-24T03:47:33.026" v="521" actId="1076"/>
          <pc:sldLayoutMkLst>
            <pc:docMk/>
            <pc:sldMasterMk cId="2331995127" sldId="2147483648"/>
            <pc:sldLayoutMk cId="3753965532" sldId="2147483661"/>
          </pc:sldLayoutMkLst>
          <pc:spChg chg="add del mod">
            <ac:chgData name="Эрик Фахрутдинов" userId="ab31da3220f51214" providerId="LiveId" clId="{72AA763C-A02F-440A-B98D-BDE2943CFE2C}" dt="2025-12-24T03:39:42.449" v="497"/>
            <ac:spMkLst>
              <pc:docMk/>
              <pc:sldMasterMk cId="2331995127" sldId="2147483648"/>
              <pc:sldLayoutMk cId="3753965532" sldId="2147483661"/>
              <ac:spMk id="2" creationId="{E31EB6A0-D929-5FFF-609B-EBD102A0DDF5}"/>
            </ac:spMkLst>
          </pc:spChg>
          <pc:spChg chg="add del mod">
            <ac:chgData name="Эрик Фахрутдинов" userId="ab31da3220f51214" providerId="LiveId" clId="{72AA763C-A02F-440A-B98D-BDE2943CFE2C}" dt="2025-12-24T03:39:42.449" v="497"/>
            <ac:spMkLst>
              <pc:docMk/>
              <pc:sldMasterMk cId="2331995127" sldId="2147483648"/>
              <pc:sldLayoutMk cId="3753965532" sldId="2147483661"/>
              <ac:spMk id="3" creationId="{86B4FB97-D0B3-8242-CDC9-4BEAA2C80563}"/>
            </ac:spMkLst>
          </pc:spChg>
          <pc:spChg chg="add del mod">
            <ac:chgData name="Эрик Фахрутдинов" userId="ab31da3220f51214" providerId="LiveId" clId="{72AA763C-A02F-440A-B98D-BDE2943CFE2C}" dt="2025-12-24T03:39:42.449" v="497"/>
            <ac:spMkLst>
              <pc:docMk/>
              <pc:sldMasterMk cId="2331995127" sldId="2147483648"/>
              <pc:sldLayoutMk cId="3753965532" sldId="2147483661"/>
              <ac:spMk id="4" creationId="{9EDE4D22-1F16-95F7-A7BA-364A63650223}"/>
            </ac:spMkLst>
          </pc:spChg>
          <pc:spChg chg="mod">
            <ac:chgData name="Эрик Фахрутдинов" userId="ab31da3220f51214" providerId="LiveId" clId="{72AA763C-A02F-440A-B98D-BDE2943CFE2C}" dt="2025-12-24T03:47:33.026" v="521" actId="1076"/>
            <ac:spMkLst>
              <pc:docMk/>
              <pc:sldMasterMk cId="2331995127" sldId="2147483648"/>
              <pc:sldLayoutMk cId="3753965532" sldId="2147483661"/>
              <ac:spMk id="11" creationId="{843DE57E-711D-404D-B188-192C4B659303}"/>
            </ac:spMkLst>
          </pc:spChg>
        </pc:sldLayoutChg>
        <pc:sldLayoutChg chg="addSp modSp mod">
          <pc:chgData name="Эрик Фахрутдинов" userId="ab31da3220f51214" providerId="LiveId" clId="{72AA763C-A02F-440A-B98D-BDE2943CFE2C}" dt="2025-12-24T03:47:07.522" v="517" actId="20577"/>
          <pc:sldLayoutMkLst>
            <pc:docMk/>
            <pc:sldMasterMk cId="2331995127" sldId="2147483648"/>
            <pc:sldLayoutMk cId="1913945196" sldId="2147483662"/>
          </pc:sldLayoutMkLst>
          <pc:spChg chg="add mod">
            <ac:chgData name="Эрик Фахрутдинов" userId="ab31da3220f51214" providerId="LiveId" clId="{72AA763C-A02F-440A-B98D-BDE2943CFE2C}" dt="2025-12-24T03:44:57.934" v="499"/>
            <ac:spMkLst>
              <pc:docMk/>
              <pc:sldMasterMk cId="2331995127" sldId="2147483648"/>
              <pc:sldLayoutMk cId="1913945196" sldId="2147483662"/>
              <ac:spMk id="2" creationId="{0C6060C9-D68F-930A-6B68-E05FF46AAA0F}"/>
            </ac:spMkLst>
          </pc:spChg>
          <pc:spChg chg="add mod">
            <ac:chgData name="Эрик Фахрутдинов" userId="ab31da3220f51214" providerId="LiveId" clId="{72AA763C-A02F-440A-B98D-BDE2943CFE2C}" dt="2025-12-24T03:44:57.934" v="499"/>
            <ac:spMkLst>
              <pc:docMk/>
              <pc:sldMasterMk cId="2331995127" sldId="2147483648"/>
              <pc:sldLayoutMk cId="1913945196" sldId="2147483662"/>
              <ac:spMk id="3" creationId="{ABAAE813-78C1-4AF1-188C-490092C41E9F}"/>
            </ac:spMkLst>
          </pc:spChg>
          <pc:spChg chg="add mod">
            <ac:chgData name="Эрик Фахрутдинов" userId="ab31da3220f51214" providerId="LiveId" clId="{72AA763C-A02F-440A-B98D-BDE2943CFE2C}" dt="2025-12-24T03:46:02.529" v="515" actId="20577"/>
            <ac:spMkLst>
              <pc:docMk/>
              <pc:sldMasterMk cId="2331995127" sldId="2147483648"/>
              <pc:sldLayoutMk cId="1913945196" sldId="2147483662"/>
              <ac:spMk id="4" creationId="{37251453-145F-B5C5-9E99-4FCADECC72D4}"/>
            </ac:spMkLst>
          </pc:spChg>
          <pc:spChg chg="mod">
            <ac:chgData name="Эрик Фахрутдинов" userId="ab31da3220f51214" providerId="LiveId" clId="{72AA763C-A02F-440A-B98D-BDE2943CFE2C}" dt="2025-12-24T03:47:07.522" v="517" actId="20577"/>
            <ac:spMkLst>
              <pc:docMk/>
              <pc:sldMasterMk cId="2331995127" sldId="2147483648"/>
              <pc:sldLayoutMk cId="1913945196" sldId="2147483662"/>
              <ac:spMk id="12" creationId="{C5D4A470-D186-460E-BFFA-A336BBB6414C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E33F2B7C-62A0-78BF-12D7-2CD235F5FD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15414FC-095F-698A-E376-816B6B6FDE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38C19-2DEE-4BD6-89DB-FF1B9109E6CD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B319C83-DCA7-9744-D383-9600955C81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FFCECA7-101F-0672-559B-A7888EA0CC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316BE-16DB-4EEF-B999-20CFF74131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037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2D34B-2471-43A0-8051-3C5A3DDC3B9B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8DF26-6240-42C4-ADC2-E632144A9C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34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latin typeface=""/>
              </a:rPr>
              <a:t>Титульный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1435E-0A30-4A1B-8E63-E9C47FAE603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232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8DF26-6240-42C4-ADC2-E632144A9CE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063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F8DF26-6240-42C4-ADC2-E632144A9CE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243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Заключительный слайд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21435E-0A30-4A1B-8E63-E9C47FAE603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907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0712B7-876B-E91D-B2A5-3EEBC9F305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51BB57-8229-30E9-EDB4-4DBA909B60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182EF9-B879-B7E1-D81C-54064793E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0486-262A-4914-80BB-B2BFD1147832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86CC7E-9DBE-B69E-FF7C-B98CF3415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5A4532-822B-4B17-63E9-2A5A4D025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44CE-6CE1-4601-9D84-63232E759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912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A6CD2-41BC-69ED-BB69-1A7CC2B08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4BA667-BDF7-B1F4-547D-15DA3060C3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AA0BA5-9377-53CE-A1BB-DB28FB377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0486-262A-4914-80BB-B2BFD1147832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76043D-31D6-7CFD-9303-F1189F252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23C3B2-22DF-9E63-C8B3-BF46C7CFF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44CE-6CE1-4601-9D84-63232E759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29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44114B7-75A1-CCEB-748A-5B5B679122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8D0F94-966C-18E9-EE22-80866A4B1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9A98DF-0438-1FDC-6A97-40427CBB1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0486-262A-4914-80BB-B2BFD1147832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286685-5359-996B-46BE-90C022003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01A78D-3842-742A-9405-7F5F2FF89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44CE-6CE1-4601-9D84-63232E759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846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>
            <a:extLst>
              <a:ext uri="{FF2B5EF4-FFF2-40B4-BE49-F238E27FC236}">
                <a16:creationId xmlns:a16="http://schemas.microsoft.com/office/drawing/2014/main" id="{F50867B3-8D6B-D729-DB2F-C576A23B5B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5784890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accent5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01.01.2025</a:t>
            </a:r>
          </a:p>
        </p:txBody>
      </p:sp>
      <p:sp>
        <p:nvSpPr>
          <p:cNvPr id="7" name="Текст 26">
            <a:extLst>
              <a:ext uri="{FF2B5EF4-FFF2-40B4-BE49-F238E27FC236}">
                <a16:creationId xmlns:a16="http://schemas.microsoft.com/office/drawing/2014/main" id="{06998419-7484-060B-4ACD-6B4B9C20BD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0195" y="4629372"/>
            <a:ext cx="2659256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accent5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Ключевой тезис</a:t>
            </a:r>
          </a:p>
        </p:txBody>
      </p:sp>
      <p:sp>
        <p:nvSpPr>
          <p:cNvPr id="8" name="Текст 26">
            <a:extLst>
              <a:ext uri="{FF2B5EF4-FFF2-40B4-BE49-F238E27FC236}">
                <a16:creationId xmlns:a16="http://schemas.microsoft.com/office/drawing/2014/main" id="{A28931EC-43B5-DA59-6DD5-5FEFBB32C8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2058084"/>
            <a:ext cx="10765031" cy="156966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4800" b="1">
                <a:solidFill>
                  <a:schemeClr val="tx2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Альтернативный </a:t>
            </a:r>
            <a:br>
              <a:rPr lang="ru-RU" dirty="0"/>
            </a:br>
            <a:r>
              <a:rPr lang="ru-RU" dirty="0"/>
              <a:t>заголовок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9CCC3A2-DD2F-D840-A7CB-CF5D758ADD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94865" y="402434"/>
            <a:ext cx="2527974" cy="1206006"/>
          </a:xfrm>
          <a:prstGeom prst="rect">
            <a:avLst/>
          </a:prstGeom>
        </p:spPr>
      </p:pic>
      <p:sp>
        <p:nvSpPr>
          <p:cNvPr id="14" name="Текст 26">
            <a:extLst>
              <a:ext uri="{FF2B5EF4-FFF2-40B4-BE49-F238E27FC236}">
                <a16:creationId xmlns:a16="http://schemas.microsoft.com/office/drawing/2014/main" id="{2C1F95CF-C6CA-BE3C-1361-A571ECF940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193" y="3866948"/>
            <a:ext cx="4858971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chemeClr val="accent5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956457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Шапка с логотипом без коня (синя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73513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3DE57E-711D-404D-B188-192C4B659303}"/>
              </a:ext>
            </a:extLst>
          </p:cNvPr>
          <p:cNvSpPr/>
          <p:nvPr userDrawn="1"/>
        </p:nvSpPr>
        <p:spPr>
          <a:xfrm>
            <a:off x="11468945" y="6482876"/>
            <a:ext cx="643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r>
              <a:rPr lang="en-US" sz="1400" dirty="0">
                <a:solidFill>
                  <a:srgbClr val="8F9092"/>
                </a:solidFill>
                <a:latin typeface="Montserrat" panose="00000500000000000000" pitchFamily="2" charset="-52"/>
              </a:rPr>
              <a:t>/12</a:t>
            </a:r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Текст 19">
            <a:extLst>
              <a:ext uri="{FF2B5EF4-FFF2-40B4-BE49-F238E27FC236}">
                <a16:creationId xmlns:a16="http://schemas.microsoft.com/office/drawing/2014/main" id="{F49FE039-0632-499E-947D-C49BFB4C1C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8" name="Текст 26">
            <a:extLst>
              <a:ext uri="{FF2B5EF4-FFF2-40B4-BE49-F238E27FC236}">
                <a16:creationId xmlns:a16="http://schemas.microsoft.com/office/drawing/2014/main" id="{9A4BC85F-A0FA-4C35-9F12-FD66197D9B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EDB718-16DD-44C3-AAAB-F38AAAD304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564" y="283670"/>
            <a:ext cx="1254864" cy="59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65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Шапка с логотипом без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550478" y="6420441"/>
            <a:ext cx="643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r>
              <a:rPr lang="en-US" sz="1400" dirty="0">
                <a:solidFill>
                  <a:srgbClr val="8F9092"/>
                </a:solidFill>
                <a:latin typeface="Montserrat" panose="00000500000000000000" pitchFamily="2" charset="-52"/>
              </a:rPr>
              <a:t>/12</a:t>
            </a:r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sp>
        <p:nvSpPr>
          <p:cNvPr id="13" name="Текст 19">
            <a:extLst>
              <a:ext uri="{FF2B5EF4-FFF2-40B4-BE49-F238E27FC236}">
                <a16:creationId xmlns:a16="http://schemas.microsoft.com/office/drawing/2014/main" id="{31E49764-56DC-46CD-B11C-0EA5A64396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2549388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7" name="Текст 26">
            <a:extLst>
              <a:ext uri="{FF2B5EF4-FFF2-40B4-BE49-F238E27FC236}">
                <a16:creationId xmlns:a16="http://schemas.microsoft.com/office/drawing/2014/main" id="{35D170F2-0A66-4A7D-B05D-81F7BB0E8A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572" y="2409034"/>
            <a:ext cx="2549388" cy="30777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A70D25-D979-3509-3DC5-0E78E0FC08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67682" y="283670"/>
            <a:ext cx="1264746" cy="603365"/>
          </a:xfrm>
          <a:prstGeom prst="rect">
            <a:avLst/>
          </a:prstGeom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0C6060C9-D68F-930A-6B68-E05FF46AAA0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ECE0486-262A-4914-80BB-B2BFD1147832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AAE813-78C1-4AF1-188C-490092C41E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251453-145F-B5C5-9E99-4FCADECC72D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7544CE-6CE1-4601-9D84-63232E7592E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3945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6418217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accent5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01.01.2025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6418217" y="3987809"/>
            <a:ext cx="3798124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accent5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Контакты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6418216" y="2779167"/>
            <a:ext cx="3798125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chemeClr val="accent1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Спасибо</a:t>
            </a:r>
            <a:br>
              <a:rPr lang="ru-RU" dirty="0"/>
            </a:br>
            <a:r>
              <a:rPr lang="ru-RU" dirty="0"/>
              <a:t>за внимание!</a:t>
            </a:r>
          </a:p>
        </p:txBody>
      </p:sp>
      <p:grpSp>
        <p:nvGrpSpPr>
          <p:cNvPr id="2" name="Рисунок 9">
            <a:extLst>
              <a:ext uri="{FF2B5EF4-FFF2-40B4-BE49-F238E27FC236}">
                <a16:creationId xmlns:a16="http://schemas.microsoft.com/office/drawing/2014/main" id="{D9CE026F-687A-ABC3-31F5-0341ACD283D6}"/>
              </a:ext>
            </a:extLst>
          </p:cNvPr>
          <p:cNvGrpSpPr/>
          <p:nvPr/>
        </p:nvGrpSpPr>
        <p:grpSpPr>
          <a:xfrm>
            <a:off x="-559049" y="749746"/>
            <a:ext cx="5704467" cy="3928246"/>
            <a:chOff x="-559049" y="749746"/>
            <a:chExt cx="5704467" cy="3928246"/>
          </a:xfrm>
        </p:grpSpPr>
        <p:grpSp>
          <p:nvGrpSpPr>
            <p:cNvPr id="3" name="Рисунок 9">
              <a:extLst>
                <a:ext uri="{FF2B5EF4-FFF2-40B4-BE49-F238E27FC236}">
                  <a16:creationId xmlns:a16="http://schemas.microsoft.com/office/drawing/2014/main" id="{55F164ED-2CBF-61BE-580E-E5531177B21C}"/>
                </a:ext>
              </a:extLst>
            </p:cNvPr>
            <p:cNvGrpSpPr/>
            <p:nvPr/>
          </p:nvGrpSpPr>
          <p:grpSpPr>
            <a:xfrm>
              <a:off x="646605" y="2246996"/>
              <a:ext cx="2826527" cy="2430996"/>
              <a:chOff x="646605" y="2246996"/>
              <a:chExt cx="2826527" cy="2430996"/>
            </a:xfrm>
            <a:solidFill>
              <a:srgbClr val="DDDFDF"/>
            </a:solidFill>
          </p:grpSpPr>
          <p:sp>
            <p:nvSpPr>
              <p:cNvPr id="4" name="Полилиния 3">
                <a:extLst>
                  <a:ext uri="{FF2B5EF4-FFF2-40B4-BE49-F238E27FC236}">
                    <a16:creationId xmlns:a16="http://schemas.microsoft.com/office/drawing/2014/main" id="{4F51D60B-A4D0-FE7D-677C-F9150AB556CF}"/>
                  </a:ext>
                </a:extLst>
              </p:cNvPr>
              <p:cNvSpPr/>
              <p:nvPr/>
            </p:nvSpPr>
            <p:spPr>
              <a:xfrm>
                <a:off x="709581" y="3552390"/>
                <a:ext cx="283956" cy="429965"/>
              </a:xfrm>
              <a:custGeom>
                <a:avLst/>
                <a:gdLst>
                  <a:gd name="connsiteX0" fmla="*/ 283956 w 283956"/>
                  <a:gd name="connsiteY0" fmla="*/ 0 h 429965"/>
                  <a:gd name="connsiteX1" fmla="*/ 0 w 283956"/>
                  <a:gd name="connsiteY1" fmla="*/ 258679 h 429965"/>
                  <a:gd name="connsiteX2" fmla="*/ 139794 w 283956"/>
                  <a:gd name="connsiteY2" fmla="*/ 429966 h 429965"/>
                  <a:gd name="connsiteX3" fmla="*/ 282209 w 283956"/>
                  <a:gd name="connsiteY3" fmla="*/ 290140 h 429965"/>
                  <a:gd name="connsiteX4" fmla="*/ 283956 w 283956"/>
                  <a:gd name="connsiteY4" fmla="*/ 0 h 429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956" h="429965">
                    <a:moveTo>
                      <a:pt x="283956" y="0"/>
                    </a:moveTo>
                    <a:lnTo>
                      <a:pt x="0" y="258679"/>
                    </a:lnTo>
                    <a:cubicBezTo>
                      <a:pt x="43686" y="318105"/>
                      <a:pt x="89992" y="375783"/>
                      <a:pt x="139794" y="429966"/>
                    </a:cubicBezTo>
                    <a:lnTo>
                      <a:pt x="282209" y="290140"/>
                    </a:lnTo>
                    <a:cubicBezTo>
                      <a:pt x="278714" y="186144"/>
                      <a:pt x="279588" y="90013"/>
                      <a:pt x="283956" y="0"/>
                    </a:cubicBezTo>
                    <a:close/>
                  </a:path>
                </a:pathLst>
              </a:custGeom>
              <a:solidFill>
                <a:srgbClr val="DDDFDF"/>
              </a:solidFill>
              <a:ln w="8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" name="Полилиния 4">
                <a:extLst>
                  <a:ext uri="{FF2B5EF4-FFF2-40B4-BE49-F238E27FC236}">
                    <a16:creationId xmlns:a16="http://schemas.microsoft.com/office/drawing/2014/main" id="{6D9F0CE2-B0AA-522D-9BAB-E3654236F4E9}"/>
                  </a:ext>
                </a:extLst>
              </p:cNvPr>
              <p:cNvSpPr/>
              <p:nvPr/>
            </p:nvSpPr>
            <p:spPr>
              <a:xfrm>
                <a:off x="646605" y="3148642"/>
                <a:ext cx="394986" cy="621353"/>
              </a:xfrm>
              <a:custGeom>
                <a:avLst/>
                <a:gdLst>
                  <a:gd name="connsiteX0" fmla="*/ 394987 w 394986"/>
                  <a:gd name="connsiteY0" fmla="*/ 0 h 621353"/>
                  <a:gd name="connsiteX1" fmla="*/ 2690 w 394986"/>
                  <a:gd name="connsiteY1" fmla="*/ 336457 h 621353"/>
                  <a:gd name="connsiteX2" fmla="*/ 8806 w 394986"/>
                  <a:gd name="connsiteY2" fmla="*/ 586397 h 621353"/>
                  <a:gd name="connsiteX3" fmla="*/ 32396 w 394986"/>
                  <a:gd name="connsiteY3" fmla="*/ 621354 h 621353"/>
                  <a:gd name="connsiteX4" fmla="*/ 351301 w 394986"/>
                  <a:gd name="connsiteY4" fmla="*/ 331214 h 621353"/>
                  <a:gd name="connsiteX5" fmla="*/ 394987 w 394986"/>
                  <a:gd name="connsiteY5" fmla="*/ 0 h 621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4986" h="621353">
                    <a:moveTo>
                      <a:pt x="394987" y="0"/>
                    </a:moveTo>
                    <a:lnTo>
                      <a:pt x="2690" y="336457"/>
                    </a:lnTo>
                    <a:cubicBezTo>
                      <a:pt x="-2553" y="422975"/>
                      <a:pt x="69" y="505997"/>
                      <a:pt x="8806" y="586397"/>
                    </a:cubicBezTo>
                    <a:cubicBezTo>
                      <a:pt x="16669" y="597758"/>
                      <a:pt x="24533" y="609992"/>
                      <a:pt x="32396" y="621354"/>
                    </a:cubicBezTo>
                    <a:lnTo>
                      <a:pt x="351301" y="331214"/>
                    </a:lnTo>
                    <a:cubicBezTo>
                      <a:pt x="360038" y="204496"/>
                      <a:pt x="375765" y="94383"/>
                      <a:pt x="394987" y="0"/>
                    </a:cubicBezTo>
                    <a:close/>
                  </a:path>
                </a:pathLst>
              </a:custGeom>
              <a:solidFill>
                <a:srgbClr val="DDDFDF"/>
              </a:solidFill>
              <a:ln w="8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" name="Полилиния 8">
                <a:extLst>
                  <a:ext uri="{FF2B5EF4-FFF2-40B4-BE49-F238E27FC236}">
                    <a16:creationId xmlns:a16="http://schemas.microsoft.com/office/drawing/2014/main" id="{BADCE9D2-833F-62B9-7804-3393368263A5}"/>
                  </a:ext>
                </a:extLst>
              </p:cNvPr>
              <p:cNvSpPr/>
              <p:nvPr/>
            </p:nvSpPr>
            <p:spPr>
              <a:xfrm>
                <a:off x="884323" y="3911569"/>
                <a:ext cx="129309" cy="233335"/>
              </a:xfrm>
              <a:custGeom>
                <a:avLst/>
                <a:gdLst>
                  <a:gd name="connsiteX0" fmla="*/ 0 w 129309"/>
                  <a:gd name="connsiteY0" fmla="*/ 108366 h 233335"/>
                  <a:gd name="connsiteX1" fmla="*/ 129309 w 129309"/>
                  <a:gd name="connsiteY1" fmla="*/ 233335 h 233335"/>
                  <a:gd name="connsiteX2" fmla="*/ 110088 w 129309"/>
                  <a:gd name="connsiteY2" fmla="*/ 0 h 233335"/>
                  <a:gd name="connsiteX3" fmla="*/ 0 w 129309"/>
                  <a:gd name="connsiteY3" fmla="*/ 108366 h 233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9309" h="233335">
                    <a:moveTo>
                      <a:pt x="0" y="108366"/>
                    </a:moveTo>
                    <a:cubicBezTo>
                      <a:pt x="41064" y="152061"/>
                      <a:pt x="84750" y="193135"/>
                      <a:pt x="129309" y="233335"/>
                    </a:cubicBezTo>
                    <a:cubicBezTo>
                      <a:pt x="120572" y="152061"/>
                      <a:pt x="114456" y="74283"/>
                      <a:pt x="110088" y="0"/>
                    </a:cubicBezTo>
                    <a:lnTo>
                      <a:pt x="0" y="108366"/>
                    </a:lnTo>
                    <a:close/>
                  </a:path>
                </a:pathLst>
              </a:custGeom>
              <a:solidFill>
                <a:srgbClr val="DDDFDF"/>
              </a:solidFill>
              <a:ln w="8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" name="Полилиния 10">
                <a:extLst>
                  <a:ext uri="{FF2B5EF4-FFF2-40B4-BE49-F238E27FC236}">
                    <a16:creationId xmlns:a16="http://schemas.microsoft.com/office/drawing/2014/main" id="{C41AB095-ABAF-46B5-30AD-7627D7B522DD}"/>
                  </a:ext>
                </a:extLst>
              </p:cNvPr>
              <p:cNvSpPr/>
              <p:nvPr/>
            </p:nvSpPr>
            <p:spPr>
              <a:xfrm>
                <a:off x="655411" y="2647015"/>
                <a:ext cx="553059" cy="764675"/>
              </a:xfrm>
              <a:custGeom>
                <a:avLst/>
                <a:gdLst>
                  <a:gd name="connsiteX0" fmla="*/ 407150 w 553059"/>
                  <a:gd name="connsiteY0" fmla="*/ 403748 h 764675"/>
                  <a:gd name="connsiteX1" fmla="*/ 553060 w 553059"/>
                  <a:gd name="connsiteY1" fmla="*/ 0 h 764675"/>
                  <a:gd name="connsiteX2" fmla="*/ 96982 w 553059"/>
                  <a:gd name="connsiteY2" fmla="*/ 374909 h 764675"/>
                  <a:gd name="connsiteX3" fmla="*/ 0 w 553059"/>
                  <a:gd name="connsiteY3" fmla="*/ 764675 h 764675"/>
                  <a:gd name="connsiteX4" fmla="*/ 403655 w 553059"/>
                  <a:gd name="connsiteY4" fmla="*/ 417731 h 764675"/>
                  <a:gd name="connsiteX5" fmla="*/ 407150 w 553059"/>
                  <a:gd name="connsiteY5" fmla="*/ 403748 h 764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3059" h="764675">
                    <a:moveTo>
                      <a:pt x="407150" y="403748"/>
                    </a:moveTo>
                    <a:cubicBezTo>
                      <a:pt x="451709" y="218479"/>
                      <a:pt x="508501" y="85644"/>
                      <a:pt x="553060" y="0"/>
                    </a:cubicBezTo>
                    <a:lnTo>
                      <a:pt x="96982" y="374909"/>
                    </a:lnTo>
                    <a:cubicBezTo>
                      <a:pt x="44559" y="510366"/>
                      <a:pt x="13979" y="640579"/>
                      <a:pt x="0" y="764675"/>
                    </a:cubicBezTo>
                    <a:lnTo>
                      <a:pt x="403655" y="417731"/>
                    </a:lnTo>
                    <a:cubicBezTo>
                      <a:pt x="404529" y="413362"/>
                      <a:pt x="406276" y="408992"/>
                      <a:pt x="407150" y="403748"/>
                    </a:cubicBezTo>
                    <a:close/>
                  </a:path>
                </a:pathLst>
              </a:custGeom>
              <a:solidFill>
                <a:srgbClr val="DDDFDF"/>
              </a:solidFill>
              <a:ln w="8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" name="Полилиния 11">
                <a:extLst>
                  <a:ext uri="{FF2B5EF4-FFF2-40B4-BE49-F238E27FC236}">
                    <a16:creationId xmlns:a16="http://schemas.microsoft.com/office/drawing/2014/main" id="{CC601890-F919-ADD1-EE3E-BCE53E02993B}"/>
                  </a:ext>
                </a:extLst>
              </p:cNvPr>
              <p:cNvSpPr/>
              <p:nvPr/>
            </p:nvSpPr>
            <p:spPr>
              <a:xfrm>
                <a:off x="795204" y="2448636"/>
                <a:ext cx="445593" cy="471913"/>
              </a:xfrm>
              <a:custGeom>
                <a:avLst/>
                <a:gdLst>
                  <a:gd name="connsiteX0" fmla="*/ 297062 w 445593"/>
                  <a:gd name="connsiteY0" fmla="*/ 0 h 471913"/>
                  <a:gd name="connsiteX1" fmla="*/ 0 w 445593"/>
                  <a:gd name="connsiteY1" fmla="*/ 471914 h 471913"/>
                  <a:gd name="connsiteX2" fmla="*/ 445593 w 445593"/>
                  <a:gd name="connsiteY2" fmla="*/ 105744 h 471913"/>
                  <a:gd name="connsiteX3" fmla="*/ 297062 w 445593"/>
                  <a:gd name="connsiteY3" fmla="*/ 0 h 47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5593" h="471913">
                    <a:moveTo>
                      <a:pt x="297062" y="0"/>
                    </a:moveTo>
                    <a:cubicBezTo>
                      <a:pt x="166005" y="162548"/>
                      <a:pt x="69023" y="319853"/>
                      <a:pt x="0" y="471914"/>
                    </a:cubicBezTo>
                    <a:lnTo>
                      <a:pt x="445593" y="105744"/>
                    </a:lnTo>
                    <a:cubicBezTo>
                      <a:pt x="394044" y="78652"/>
                      <a:pt x="344243" y="42822"/>
                      <a:pt x="297062" y="0"/>
                    </a:cubicBezTo>
                    <a:close/>
                  </a:path>
                </a:pathLst>
              </a:custGeom>
              <a:solidFill>
                <a:srgbClr val="DDDFDF"/>
              </a:solidFill>
              <a:ln w="8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" name="Полилиния 12">
                <a:extLst>
                  <a:ext uri="{FF2B5EF4-FFF2-40B4-BE49-F238E27FC236}">
                    <a16:creationId xmlns:a16="http://schemas.microsoft.com/office/drawing/2014/main" id="{4E09932D-AF93-ACFF-15BC-2CA10EC8FFB5}"/>
                  </a:ext>
                </a:extLst>
              </p:cNvPr>
              <p:cNvSpPr/>
              <p:nvPr/>
            </p:nvSpPr>
            <p:spPr>
              <a:xfrm>
                <a:off x="1040237" y="2246996"/>
                <a:ext cx="2432895" cy="2430996"/>
              </a:xfrm>
              <a:custGeom>
                <a:avLst/>
                <a:gdLst>
                  <a:gd name="connsiteX0" fmla="*/ 2051083 w 2432895"/>
                  <a:gd name="connsiteY0" fmla="*/ 528484 h 2430996"/>
                  <a:gd name="connsiteX1" fmla="*/ 2058946 w 2432895"/>
                  <a:gd name="connsiteY1" fmla="*/ 519745 h 2430996"/>
                  <a:gd name="connsiteX2" fmla="*/ 2401442 w 2432895"/>
                  <a:gd name="connsiteY2" fmla="*/ 519745 h 2430996"/>
                  <a:gd name="connsiteX3" fmla="*/ 2432895 w 2432895"/>
                  <a:gd name="connsiteY3" fmla="*/ 454201 h 2430996"/>
                  <a:gd name="connsiteX4" fmla="*/ 2388336 w 2432895"/>
                  <a:gd name="connsiteY4" fmla="*/ 164061 h 2430996"/>
                  <a:gd name="connsiteX5" fmla="*/ 2070305 w 2432895"/>
                  <a:gd name="connsiteY5" fmla="*/ 95022 h 2430996"/>
                  <a:gd name="connsiteX6" fmla="*/ 1918279 w 2432895"/>
                  <a:gd name="connsiteY6" fmla="*/ 121239 h 2430996"/>
                  <a:gd name="connsiteX7" fmla="*/ 1467443 w 2432895"/>
                  <a:gd name="connsiteY7" fmla="*/ 121239 h 2430996"/>
                  <a:gd name="connsiteX8" fmla="*/ 1281343 w 2432895"/>
                  <a:gd name="connsiteY8" fmla="*/ 28604 h 2430996"/>
                  <a:gd name="connsiteX9" fmla="*/ 740514 w 2432895"/>
                  <a:gd name="connsiteY9" fmla="*/ 28604 h 2430996"/>
                  <a:gd name="connsiteX10" fmla="*/ 86104 w 2432895"/>
                  <a:gd name="connsiteY10" fmla="*/ 163187 h 2430996"/>
                  <a:gd name="connsiteX11" fmla="*/ 536066 w 2432895"/>
                  <a:gd name="connsiteY11" fmla="*/ 322240 h 2430996"/>
                  <a:gd name="connsiteX12" fmla="*/ 542182 w 2432895"/>
                  <a:gd name="connsiteY12" fmla="*/ 372927 h 2430996"/>
                  <a:gd name="connsiteX13" fmla="*/ 474032 w 2432895"/>
                  <a:gd name="connsiteY13" fmla="*/ 377296 h 2430996"/>
                  <a:gd name="connsiteX14" fmla="*/ 264341 w 2432895"/>
                  <a:gd name="connsiteY14" fmla="*/ 337096 h 2430996"/>
                  <a:gd name="connsiteX15" fmla="*/ 70377 w 2432895"/>
                  <a:gd name="connsiteY15" fmla="*/ 820371 h 2430996"/>
                  <a:gd name="connsiteX16" fmla="*/ 30186 w 2432895"/>
                  <a:gd name="connsiteY16" fmla="*/ 1946847 h 2430996"/>
                  <a:gd name="connsiteX17" fmla="*/ 1379198 w 2432895"/>
                  <a:gd name="connsiteY17" fmla="*/ 2430996 h 2430996"/>
                  <a:gd name="connsiteX18" fmla="*/ 2021377 w 2432895"/>
                  <a:gd name="connsiteY18" fmla="*/ 2332244 h 2430996"/>
                  <a:gd name="connsiteX19" fmla="*/ 1545204 w 2432895"/>
                  <a:gd name="connsiteY19" fmla="*/ 1126241 h 2430996"/>
                  <a:gd name="connsiteX20" fmla="*/ 1432495 w 2432895"/>
                  <a:gd name="connsiteY20" fmla="*/ 1225868 h 2430996"/>
                  <a:gd name="connsiteX21" fmla="*/ 600721 w 2432895"/>
                  <a:gd name="connsiteY21" fmla="*/ 1224120 h 2430996"/>
                  <a:gd name="connsiteX22" fmla="*/ 298416 w 2432895"/>
                  <a:gd name="connsiteY22" fmla="*/ 864067 h 2430996"/>
                  <a:gd name="connsiteX23" fmla="*/ 337733 w 2432895"/>
                  <a:gd name="connsiteY23" fmla="*/ 830858 h 2430996"/>
                  <a:gd name="connsiteX24" fmla="*/ 625185 w 2432895"/>
                  <a:gd name="connsiteY24" fmla="*/ 1173433 h 2430996"/>
                  <a:gd name="connsiteX25" fmla="*/ 1413273 w 2432895"/>
                  <a:gd name="connsiteY25" fmla="*/ 1175181 h 2430996"/>
                  <a:gd name="connsiteX26" fmla="*/ 1802949 w 2432895"/>
                  <a:gd name="connsiteY26" fmla="*/ 829984 h 2430996"/>
                  <a:gd name="connsiteX27" fmla="*/ 1682376 w 2432895"/>
                  <a:gd name="connsiteY27" fmla="*/ 657823 h 2430996"/>
                  <a:gd name="connsiteX28" fmla="*/ 1682376 w 2432895"/>
                  <a:gd name="connsiteY28" fmla="*/ 271553 h 2430996"/>
                  <a:gd name="connsiteX29" fmla="*/ 1733925 w 2432895"/>
                  <a:gd name="connsiteY29" fmla="*/ 271553 h 2430996"/>
                  <a:gd name="connsiteX30" fmla="*/ 1733925 w 2432895"/>
                  <a:gd name="connsiteY30" fmla="*/ 641219 h 2430996"/>
                  <a:gd name="connsiteX31" fmla="*/ 1841392 w 2432895"/>
                  <a:gd name="connsiteY31" fmla="*/ 795902 h 2430996"/>
                  <a:gd name="connsiteX32" fmla="*/ 1841392 w 2432895"/>
                  <a:gd name="connsiteY32" fmla="*/ 795902 h 2430996"/>
                  <a:gd name="connsiteX33" fmla="*/ 1844887 w 2432895"/>
                  <a:gd name="connsiteY33" fmla="*/ 800271 h 2430996"/>
                  <a:gd name="connsiteX34" fmla="*/ 1855371 w 2432895"/>
                  <a:gd name="connsiteY34" fmla="*/ 789784 h 2430996"/>
                  <a:gd name="connsiteX35" fmla="*/ 2279996 w 2432895"/>
                  <a:gd name="connsiteY35" fmla="*/ 789784 h 2430996"/>
                  <a:gd name="connsiteX36" fmla="*/ 2386589 w 2432895"/>
                  <a:gd name="connsiteY36" fmla="*/ 683167 h 2430996"/>
                  <a:gd name="connsiteX37" fmla="*/ 2328924 w 2432895"/>
                  <a:gd name="connsiteY37" fmla="*/ 625488 h 2430996"/>
                  <a:gd name="connsiteX38" fmla="*/ 2328924 w 2432895"/>
                  <a:gd name="connsiteY38" fmla="*/ 572179 h 2430996"/>
                  <a:gd name="connsiteX39" fmla="*/ 2079042 w 2432895"/>
                  <a:gd name="connsiteY39" fmla="*/ 572179 h 2430996"/>
                  <a:gd name="connsiteX40" fmla="*/ 1860614 w 2432895"/>
                  <a:gd name="connsiteY40" fmla="*/ 686662 h 2430996"/>
                  <a:gd name="connsiteX41" fmla="*/ 1857119 w 2432895"/>
                  <a:gd name="connsiteY41" fmla="*/ 661319 h 2430996"/>
                  <a:gd name="connsiteX42" fmla="*/ 1853624 w 2432895"/>
                  <a:gd name="connsiteY42" fmla="*/ 635975 h 2430996"/>
                  <a:gd name="connsiteX43" fmla="*/ 2051083 w 2432895"/>
                  <a:gd name="connsiteY43" fmla="*/ 528484 h 2430996"/>
                  <a:gd name="connsiteX44" fmla="*/ 2104379 w 2432895"/>
                  <a:gd name="connsiteY44" fmla="*/ 164935 h 2430996"/>
                  <a:gd name="connsiteX45" fmla="*/ 2167287 w 2432895"/>
                  <a:gd name="connsiteY45" fmla="*/ 240966 h 2430996"/>
                  <a:gd name="connsiteX46" fmla="*/ 2331545 w 2432895"/>
                  <a:gd name="connsiteY46" fmla="*/ 240966 h 2430996"/>
                  <a:gd name="connsiteX47" fmla="*/ 2331545 w 2432895"/>
                  <a:gd name="connsiteY47" fmla="*/ 292527 h 2430996"/>
                  <a:gd name="connsiteX48" fmla="*/ 2143696 w 2432895"/>
                  <a:gd name="connsiteY48" fmla="*/ 292527 h 2430996"/>
                  <a:gd name="connsiteX49" fmla="*/ 2065062 w 2432895"/>
                  <a:gd name="connsiteY49" fmla="*/ 198144 h 2430996"/>
                  <a:gd name="connsiteX50" fmla="*/ 2104379 w 2432895"/>
                  <a:gd name="connsiteY50" fmla="*/ 164935 h 2430996"/>
                  <a:gd name="connsiteX51" fmla="*/ 1097863 w 2432895"/>
                  <a:gd name="connsiteY51" fmla="*/ 390405 h 2430996"/>
                  <a:gd name="connsiteX52" fmla="*/ 982533 w 2432895"/>
                  <a:gd name="connsiteY52" fmla="*/ 275048 h 2430996"/>
                  <a:gd name="connsiteX53" fmla="*/ 1097863 w 2432895"/>
                  <a:gd name="connsiteY53" fmla="*/ 159692 h 2430996"/>
                  <a:gd name="connsiteX54" fmla="*/ 1213193 w 2432895"/>
                  <a:gd name="connsiteY54" fmla="*/ 275048 h 2430996"/>
                  <a:gd name="connsiteX55" fmla="*/ 1097863 w 2432895"/>
                  <a:gd name="connsiteY55" fmla="*/ 390405 h 243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432895" h="2430996">
                    <a:moveTo>
                      <a:pt x="2051083" y="528484"/>
                    </a:moveTo>
                    <a:lnTo>
                      <a:pt x="2058946" y="519745"/>
                    </a:lnTo>
                    <a:lnTo>
                      <a:pt x="2401442" y="519745"/>
                    </a:lnTo>
                    <a:lnTo>
                      <a:pt x="2432895" y="454201"/>
                    </a:lnTo>
                    <a:lnTo>
                      <a:pt x="2388336" y="164061"/>
                    </a:lnTo>
                    <a:lnTo>
                      <a:pt x="2070305" y="95022"/>
                    </a:lnTo>
                    <a:lnTo>
                      <a:pt x="1918279" y="121239"/>
                    </a:lnTo>
                    <a:lnTo>
                      <a:pt x="1467443" y="121239"/>
                    </a:lnTo>
                    <a:lnTo>
                      <a:pt x="1281343" y="28604"/>
                    </a:lnTo>
                    <a:lnTo>
                      <a:pt x="740514" y="28604"/>
                    </a:lnTo>
                    <a:cubicBezTo>
                      <a:pt x="374429" y="-67526"/>
                      <a:pt x="149011" y="104635"/>
                      <a:pt x="86104" y="163187"/>
                    </a:cubicBezTo>
                    <a:cubicBezTo>
                      <a:pt x="221529" y="287283"/>
                      <a:pt x="372682" y="340592"/>
                      <a:pt x="536066" y="322240"/>
                    </a:cubicBezTo>
                    <a:lnTo>
                      <a:pt x="542182" y="372927"/>
                    </a:lnTo>
                    <a:cubicBezTo>
                      <a:pt x="519465" y="375549"/>
                      <a:pt x="496749" y="377296"/>
                      <a:pt x="474032" y="377296"/>
                    </a:cubicBezTo>
                    <a:cubicBezTo>
                      <a:pt x="402388" y="377296"/>
                      <a:pt x="331617" y="363314"/>
                      <a:pt x="264341" y="337096"/>
                    </a:cubicBezTo>
                    <a:cubicBezTo>
                      <a:pt x="226772" y="393901"/>
                      <a:pt x="135032" y="551205"/>
                      <a:pt x="70377" y="820371"/>
                    </a:cubicBezTo>
                    <a:cubicBezTo>
                      <a:pt x="11838" y="1062446"/>
                      <a:pt x="-31847" y="1436481"/>
                      <a:pt x="30186" y="1946847"/>
                    </a:cubicBezTo>
                    <a:cubicBezTo>
                      <a:pt x="397146" y="2249222"/>
                      <a:pt x="867203" y="2430996"/>
                      <a:pt x="1379198" y="2430996"/>
                    </a:cubicBezTo>
                    <a:cubicBezTo>
                      <a:pt x="1602869" y="2430996"/>
                      <a:pt x="1818676" y="2396040"/>
                      <a:pt x="2021377" y="2332244"/>
                    </a:cubicBezTo>
                    <a:lnTo>
                      <a:pt x="1545204" y="1126241"/>
                    </a:lnTo>
                    <a:lnTo>
                      <a:pt x="1432495" y="1225868"/>
                    </a:lnTo>
                    <a:lnTo>
                      <a:pt x="600721" y="1224120"/>
                    </a:lnTo>
                    <a:lnTo>
                      <a:pt x="298416" y="864067"/>
                    </a:lnTo>
                    <a:lnTo>
                      <a:pt x="337733" y="830858"/>
                    </a:lnTo>
                    <a:lnTo>
                      <a:pt x="625185" y="1173433"/>
                    </a:lnTo>
                    <a:lnTo>
                      <a:pt x="1413273" y="1175181"/>
                    </a:lnTo>
                    <a:lnTo>
                      <a:pt x="1802949" y="829984"/>
                    </a:lnTo>
                    <a:lnTo>
                      <a:pt x="1682376" y="657823"/>
                    </a:lnTo>
                    <a:lnTo>
                      <a:pt x="1682376" y="271553"/>
                    </a:lnTo>
                    <a:lnTo>
                      <a:pt x="1733925" y="271553"/>
                    </a:lnTo>
                    <a:lnTo>
                      <a:pt x="1733925" y="641219"/>
                    </a:lnTo>
                    <a:lnTo>
                      <a:pt x="1841392" y="795902"/>
                    </a:lnTo>
                    <a:lnTo>
                      <a:pt x="1841392" y="795902"/>
                    </a:lnTo>
                    <a:lnTo>
                      <a:pt x="1844887" y="800271"/>
                    </a:lnTo>
                    <a:lnTo>
                      <a:pt x="1855371" y="789784"/>
                    </a:lnTo>
                    <a:lnTo>
                      <a:pt x="2279996" y="789784"/>
                    </a:lnTo>
                    <a:lnTo>
                      <a:pt x="2386589" y="683167"/>
                    </a:lnTo>
                    <a:lnTo>
                      <a:pt x="2328924" y="625488"/>
                    </a:lnTo>
                    <a:lnTo>
                      <a:pt x="2328924" y="572179"/>
                    </a:lnTo>
                    <a:lnTo>
                      <a:pt x="2079042" y="572179"/>
                    </a:lnTo>
                    <a:cubicBezTo>
                      <a:pt x="1989923" y="667436"/>
                      <a:pt x="1865856" y="685788"/>
                      <a:pt x="1860614" y="686662"/>
                    </a:cubicBezTo>
                    <a:lnTo>
                      <a:pt x="1857119" y="661319"/>
                    </a:lnTo>
                    <a:lnTo>
                      <a:pt x="1853624" y="635975"/>
                    </a:lnTo>
                    <a:cubicBezTo>
                      <a:pt x="1856245" y="634227"/>
                      <a:pt x="1973323" y="616749"/>
                      <a:pt x="2051083" y="528484"/>
                    </a:cubicBezTo>
                    <a:close/>
                    <a:moveTo>
                      <a:pt x="2104379" y="164935"/>
                    </a:moveTo>
                    <a:lnTo>
                      <a:pt x="2167287" y="240966"/>
                    </a:lnTo>
                    <a:lnTo>
                      <a:pt x="2331545" y="240966"/>
                    </a:lnTo>
                    <a:lnTo>
                      <a:pt x="2331545" y="292527"/>
                    </a:lnTo>
                    <a:lnTo>
                      <a:pt x="2143696" y="292527"/>
                    </a:lnTo>
                    <a:lnTo>
                      <a:pt x="2065062" y="198144"/>
                    </a:lnTo>
                    <a:lnTo>
                      <a:pt x="2104379" y="164935"/>
                    </a:lnTo>
                    <a:close/>
                    <a:moveTo>
                      <a:pt x="1097863" y="390405"/>
                    </a:moveTo>
                    <a:cubicBezTo>
                      <a:pt x="1034082" y="390405"/>
                      <a:pt x="982533" y="338844"/>
                      <a:pt x="982533" y="275048"/>
                    </a:cubicBezTo>
                    <a:cubicBezTo>
                      <a:pt x="982533" y="211253"/>
                      <a:pt x="1034082" y="159692"/>
                      <a:pt x="1097863" y="159692"/>
                    </a:cubicBezTo>
                    <a:cubicBezTo>
                      <a:pt x="1161644" y="159692"/>
                      <a:pt x="1213193" y="211253"/>
                      <a:pt x="1213193" y="275048"/>
                    </a:cubicBezTo>
                    <a:cubicBezTo>
                      <a:pt x="1213193" y="338844"/>
                      <a:pt x="1161644" y="390405"/>
                      <a:pt x="1097863" y="390405"/>
                    </a:cubicBezTo>
                    <a:close/>
                  </a:path>
                </a:pathLst>
              </a:custGeom>
              <a:solidFill>
                <a:srgbClr val="DDDFDF"/>
              </a:solidFill>
              <a:ln w="8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14" name="Рисунок 9">
              <a:extLst>
                <a:ext uri="{FF2B5EF4-FFF2-40B4-BE49-F238E27FC236}">
                  <a16:creationId xmlns:a16="http://schemas.microsoft.com/office/drawing/2014/main" id="{1F7DD908-23A4-EEBD-796F-E580AF18923D}"/>
                </a:ext>
              </a:extLst>
            </p:cNvPr>
            <p:cNvGrpSpPr/>
            <p:nvPr/>
          </p:nvGrpSpPr>
          <p:grpSpPr>
            <a:xfrm>
              <a:off x="-559049" y="749746"/>
              <a:ext cx="3421765" cy="2514252"/>
              <a:chOff x="-559049" y="749746"/>
              <a:chExt cx="3421765" cy="2514252"/>
            </a:xfrm>
            <a:solidFill>
              <a:srgbClr val="0061AF"/>
            </a:solidFill>
          </p:grpSpPr>
          <p:grpSp>
            <p:nvGrpSpPr>
              <p:cNvPr id="15" name="Рисунок 9">
                <a:extLst>
                  <a:ext uri="{FF2B5EF4-FFF2-40B4-BE49-F238E27FC236}">
                    <a16:creationId xmlns:a16="http://schemas.microsoft.com/office/drawing/2014/main" id="{43508015-572A-B2D2-F30B-CA9242B57139}"/>
                  </a:ext>
                </a:extLst>
              </p:cNvPr>
              <p:cNvGrpSpPr/>
              <p:nvPr/>
            </p:nvGrpSpPr>
            <p:grpSpPr>
              <a:xfrm>
                <a:off x="-559049" y="749746"/>
                <a:ext cx="3421765" cy="2514252"/>
                <a:chOff x="-559049" y="749746"/>
                <a:chExt cx="3421765" cy="2514252"/>
              </a:xfrm>
              <a:solidFill>
                <a:srgbClr val="0061AF"/>
              </a:solidFill>
            </p:grpSpPr>
            <p:grpSp>
              <p:nvGrpSpPr>
                <p:cNvPr id="16" name="Рисунок 9">
                  <a:extLst>
                    <a:ext uri="{FF2B5EF4-FFF2-40B4-BE49-F238E27FC236}">
                      <a16:creationId xmlns:a16="http://schemas.microsoft.com/office/drawing/2014/main" id="{69E39F60-C10E-23E0-414D-276761B3D28A}"/>
                    </a:ext>
                  </a:extLst>
                </p:cNvPr>
                <p:cNvGrpSpPr/>
                <p:nvPr/>
              </p:nvGrpSpPr>
              <p:grpSpPr>
                <a:xfrm>
                  <a:off x="-559049" y="749746"/>
                  <a:ext cx="3421765" cy="2514252"/>
                  <a:chOff x="-559049" y="749746"/>
                  <a:chExt cx="3421765" cy="2514252"/>
                </a:xfrm>
                <a:solidFill>
                  <a:srgbClr val="0061AF"/>
                </a:solidFill>
              </p:grpSpPr>
              <p:sp>
                <p:nvSpPr>
                  <p:cNvPr id="17" name="Полилиния 16">
                    <a:extLst>
                      <a:ext uri="{FF2B5EF4-FFF2-40B4-BE49-F238E27FC236}">
                        <a16:creationId xmlns:a16="http://schemas.microsoft.com/office/drawing/2014/main" id="{E50F1761-C0A1-288A-1AAC-D471F6F51494}"/>
                      </a:ext>
                    </a:extLst>
                  </p:cNvPr>
                  <p:cNvSpPr/>
                  <p:nvPr/>
                </p:nvSpPr>
                <p:spPr>
                  <a:xfrm>
                    <a:off x="-559049" y="749746"/>
                    <a:ext cx="8737" cy="87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37" h="8739"/>
                    </a:pathLst>
                  </a:custGeom>
                  <a:solidFill>
                    <a:srgbClr val="0061AF"/>
                  </a:solidFill>
                  <a:ln w="873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18" name="Рисунок 9">
                    <a:extLst>
                      <a:ext uri="{FF2B5EF4-FFF2-40B4-BE49-F238E27FC236}">
                        <a16:creationId xmlns:a16="http://schemas.microsoft.com/office/drawing/2014/main" id="{E42CC3FF-5DEA-05DD-482A-2577DB8F56BC}"/>
                      </a:ext>
                    </a:extLst>
                  </p:cNvPr>
                  <p:cNvGrpSpPr/>
                  <p:nvPr/>
                </p:nvGrpSpPr>
                <p:grpSpPr>
                  <a:xfrm>
                    <a:off x="1432601" y="2174227"/>
                    <a:ext cx="1430114" cy="1089771"/>
                    <a:chOff x="1432601" y="2174227"/>
                    <a:chExt cx="1430114" cy="1089771"/>
                  </a:xfrm>
                  <a:solidFill>
                    <a:srgbClr val="0061AF"/>
                  </a:solidFill>
                </p:grpSpPr>
                <p:grpSp>
                  <p:nvGrpSpPr>
                    <p:cNvPr id="19" name="Рисунок 9">
                      <a:extLst>
                        <a:ext uri="{FF2B5EF4-FFF2-40B4-BE49-F238E27FC236}">
                          <a16:creationId xmlns:a16="http://schemas.microsoft.com/office/drawing/2014/main" id="{025A062A-7655-B940-3EB9-11DB8EB10E1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61483" y="2174227"/>
                      <a:ext cx="969850" cy="1089771"/>
                      <a:chOff x="1661483" y="2174227"/>
                      <a:chExt cx="969850" cy="1089771"/>
                    </a:xfrm>
                    <a:solidFill>
                      <a:srgbClr val="0061AF"/>
                    </a:solidFill>
                  </p:grpSpPr>
                  <p:sp>
                    <p:nvSpPr>
                      <p:cNvPr id="20" name="Полилиния 19">
                        <a:extLst>
                          <a:ext uri="{FF2B5EF4-FFF2-40B4-BE49-F238E27FC236}">
                            <a16:creationId xmlns:a16="http://schemas.microsoft.com/office/drawing/2014/main" id="{927B6F5D-9927-466B-51B4-18599D9305F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43423" y="2250257"/>
                        <a:ext cx="239397" cy="462301"/>
                      </a:xfrm>
                      <a:custGeom>
                        <a:avLst/>
                        <a:gdLst>
                          <a:gd name="connsiteX0" fmla="*/ 76013 w 239397"/>
                          <a:gd name="connsiteY0" fmla="*/ 406370 h 462301"/>
                          <a:gd name="connsiteX1" fmla="*/ 239397 w 239397"/>
                          <a:gd name="connsiteY1" fmla="*/ 4370 h 462301"/>
                          <a:gd name="connsiteX2" fmla="*/ 199206 w 239397"/>
                          <a:gd name="connsiteY2" fmla="*/ 0 h 462301"/>
                          <a:gd name="connsiteX3" fmla="*/ 41064 w 239397"/>
                          <a:gd name="connsiteY3" fmla="*/ 388018 h 462301"/>
                          <a:gd name="connsiteX4" fmla="*/ 0 w 239397"/>
                          <a:gd name="connsiteY4" fmla="*/ 462301 h 462301"/>
                          <a:gd name="connsiteX5" fmla="*/ 57665 w 239397"/>
                          <a:gd name="connsiteY5" fmla="*/ 442201 h 462301"/>
                          <a:gd name="connsiteX6" fmla="*/ 76013 w 239397"/>
                          <a:gd name="connsiteY6" fmla="*/ 406370 h 46230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39397" h="462301">
                            <a:moveTo>
                              <a:pt x="76013" y="406370"/>
                            </a:moveTo>
                            <a:cubicBezTo>
                              <a:pt x="148531" y="269166"/>
                              <a:pt x="205322" y="124970"/>
                              <a:pt x="239397" y="4370"/>
                            </a:cubicBezTo>
                            <a:cubicBezTo>
                              <a:pt x="226291" y="2622"/>
                              <a:pt x="213186" y="1748"/>
                              <a:pt x="199206" y="0"/>
                            </a:cubicBezTo>
                            <a:cubicBezTo>
                              <a:pt x="166005" y="113609"/>
                              <a:pt x="112709" y="251687"/>
                              <a:pt x="41064" y="388018"/>
                            </a:cubicBezTo>
                            <a:cubicBezTo>
                              <a:pt x="27959" y="413362"/>
                              <a:pt x="13979" y="437831"/>
                              <a:pt x="0" y="462301"/>
                            </a:cubicBezTo>
                            <a:cubicBezTo>
                              <a:pt x="19222" y="456184"/>
                              <a:pt x="38443" y="449192"/>
                              <a:pt x="57665" y="442201"/>
                            </a:cubicBezTo>
                            <a:cubicBezTo>
                              <a:pt x="63781" y="429966"/>
                              <a:pt x="69897" y="417731"/>
                              <a:pt x="76013" y="40637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873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1" name="Полилиния 20">
                        <a:extLst>
                          <a:ext uri="{FF2B5EF4-FFF2-40B4-BE49-F238E27FC236}">
                            <a16:creationId xmlns:a16="http://schemas.microsoft.com/office/drawing/2014/main" id="{04B0E1E5-8AFE-13E2-6CBF-0725CB6C4B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702991" y="2339396"/>
                        <a:ext cx="233281" cy="464048"/>
                      </a:xfrm>
                      <a:custGeom>
                        <a:avLst/>
                        <a:gdLst>
                          <a:gd name="connsiteX0" fmla="*/ 207070 w 233281"/>
                          <a:gd name="connsiteY0" fmla="*/ 48065 h 464048"/>
                          <a:gd name="connsiteX1" fmla="*/ 233281 w 233281"/>
                          <a:gd name="connsiteY1" fmla="*/ 0 h 464048"/>
                          <a:gd name="connsiteX2" fmla="*/ 177364 w 233281"/>
                          <a:gd name="connsiteY2" fmla="*/ 18352 h 464048"/>
                          <a:gd name="connsiteX3" fmla="*/ 171248 w 233281"/>
                          <a:gd name="connsiteY3" fmla="*/ 29713 h 464048"/>
                          <a:gd name="connsiteX4" fmla="*/ 0 w 233281"/>
                          <a:gd name="connsiteY4" fmla="*/ 461427 h 464048"/>
                          <a:gd name="connsiteX5" fmla="*/ 40191 w 233281"/>
                          <a:gd name="connsiteY5" fmla="*/ 464049 h 464048"/>
                          <a:gd name="connsiteX6" fmla="*/ 207070 w 233281"/>
                          <a:gd name="connsiteY6" fmla="*/ 48065 h 46404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33281" h="464048">
                            <a:moveTo>
                              <a:pt x="207070" y="48065"/>
                            </a:moveTo>
                            <a:cubicBezTo>
                              <a:pt x="215807" y="31461"/>
                              <a:pt x="224544" y="15730"/>
                              <a:pt x="233281" y="0"/>
                            </a:cubicBezTo>
                            <a:cubicBezTo>
                              <a:pt x="214060" y="6118"/>
                              <a:pt x="195711" y="12235"/>
                              <a:pt x="177364" y="18352"/>
                            </a:cubicBezTo>
                            <a:cubicBezTo>
                              <a:pt x="175616" y="21848"/>
                              <a:pt x="172995" y="25344"/>
                              <a:pt x="171248" y="29713"/>
                            </a:cubicBezTo>
                            <a:cubicBezTo>
                              <a:pt x="90866" y="181774"/>
                              <a:pt x="33201" y="330340"/>
                              <a:pt x="0" y="461427"/>
                            </a:cubicBezTo>
                            <a:cubicBezTo>
                              <a:pt x="13106" y="462301"/>
                              <a:pt x="26211" y="463175"/>
                              <a:pt x="40191" y="464049"/>
                            </a:cubicBezTo>
                            <a:cubicBezTo>
                              <a:pt x="72518" y="341701"/>
                              <a:pt x="127562" y="199253"/>
                              <a:pt x="207070" y="48065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873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22" name="Рисунок 9">
                        <a:extLst>
                          <a:ext uri="{FF2B5EF4-FFF2-40B4-BE49-F238E27FC236}">
                            <a16:creationId xmlns:a16="http://schemas.microsoft.com/office/drawing/2014/main" id="{0DC0E97B-D7BE-A663-52FA-8877530EB53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661483" y="2174227"/>
                        <a:ext cx="969850" cy="676409"/>
                        <a:chOff x="1661483" y="2174227"/>
                        <a:chExt cx="969850" cy="676409"/>
                      </a:xfrm>
                      <a:solidFill>
                        <a:srgbClr val="0061AF"/>
                      </a:solidFill>
                    </p:grpSpPr>
                    <p:sp>
                      <p:nvSpPr>
                        <p:cNvPr id="23" name="Полилиния 22">
                          <a:extLst>
                            <a:ext uri="{FF2B5EF4-FFF2-40B4-BE49-F238E27FC236}">
                              <a16:creationId xmlns:a16="http://schemas.microsoft.com/office/drawing/2014/main" id="{EEAABD29-2B22-49AF-3679-C8D69CEF517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814827" y="2577975"/>
                          <a:ext cx="488405" cy="263922"/>
                        </a:xfrm>
                        <a:custGeom>
                          <a:avLst/>
                          <a:gdLst>
                            <a:gd name="connsiteX0" fmla="*/ 17474 w 488405"/>
                            <a:gd name="connsiteY0" fmla="*/ 0 h 263922"/>
                            <a:gd name="connsiteX1" fmla="*/ 0 w 488405"/>
                            <a:gd name="connsiteY1" fmla="*/ 41948 h 263922"/>
                            <a:gd name="connsiteX2" fmla="*/ 211438 w 488405"/>
                            <a:gd name="connsiteY2" fmla="*/ 181774 h 263922"/>
                            <a:gd name="connsiteX3" fmla="*/ 463941 w 488405"/>
                            <a:gd name="connsiteY3" fmla="*/ 263922 h 263922"/>
                            <a:gd name="connsiteX4" fmla="*/ 488405 w 488405"/>
                            <a:gd name="connsiteY4" fmla="*/ 225470 h 263922"/>
                            <a:gd name="connsiteX5" fmla="*/ 228912 w 488405"/>
                            <a:gd name="connsiteY5" fmla="*/ 144196 h 263922"/>
                            <a:gd name="connsiteX6" fmla="*/ 17474 w 488405"/>
                            <a:gd name="connsiteY6" fmla="*/ 0 h 26392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488405" h="263922">
                              <a:moveTo>
                                <a:pt x="17474" y="0"/>
                              </a:moveTo>
                              <a:cubicBezTo>
                                <a:pt x="11358" y="13983"/>
                                <a:pt x="5242" y="27965"/>
                                <a:pt x="0" y="41948"/>
                              </a:cubicBezTo>
                              <a:cubicBezTo>
                                <a:pt x="57665" y="93509"/>
                                <a:pt x="129309" y="141574"/>
                                <a:pt x="211438" y="181774"/>
                              </a:cubicBezTo>
                              <a:cubicBezTo>
                                <a:pt x="296188" y="222848"/>
                                <a:pt x="382686" y="250814"/>
                                <a:pt x="463941" y="263922"/>
                              </a:cubicBezTo>
                              <a:cubicBezTo>
                                <a:pt x="472678" y="251687"/>
                                <a:pt x="480542" y="238579"/>
                                <a:pt x="488405" y="225470"/>
                              </a:cubicBezTo>
                              <a:cubicBezTo>
                                <a:pt x="406276" y="214983"/>
                                <a:pt x="316284" y="187018"/>
                                <a:pt x="228912" y="144196"/>
                              </a:cubicBezTo>
                              <a:cubicBezTo>
                                <a:pt x="146784" y="103996"/>
                                <a:pt x="74266" y="53309"/>
                                <a:pt x="17474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8733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4" name="Полилиния 23">
                          <a:extLst>
                            <a:ext uri="{FF2B5EF4-FFF2-40B4-BE49-F238E27FC236}">
                              <a16:creationId xmlns:a16="http://schemas.microsoft.com/office/drawing/2014/main" id="{3D2D399E-D96A-F47E-7CB6-35C9497B952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661483" y="2174227"/>
                          <a:ext cx="969850" cy="676409"/>
                        </a:xfrm>
                        <a:custGeom>
                          <a:avLst/>
                          <a:gdLst>
                            <a:gd name="connsiteX0" fmla="*/ 899494 w 969850"/>
                            <a:gd name="connsiteY0" fmla="*/ 318979 h 676409"/>
                            <a:gd name="connsiteX1" fmla="*/ 605927 w 969850"/>
                            <a:gd name="connsiteY1" fmla="*/ 90887 h 676409"/>
                            <a:gd name="connsiteX2" fmla="*/ 253821 w 969850"/>
                            <a:gd name="connsiteY2" fmla="*/ 0 h 676409"/>
                            <a:gd name="connsiteX3" fmla="*/ 16171 w 969850"/>
                            <a:gd name="connsiteY3" fmla="*/ 109239 h 676409"/>
                            <a:gd name="connsiteX4" fmla="*/ 121890 w 969850"/>
                            <a:gd name="connsiteY4" fmla="*/ 415984 h 676409"/>
                            <a:gd name="connsiteX5" fmla="*/ 139364 w 969850"/>
                            <a:gd name="connsiteY5" fmla="*/ 373162 h 676409"/>
                            <a:gd name="connsiteX6" fmla="*/ 52867 w 969850"/>
                            <a:gd name="connsiteY6" fmla="*/ 127592 h 676409"/>
                            <a:gd name="connsiteX7" fmla="*/ 252947 w 969850"/>
                            <a:gd name="connsiteY7" fmla="*/ 41948 h 676409"/>
                            <a:gd name="connsiteX8" fmla="*/ 586705 w 969850"/>
                            <a:gd name="connsiteY8" fmla="*/ 128465 h 676409"/>
                            <a:gd name="connsiteX9" fmla="*/ 864545 w 969850"/>
                            <a:gd name="connsiteY9" fmla="*/ 344322 h 676409"/>
                            <a:gd name="connsiteX10" fmla="*/ 915221 w 969850"/>
                            <a:gd name="connsiteY10" fmla="*/ 548819 h 676409"/>
                            <a:gd name="connsiteX11" fmla="*/ 715141 w 969850"/>
                            <a:gd name="connsiteY11" fmla="*/ 634462 h 676409"/>
                            <a:gd name="connsiteX12" fmla="*/ 685434 w 969850"/>
                            <a:gd name="connsiteY12" fmla="*/ 633588 h 676409"/>
                            <a:gd name="connsiteX13" fmla="*/ 660097 w 969850"/>
                            <a:gd name="connsiteY13" fmla="*/ 673788 h 676409"/>
                            <a:gd name="connsiteX14" fmla="*/ 715141 w 969850"/>
                            <a:gd name="connsiteY14" fmla="*/ 676410 h 676409"/>
                            <a:gd name="connsiteX15" fmla="*/ 952790 w 969850"/>
                            <a:gd name="connsiteY15" fmla="*/ 567171 h 676409"/>
                            <a:gd name="connsiteX16" fmla="*/ 899494 w 969850"/>
                            <a:gd name="connsiteY16" fmla="*/ 318979 h 67640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969850" h="676409">
                              <a:moveTo>
                                <a:pt x="899494" y="318979"/>
                              </a:moveTo>
                              <a:cubicBezTo>
                                <a:pt x="833965" y="231587"/>
                                <a:pt x="729120" y="150313"/>
                                <a:pt x="605927" y="90887"/>
                              </a:cubicBezTo>
                              <a:cubicBezTo>
                                <a:pt x="486228" y="32335"/>
                                <a:pt x="361287" y="0"/>
                                <a:pt x="253821" y="0"/>
                              </a:cubicBezTo>
                              <a:cubicBezTo>
                                <a:pt x="134996" y="0"/>
                                <a:pt x="51119" y="38452"/>
                                <a:pt x="16171" y="109239"/>
                              </a:cubicBezTo>
                              <a:cubicBezTo>
                                <a:pt x="-26641" y="196631"/>
                                <a:pt x="17918" y="311114"/>
                                <a:pt x="121890" y="415984"/>
                              </a:cubicBezTo>
                              <a:cubicBezTo>
                                <a:pt x="128006" y="402001"/>
                                <a:pt x="133248" y="387144"/>
                                <a:pt x="139364" y="373162"/>
                              </a:cubicBezTo>
                              <a:cubicBezTo>
                                <a:pt x="58109" y="285770"/>
                                <a:pt x="21413" y="193135"/>
                                <a:pt x="52867" y="127592"/>
                              </a:cubicBezTo>
                              <a:cubicBezTo>
                                <a:pt x="79078" y="73409"/>
                                <a:pt x="152470" y="41948"/>
                                <a:pt x="252947" y="41948"/>
                              </a:cubicBezTo>
                              <a:cubicBezTo>
                                <a:pt x="354298" y="41948"/>
                                <a:pt x="473122" y="72535"/>
                                <a:pt x="586705" y="128465"/>
                              </a:cubicBezTo>
                              <a:cubicBezTo>
                                <a:pt x="703782" y="186144"/>
                                <a:pt x="802512" y="262174"/>
                                <a:pt x="864545" y="344322"/>
                              </a:cubicBezTo>
                              <a:cubicBezTo>
                                <a:pt x="923084" y="422101"/>
                                <a:pt x="941432" y="494636"/>
                                <a:pt x="915221" y="548819"/>
                              </a:cubicBezTo>
                              <a:cubicBezTo>
                                <a:pt x="889009" y="603001"/>
                                <a:pt x="815617" y="634462"/>
                                <a:pt x="715141" y="634462"/>
                              </a:cubicBezTo>
                              <a:cubicBezTo>
                                <a:pt x="705530" y="634462"/>
                                <a:pt x="695045" y="633588"/>
                                <a:pt x="685434" y="633588"/>
                              </a:cubicBezTo>
                              <a:cubicBezTo>
                                <a:pt x="676697" y="646697"/>
                                <a:pt x="668834" y="660680"/>
                                <a:pt x="660097" y="673788"/>
                              </a:cubicBezTo>
                              <a:cubicBezTo>
                                <a:pt x="678445" y="675536"/>
                                <a:pt x="696793" y="676410"/>
                                <a:pt x="715141" y="676410"/>
                              </a:cubicBezTo>
                              <a:cubicBezTo>
                                <a:pt x="833965" y="676410"/>
                                <a:pt x="917842" y="637958"/>
                                <a:pt x="952790" y="567171"/>
                              </a:cubicBezTo>
                              <a:cubicBezTo>
                                <a:pt x="987739" y="498131"/>
                                <a:pt x="968517" y="410740"/>
                                <a:pt x="899494" y="31897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61AF"/>
                        </a:solidFill>
                        <a:ln w="8733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5" name="Полилиния 24">
                        <a:extLst>
                          <a:ext uri="{FF2B5EF4-FFF2-40B4-BE49-F238E27FC236}">
                            <a16:creationId xmlns:a16="http://schemas.microsoft.com/office/drawing/2014/main" id="{0DBCBCF5-5683-E889-AC26-2452CE4FFD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69489" y="2745767"/>
                        <a:ext cx="699271" cy="518231"/>
                      </a:xfrm>
                      <a:custGeom>
                        <a:avLst/>
                        <a:gdLst>
                          <a:gd name="connsiteX0" fmla="*/ 641606 w 699271"/>
                          <a:gd name="connsiteY0" fmla="*/ 19226 h 518231"/>
                          <a:gd name="connsiteX1" fmla="*/ 150580 w 699271"/>
                          <a:gd name="connsiteY1" fmla="*/ 478905 h 518231"/>
                          <a:gd name="connsiteX2" fmla="*/ 106021 w 699271"/>
                          <a:gd name="connsiteY2" fmla="*/ 468418 h 518231"/>
                          <a:gd name="connsiteX3" fmla="*/ 64082 w 699271"/>
                          <a:gd name="connsiteY3" fmla="*/ 97879 h 518231"/>
                          <a:gd name="connsiteX4" fmla="*/ 23891 w 699271"/>
                          <a:gd name="connsiteY4" fmla="*/ 95257 h 518231"/>
                          <a:gd name="connsiteX5" fmla="*/ 87673 w 699271"/>
                          <a:gd name="connsiteY5" fmla="*/ 503375 h 518231"/>
                          <a:gd name="connsiteX6" fmla="*/ 150580 w 699271"/>
                          <a:gd name="connsiteY6" fmla="*/ 518232 h 518231"/>
                          <a:gd name="connsiteX7" fmla="*/ 699271 w 699271"/>
                          <a:gd name="connsiteY7" fmla="*/ 0 h 518231"/>
                          <a:gd name="connsiteX8" fmla="*/ 641606 w 699271"/>
                          <a:gd name="connsiteY8" fmla="*/ 19226 h 5182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699271" h="518231">
                            <a:moveTo>
                              <a:pt x="641606" y="19226"/>
                            </a:moveTo>
                            <a:cubicBezTo>
                              <a:pt x="475601" y="288392"/>
                              <a:pt x="276394" y="478905"/>
                              <a:pt x="150580" y="478905"/>
                            </a:cubicBezTo>
                            <a:cubicBezTo>
                              <a:pt x="133979" y="478905"/>
                              <a:pt x="119126" y="475410"/>
                              <a:pt x="106021" y="468418"/>
                            </a:cubicBezTo>
                            <a:cubicBezTo>
                              <a:pt x="37871" y="432588"/>
                              <a:pt x="19523" y="293635"/>
                              <a:pt x="64082" y="97879"/>
                            </a:cubicBezTo>
                            <a:cubicBezTo>
                              <a:pt x="50103" y="97005"/>
                              <a:pt x="36997" y="96131"/>
                              <a:pt x="23891" y="95257"/>
                            </a:cubicBezTo>
                            <a:cubicBezTo>
                              <a:pt x="-21542" y="300627"/>
                              <a:pt x="-3194" y="456184"/>
                              <a:pt x="87673" y="503375"/>
                            </a:cubicBezTo>
                            <a:cubicBezTo>
                              <a:pt x="106021" y="512988"/>
                              <a:pt x="127863" y="518232"/>
                              <a:pt x="150580" y="518232"/>
                            </a:cubicBezTo>
                            <a:cubicBezTo>
                              <a:pt x="299985" y="518232"/>
                              <a:pt x="518413" y="309366"/>
                              <a:pt x="699271" y="0"/>
                            </a:cubicBezTo>
                            <a:cubicBezTo>
                              <a:pt x="680923" y="7865"/>
                              <a:pt x="660828" y="13983"/>
                              <a:pt x="641606" y="19226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873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6" name="Рисунок 9">
                      <a:extLst>
                        <a:ext uri="{FF2B5EF4-FFF2-40B4-BE49-F238E27FC236}">
                          <a16:creationId xmlns:a16="http://schemas.microsoft.com/office/drawing/2014/main" id="{09FA845A-E55C-BFF7-1C94-04318701251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432601" y="2196074"/>
                      <a:ext cx="1430114" cy="631840"/>
                      <a:chOff x="1432601" y="2196074"/>
                      <a:chExt cx="1430114" cy="631840"/>
                    </a:xfrm>
                    <a:solidFill>
                      <a:srgbClr val="0061AF"/>
                    </a:solidFill>
                  </p:grpSpPr>
                  <p:sp>
                    <p:nvSpPr>
                      <p:cNvPr id="27" name="Полилиния 26">
                        <a:extLst>
                          <a:ext uri="{FF2B5EF4-FFF2-40B4-BE49-F238E27FC236}">
                            <a16:creationId xmlns:a16="http://schemas.microsoft.com/office/drawing/2014/main" id="{03FFE3B1-A52D-116B-38CC-2E3DB6D626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03152" y="2612058"/>
                        <a:ext cx="477046" cy="174782"/>
                      </a:xfrm>
                      <a:custGeom>
                        <a:avLst/>
                        <a:gdLst>
                          <a:gd name="connsiteX0" fmla="*/ 96982 w 477046"/>
                          <a:gd name="connsiteY0" fmla="*/ 127591 h 174782"/>
                          <a:gd name="connsiteX1" fmla="*/ 0 w 477046"/>
                          <a:gd name="connsiteY1" fmla="*/ 147692 h 174782"/>
                          <a:gd name="connsiteX2" fmla="*/ 76887 w 477046"/>
                          <a:gd name="connsiteY2" fmla="*/ 174783 h 174782"/>
                          <a:gd name="connsiteX3" fmla="*/ 105719 w 477046"/>
                          <a:gd name="connsiteY3" fmla="*/ 168665 h 174782"/>
                          <a:gd name="connsiteX4" fmla="*/ 477047 w 477046"/>
                          <a:gd name="connsiteY4" fmla="*/ 40200 h 174782"/>
                          <a:gd name="connsiteX5" fmla="*/ 465689 w 477046"/>
                          <a:gd name="connsiteY5" fmla="*/ 0 h 174782"/>
                          <a:gd name="connsiteX6" fmla="*/ 96982 w 477046"/>
                          <a:gd name="connsiteY6" fmla="*/ 127591 h 1747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477046" h="174782">
                            <a:moveTo>
                              <a:pt x="96982" y="127591"/>
                            </a:moveTo>
                            <a:cubicBezTo>
                              <a:pt x="64655" y="135457"/>
                              <a:pt x="32327" y="141574"/>
                              <a:pt x="0" y="147692"/>
                            </a:cubicBezTo>
                            <a:cubicBezTo>
                              <a:pt x="26211" y="158179"/>
                              <a:pt x="51549" y="166918"/>
                              <a:pt x="76887" y="174783"/>
                            </a:cubicBezTo>
                            <a:cubicBezTo>
                              <a:pt x="86497" y="173035"/>
                              <a:pt x="96108" y="170413"/>
                              <a:pt x="105719" y="168665"/>
                            </a:cubicBezTo>
                            <a:cubicBezTo>
                              <a:pt x="242892" y="137205"/>
                              <a:pt x="370454" y="92635"/>
                              <a:pt x="477047" y="40200"/>
                            </a:cubicBezTo>
                            <a:cubicBezTo>
                              <a:pt x="474426" y="27091"/>
                              <a:pt x="470931" y="13983"/>
                              <a:pt x="465689" y="0"/>
                            </a:cubicBezTo>
                            <a:cubicBezTo>
                              <a:pt x="360843" y="51561"/>
                              <a:pt x="234155" y="96131"/>
                              <a:pt x="96982" y="127591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873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8" name="Полилиния 27">
                        <a:extLst>
                          <a:ext uri="{FF2B5EF4-FFF2-40B4-BE49-F238E27FC236}">
                            <a16:creationId xmlns:a16="http://schemas.microsoft.com/office/drawing/2014/main" id="{C5F276D1-DB54-B6A8-D2BA-7887C8EC8F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97749" y="2246762"/>
                        <a:ext cx="453456" cy="174782"/>
                      </a:xfrm>
                      <a:custGeom>
                        <a:avLst/>
                        <a:gdLst>
                          <a:gd name="connsiteX0" fmla="*/ 0 w 453456"/>
                          <a:gd name="connsiteY0" fmla="*/ 133709 h 174782"/>
                          <a:gd name="connsiteX1" fmla="*/ 9611 w 453456"/>
                          <a:gd name="connsiteY1" fmla="*/ 174783 h 174782"/>
                          <a:gd name="connsiteX2" fmla="*/ 396666 w 453456"/>
                          <a:gd name="connsiteY2" fmla="*/ 37578 h 174782"/>
                          <a:gd name="connsiteX3" fmla="*/ 453457 w 453456"/>
                          <a:gd name="connsiteY3" fmla="*/ 25343 h 174782"/>
                          <a:gd name="connsiteX4" fmla="*/ 373949 w 453456"/>
                          <a:gd name="connsiteY4" fmla="*/ 0 h 174782"/>
                          <a:gd name="connsiteX5" fmla="*/ 0 w 453456"/>
                          <a:gd name="connsiteY5" fmla="*/ 133709 h 1747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453456" h="174782">
                            <a:moveTo>
                              <a:pt x="0" y="133709"/>
                            </a:moveTo>
                            <a:cubicBezTo>
                              <a:pt x="1748" y="146818"/>
                              <a:pt x="5242" y="160800"/>
                              <a:pt x="9611" y="174783"/>
                            </a:cubicBezTo>
                            <a:cubicBezTo>
                              <a:pt x="110962" y="122348"/>
                              <a:pt x="242018" y="73409"/>
                              <a:pt x="396666" y="37578"/>
                            </a:cubicBezTo>
                            <a:cubicBezTo>
                              <a:pt x="415887" y="33209"/>
                              <a:pt x="434235" y="28839"/>
                              <a:pt x="453457" y="25343"/>
                            </a:cubicBezTo>
                            <a:cubicBezTo>
                              <a:pt x="426372" y="15730"/>
                              <a:pt x="400160" y="6991"/>
                              <a:pt x="373949" y="0"/>
                            </a:cubicBezTo>
                            <a:cubicBezTo>
                              <a:pt x="231534" y="34957"/>
                              <a:pt x="103098" y="81274"/>
                              <a:pt x="0" y="133709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873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" name="Полилиния 28">
                        <a:extLst>
                          <a:ext uri="{FF2B5EF4-FFF2-40B4-BE49-F238E27FC236}">
                            <a16:creationId xmlns:a16="http://schemas.microsoft.com/office/drawing/2014/main" id="{EC25B405-B3EF-2007-C8CC-765995FB292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432601" y="2401444"/>
                        <a:ext cx="667055" cy="426470"/>
                      </a:xfrm>
                      <a:custGeom>
                        <a:avLst/>
                        <a:gdLst>
                          <a:gd name="connsiteX0" fmla="*/ 593664 w 667055"/>
                          <a:gd name="connsiteY0" fmla="*/ 370540 h 426470"/>
                          <a:gd name="connsiteX1" fmla="*/ 387468 w 667055"/>
                          <a:gd name="connsiteY1" fmla="*/ 385396 h 426470"/>
                          <a:gd name="connsiteX2" fmla="*/ 43225 w 667055"/>
                          <a:gd name="connsiteY2" fmla="*/ 266544 h 426470"/>
                          <a:gd name="connsiteX3" fmla="*/ 238063 w 667055"/>
                          <a:gd name="connsiteY3" fmla="*/ 41074 h 426470"/>
                          <a:gd name="connsiteX4" fmla="*/ 226705 w 667055"/>
                          <a:gd name="connsiteY4" fmla="*/ 0 h 426470"/>
                          <a:gd name="connsiteX5" fmla="*/ 3034 w 667055"/>
                          <a:gd name="connsiteY5" fmla="*/ 275283 h 426470"/>
                          <a:gd name="connsiteX6" fmla="*/ 388341 w 667055"/>
                          <a:gd name="connsiteY6" fmla="*/ 426470 h 426470"/>
                          <a:gd name="connsiteX7" fmla="*/ 667056 w 667055"/>
                          <a:gd name="connsiteY7" fmla="*/ 401127 h 426470"/>
                          <a:gd name="connsiteX8" fmla="*/ 593664 w 667055"/>
                          <a:gd name="connsiteY8" fmla="*/ 370540 h 42647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667055" h="426470">
                            <a:moveTo>
                              <a:pt x="593664" y="370540"/>
                            </a:moveTo>
                            <a:cubicBezTo>
                              <a:pt x="522020" y="380153"/>
                              <a:pt x="452123" y="385396"/>
                              <a:pt x="387468" y="385396"/>
                            </a:cubicBezTo>
                            <a:cubicBezTo>
                              <a:pt x="191756" y="385396"/>
                              <a:pt x="59826" y="339953"/>
                              <a:pt x="43225" y="266544"/>
                            </a:cubicBezTo>
                            <a:cubicBezTo>
                              <a:pt x="29246" y="204496"/>
                              <a:pt x="100890" y="119726"/>
                              <a:pt x="238063" y="41074"/>
                            </a:cubicBezTo>
                            <a:cubicBezTo>
                              <a:pt x="232821" y="27091"/>
                              <a:pt x="229326" y="13983"/>
                              <a:pt x="226705" y="0"/>
                            </a:cubicBezTo>
                            <a:cubicBezTo>
                              <a:pt x="71184" y="87391"/>
                              <a:pt x="-17935" y="187892"/>
                              <a:pt x="3034" y="275283"/>
                            </a:cubicBezTo>
                            <a:cubicBezTo>
                              <a:pt x="25751" y="371414"/>
                              <a:pt x="165545" y="426470"/>
                              <a:pt x="388341" y="426470"/>
                            </a:cubicBezTo>
                            <a:cubicBezTo>
                              <a:pt x="474839" y="426470"/>
                              <a:pt x="570074" y="417731"/>
                              <a:pt x="667056" y="401127"/>
                            </a:cubicBezTo>
                            <a:cubicBezTo>
                              <a:pt x="641718" y="392388"/>
                              <a:pt x="617254" y="381901"/>
                              <a:pt x="593664" y="370540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873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0" name="Полилиния 29">
                        <a:extLst>
                          <a:ext uri="{FF2B5EF4-FFF2-40B4-BE49-F238E27FC236}">
                            <a16:creationId xmlns:a16="http://schemas.microsoft.com/office/drawing/2014/main" id="{ADCB0686-5808-1C48-93F3-67367EB76F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154701" y="2196074"/>
                        <a:ext cx="708014" cy="435209"/>
                      </a:xfrm>
                      <a:custGeom>
                        <a:avLst/>
                        <a:gdLst>
                          <a:gd name="connsiteX0" fmla="*/ 705086 w 708014"/>
                          <a:gd name="connsiteY0" fmla="*/ 151187 h 435209"/>
                          <a:gd name="connsiteX1" fmla="*/ 319779 w 708014"/>
                          <a:gd name="connsiteY1" fmla="*/ 0 h 435209"/>
                          <a:gd name="connsiteX2" fmla="*/ 0 w 708014"/>
                          <a:gd name="connsiteY2" fmla="*/ 33209 h 435209"/>
                          <a:gd name="connsiteX3" fmla="*/ 73392 w 708014"/>
                          <a:gd name="connsiteY3" fmla="*/ 62048 h 435209"/>
                          <a:gd name="connsiteX4" fmla="*/ 319779 w 708014"/>
                          <a:gd name="connsiteY4" fmla="*/ 41074 h 435209"/>
                          <a:gd name="connsiteX5" fmla="*/ 664021 w 708014"/>
                          <a:gd name="connsiteY5" fmla="*/ 159926 h 435209"/>
                          <a:gd name="connsiteX6" fmla="*/ 511122 w 708014"/>
                          <a:gd name="connsiteY6" fmla="*/ 360053 h 435209"/>
                          <a:gd name="connsiteX7" fmla="*/ 450836 w 708014"/>
                          <a:gd name="connsiteY7" fmla="*/ 395009 h 435209"/>
                          <a:gd name="connsiteX8" fmla="*/ 463941 w 708014"/>
                          <a:gd name="connsiteY8" fmla="*/ 435210 h 435209"/>
                          <a:gd name="connsiteX9" fmla="*/ 533838 w 708014"/>
                          <a:gd name="connsiteY9" fmla="*/ 395009 h 435209"/>
                          <a:gd name="connsiteX10" fmla="*/ 705086 w 708014"/>
                          <a:gd name="connsiteY10" fmla="*/ 151187 h 4352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708014" h="435209">
                            <a:moveTo>
                              <a:pt x="705086" y="151187"/>
                            </a:moveTo>
                            <a:cubicBezTo>
                              <a:pt x="683243" y="55057"/>
                              <a:pt x="542575" y="0"/>
                              <a:pt x="319779" y="0"/>
                            </a:cubicBezTo>
                            <a:cubicBezTo>
                              <a:pt x="221049" y="0"/>
                              <a:pt x="110961" y="11361"/>
                              <a:pt x="0" y="33209"/>
                            </a:cubicBezTo>
                            <a:cubicBezTo>
                              <a:pt x="24464" y="41948"/>
                              <a:pt x="48928" y="51561"/>
                              <a:pt x="73392" y="62048"/>
                            </a:cubicBezTo>
                            <a:cubicBezTo>
                              <a:pt x="159015" y="48065"/>
                              <a:pt x="242892" y="41074"/>
                              <a:pt x="319779" y="41074"/>
                            </a:cubicBezTo>
                            <a:cubicBezTo>
                              <a:pt x="515490" y="41074"/>
                              <a:pt x="647421" y="86518"/>
                              <a:pt x="664021" y="159926"/>
                            </a:cubicBezTo>
                            <a:cubicBezTo>
                              <a:pt x="677127" y="215857"/>
                              <a:pt x="621209" y="289266"/>
                              <a:pt x="511122" y="360053"/>
                            </a:cubicBezTo>
                            <a:cubicBezTo>
                              <a:pt x="492774" y="372288"/>
                              <a:pt x="471805" y="383649"/>
                              <a:pt x="450836" y="395009"/>
                            </a:cubicBezTo>
                            <a:cubicBezTo>
                              <a:pt x="456078" y="408992"/>
                              <a:pt x="460446" y="422101"/>
                              <a:pt x="463941" y="435210"/>
                            </a:cubicBezTo>
                            <a:cubicBezTo>
                              <a:pt x="488405" y="422101"/>
                              <a:pt x="511995" y="408118"/>
                              <a:pt x="533838" y="395009"/>
                            </a:cubicBezTo>
                            <a:cubicBezTo>
                              <a:pt x="661400" y="313735"/>
                              <a:pt x="722560" y="226344"/>
                              <a:pt x="705086" y="151187"/>
                            </a:cubicBezTo>
                            <a:close/>
                          </a:path>
                        </a:pathLst>
                      </a:custGeom>
                      <a:solidFill>
                        <a:srgbClr val="0061AF"/>
                      </a:solidFill>
                      <a:ln w="8733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31" name="Полилиния 30">
                  <a:extLst>
                    <a:ext uri="{FF2B5EF4-FFF2-40B4-BE49-F238E27FC236}">
                      <a16:creationId xmlns:a16="http://schemas.microsoft.com/office/drawing/2014/main" id="{3BE7FCBC-EE67-8CC0-3F3A-AC0C4633E4F3}"/>
                    </a:ext>
                  </a:extLst>
                </p:cNvPr>
                <p:cNvSpPr/>
                <p:nvPr/>
              </p:nvSpPr>
              <p:spPr>
                <a:xfrm>
                  <a:off x="2022770" y="2400570"/>
                  <a:ext cx="230659" cy="230713"/>
                </a:xfrm>
                <a:custGeom>
                  <a:avLst/>
                  <a:gdLst>
                    <a:gd name="connsiteX0" fmla="*/ 230660 w 230659"/>
                    <a:gd name="connsiteY0" fmla="*/ 115357 h 230713"/>
                    <a:gd name="connsiteX1" fmla="*/ 115330 w 230659"/>
                    <a:gd name="connsiteY1" fmla="*/ 230714 h 230713"/>
                    <a:gd name="connsiteX2" fmla="*/ 0 w 230659"/>
                    <a:gd name="connsiteY2" fmla="*/ 115357 h 230713"/>
                    <a:gd name="connsiteX3" fmla="*/ 115330 w 230659"/>
                    <a:gd name="connsiteY3" fmla="*/ 0 h 230713"/>
                    <a:gd name="connsiteX4" fmla="*/ 230660 w 230659"/>
                    <a:gd name="connsiteY4" fmla="*/ 115357 h 230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0659" h="230713">
                      <a:moveTo>
                        <a:pt x="230660" y="115357"/>
                      </a:moveTo>
                      <a:cubicBezTo>
                        <a:pt x="230660" y="179153"/>
                        <a:pt x="179111" y="230714"/>
                        <a:pt x="115330" y="230714"/>
                      </a:cubicBezTo>
                      <a:cubicBezTo>
                        <a:pt x="51549" y="230714"/>
                        <a:pt x="0" y="179153"/>
                        <a:pt x="0" y="115357"/>
                      </a:cubicBezTo>
                      <a:cubicBezTo>
                        <a:pt x="0" y="51561"/>
                        <a:pt x="51549" y="0"/>
                        <a:pt x="115330" y="0"/>
                      </a:cubicBezTo>
                      <a:cubicBezTo>
                        <a:pt x="179111" y="0"/>
                        <a:pt x="230660" y="51561"/>
                        <a:pt x="230660" y="115357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8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2" name="Рисунок 9">
                <a:extLst>
                  <a:ext uri="{FF2B5EF4-FFF2-40B4-BE49-F238E27FC236}">
                    <a16:creationId xmlns:a16="http://schemas.microsoft.com/office/drawing/2014/main" id="{10C02D20-F316-07E4-C1F3-35E35A2993C8}"/>
                  </a:ext>
                </a:extLst>
              </p:cNvPr>
              <p:cNvGrpSpPr/>
              <p:nvPr/>
            </p:nvGrpSpPr>
            <p:grpSpPr>
              <a:xfrm>
                <a:off x="1910935" y="1759991"/>
                <a:ext cx="714682" cy="543575"/>
                <a:chOff x="1910935" y="1759991"/>
                <a:chExt cx="714682" cy="543575"/>
              </a:xfrm>
              <a:solidFill>
                <a:srgbClr val="0061AF"/>
              </a:solidFill>
            </p:grpSpPr>
            <p:sp>
              <p:nvSpPr>
                <p:cNvPr id="33" name="Полилиния 32">
                  <a:extLst>
                    <a:ext uri="{FF2B5EF4-FFF2-40B4-BE49-F238E27FC236}">
                      <a16:creationId xmlns:a16="http://schemas.microsoft.com/office/drawing/2014/main" id="{0DAFBA36-07E4-8A90-396F-49A8245C9C35}"/>
                    </a:ext>
                  </a:extLst>
                </p:cNvPr>
                <p:cNvSpPr/>
                <p:nvPr/>
              </p:nvSpPr>
              <p:spPr>
                <a:xfrm>
                  <a:off x="1910935" y="2208309"/>
                  <a:ext cx="101350" cy="95256"/>
                </a:xfrm>
                <a:custGeom>
                  <a:avLst/>
                  <a:gdLst>
                    <a:gd name="connsiteX0" fmla="*/ 55918 w 101350"/>
                    <a:gd name="connsiteY0" fmla="*/ 78652 h 95256"/>
                    <a:gd name="connsiteX1" fmla="*/ 101350 w 101350"/>
                    <a:gd name="connsiteY1" fmla="*/ 6118 h 95256"/>
                    <a:gd name="connsiteX2" fmla="*/ 56791 w 101350"/>
                    <a:gd name="connsiteY2" fmla="*/ 0 h 95256"/>
                    <a:gd name="connsiteX3" fmla="*/ 0 w 101350"/>
                    <a:gd name="connsiteY3" fmla="*/ 95257 h 95256"/>
                    <a:gd name="connsiteX4" fmla="*/ 55918 w 101350"/>
                    <a:gd name="connsiteY4" fmla="*/ 78652 h 952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350" h="95256">
                      <a:moveTo>
                        <a:pt x="55918" y="78652"/>
                      </a:moveTo>
                      <a:cubicBezTo>
                        <a:pt x="70770" y="54183"/>
                        <a:pt x="85624" y="29713"/>
                        <a:pt x="101350" y="6118"/>
                      </a:cubicBezTo>
                      <a:cubicBezTo>
                        <a:pt x="86497" y="3496"/>
                        <a:pt x="71644" y="1748"/>
                        <a:pt x="56791" y="0"/>
                      </a:cubicBezTo>
                      <a:cubicBezTo>
                        <a:pt x="37570" y="30587"/>
                        <a:pt x="18348" y="62048"/>
                        <a:pt x="0" y="95257"/>
                      </a:cubicBezTo>
                      <a:cubicBezTo>
                        <a:pt x="18348" y="90013"/>
                        <a:pt x="36696" y="83896"/>
                        <a:pt x="55918" y="78652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8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4" name="Полилиния 33">
                  <a:extLst>
                    <a:ext uri="{FF2B5EF4-FFF2-40B4-BE49-F238E27FC236}">
                      <a16:creationId xmlns:a16="http://schemas.microsoft.com/office/drawing/2014/main" id="{417F5222-B6C0-5D2A-3244-A63C4340BD03}"/>
                    </a:ext>
                  </a:extLst>
                </p:cNvPr>
                <p:cNvSpPr/>
                <p:nvPr/>
              </p:nvSpPr>
              <p:spPr>
                <a:xfrm>
                  <a:off x="1993938" y="1759991"/>
                  <a:ext cx="631680" cy="463174"/>
                </a:xfrm>
                <a:custGeom>
                  <a:avLst/>
                  <a:gdLst>
                    <a:gd name="connsiteX0" fmla="*/ 43686 w 631680"/>
                    <a:gd name="connsiteY0" fmla="*/ 416857 h 463174"/>
                    <a:gd name="connsiteX1" fmla="*/ 480542 w 631680"/>
                    <a:gd name="connsiteY1" fmla="*/ 40200 h 463174"/>
                    <a:gd name="connsiteX2" fmla="*/ 525101 w 631680"/>
                    <a:gd name="connsiteY2" fmla="*/ 50687 h 463174"/>
                    <a:gd name="connsiteX3" fmla="*/ 558302 w 631680"/>
                    <a:gd name="connsiteY3" fmla="*/ 458805 h 463174"/>
                    <a:gd name="connsiteX4" fmla="*/ 598493 w 631680"/>
                    <a:gd name="connsiteY4" fmla="*/ 463175 h 463174"/>
                    <a:gd name="connsiteX5" fmla="*/ 544323 w 631680"/>
                    <a:gd name="connsiteY5" fmla="*/ 14857 h 463174"/>
                    <a:gd name="connsiteX6" fmla="*/ 481415 w 631680"/>
                    <a:gd name="connsiteY6" fmla="*/ 0 h 463174"/>
                    <a:gd name="connsiteX7" fmla="*/ 0 w 631680"/>
                    <a:gd name="connsiteY7" fmla="*/ 409866 h 463174"/>
                    <a:gd name="connsiteX8" fmla="*/ 43686 w 631680"/>
                    <a:gd name="connsiteY8" fmla="*/ 416857 h 463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31680" h="463174">
                      <a:moveTo>
                        <a:pt x="43686" y="416857"/>
                      </a:moveTo>
                      <a:cubicBezTo>
                        <a:pt x="197459" y="192261"/>
                        <a:pt x="368706" y="40200"/>
                        <a:pt x="480542" y="40200"/>
                      </a:cubicBezTo>
                      <a:cubicBezTo>
                        <a:pt x="497142" y="40200"/>
                        <a:pt x="511995" y="43696"/>
                        <a:pt x="525101" y="50687"/>
                      </a:cubicBezTo>
                      <a:cubicBezTo>
                        <a:pt x="597619" y="89139"/>
                        <a:pt x="613346" y="243822"/>
                        <a:pt x="558302" y="458805"/>
                      </a:cubicBezTo>
                      <a:cubicBezTo>
                        <a:pt x="572282" y="459679"/>
                        <a:pt x="585387" y="461427"/>
                        <a:pt x="598493" y="463175"/>
                      </a:cubicBezTo>
                      <a:cubicBezTo>
                        <a:pt x="655284" y="238579"/>
                        <a:pt x="640431" y="65544"/>
                        <a:pt x="544323" y="14857"/>
                      </a:cubicBezTo>
                      <a:cubicBezTo>
                        <a:pt x="525101" y="5243"/>
                        <a:pt x="504132" y="0"/>
                        <a:pt x="481415" y="0"/>
                      </a:cubicBezTo>
                      <a:cubicBezTo>
                        <a:pt x="350358" y="0"/>
                        <a:pt x="166005" y="160800"/>
                        <a:pt x="0" y="409866"/>
                      </a:cubicBezTo>
                      <a:cubicBezTo>
                        <a:pt x="13979" y="411614"/>
                        <a:pt x="28832" y="414236"/>
                        <a:pt x="43686" y="416857"/>
                      </a:cubicBezTo>
                      <a:close/>
                    </a:path>
                  </a:pathLst>
                </a:custGeom>
                <a:solidFill>
                  <a:srgbClr val="0061AF"/>
                </a:solidFill>
                <a:ln w="873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35" name="Полилиния 34">
              <a:extLst>
                <a:ext uri="{FF2B5EF4-FFF2-40B4-BE49-F238E27FC236}">
                  <a16:creationId xmlns:a16="http://schemas.microsoft.com/office/drawing/2014/main" id="{2D33F38E-D062-2F76-5822-C11E86F4885F}"/>
                </a:ext>
              </a:extLst>
            </p:cNvPr>
            <p:cNvSpPr/>
            <p:nvPr/>
          </p:nvSpPr>
          <p:spPr>
            <a:xfrm>
              <a:off x="3115784" y="3758634"/>
              <a:ext cx="2029633" cy="772540"/>
            </a:xfrm>
            <a:custGeom>
              <a:avLst/>
              <a:gdLst>
                <a:gd name="connsiteX0" fmla="*/ 0 w 2029633"/>
                <a:gd name="connsiteY0" fmla="*/ 0 h 772540"/>
                <a:gd name="connsiteX1" fmla="*/ 2029634 w 2029633"/>
                <a:gd name="connsiteY1" fmla="*/ 0 h 772540"/>
                <a:gd name="connsiteX2" fmla="*/ 2029634 w 2029633"/>
                <a:gd name="connsiteY2" fmla="*/ 772541 h 772540"/>
                <a:gd name="connsiteX3" fmla="*/ 0 w 2029633"/>
                <a:gd name="connsiteY3" fmla="*/ 772541 h 77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633" h="772540">
                  <a:moveTo>
                    <a:pt x="0" y="0"/>
                  </a:moveTo>
                  <a:lnTo>
                    <a:pt x="2029634" y="0"/>
                  </a:lnTo>
                  <a:lnTo>
                    <a:pt x="2029634" y="772541"/>
                  </a:lnTo>
                  <a:lnTo>
                    <a:pt x="0" y="772541"/>
                  </a:lnTo>
                  <a:close/>
                </a:path>
              </a:pathLst>
            </a:custGeom>
            <a:noFill/>
            <a:ln w="8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311B46F-D481-0CDE-6127-B0348FF54811}"/>
                </a:ext>
              </a:extLst>
            </p:cNvPr>
            <p:cNvSpPr txBox="1"/>
            <p:nvPr/>
          </p:nvSpPr>
          <p:spPr>
            <a:xfrm>
              <a:off x="3024650" y="3673029"/>
              <a:ext cx="1607030" cy="327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sz="1513" b="1" spc="0" baseline="0" dirty="0">
                  <a:ln/>
                  <a:solidFill>
                    <a:srgbClr val="797D82"/>
                  </a:solidFill>
                  <a:latin typeface="AvenirNextCyr-Regular"/>
                  <a:sym typeface="AvenirNextCyr-Regular"/>
                  <a:rtl val="0"/>
                </a:rPr>
                <a:t>Национальный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464766E-1241-B849-AB0B-1B78A6A1B137}"/>
                </a:ext>
              </a:extLst>
            </p:cNvPr>
            <p:cNvSpPr txBox="1"/>
            <p:nvPr/>
          </p:nvSpPr>
          <p:spPr>
            <a:xfrm>
              <a:off x="3024650" y="3900246"/>
              <a:ext cx="2035149" cy="327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sz="1513" b="1" spc="0" baseline="0" dirty="0">
                  <a:ln/>
                  <a:solidFill>
                    <a:srgbClr val="797D82"/>
                  </a:solidFill>
                  <a:latin typeface="AvenirNextCyr-Regular"/>
                  <a:sym typeface="AvenirNextCyr-Regular"/>
                  <a:rtl val="0"/>
                </a:rPr>
                <a:t>исследовательский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0B335AE-EB7A-03FF-EECB-6142FFCB5568}"/>
                </a:ext>
              </a:extLst>
            </p:cNvPr>
            <p:cNvSpPr txBox="1"/>
            <p:nvPr/>
          </p:nvSpPr>
          <p:spPr>
            <a:xfrm>
              <a:off x="3024650" y="4128338"/>
              <a:ext cx="2192418" cy="3273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ru-RU" sz="1513" b="1" spc="0" baseline="0" dirty="0">
                  <a:ln/>
                  <a:solidFill>
                    <a:srgbClr val="797D82"/>
                  </a:solidFill>
                  <a:latin typeface="AvenirNextCyr-Regular"/>
                  <a:sym typeface="AvenirNextCyr-Regular"/>
                  <a:rtl val="0"/>
                </a:rPr>
                <a:t>ядерный университет</a:t>
              </a:r>
            </a:p>
          </p:txBody>
        </p:sp>
        <p:grpSp>
          <p:nvGrpSpPr>
            <p:cNvPr id="39" name="Рисунок 9">
              <a:extLst>
                <a:ext uri="{FF2B5EF4-FFF2-40B4-BE49-F238E27FC236}">
                  <a16:creationId xmlns:a16="http://schemas.microsoft.com/office/drawing/2014/main" id="{D926FE21-5FAD-012C-4CC5-884BAB29749C}"/>
                </a:ext>
              </a:extLst>
            </p:cNvPr>
            <p:cNvGrpSpPr/>
            <p:nvPr/>
          </p:nvGrpSpPr>
          <p:grpSpPr>
            <a:xfrm>
              <a:off x="2405456" y="2936280"/>
              <a:ext cx="2738214" cy="640579"/>
              <a:chOff x="2405456" y="2936280"/>
              <a:chExt cx="2738214" cy="640579"/>
            </a:xfrm>
            <a:solidFill>
              <a:srgbClr val="0061AF"/>
            </a:solidFill>
          </p:grpSpPr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4B36A960-0D8E-4888-E769-CB6511D60C26}"/>
                  </a:ext>
                </a:extLst>
              </p:cNvPr>
              <p:cNvSpPr/>
              <p:nvPr/>
            </p:nvSpPr>
            <p:spPr>
              <a:xfrm>
                <a:off x="2405456" y="2936280"/>
                <a:ext cx="628199" cy="640579"/>
              </a:xfrm>
              <a:custGeom>
                <a:avLst/>
                <a:gdLst>
                  <a:gd name="connsiteX0" fmla="*/ 529470 w 628199"/>
                  <a:gd name="connsiteY0" fmla="*/ 640580 h 640579"/>
                  <a:gd name="connsiteX1" fmla="*/ 529470 w 628199"/>
                  <a:gd name="connsiteY1" fmla="*/ 185270 h 640579"/>
                  <a:gd name="connsiteX2" fmla="*/ 314536 w 628199"/>
                  <a:gd name="connsiteY2" fmla="*/ 456184 h 640579"/>
                  <a:gd name="connsiteX3" fmla="*/ 98730 w 628199"/>
                  <a:gd name="connsiteY3" fmla="*/ 185270 h 640579"/>
                  <a:gd name="connsiteX4" fmla="*/ 98730 w 628199"/>
                  <a:gd name="connsiteY4" fmla="*/ 640580 h 640579"/>
                  <a:gd name="connsiteX5" fmla="*/ 0 w 628199"/>
                  <a:gd name="connsiteY5" fmla="*/ 640580 h 640579"/>
                  <a:gd name="connsiteX6" fmla="*/ 0 w 628199"/>
                  <a:gd name="connsiteY6" fmla="*/ 0 h 640579"/>
                  <a:gd name="connsiteX7" fmla="*/ 57665 w 628199"/>
                  <a:gd name="connsiteY7" fmla="*/ 0 h 640579"/>
                  <a:gd name="connsiteX8" fmla="*/ 314536 w 628199"/>
                  <a:gd name="connsiteY8" fmla="*/ 325096 h 640579"/>
                  <a:gd name="connsiteX9" fmla="*/ 571408 w 628199"/>
                  <a:gd name="connsiteY9" fmla="*/ 0 h 640579"/>
                  <a:gd name="connsiteX10" fmla="*/ 628199 w 628199"/>
                  <a:gd name="connsiteY10" fmla="*/ 0 h 640579"/>
                  <a:gd name="connsiteX11" fmla="*/ 628199 w 628199"/>
                  <a:gd name="connsiteY11" fmla="*/ 640580 h 640579"/>
                  <a:gd name="connsiteX12" fmla="*/ 529470 w 628199"/>
                  <a:gd name="connsiteY12" fmla="*/ 640580 h 640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28199" h="640579">
                    <a:moveTo>
                      <a:pt x="529470" y="640580"/>
                    </a:moveTo>
                    <a:lnTo>
                      <a:pt x="529470" y="185270"/>
                    </a:lnTo>
                    <a:lnTo>
                      <a:pt x="314536" y="456184"/>
                    </a:lnTo>
                    <a:lnTo>
                      <a:pt x="98730" y="185270"/>
                    </a:lnTo>
                    <a:lnTo>
                      <a:pt x="98730" y="640580"/>
                    </a:lnTo>
                    <a:lnTo>
                      <a:pt x="0" y="640580"/>
                    </a:lnTo>
                    <a:lnTo>
                      <a:pt x="0" y="0"/>
                    </a:lnTo>
                    <a:lnTo>
                      <a:pt x="57665" y="0"/>
                    </a:lnTo>
                    <a:lnTo>
                      <a:pt x="314536" y="325096"/>
                    </a:lnTo>
                    <a:lnTo>
                      <a:pt x="571408" y="0"/>
                    </a:lnTo>
                    <a:lnTo>
                      <a:pt x="628199" y="0"/>
                    </a:lnTo>
                    <a:lnTo>
                      <a:pt x="628199" y="640580"/>
                    </a:lnTo>
                    <a:lnTo>
                      <a:pt x="529470" y="640580"/>
                    </a:lnTo>
                    <a:close/>
                  </a:path>
                </a:pathLst>
              </a:custGeom>
              <a:solidFill>
                <a:srgbClr val="0061AF"/>
              </a:solidFill>
              <a:ln w="8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" name="Полилиния 40">
                <a:extLst>
                  <a:ext uri="{FF2B5EF4-FFF2-40B4-BE49-F238E27FC236}">
                    <a16:creationId xmlns:a16="http://schemas.microsoft.com/office/drawing/2014/main" id="{ED3E2B06-840E-8E03-18B5-770AC4422202}"/>
                  </a:ext>
                </a:extLst>
              </p:cNvPr>
              <p:cNvSpPr/>
              <p:nvPr/>
            </p:nvSpPr>
            <p:spPr>
              <a:xfrm>
                <a:off x="3114037" y="2936280"/>
                <a:ext cx="494521" cy="640579"/>
              </a:xfrm>
              <a:custGeom>
                <a:avLst/>
                <a:gdLst>
                  <a:gd name="connsiteX0" fmla="*/ 395792 w 494521"/>
                  <a:gd name="connsiteY0" fmla="*/ 640580 h 640579"/>
                  <a:gd name="connsiteX1" fmla="*/ 395792 w 494521"/>
                  <a:gd name="connsiteY1" fmla="*/ 188766 h 640579"/>
                  <a:gd name="connsiteX2" fmla="*/ 57665 w 494521"/>
                  <a:gd name="connsiteY2" fmla="*/ 640580 h 640579"/>
                  <a:gd name="connsiteX3" fmla="*/ 0 w 494521"/>
                  <a:gd name="connsiteY3" fmla="*/ 640580 h 640579"/>
                  <a:gd name="connsiteX4" fmla="*/ 0 w 494521"/>
                  <a:gd name="connsiteY4" fmla="*/ 0 h 640579"/>
                  <a:gd name="connsiteX5" fmla="*/ 98730 w 494521"/>
                  <a:gd name="connsiteY5" fmla="*/ 0 h 640579"/>
                  <a:gd name="connsiteX6" fmla="*/ 98730 w 494521"/>
                  <a:gd name="connsiteY6" fmla="*/ 451814 h 640579"/>
                  <a:gd name="connsiteX7" fmla="*/ 436856 w 494521"/>
                  <a:gd name="connsiteY7" fmla="*/ 0 h 640579"/>
                  <a:gd name="connsiteX8" fmla="*/ 494521 w 494521"/>
                  <a:gd name="connsiteY8" fmla="*/ 0 h 640579"/>
                  <a:gd name="connsiteX9" fmla="*/ 494521 w 494521"/>
                  <a:gd name="connsiteY9" fmla="*/ 640580 h 640579"/>
                  <a:gd name="connsiteX10" fmla="*/ 395792 w 494521"/>
                  <a:gd name="connsiteY10" fmla="*/ 640580 h 640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4521" h="640579">
                    <a:moveTo>
                      <a:pt x="395792" y="640580"/>
                    </a:moveTo>
                    <a:lnTo>
                      <a:pt x="395792" y="188766"/>
                    </a:lnTo>
                    <a:lnTo>
                      <a:pt x="57665" y="640580"/>
                    </a:lnTo>
                    <a:lnTo>
                      <a:pt x="0" y="640580"/>
                    </a:lnTo>
                    <a:lnTo>
                      <a:pt x="0" y="0"/>
                    </a:lnTo>
                    <a:lnTo>
                      <a:pt x="98730" y="0"/>
                    </a:lnTo>
                    <a:lnTo>
                      <a:pt x="98730" y="451814"/>
                    </a:lnTo>
                    <a:lnTo>
                      <a:pt x="436856" y="0"/>
                    </a:lnTo>
                    <a:lnTo>
                      <a:pt x="494521" y="0"/>
                    </a:lnTo>
                    <a:lnTo>
                      <a:pt x="494521" y="640580"/>
                    </a:lnTo>
                    <a:lnTo>
                      <a:pt x="395792" y="640580"/>
                    </a:lnTo>
                    <a:close/>
                  </a:path>
                </a:pathLst>
              </a:custGeom>
              <a:solidFill>
                <a:srgbClr val="0061AF"/>
              </a:solidFill>
              <a:ln w="8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2" name="Полилиния 41">
                <a:extLst>
                  <a:ext uri="{FF2B5EF4-FFF2-40B4-BE49-F238E27FC236}">
                    <a16:creationId xmlns:a16="http://schemas.microsoft.com/office/drawing/2014/main" id="{523F54CE-09D8-C61C-9527-1E3F1AE3F6B7}"/>
                  </a:ext>
                </a:extLst>
              </p:cNvPr>
              <p:cNvSpPr/>
              <p:nvPr/>
            </p:nvSpPr>
            <p:spPr>
              <a:xfrm>
                <a:off x="4649149" y="2936280"/>
                <a:ext cx="494521" cy="640579"/>
              </a:xfrm>
              <a:custGeom>
                <a:avLst/>
                <a:gdLst>
                  <a:gd name="connsiteX0" fmla="*/ 395792 w 494521"/>
                  <a:gd name="connsiteY0" fmla="*/ 640580 h 640579"/>
                  <a:gd name="connsiteX1" fmla="*/ 395792 w 494521"/>
                  <a:gd name="connsiteY1" fmla="*/ 188766 h 640579"/>
                  <a:gd name="connsiteX2" fmla="*/ 57665 w 494521"/>
                  <a:gd name="connsiteY2" fmla="*/ 640580 h 640579"/>
                  <a:gd name="connsiteX3" fmla="*/ 0 w 494521"/>
                  <a:gd name="connsiteY3" fmla="*/ 640580 h 640579"/>
                  <a:gd name="connsiteX4" fmla="*/ 0 w 494521"/>
                  <a:gd name="connsiteY4" fmla="*/ 0 h 640579"/>
                  <a:gd name="connsiteX5" fmla="*/ 98730 w 494521"/>
                  <a:gd name="connsiteY5" fmla="*/ 0 h 640579"/>
                  <a:gd name="connsiteX6" fmla="*/ 98730 w 494521"/>
                  <a:gd name="connsiteY6" fmla="*/ 451814 h 640579"/>
                  <a:gd name="connsiteX7" fmla="*/ 436856 w 494521"/>
                  <a:gd name="connsiteY7" fmla="*/ 0 h 640579"/>
                  <a:gd name="connsiteX8" fmla="*/ 494521 w 494521"/>
                  <a:gd name="connsiteY8" fmla="*/ 0 h 640579"/>
                  <a:gd name="connsiteX9" fmla="*/ 494521 w 494521"/>
                  <a:gd name="connsiteY9" fmla="*/ 640580 h 640579"/>
                  <a:gd name="connsiteX10" fmla="*/ 395792 w 494521"/>
                  <a:gd name="connsiteY10" fmla="*/ 640580 h 640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4521" h="640579">
                    <a:moveTo>
                      <a:pt x="395792" y="640580"/>
                    </a:moveTo>
                    <a:lnTo>
                      <a:pt x="395792" y="188766"/>
                    </a:lnTo>
                    <a:lnTo>
                      <a:pt x="57665" y="640580"/>
                    </a:lnTo>
                    <a:lnTo>
                      <a:pt x="0" y="640580"/>
                    </a:lnTo>
                    <a:lnTo>
                      <a:pt x="0" y="0"/>
                    </a:lnTo>
                    <a:lnTo>
                      <a:pt x="98730" y="0"/>
                    </a:lnTo>
                    <a:lnTo>
                      <a:pt x="98730" y="451814"/>
                    </a:lnTo>
                    <a:lnTo>
                      <a:pt x="436856" y="0"/>
                    </a:lnTo>
                    <a:lnTo>
                      <a:pt x="494521" y="0"/>
                    </a:lnTo>
                    <a:lnTo>
                      <a:pt x="494521" y="640580"/>
                    </a:lnTo>
                    <a:lnTo>
                      <a:pt x="395792" y="640580"/>
                    </a:lnTo>
                    <a:close/>
                  </a:path>
                </a:pathLst>
              </a:custGeom>
              <a:solidFill>
                <a:srgbClr val="0061AF"/>
              </a:solidFill>
              <a:ln w="87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43" name="Полилиния 42">
              <a:extLst>
                <a:ext uri="{FF2B5EF4-FFF2-40B4-BE49-F238E27FC236}">
                  <a16:creationId xmlns:a16="http://schemas.microsoft.com/office/drawing/2014/main" id="{CAF272E0-D08F-10AA-C285-310D62F0D42C}"/>
                </a:ext>
              </a:extLst>
            </p:cNvPr>
            <p:cNvSpPr/>
            <p:nvPr/>
          </p:nvSpPr>
          <p:spPr>
            <a:xfrm>
              <a:off x="3647875" y="2936280"/>
              <a:ext cx="963704" cy="638831"/>
            </a:xfrm>
            <a:custGeom>
              <a:avLst/>
              <a:gdLst>
                <a:gd name="connsiteX0" fmla="*/ 706833 w 963704"/>
                <a:gd name="connsiteY0" fmla="*/ 22722 h 638831"/>
                <a:gd name="connsiteX1" fmla="*/ 530343 w 963704"/>
                <a:gd name="connsiteY1" fmla="*/ 117979 h 638831"/>
                <a:gd name="connsiteX2" fmla="*/ 530343 w 963704"/>
                <a:gd name="connsiteY2" fmla="*/ 0 h 638831"/>
                <a:gd name="connsiteX3" fmla="*/ 431614 w 963704"/>
                <a:gd name="connsiteY3" fmla="*/ 0 h 638831"/>
                <a:gd name="connsiteX4" fmla="*/ 431614 w 963704"/>
                <a:gd name="connsiteY4" fmla="*/ 287518 h 638831"/>
                <a:gd name="connsiteX5" fmla="*/ 265608 w 963704"/>
                <a:gd name="connsiteY5" fmla="*/ 457931 h 638831"/>
                <a:gd name="connsiteX6" fmla="*/ 99603 w 963704"/>
                <a:gd name="connsiteY6" fmla="*/ 287518 h 638831"/>
                <a:gd name="connsiteX7" fmla="*/ 265608 w 963704"/>
                <a:gd name="connsiteY7" fmla="*/ 116231 h 638831"/>
                <a:gd name="connsiteX8" fmla="*/ 388802 w 963704"/>
                <a:gd name="connsiteY8" fmla="*/ 170414 h 638831"/>
                <a:gd name="connsiteX9" fmla="*/ 388802 w 963704"/>
                <a:gd name="connsiteY9" fmla="*/ 69913 h 638831"/>
                <a:gd name="connsiteX10" fmla="*/ 255998 w 963704"/>
                <a:gd name="connsiteY10" fmla="*/ 22722 h 638831"/>
                <a:gd name="connsiteX11" fmla="*/ 0 w 963704"/>
                <a:gd name="connsiteY11" fmla="*/ 286644 h 638831"/>
                <a:gd name="connsiteX12" fmla="*/ 255998 w 963704"/>
                <a:gd name="connsiteY12" fmla="*/ 549693 h 638831"/>
                <a:gd name="connsiteX13" fmla="*/ 432488 w 963704"/>
                <a:gd name="connsiteY13" fmla="*/ 455310 h 638831"/>
                <a:gd name="connsiteX14" fmla="*/ 432488 w 963704"/>
                <a:gd name="connsiteY14" fmla="*/ 638832 h 638831"/>
                <a:gd name="connsiteX15" fmla="*/ 532964 w 963704"/>
                <a:gd name="connsiteY15" fmla="*/ 638832 h 638831"/>
                <a:gd name="connsiteX16" fmla="*/ 532964 w 963704"/>
                <a:gd name="connsiteY16" fmla="*/ 272661 h 638831"/>
                <a:gd name="connsiteX17" fmla="*/ 532964 w 963704"/>
                <a:gd name="connsiteY17" fmla="*/ 272661 h 638831"/>
                <a:gd name="connsiteX18" fmla="*/ 698970 w 963704"/>
                <a:gd name="connsiteY18" fmla="*/ 114483 h 638831"/>
                <a:gd name="connsiteX19" fmla="*/ 864975 w 963704"/>
                <a:gd name="connsiteY19" fmla="*/ 285770 h 638831"/>
                <a:gd name="connsiteX20" fmla="*/ 698970 w 963704"/>
                <a:gd name="connsiteY20" fmla="*/ 456184 h 638831"/>
                <a:gd name="connsiteX21" fmla="*/ 577524 w 963704"/>
                <a:gd name="connsiteY21" fmla="*/ 403749 h 638831"/>
                <a:gd name="connsiteX22" fmla="*/ 577524 w 963704"/>
                <a:gd name="connsiteY22" fmla="*/ 505123 h 638831"/>
                <a:gd name="connsiteX23" fmla="*/ 708580 w 963704"/>
                <a:gd name="connsiteY23" fmla="*/ 549693 h 638831"/>
                <a:gd name="connsiteX24" fmla="*/ 963705 w 963704"/>
                <a:gd name="connsiteY24" fmla="*/ 286644 h 638831"/>
                <a:gd name="connsiteX25" fmla="*/ 706833 w 963704"/>
                <a:gd name="connsiteY25" fmla="*/ 22722 h 63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63704" h="638831">
                  <a:moveTo>
                    <a:pt x="706833" y="22722"/>
                  </a:moveTo>
                  <a:cubicBezTo>
                    <a:pt x="630820" y="22722"/>
                    <a:pt x="565292" y="62048"/>
                    <a:pt x="530343" y="117979"/>
                  </a:cubicBezTo>
                  <a:lnTo>
                    <a:pt x="530343" y="0"/>
                  </a:lnTo>
                  <a:lnTo>
                    <a:pt x="431614" y="0"/>
                  </a:lnTo>
                  <a:lnTo>
                    <a:pt x="431614" y="287518"/>
                  </a:lnTo>
                  <a:cubicBezTo>
                    <a:pt x="431614" y="386270"/>
                    <a:pt x="358222" y="457931"/>
                    <a:pt x="265608" y="457931"/>
                  </a:cubicBezTo>
                  <a:cubicBezTo>
                    <a:pt x="172121" y="457931"/>
                    <a:pt x="99603" y="386270"/>
                    <a:pt x="99603" y="287518"/>
                  </a:cubicBezTo>
                  <a:cubicBezTo>
                    <a:pt x="99603" y="188766"/>
                    <a:pt x="172995" y="116231"/>
                    <a:pt x="265608" y="116231"/>
                  </a:cubicBezTo>
                  <a:cubicBezTo>
                    <a:pt x="314536" y="116231"/>
                    <a:pt x="358222" y="136331"/>
                    <a:pt x="388802" y="170414"/>
                  </a:cubicBezTo>
                  <a:lnTo>
                    <a:pt x="388802" y="69913"/>
                  </a:lnTo>
                  <a:cubicBezTo>
                    <a:pt x="352980" y="41074"/>
                    <a:pt x="306673" y="22722"/>
                    <a:pt x="255998" y="22722"/>
                  </a:cubicBezTo>
                  <a:cubicBezTo>
                    <a:pt x="103098" y="22722"/>
                    <a:pt x="0" y="139827"/>
                    <a:pt x="0" y="286644"/>
                  </a:cubicBezTo>
                  <a:cubicBezTo>
                    <a:pt x="0" y="433462"/>
                    <a:pt x="103098" y="549693"/>
                    <a:pt x="255998" y="549693"/>
                  </a:cubicBezTo>
                  <a:cubicBezTo>
                    <a:pt x="332011" y="549693"/>
                    <a:pt x="397539" y="511240"/>
                    <a:pt x="432488" y="455310"/>
                  </a:cubicBezTo>
                  <a:lnTo>
                    <a:pt x="432488" y="638832"/>
                  </a:lnTo>
                  <a:lnTo>
                    <a:pt x="532964" y="638832"/>
                  </a:lnTo>
                  <a:lnTo>
                    <a:pt x="532964" y="272661"/>
                  </a:lnTo>
                  <a:lnTo>
                    <a:pt x="532964" y="272661"/>
                  </a:lnTo>
                  <a:cubicBezTo>
                    <a:pt x="539081" y="180900"/>
                    <a:pt x="609851" y="114483"/>
                    <a:pt x="698970" y="114483"/>
                  </a:cubicBezTo>
                  <a:cubicBezTo>
                    <a:pt x="792457" y="114483"/>
                    <a:pt x="864975" y="187018"/>
                    <a:pt x="864975" y="285770"/>
                  </a:cubicBezTo>
                  <a:cubicBezTo>
                    <a:pt x="864975" y="384523"/>
                    <a:pt x="791583" y="456184"/>
                    <a:pt x="698970" y="456184"/>
                  </a:cubicBezTo>
                  <a:cubicBezTo>
                    <a:pt x="650042" y="456184"/>
                    <a:pt x="607230" y="436084"/>
                    <a:pt x="577524" y="403749"/>
                  </a:cubicBezTo>
                  <a:lnTo>
                    <a:pt x="577524" y="505123"/>
                  </a:lnTo>
                  <a:cubicBezTo>
                    <a:pt x="612472" y="532214"/>
                    <a:pt x="657905" y="549693"/>
                    <a:pt x="708580" y="549693"/>
                  </a:cubicBezTo>
                  <a:cubicBezTo>
                    <a:pt x="860607" y="549693"/>
                    <a:pt x="963705" y="433462"/>
                    <a:pt x="963705" y="286644"/>
                  </a:cubicBezTo>
                  <a:cubicBezTo>
                    <a:pt x="961957" y="139827"/>
                    <a:pt x="858859" y="22722"/>
                    <a:pt x="706833" y="22722"/>
                  </a:cubicBezTo>
                  <a:close/>
                </a:path>
              </a:pathLst>
            </a:custGeom>
            <a:solidFill>
              <a:srgbClr val="0061AF"/>
            </a:solidFill>
            <a:ln w="87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655702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F8D01-42DE-221A-9135-DC04FCD40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0B6FAC-52D6-F1AE-9DB6-3987647AE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2532C2-DDEB-7AF1-9CAE-840FE2949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0486-262A-4914-80BB-B2BFD1147832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F737BA-E4F4-A9BE-E626-AB2CD32D5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22EE52-ED1D-8B11-0F3C-B42F8C217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44CE-6CE1-4601-9D84-63232E759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607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96418E-114E-C8AF-9943-2AF08676D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86C220-88DB-CB34-0066-0A8254BB2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3A355E-43D6-C8E3-006F-FBF6139E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0486-262A-4914-80BB-B2BFD1147832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456D76-BA07-21DB-9B71-F5F01E3F5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84B191-BE93-021D-AA69-0AAAC36A5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44CE-6CE1-4601-9D84-63232E759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3705F1-71EE-2EB5-D983-F10051C73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B81FE1-2CBD-6ABA-4AF3-E4A896D07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B2D548-F479-5EB7-0AEA-84948C441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E3B1F2-4D6B-D2B4-404D-042FFDEC0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0486-262A-4914-80BB-B2BFD1147832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8C01F1-D02E-1791-564B-100209AF0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48E76A-9969-3273-81FC-C1DA271A0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44CE-6CE1-4601-9D84-63232E759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453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84828-3270-6EFF-694F-D23C3377A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B6111A-45DB-FFE4-6C9B-B00C1774A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DA981E-A5D9-F2BB-B516-98F951E4EA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A5EFD1D-43EF-C81D-C19D-FD9BAE52AC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762919-741B-5D7D-9483-F2D65DF3AA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813EDA3-87D0-C8B3-50AC-5F9CE480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0486-262A-4914-80BB-B2BFD1147832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9A145B9-18A7-51D3-C21B-2D18337C4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B9575A5-98F8-84BE-D4DF-6CDA15F1A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44CE-6CE1-4601-9D84-63232E759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446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11A8B5-4ABD-179E-603A-7589EF726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0B5947C-2FD4-01CD-1D57-9F0726179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0486-262A-4914-80BB-B2BFD1147832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69FF88-506E-5EA8-1BDD-7E667599B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71E3238-6BF8-0391-E3FE-A81C6F90C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44CE-6CE1-4601-9D84-63232E759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780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65581C6-A360-7FC9-64A8-2375DB01B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0486-262A-4914-80BB-B2BFD1147832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EF173C7-D367-87B0-C8DD-53B9BF647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D78F311-0122-639B-9B77-AFF672620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44CE-6CE1-4601-9D84-63232E759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05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60CB0D-6DE4-07DB-3A03-19CC68C1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3A38A0-2BA0-56A2-6D7D-525101B57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51EAE8-1131-FDDE-6330-F8AD68E84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1FDFB8-AB69-6E6F-EB27-E2F9237DB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0486-262A-4914-80BB-B2BFD1147832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FE7F7D-6DF3-FD17-3FF9-7077A0976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1D71A5-4A7E-2BE1-904C-52759C06E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44CE-6CE1-4601-9D84-63232E759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76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3A0B3-05B2-19F9-704A-4181D643B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57B824C-2E60-D6C7-C50D-D4021A4DFC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CA4F96-21D7-2668-675C-A37B0F7B8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77420A-150E-A383-C252-844104083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E0486-262A-4914-80BB-B2BFD1147832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3109A0-67E1-97B6-A240-A4F5C60C0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9BA0AB-25FB-9B9F-9D60-5A08D884E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44CE-6CE1-4601-9D84-63232E759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88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E37BB5-2F59-E57B-FDAC-2503B3BDF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E50BDE-EA82-1711-E5F1-6F4B3113D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7DD0CB-2173-461E-88A1-710477F24E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CE0486-262A-4914-80BB-B2BFD1147832}" type="datetimeFigureOut">
              <a:rPr lang="ru-RU" smtClean="0"/>
              <a:t>24.12.2025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8A274D-3211-7E3F-5D8C-BB1CD8DB64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6EA65A-880E-B6F3-EEE0-ABAEA22238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7544CE-6CE1-4601-9D84-63232E759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99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52D8A648-79A2-1225-FDF9-16DFDBA673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0193" y="2076131"/>
            <a:ext cx="10765031" cy="1938992"/>
          </a:xfrm>
        </p:spPr>
        <p:txBody>
          <a:bodyPr/>
          <a:lstStyle/>
          <a:p>
            <a:r>
              <a:rPr lang="ru-RU" sz="4000" dirty="0"/>
              <a:t>Моделирование неравновесных процессов в физике реакторных антинейтрино и её приложениях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EF3DA74F-1C4C-B362-4779-D3DCF6F8D8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1986" y="4949791"/>
            <a:ext cx="9450081" cy="1354217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</a:rPr>
              <a:t>Научный руководитель:    Попов Д. В </a:t>
            </a:r>
          </a:p>
          <a:p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Студент:                                   Фахрутдинов Э. А.</a:t>
            </a:r>
          </a:p>
        </p:txBody>
      </p:sp>
    </p:spTree>
    <p:extLst>
      <p:ext uri="{BB962C8B-B14F-4D97-AF65-F5344CB8AC3E}">
        <p14:creationId xmlns:p14="http://schemas.microsoft.com/office/powerpoint/2010/main" val="4262614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D53A1-91DC-C72C-28CE-340855AC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результатов расчёта модели</a:t>
            </a:r>
          </a:p>
        </p:txBody>
      </p:sp>
      <p:pic>
        <p:nvPicPr>
          <p:cNvPr id="5" name="Рисунок 4" descr="Изображение выглядит как текст, линия, диаграмма, Граф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296E5D5-ADB6-A8C0-99D8-9072E5B98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166" y="882321"/>
            <a:ext cx="9659045" cy="572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27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Изображение выглядит как текст, линия, диаграмма, Граф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8269424-A3DB-D346-107F-CAC9AADCD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44" y="2040650"/>
            <a:ext cx="5308423" cy="2583165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линия, диаграмма, Граф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4EE6DA0-1D52-C515-CCA8-719CC56A37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" r="9106"/>
          <a:stretch/>
        </p:blipFill>
        <p:spPr>
          <a:xfrm>
            <a:off x="6242633" y="882321"/>
            <a:ext cx="5745080" cy="39783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D53A1-91DC-C72C-28CE-340855AC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результатов расчёта модели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8D0DDB-3C2E-7A88-C86D-9C948448B07D}"/>
              </a:ext>
            </a:extLst>
          </p:cNvPr>
          <p:cNvSpPr txBox="1"/>
          <p:nvPr/>
        </p:nvSpPr>
        <p:spPr>
          <a:xfrm>
            <a:off x="153744" y="4766258"/>
            <a:ext cx="55432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График 1 – неравновесная поправка связанная с накоплением продуктов деления за реакторную компанию (до 3 %)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E8AD166-29E4-9804-F9E0-4F6ED380B415}"/>
              </a:ext>
            </a:extLst>
          </p:cNvPr>
          <p:cNvCxnSpPr>
            <a:cxnSpLocks/>
          </p:cNvCxnSpPr>
          <p:nvPr/>
        </p:nvCxnSpPr>
        <p:spPr>
          <a:xfrm flipH="1">
            <a:off x="153744" y="4832635"/>
            <a:ext cx="1" cy="17486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Стрелка: влево-вправо 9">
            <a:extLst>
              <a:ext uri="{FF2B5EF4-FFF2-40B4-BE49-F238E27FC236}">
                <a16:creationId xmlns:a16="http://schemas.microsoft.com/office/drawing/2014/main" id="{9084F076-DFF2-8B81-2C77-531449B0D13C}"/>
              </a:ext>
            </a:extLst>
          </p:cNvPr>
          <p:cNvSpPr/>
          <p:nvPr/>
        </p:nvSpPr>
        <p:spPr>
          <a:xfrm>
            <a:off x="5097038" y="5607693"/>
            <a:ext cx="1016668" cy="198521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8CD25A9E-8FC1-A63C-A786-14462E58EDFF}"/>
              </a:ext>
            </a:extLst>
          </p:cNvPr>
          <p:cNvCxnSpPr>
            <a:cxnSpLocks/>
          </p:cNvCxnSpPr>
          <p:nvPr/>
        </p:nvCxnSpPr>
        <p:spPr>
          <a:xfrm>
            <a:off x="6586629" y="5155532"/>
            <a:ext cx="0" cy="12031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975A8A9-51EE-7E98-5660-7E6D49F3B152}"/>
              </a:ext>
            </a:extLst>
          </p:cNvPr>
          <p:cNvSpPr txBox="1"/>
          <p:nvPr/>
        </p:nvSpPr>
        <p:spPr>
          <a:xfrm>
            <a:off x="6586629" y="5106788"/>
            <a:ext cx="5543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Спектр в той же области изменяется за тот же временной интервал на </a:t>
            </a:r>
            <a:r>
              <a:rPr lang="en-US" sz="2400" dirty="0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3%.</a:t>
            </a:r>
            <a:endParaRPr lang="ru-RU" sz="2400" dirty="0">
              <a:latin typeface="Montserrat" panose="00000500000000000000" pitchFamily="2" charset="-52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EDE3D5-45DE-B15F-94EE-6C814766C4AA}"/>
              </a:ext>
            </a:extLst>
          </p:cNvPr>
          <p:cNvSpPr txBox="1"/>
          <p:nvPr/>
        </p:nvSpPr>
        <p:spPr>
          <a:xfrm>
            <a:off x="204287" y="1394319"/>
            <a:ext cx="5950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" panose="00000500000000000000" pitchFamily="2" charset="-52"/>
              </a:rPr>
              <a:t>Расчёт В. И. Копейкина (Курчатовский Институт)</a:t>
            </a:r>
          </a:p>
        </p:txBody>
      </p:sp>
    </p:spTree>
    <p:extLst>
      <p:ext uri="{BB962C8B-B14F-4D97-AF65-F5344CB8AC3E}">
        <p14:creationId xmlns:p14="http://schemas.microsoft.com/office/powerpoint/2010/main" val="4287839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68F51-1C76-5243-1466-F5DDE928F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4FD630-40A2-A3D7-A6E2-B5A48088D3E1}"/>
              </a:ext>
            </a:extLst>
          </p:cNvPr>
          <p:cNvSpPr txBox="1"/>
          <p:nvPr/>
        </p:nvSpPr>
        <p:spPr>
          <a:xfrm>
            <a:off x="345172" y="1519963"/>
            <a:ext cx="1174791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>
                <a:effectLst/>
                <a:latin typeface="Montserrat" panose="00000500000000000000" pitchFamily="2" charset="-52"/>
              </a:rPr>
              <a:t>Проведена верификация разработанной модели по аналитическим расчётам. </a:t>
            </a:r>
          </a:p>
          <a:p>
            <a:endParaRPr lang="ru-RU" b="0" dirty="0">
              <a:effectLst/>
              <a:latin typeface="Montserrat" panose="00000500000000000000" pitchFamily="2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>
                <a:effectLst/>
                <a:latin typeface="Montserrat" panose="00000500000000000000" pitchFamily="2" charset="-52"/>
              </a:rPr>
              <a:t>С помощью верифицированной программы удалось смоделировать эксперимент по определению</a:t>
            </a:r>
            <a:r>
              <a:rPr lang="ru-RU" dirty="0">
                <a:latin typeface="Montserrat" panose="00000500000000000000" pitchFamily="2" charset="-52"/>
              </a:rPr>
              <a:t> </a:t>
            </a:r>
            <a:r>
              <a:rPr lang="ru-RU" b="0" dirty="0">
                <a:effectLst/>
                <a:latin typeface="Montserrat" panose="00000500000000000000" pitchFamily="2" charset="-52"/>
              </a:rPr>
              <a:t>характеристик нейтронного потока активационным методом и определить данные характеристики.</a:t>
            </a:r>
          </a:p>
          <a:p>
            <a:endParaRPr lang="ru-RU" b="0" dirty="0">
              <a:effectLst/>
              <a:latin typeface="Montserrat" panose="00000500000000000000" pitchFamily="2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dirty="0">
                <a:effectLst/>
                <a:latin typeface="Montserrat" panose="00000500000000000000" pitchFamily="2" charset="-52"/>
              </a:rPr>
              <a:t>В рамках разработанной модели удалось рассчитать зависимость активностей продуктов деления ядерного топлива от времени и учесть полученную зависимость при расчёте энергетических спектров. Полученные спектры были проанализированы и проведено их сравнение с теоретической моделью равновесного спектра и экспериментально полученными данными.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Montserrat" panose="00000500000000000000" pitchFamily="2" charset="-52"/>
            </a:endParaRPr>
          </a:p>
          <a:p>
            <a:r>
              <a:rPr lang="ru-RU" b="0" dirty="0">
                <a:effectLst/>
                <a:latin typeface="Montserrat" panose="00000500000000000000" pitchFamily="2" charset="-52"/>
              </a:rPr>
              <a:t>       С использованием полученной модели в будущем планируется проведение моделирования эксперимента по прецизионному измерению спектров </a:t>
            </a:r>
            <a:r>
              <a:rPr lang="ru-RU" dirty="0">
                <a:latin typeface="Montserrat" panose="00000500000000000000" pitchFamily="2" charset="-52"/>
              </a:rPr>
              <a:t>бета</a:t>
            </a:r>
            <a:r>
              <a:rPr lang="ru-RU" b="0" dirty="0">
                <a:effectLst/>
                <a:latin typeface="Montserrat" panose="00000500000000000000" pitchFamily="2" charset="-52"/>
              </a:rPr>
              <a:t>-частиц на установке ''Бета'' в НИЦ ''Курчатовский Институт‘’.</a:t>
            </a:r>
          </a:p>
          <a:p>
            <a:endParaRPr lang="ru-RU" b="0" dirty="0">
              <a:effectLst/>
              <a:latin typeface="Montserrat" panose="00000500000000000000" pitchFamily="2" charset="-52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994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9A088217-7F4A-2835-1F05-CEE281CD6C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8216" y="2779167"/>
            <a:ext cx="4457694" cy="2015936"/>
          </a:xfrm>
        </p:spPr>
        <p:txBody>
          <a:bodyPr/>
          <a:lstStyle/>
          <a:p>
            <a:r>
              <a:rPr lang="ru-RU" sz="4000" dirty="0"/>
              <a:t>Спасибо </a:t>
            </a:r>
          </a:p>
          <a:p>
            <a:r>
              <a:rPr lang="ru-RU" sz="4000" dirty="0"/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7477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D53A1-91DC-C72C-28CE-340855AC3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814" y="106438"/>
            <a:ext cx="9199890" cy="954107"/>
          </a:xfrm>
        </p:spPr>
        <p:txBody>
          <a:bodyPr/>
          <a:lstStyle/>
          <a:p>
            <a:r>
              <a:rPr lang="ru-RU" dirty="0"/>
              <a:t>Сравнение результатов расчёта модели с экспериментом</a:t>
            </a:r>
          </a:p>
        </p:txBody>
      </p:sp>
      <p:pic>
        <p:nvPicPr>
          <p:cNvPr id="5" name="Рисунок 4" descr="Изображение выглядит как текст, диаграмма, линия, Граф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E4CC4BF-A793-2B6D-7D24-AF6BCDD83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38" y="1060545"/>
            <a:ext cx="9144018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28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C8A50A-53CD-4E60-A18D-C406CF898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324132"/>
            <a:ext cx="9199890" cy="954107"/>
          </a:xfrm>
        </p:spPr>
        <p:txBody>
          <a:bodyPr/>
          <a:lstStyle/>
          <a:p>
            <a:r>
              <a:rPr lang="ru-RU" dirty="0"/>
              <a:t>Эксперимент по определению доли тепловых и </a:t>
            </a:r>
            <a:r>
              <a:rPr lang="ru-RU" dirty="0" err="1"/>
              <a:t>надтепловых</a:t>
            </a:r>
            <a:r>
              <a:rPr lang="ru-RU" dirty="0"/>
              <a:t> нейтронов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6E60F41-A0D6-2F57-35E5-A78C3891758B}"/>
              </a:ext>
            </a:extLst>
          </p:cNvPr>
          <p:cNvCxnSpPr/>
          <p:nvPr/>
        </p:nvCxnSpPr>
        <p:spPr>
          <a:xfrm>
            <a:off x="5792607" y="1792818"/>
            <a:ext cx="0" cy="45599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FBE8CD-B055-A0D3-EF4C-469327FB03BB}"/>
                  </a:ext>
                </a:extLst>
              </p:cNvPr>
              <p:cNvSpPr txBox="1"/>
              <p:nvPr/>
            </p:nvSpPr>
            <p:spPr>
              <a:xfrm>
                <a:off x="429867" y="1356384"/>
                <a:ext cx="5616002" cy="872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>
                    <a:latin typeface="Montserrat" panose="00000500000000000000" pitchFamily="2" charset="-52"/>
                  </a:rPr>
                  <a:t>Калибровка: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u-RU" b="1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63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152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𝐸𝑢</m:t>
                        </m:r>
                      </m:e>
                    </m:sPre>
                  </m:oMath>
                </a14:m>
                <a:r>
                  <a:rPr lang="en-US" sz="1600" b="1" dirty="0">
                    <a:latin typeface="Montserrat" panose="00000500000000000000" pitchFamily="2" charset="-5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ru-RU" sz="1600" dirty="0">
                    <a:latin typeface="Montserrat" panose="00000500000000000000" pitchFamily="2" charset="-52"/>
                  </a:rPr>
                  <a:t>-кванты линия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=411,1165</m:t>
                    </m:r>
                    <m:r>
                      <a:rPr lang="ru-RU" sz="1600" b="0" i="0" smtClean="0">
                        <a:latin typeface="Cambria Math" panose="02040503050406030204" pitchFamily="18" charset="0"/>
                      </a:rPr>
                      <m:t> кэВ</m:t>
                    </m:r>
                  </m:oMath>
                </a14:m>
                <a:endParaRPr lang="ru-RU" sz="1600" b="0" dirty="0">
                  <a:latin typeface="Montserrat" panose="00000500000000000000" pitchFamily="2" charset="-52"/>
                </a:endParaRPr>
              </a:p>
              <a:p>
                <a:r>
                  <a:rPr lang="ru-RU" sz="1600" dirty="0">
                    <a:latin typeface="Montserrat" panose="00000500000000000000" pitchFamily="2" charset="-52"/>
                  </a:rPr>
                  <a:t>Вероятность испускания линии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=0.02235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1600" dirty="0">
                  <a:latin typeface="Montserrat" panose="00000500000000000000" pitchFamily="2" charset="-52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FBE8CD-B055-A0D3-EF4C-469327FB0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67" y="1356384"/>
                <a:ext cx="5616002" cy="872868"/>
              </a:xfrm>
              <a:prstGeom prst="rect">
                <a:avLst/>
              </a:prstGeom>
              <a:blipFill>
                <a:blip r:embed="rId2"/>
                <a:stretch>
                  <a:fillRect l="-977" t="-2098" b="-83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 descr="Изображение выглядит как текст, линия, График, диаграмм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ADFA77-6A1F-B7C1-4778-BF60D4A8C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7" y="2208613"/>
            <a:ext cx="4722290" cy="29474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BAE024-0264-757C-F5AD-9092923EA1CC}"/>
                  </a:ext>
                </a:extLst>
              </p:cNvPr>
              <p:cNvSpPr txBox="1"/>
              <p:nvPr/>
            </p:nvSpPr>
            <p:spPr>
              <a:xfrm>
                <a:off x="1017261" y="6098789"/>
                <a:ext cx="477534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Итого:</m:t>
                    </m:r>
                  </m:oMath>
                </a14:m>
                <a:r>
                  <a:rPr lang="ru-RU" sz="2000" dirty="0">
                    <a:latin typeface="Montserrat" panose="00000500000000000000" pitchFamily="2" charset="-52"/>
                  </a:rPr>
                  <a:t> эффективность регистрации </a:t>
                </a:r>
              </a:p>
              <a:p>
                <a14:m>
                  <m:oMath xmlns:m="http://schemas.openxmlformats.org/officeDocument/2006/math">
                    <m:r>
                      <a:rPr lang="ru-R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=0.00087.</m:t>
                    </m:r>
                  </m:oMath>
                </a14:m>
                <a:r>
                  <a:rPr lang="ru-RU" sz="2000" dirty="0">
                    <a:latin typeface="Montserrat" panose="00000500000000000000" pitchFamily="2" charset="-52"/>
                  </a:rPr>
                  <a:t> </a:t>
                </a:r>
                <a:endParaRPr lang="ru-RU" sz="2000" dirty="0">
                  <a:solidFill>
                    <a:schemeClr val="tx1"/>
                  </a:solidFill>
                  <a:latin typeface="Montserrat" panose="00000500000000000000" pitchFamily="2" charset="-52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BAE024-0264-757C-F5AD-9092923EA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61" y="6098789"/>
                <a:ext cx="4775346" cy="615553"/>
              </a:xfrm>
              <a:prstGeom prst="rect">
                <a:avLst/>
              </a:prstGeom>
              <a:blipFill>
                <a:blip r:embed="rId4"/>
                <a:stretch>
                  <a:fillRect l="-1916" t="-11881" r="-2299" b="-39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440990E-A048-FF63-DCE4-E53F891A8E5A}"/>
              </a:ext>
            </a:extLst>
          </p:cNvPr>
          <p:cNvCxnSpPr>
            <a:cxnSpLocks/>
          </p:cNvCxnSpPr>
          <p:nvPr/>
        </p:nvCxnSpPr>
        <p:spPr>
          <a:xfrm>
            <a:off x="914399" y="6098789"/>
            <a:ext cx="0" cy="6035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926E9E9-A50F-0980-B512-40868D3C1315}"/>
              </a:ext>
            </a:extLst>
          </p:cNvPr>
          <p:cNvSpPr txBox="1"/>
          <p:nvPr/>
        </p:nvSpPr>
        <p:spPr>
          <a:xfrm>
            <a:off x="340856" y="5193839"/>
            <a:ext cx="534406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latin typeface="Montserrat" panose="00000500000000000000" pitchFamily="2" charset="-52"/>
              </a:rPr>
              <a:t>Рис. 1 — Результат измерения детектором γ-квантов при его калибровке с помощью образца 152Eu.</a:t>
            </a:r>
          </a:p>
        </p:txBody>
      </p:sp>
      <p:pic>
        <p:nvPicPr>
          <p:cNvPr id="26" name="Рисунок 25" descr="Изображение выглядит как текст, линия, График, диаграмм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B7AD93B-8552-F389-4502-516F76EE92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752" y="1023306"/>
            <a:ext cx="4120248" cy="296295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екст, линия, диаграмма, Граф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84A2335-E6E6-3ABB-D431-D2E8232BAA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468" y="3986259"/>
            <a:ext cx="4120248" cy="287174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B8F1764-790E-1DB1-A3B0-FB75B9470D51}"/>
              </a:ext>
            </a:extLst>
          </p:cNvPr>
          <p:cNvSpPr txBox="1"/>
          <p:nvPr/>
        </p:nvSpPr>
        <p:spPr>
          <a:xfrm>
            <a:off x="5895468" y="1356384"/>
            <a:ext cx="22799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Montserrat" panose="00000500000000000000" pitchFamily="2" charset="-52"/>
              </a:rPr>
              <a:t>Определение скорости счёта в начальный момент времени:</a:t>
            </a:r>
            <a:endParaRPr lang="ru-RU" sz="1600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34662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68F51-1C76-5243-1466-F5DDE928F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5B62C62-5292-8F77-6703-4143B2482313}"/>
              </a:ext>
            </a:extLst>
          </p:cNvPr>
          <p:cNvSpPr/>
          <p:nvPr/>
        </p:nvSpPr>
        <p:spPr>
          <a:xfrm>
            <a:off x="6280484" y="4873384"/>
            <a:ext cx="4908880" cy="13042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8D11C7B-4F40-FEE9-630F-7CC039A7A00A}"/>
              </a:ext>
            </a:extLst>
          </p:cNvPr>
          <p:cNvSpPr/>
          <p:nvPr/>
        </p:nvSpPr>
        <p:spPr>
          <a:xfrm>
            <a:off x="6280484" y="3137052"/>
            <a:ext cx="4908880" cy="8819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B815954-8421-4300-5A8D-AFCF1448285B}"/>
              </a:ext>
            </a:extLst>
          </p:cNvPr>
          <p:cNvSpPr/>
          <p:nvPr/>
        </p:nvSpPr>
        <p:spPr>
          <a:xfrm>
            <a:off x="6286500" y="1534027"/>
            <a:ext cx="4836695" cy="8819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BF88F928-587D-1653-C92C-5BA88A8EAAD4}"/>
              </a:ext>
            </a:extLst>
          </p:cNvPr>
          <p:cNvCxnSpPr/>
          <p:nvPr/>
        </p:nvCxnSpPr>
        <p:spPr>
          <a:xfrm>
            <a:off x="8698832" y="2518213"/>
            <a:ext cx="0" cy="537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ED943F22-6025-0B32-FA2E-5BF7DC73136B}"/>
              </a:ext>
            </a:extLst>
          </p:cNvPr>
          <p:cNvCxnSpPr/>
          <p:nvPr/>
        </p:nvCxnSpPr>
        <p:spPr>
          <a:xfrm>
            <a:off x="8698832" y="4210655"/>
            <a:ext cx="0" cy="537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DE156BA-965B-8730-1131-B7C59E70188E}"/>
              </a:ext>
            </a:extLst>
          </p:cNvPr>
          <p:cNvSpPr txBox="1"/>
          <p:nvPr/>
        </p:nvSpPr>
        <p:spPr>
          <a:xfrm>
            <a:off x="6344653" y="1461837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Montserrat" panose="00000500000000000000" pitchFamily="2" charset="-52"/>
              </a:rPr>
              <a:t>«Любой неравновесный процесс»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550EC9-CDE3-FE12-057C-C876EBCFBA03}"/>
              </a:ext>
            </a:extLst>
          </p:cNvPr>
          <p:cNvSpPr txBox="1"/>
          <p:nvPr/>
        </p:nvSpPr>
        <p:spPr>
          <a:xfrm>
            <a:off x="6202280" y="3158291"/>
            <a:ext cx="5197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Montserrat" panose="00000500000000000000" pitchFamily="2" charset="-52"/>
              </a:rPr>
              <a:t>Активности осколков деления выходят из равновесия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3F0C7B-5643-57CB-69AF-C29B04AF228A}"/>
              </a:ext>
            </a:extLst>
          </p:cNvPr>
          <p:cNvSpPr txBox="1"/>
          <p:nvPr/>
        </p:nvSpPr>
        <p:spPr>
          <a:xfrm>
            <a:off x="6202280" y="4925328"/>
            <a:ext cx="5197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Montserrat" panose="00000500000000000000" pitchFamily="2" charset="-52"/>
              </a:rPr>
              <a:t>Энергетический спектр антинейтрино меняется со временем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66D518A-793F-D534-8B3C-400F06555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05" y="1418354"/>
            <a:ext cx="5319961" cy="514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47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68F51-1C76-5243-1466-F5DDE928F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82" y="419259"/>
            <a:ext cx="9173513" cy="523220"/>
          </a:xfrm>
        </p:spPr>
        <p:txBody>
          <a:bodyPr/>
          <a:lstStyle/>
          <a:p>
            <a:r>
              <a:rPr lang="ru-RU" dirty="0"/>
              <a:t>Цели и задачи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B023F8-9EE9-4BB7-D843-30C216A8A83A}"/>
              </a:ext>
            </a:extLst>
          </p:cNvPr>
          <p:cNvSpPr txBox="1"/>
          <p:nvPr/>
        </p:nvSpPr>
        <p:spPr>
          <a:xfrm>
            <a:off x="258782" y="1422143"/>
            <a:ext cx="108223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Montserrat" panose="00000500000000000000" pitchFamily="2" charset="-52"/>
              </a:rPr>
              <a:t>Цель </a:t>
            </a:r>
            <a:r>
              <a:rPr lang="ru-RU" sz="2400" dirty="0">
                <a:latin typeface="Montserrat" panose="00000500000000000000" pitchFamily="2" charset="-52"/>
              </a:rPr>
              <a:t>данной работы заключается в </a:t>
            </a:r>
            <a:r>
              <a:rPr lang="ru-RU" sz="2400" b="0" dirty="0">
                <a:effectLst/>
                <a:latin typeface="Montserrat" panose="00000500000000000000" pitchFamily="2" charset="-52"/>
              </a:rPr>
              <a:t>разработке модели расчёта неравновесного энергетического спектра электронных антинейтрино и бета-частиц</a:t>
            </a:r>
          </a:p>
          <a:p>
            <a:r>
              <a:rPr lang="ru-RU" sz="2400" dirty="0">
                <a:latin typeface="Montserrat" panose="00000500000000000000" pitchFamily="2" charset="-52"/>
              </a:rPr>
              <a:t> </a:t>
            </a:r>
            <a:endParaRPr lang="ru-RU" sz="2400" b="1" dirty="0">
              <a:latin typeface="Montserrat" panose="00000500000000000000" pitchFamily="2" charset="-5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DD4D37-A633-2835-AFDA-89AF229A0EEF}"/>
              </a:ext>
            </a:extLst>
          </p:cNvPr>
          <p:cNvSpPr txBox="1"/>
          <p:nvPr/>
        </p:nvSpPr>
        <p:spPr>
          <a:xfrm>
            <a:off x="300893" y="2769219"/>
            <a:ext cx="1117723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Montserrat" panose="00000500000000000000" pitchFamily="2" charset="-52"/>
              </a:rPr>
              <a:t>Задачи: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dirty="0">
                <a:effectLst/>
                <a:latin typeface="Montserrat" panose="00000500000000000000" pitchFamily="2" charset="-52"/>
              </a:rPr>
              <a:t>Изучить методику расчёта энергетического спектра реакторных антинейтрино в динамике;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dirty="0">
                <a:effectLst/>
                <a:latin typeface="Montserrat" panose="00000500000000000000" pitchFamily="2" charset="-52"/>
              </a:rPr>
              <a:t>Верифицировать результаты расчёта используемой программы на экспериментальных данных;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dirty="0">
                <a:effectLst/>
                <a:latin typeface="Montserrat" panose="00000500000000000000" pitchFamily="2" charset="-52"/>
              </a:rPr>
              <a:t>На основе верифицированной программы реализовать алгоритм расчёта неравновесного спектра </a:t>
            </a:r>
            <a:r>
              <a:rPr lang="ru-RU" sz="2400" dirty="0">
                <a:latin typeface="Montserrat" panose="00000500000000000000" pitchFamily="2" charset="-52"/>
              </a:rPr>
              <a:t>электронных антинейтрино</a:t>
            </a:r>
            <a:r>
              <a:rPr lang="ru-RU" sz="2400" b="0" dirty="0">
                <a:effectLst/>
                <a:latin typeface="Montserrat" panose="00000500000000000000" pitchFamily="2" charset="-52"/>
              </a:rPr>
              <a:t> и </a:t>
            </a:r>
            <a:r>
              <a:rPr lang="ru-RU" sz="2400" dirty="0">
                <a:latin typeface="Montserrat" panose="00000500000000000000" pitchFamily="2" charset="-52"/>
              </a:rPr>
              <a:t>бета-</a:t>
            </a:r>
            <a:r>
              <a:rPr lang="ru-RU" sz="2400" b="0" dirty="0">
                <a:effectLst/>
                <a:latin typeface="Montserrat" panose="00000500000000000000" pitchFamily="2" charset="-52"/>
              </a:rPr>
              <a:t>частиц;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dirty="0">
                <a:effectLst/>
                <a:latin typeface="Montserrat" panose="00000500000000000000" pitchFamily="2" charset="-52"/>
              </a:rPr>
              <a:t>Провести сравнение смоделированных спектров с результатами, полученными на эксперименте.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76451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2CA10D2-2C98-00B8-FEB3-A91759FC9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59" y="1491916"/>
            <a:ext cx="7826542" cy="1046122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D70BA4A-904B-CA11-8507-FB416A1A645A}"/>
              </a:ext>
            </a:extLst>
          </p:cNvPr>
          <p:cNvSpPr/>
          <p:nvPr/>
        </p:nvSpPr>
        <p:spPr>
          <a:xfrm>
            <a:off x="5997742" y="1521995"/>
            <a:ext cx="2514600" cy="94447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68F51-1C76-5243-1466-F5DDE928F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Зависимость спектра от времени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FB50C78C-E233-2B80-8C23-13E3C80AB183}"/>
              </a:ext>
            </a:extLst>
          </p:cNvPr>
          <p:cNvCxnSpPr>
            <a:cxnSpLocks/>
          </p:cNvCxnSpPr>
          <p:nvPr/>
        </p:nvCxnSpPr>
        <p:spPr>
          <a:xfrm flipH="1" flipV="1">
            <a:off x="7423486" y="2567924"/>
            <a:ext cx="776035" cy="244909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5359AF7-1CBD-B837-5E9E-838E62D6FF25}"/>
              </a:ext>
            </a:extLst>
          </p:cNvPr>
          <p:cNvSpPr txBox="1"/>
          <p:nvPr/>
        </p:nvSpPr>
        <p:spPr>
          <a:xfrm>
            <a:off x="7578393" y="2794021"/>
            <a:ext cx="3711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Равновесный спектр </a:t>
            </a:r>
            <a:r>
              <a:rPr lang="en-US" sz="2000" b="1" dirty="0" err="1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b="1" dirty="0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2000" b="1" dirty="0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ого изотопа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2BF9CF8-D142-41D3-7E8D-82E2C76A2A12}"/>
              </a:ext>
            </a:extLst>
          </p:cNvPr>
          <p:cNvSpPr/>
          <p:nvPr/>
        </p:nvSpPr>
        <p:spPr>
          <a:xfrm>
            <a:off x="2631727" y="1521995"/>
            <a:ext cx="2583961" cy="944479"/>
          </a:xfrm>
          <a:prstGeom prst="rect">
            <a:avLst/>
          </a:prstGeom>
          <a:noFill/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A64B88CA-2223-112B-7876-FBED335710FB}"/>
              </a:ext>
            </a:extLst>
          </p:cNvPr>
          <p:cNvCxnSpPr>
            <a:cxnSpLocks/>
          </p:cNvCxnSpPr>
          <p:nvPr/>
        </p:nvCxnSpPr>
        <p:spPr>
          <a:xfrm flipV="1">
            <a:off x="3050005" y="2568117"/>
            <a:ext cx="816142" cy="157036"/>
          </a:xfrm>
          <a:prstGeom prst="straightConnector1">
            <a:avLst/>
          </a:prstGeom>
          <a:ln w="28575">
            <a:solidFill>
              <a:schemeClr val="tx2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ADFC0D4-D4E3-95F1-6B40-C72D743CDAB0}"/>
              </a:ext>
            </a:extLst>
          </p:cNvPr>
          <p:cNvSpPr txBox="1"/>
          <p:nvPr/>
        </p:nvSpPr>
        <p:spPr>
          <a:xfrm>
            <a:off x="745959" y="2794021"/>
            <a:ext cx="4415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Динамика спектра </a:t>
            </a:r>
            <a:r>
              <a:rPr lang="en-US" sz="2000" b="1" dirty="0" err="1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b="1" dirty="0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2000" b="1" dirty="0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ого изотопа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4763125-75E6-5A24-C3FB-316DB1808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23" y="3881001"/>
            <a:ext cx="8804741" cy="140853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87487DE-221D-92C5-DB82-10949E83CADE}"/>
              </a:ext>
            </a:extLst>
          </p:cNvPr>
          <p:cNvSpPr txBox="1"/>
          <p:nvPr/>
        </p:nvSpPr>
        <p:spPr>
          <a:xfrm>
            <a:off x="8644691" y="1763619"/>
            <a:ext cx="709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4096592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FD89AF60-B775-359E-ECD3-4C7A9FB0FAF3}"/>
              </a:ext>
            </a:extLst>
          </p:cNvPr>
          <p:cNvSpPr/>
          <p:nvPr/>
        </p:nvSpPr>
        <p:spPr>
          <a:xfrm>
            <a:off x="7723866" y="4346492"/>
            <a:ext cx="2593213" cy="4632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D53A1-91DC-C72C-28CE-340855AC3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735" y="250741"/>
            <a:ext cx="9199890" cy="954107"/>
          </a:xfrm>
        </p:spPr>
        <p:txBody>
          <a:bodyPr/>
          <a:lstStyle/>
          <a:p>
            <a:r>
              <a:rPr lang="ru-RU" dirty="0"/>
              <a:t>Калибровка модели и проверка расчёта в ПО «</a:t>
            </a:r>
            <a:r>
              <a:rPr lang="en-US" dirty="0"/>
              <a:t>Serpent</a:t>
            </a:r>
            <a:r>
              <a:rPr lang="ru-RU" dirty="0"/>
              <a:t>»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1315395B-3C02-B586-5CE5-5975841418A8}"/>
              </a:ext>
            </a:extLst>
          </p:cNvPr>
          <p:cNvCxnSpPr/>
          <p:nvPr/>
        </p:nvCxnSpPr>
        <p:spPr>
          <a:xfrm>
            <a:off x="5775158" y="1816768"/>
            <a:ext cx="0" cy="4746458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D17FCF9-CB8E-8A13-F467-F8317797E29D}"/>
              </a:ext>
            </a:extLst>
          </p:cNvPr>
          <p:cNvSpPr txBox="1"/>
          <p:nvPr/>
        </p:nvSpPr>
        <p:spPr>
          <a:xfrm>
            <a:off x="1211033" y="1267143"/>
            <a:ext cx="5429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Активационный метод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E9B968-0ADF-BD9B-55EA-35BD9B3A3F2C}"/>
              </a:ext>
            </a:extLst>
          </p:cNvPr>
          <p:cNvSpPr txBox="1"/>
          <p:nvPr/>
        </p:nvSpPr>
        <p:spPr>
          <a:xfrm>
            <a:off x="7162951" y="1305242"/>
            <a:ext cx="5111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Расчёт числа делений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0DF83330-69FA-DD58-851F-8E2D7C7C345C}"/>
              </a:ext>
            </a:extLst>
          </p:cNvPr>
          <p:cNvSpPr/>
          <p:nvPr/>
        </p:nvSpPr>
        <p:spPr>
          <a:xfrm>
            <a:off x="739796" y="2962735"/>
            <a:ext cx="144379" cy="13836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66EF2544-2A4C-56D7-AA98-107368D5B7D0}"/>
              </a:ext>
            </a:extLst>
          </p:cNvPr>
          <p:cNvSpPr/>
          <p:nvPr/>
        </p:nvSpPr>
        <p:spPr>
          <a:xfrm>
            <a:off x="433125" y="2781927"/>
            <a:ext cx="144379" cy="13836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FFFFAFAB-05D2-D5F8-BF6E-CBAC43686C5A}"/>
              </a:ext>
            </a:extLst>
          </p:cNvPr>
          <p:cNvSpPr/>
          <p:nvPr/>
        </p:nvSpPr>
        <p:spPr>
          <a:xfrm>
            <a:off x="1066654" y="2736138"/>
            <a:ext cx="144379" cy="13836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C522C439-3693-522B-1775-359D4F91E113}"/>
              </a:ext>
            </a:extLst>
          </p:cNvPr>
          <p:cNvSpPr/>
          <p:nvPr/>
        </p:nvSpPr>
        <p:spPr>
          <a:xfrm>
            <a:off x="1211033" y="3031916"/>
            <a:ext cx="144379" cy="13836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045B668-4C60-66CF-DEC6-D1DE89DB50B3}"/>
              </a:ext>
            </a:extLst>
          </p:cNvPr>
          <p:cNvSpPr/>
          <p:nvPr/>
        </p:nvSpPr>
        <p:spPr>
          <a:xfrm>
            <a:off x="1473721" y="2786268"/>
            <a:ext cx="144379" cy="13836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3C70DDB7-18F8-3EB0-2286-A385B38FEBCB}"/>
              </a:ext>
            </a:extLst>
          </p:cNvPr>
          <p:cNvSpPr/>
          <p:nvPr/>
        </p:nvSpPr>
        <p:spPr>
          <a:xfrm>
            <a:off x="1682270" y="2990809"/>
            <a:ext cx="144379" cy="13836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018F8F45-246D-A40E-F70F-1D913AC1AC6A}"/>
              </a:ext>
            </a:extLst>
          </p:cNvPr>
          <p:cNvSpPr/>
          <p:nvPr/>
        </p:nvSpPr>
        <p:spPr>
          <a:xfrm>
            <a:off x="1880788" y="2786267"/>
            <a:ext cx="144379" cy="13836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255A41E2-07D5-9955-3C1F-8072CD65ABCC}"/>
              </a:ext>
            </a:extLst>
          </p:cNvPr>
          <p:cNvCxnSpPr>
            <a:cxnSpLocks/>
          </p:cNvCxnSpPr>
          <p:nvPr/>
        </p:nvCxnSpPr>
        <p:spPr>
          <a:xfrm>
            <a:off x="1982007" y="2855448"/>
            <a:ext cx="2216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5EAB7475-3BCA-7172-DA27-0D9B318819AC}"/>
              </a:ext>
            </a:extLst>
          </p:cNvPr>
          <p:cNvCxnSpPr>
            <a:cxnSpLocks/>
          </p:cNvCxnSpPr>
          <p:nvPr/>
        </p:nvCxnSpPr>
        <p:spPr>
          <a:xfrm>
            <a:off x="1769947" y="3059990"/>
            <a:ext cx="2216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76295136-0210-9E20-D153-16C18E389B93}"/>
              </a:ext>
            </a:extLst>
          </p:cNvPr>
          <p:cNvCxnSpPr>
            <a:cxnSpLocks/>
          </p:cNvCxnSpPr>
          <p:nvPr/>
        </p:nvCxnSpPr>
        <p:spPr>
          <a:xfrm>
            <a:off x="1548265" y="2874501"/>
            <a:ext cx="2216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47C1275F-A0F6-165D-8776-5913EE7273E9}"/>
              </a:ext>
            </a:extLst>
          </p:cNvPr>
          <p:cNvCxnSpPr>
            <a:cxnSpLocks/>
          </p:cNvCxnSpPr>
          <p:nvPr/>
        </p:nvCxnSpPr>
        <p:spPr>
          <a:xfrm>
            <a:off x="1138843" y="2805319"/>
            <a:ext cx="2216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C5C6C8B0-80BC-59A7-C53A-B48CBED04C64}"/>
              </a:ext>
            </a:extLst>
          </p:cNvPr>
          <p:cNvCxnSpPr>
            <a:cxnSpLocks/>
          </p:cNvCxnSpPr>
          <p:nvPr/>
        </p:nvCxnSpPr>
        <p:spPr>
          <a:xfrm>
            <a:off x="1283222" y="3104627"/>
            <a:ext cx="2216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C6E78D62-537B-8B1F-0E6C-9F90A2041126}"/>
              </a:ext>
            </a:extLst>
          </p:cNvPr>
          <p:cNvCxnSpPr>
            <a:cxnSpLocks/>
          </p:cNvCxnSpPr>
          <p:nvPr/>
        </p:nvCxnSpPr>
        <p:spPr>
          <a:xfrm>
            <a:off x="782237" y="3031916"/>
            <a:ext cx="2216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3196C324-DCF7-758A-5447-F8C4AC0A418C}"/>
              </a:ext>
            </a:extLst>
          </p:cNvPr>
          <p:cNvCxnSpPr>
            <a:cxnSpLocks/>
          </p:cNvCxnSpPr>
          <p:nvPr/>
        </p:nvCxnSpPr>
        <p:spPr>
          <a:xfrm>
            <a:off x="489283" y="2855448"/>
            <a:ext cx="2216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76A084F-F0C0-93A5-1BC8-DE6F3F77711D}"/>
              </a:ext>
            </a:extLst>
          </p:cNvPr>
          <p:cNvSpPr/>
          <p:nvPr/>
        </p:nvSpPr>
        <p:spPr>
          <a:xfrm>
            <a:off x="2376376" y="2420259"/>
            <a:ext cx="557727" cy="10087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4AB8E63-0688-B93F-0C39-38670D31E839}"/>
                  </a:ext>
                </a:extLst>
              </p:cNvPr>
              <p:cNvSpPr txBox="1"/>
              <p:nvPr/>
            </p:nvSpPr>
            <p:spPr>
              <a:xfrm>
                <a:off x="2153507" y="2764988"/>
                <a:ext cx="972691" cy="395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79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197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sz="1400" b="1" dirty="0">
                              <a:latin typeface="Montserrat" panose="00000500000000000000" pitchFamily="2" charset="-52"/>
                            </a:rPr>
                            <m:t>Au</m:t>
                          </m:r>
                        </m:e>
                      </m:sPre>
                    </m:oMath>
                  </m:oMathPara>
                </a14:m>
                <a:endParaRPr lang="ru-RU" sz="2800" b="1" dirty="0">
                  <a:latin typeface="Montserrat" panose="00000500000000000000" pitchFamily="2" charset="-52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4AB8E63-0688-B93F-0C39-38670D31E8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507" y="2764988"/>
                <a:ext cx="972691" cy="395493"/>
              </a:xfrm>
              <a:prstGeom prst="rect">
                <a:avLst/>
              </a:prstGeom>
              <a:blipFill>
                <a:blip r:embed="rId2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5B144FFF-3FA6-D821-AE4D-5820947DF28B}"/>
              </a:ext>
            </a:extLst>
          </p:cNvPr>
          <p:cNvCxnSpPr/>
          <p:nvPr/>
        </p:nvCxnSpPr>
        <p:spPr>
          <a:xfrm>
            <a:off x="3266573" y="2945682"/>
            <a:ext cx="116706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C010D28-5019-EE67-5D69-C83AE702C576}"/>
              </a:ext>
            </a:extLst>
          </p:cNvPr>
          <p:cNvSpPr/>
          <p:nvPr/>
        </p:nvSpPr>
        <p:spPr>
          <a:xfrm>
            <a:off x="4658366" y="2420258"/>
            <a:ext cx="627642" cy="10087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0A734D-94E5-C076-8AA8-548C22277595}"/>
              </a:ext>
            </a:extLst>
          </p:cNvPr>
          <p:cNvSpPr txBox="1"/>
          <p:nvPr/>
        </p:nvSpPr>
        <p:spPr>
          <a:xfrm>
            <a:off x="433144" y="2228259"/>
            <a:ext cx="2987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" panose="00000500000000000000" pitchFamily="2" charset="-52"/>
              </a:rPr>
              <a:t>Поток 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061530A-E52B-AAAB-9D57-6C03680BCAC5}"/>
                  </a:ext>
                </a:extLst>
              </p:cNvPr>
              <p:cNvSpPr txBox="1"/>
              <p:nvPr/>
            </p:nvSpPr>
            <p:spPr>
              <a:xfrm>
                <a:off x="4445378" y="2733679"/>
                <a:ext cx="972691" cy="395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79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  <m:r>
                            <a:rPr lang="ru-RU" sz="1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sz="1400" b="1" dirty="0">
                              <a:latin typeface="Montserrat" panose="00000500000000000000" pitchFamily="2" charset="-52"/>
                            </a:rPr>
                            <m:t>Au</m:t>
                          </m:r>
                          <m:r>
                            <m:rPr>
                              <m:nor/>
                            </m:rPr>
                            <a:rPr lang="ru-RU" sz="1400" b="1" i="0" dirty="0" smtClean="0">
                              <a:latin typeface="Montserrat" panose="00000500000000000000" pitchFamily="2" charset="-52"/>
                            </a:rPr>
                            <m:t>∗</m:t>
                          </m:r>
                        </m:e>
                      </m:sPre>
                    </m:oMath>
                  </m:oMathPara>
                </a14:m>
                <a:endParaRPr lang="ru-RU" sz="2800" b="1" dirty="0">
                  <a:latin typeface="Montserrat" panose="00000500000000000000" pitchFamily="2" charset="-52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061530A-E52B-AAAB-9D57-6C03680BC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378" y="2733679"/>
                <a:ext cx="972691" cy="395493"/>
              </a:xfrm>
              <a:prstGeom prst="rect">
                <a:avLst/>
              </a:prstGeom>
              <a:blipFill>
                <a:blip r:embed="rId3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5B244D4F-EA35-AF2F-4B7A-375805F3E072}"/>
              </a:ext>
            </a:extLst>
          </p:cNvPr>
          <p:cNvSpPr txBox="1"/>
          <p:nvPr/>
        </p:nvSpPr>
        <p:spPr>
          <a:xfrm>
            <a:off x="61261" y="3700161"/>
            <a:ext cx="3417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" panose="00000500000000000000" pitchFamily="2" charset="-52"/>
              </a:rPr>
              <a:t>Зависимость активности изотопа от времени: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E17E1BED-361B-F85B-C335-DA2541A8E732}"/>
              </a:ext>
            </a:extLst>
          </p:cNvPr>
          <p:cNvSpPr/>
          <p:nvPr/>
        </p:nvSpPr>
        <p:spPr>
          <a:xfrm>
            <a:off x="905109" y="4422397"/>
            <a:ext cx="4155872" cy="6730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419B734-FE42-2311-F60C-E132904DE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981" y="4498248"/>
            <a:ext cx="3903774" cy="533015"/>
          </a:xfrm>
          <a:prstGeom prst="rect">
            <a:avLst/>
          </a:prstGeom>
        </p:spPr>
      </p:pic>
      <p:sp>
        <p:nvSpPr>
          <p:cNvPr id="42" name="Овал 41">
            <a:extLst>
              <a:ext uri="{FF2B5EF4-FFF2-40B4-BE49-F238E27FC236}">
                <a16:creationId xmlns:a16="http://schemas.microsoft.com/office/drawing/2014/main" id="{9DECF35D-B52B-4DDA-F108-60EA93F175FE}"/>
              </a:ext>
            </a:extLst>
          </p:cNvPr>
          <p:cNvSpPr/>
          <p:nvPr/>
        </p:nvSpPr>
        <p:spPr>
          <a:xfrm>
            <a:off x="6356837" y="2966196"/>
            <a:ext cx="144379" cy="13836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42F36ED7-AE70-59AF-172A-43BE9E1501BD}"/>
              </a:ext>
            </a:extLst>
          </p:cNvPr>
          <p:cNvSpPr/>
          <p:nvPr/>
        </p:nvSpPr>
        <p:spPr>
          <a:xfrm>
            <a:off x="6050166" y="2785388"/>
            <a:ext cx="144379" cy="13836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26335E25-A363-2001-2F63-51A22A3FB91F}"/>
              </a:ext>
            </a:extLst>
          </p:cNvPr>
          <p:cNvSpPr/>
          <p:nvPr/>
        </p:nvSpPr>
        <p:spPr>
          <a:xfrm>
            <a:off x="6683695" y="2739599"/>
            <a:ext cx="144379" cy="13836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5B1D35E5-153A-2991-06B9-6CE8DCC4FBC9}"/>
              </a:ext>
            </a:extLst>
          </p:cNvPr>
          <p:cNvSpPr/>
          <p:nvPr/>
        </p:nvSpPr>
        <p:spPr>
          <a:xfrm>
            <a:off x="6828074" y="3035377"/>
            <a:ext cx="144379" cy="13836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BA6EA56E-9C6C-44ED-B805-E855B20E949C}"/>
              </a:ext>
            </a:extLst>
          </p:cNvPr>
          <p:cNvSpPr/>
          <p:nvPr/>
        </p:nvSpPr>
        <p:spPr>
          <a:xfrm>
            <a:off x="7090762" y="2789729"/>
            <a:ext cx="144379" cy="13836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A5691489-BFD9-F460-2527-263FF9EF9497}"/>
              </a:ext>
            </a:extLst>
          </p:cNvPr>
          <p:cNvSpPr/>
          <p:nvPr/>
        </p:nvSpPr>
        <p:spPr>
          <a:xfrm>
            <a:off x="7299311" y="2994270"/>
            <a:ext cx="144379" cy="13836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2B88E9A2-3003-385F-81CA-6F6A1A31A609}"/>
              </a:ext>
            </a:extLst>
          </p:cNvPr>
          <p:cNvSpPr/>
          <p:nvPr/>
        </p:nvSpPr>
        <p:spPr>
          <a:xfrm>
            <a:off x="7497829" y="2789728"/>
            <a:ext cx="144379" cy="13836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13DB34E6-C4D6-4272-821B-25B2714BD8B0}"/>
              </a:ext>
            </a:extLst>
          </p:cNvPr>
          <p:cNvCxnSpPr>
            <a:cxnSpLocks/>
          </p:cNvCxnSpPr>
          <p:nvPr/>
        </p:nvCxnSpPr>
        <p:spPr>
          <a:xfrm>
            <a:off x="7386988" y="3063451"/>
            <a:ext cx="2216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E1A89D6C-0584-5BEA-E26E-4377AF79407B}"/>
              </a:ext>
            </a:extLst>
          </p:cNvPr>
          <p:cNvCxnSpPr>
            <a:cxnSpLocks/>
          </p:cNvCxnSpPr>
          <p:nvPr/>
        </p:nvCxnSpPr>
        <p:spPr>
          <a:xfrm>
            <a:off x="7165306" y="2877962"/>
            <a:ext cx="2216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943E46CF-5CD6-3E01-E252-8D71B632CFF7}"/>
              </a:ext>
            </a:extLst>
          </p:cNvPr>
          <p:cNvCxnSpPr>
            <a:cxnSpLocks/>
          </p:cNvCxnSpPr>
          <p:nvPr/>
        </p:nvCxnSpPr>
        <p:spPr>
          <a:xfrm>
            <a:off x="6755884" y="2808780"/>
            <a:ext cx="2216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072D6BCA-26B4-54DA-BF39-77C7D2EA63B0}"/>
              </a:ext>
            </a:extLst>
          </p:cNvPr>
          <p:cNvCxnSpPr>
            <a:cxnSpLocks/>
          </p:cNvCxnSpPr>
          <p:nvPr/>
        </p:nvCxnSpPr>
        <p:spPr>
          <a:xfrm>
            <a:off x="6900263" y="3108088"/>
            <a:ext cx="2216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FED85209-4B0B-A6B5-1A20-361973052F1C}"/>
              </a:ext>
            </a:extLst>
          </p:cNvPr>
          <p:cNvCxnSpPr>
            <a:cxnSpLocks/>
          </p:cNvCxnSpPr>
          <p:nvPr/>
        </p:nvCxnSpPr>
        <p:spPr>
          <a:xfrm>
            <a:off x="6399278" y="3035377"/>
            <a:ext cx="2216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40F42709-A56B-3234-4F91-1F04029EC002}"/>
              </a:ext>
            </a:extLst>
          </p:cNvPr>
          <p:cNvCxnSpPr>
            <a:cxnSpLocks/>
          </p:cNvCxnSpPr>
          <p:nvPr/>
        </p:nvCxnSpPr>
        <p:spPr>
          <a:xfrm>
            <a:off x="6106324" y="2858909"/>
            <a:ext cx="2216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F19BD961-7715-4121-2DFE-B4EC12EDCB24}"/>
              </a:ext>
            </a:extLst>
          </p:cNvPr>
          <p:cNvSpPr txBox="1"/>
          <p:nvPr/>
        </p:nvSpPr>
        <p:spPr>
          <a:xfrm>
            <a:off x="6030912" y="2260541"/>
            <a:ext cx="2987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" panose="00000500000000000000" pitchFamily="2" charset="-52"/>
              </a:rPr>
              <a:t>Поток Ф</a:t>
            </a: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5426BC06-3B6D-9BEF-7CC7-2F08BB6CAF0B}"/>
              </a:ext>
            </a:extLst>
          </p:cNvPr>
          <p:cNvSpPr/>
          <p:nvPr/>
        </p:nvSpPr>
        <p:spPr>
          <a:xfrm>
            <a:off x="8343900" y="2544790"/>
            <a:ext cx="762494" cy="751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CE23812-0772-6C06-956E-F1348E158F52}"/>
                  </a:ext>
                </a:extLst>
              </p:cNvPr>
              <p:cNvSpPr txBox="1"/>
              <p:nvPr/>
            </p:nvSpPr>
            <p:spPr>
              <a:xfrm>
                <a:off x="8065339" y="2653016"/>
                <a:ext cx="1177380" cy="476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92</m:t>
                          </m:r>
                        </m:sub>
                        <m:sup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235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</m:sPre>
                    </m:oMath>
                  </m:oMathPara>
                </a14:m>
                <a:endParaRPr lang="ru-RU" sz="2400" b="1" dirty="0">
                  <a:latin typeface="Montserrat" panose="00000500000000000000" pitchFamily="2" charset="-52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CE23812-0772-6C06-956E-F1348E158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5339" y="2653016"/>
                <a:ext cx="1177380" cy="4761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53370189-8026-A3BF-CA87-FF3D58FFBB7C}"/>
              </a:ext>
            </a:extLst>
          </p:cNvPr>
          <p:cNvCxnSpPr>
            <a:cxnSpLocks/>
          </p:cNvCxnSpPr>
          <p:nvPr/>
        </p:nvCxnSpPr>
        <p:spPr>
          <a:xfrm flipV="1">
            <a:off x="9430625" y="2479837"/>
            <a:ext cx="591680" cy="2828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98C98F6B-650A-BAAA-EB9E-5AD3D8696301}"/>
              </a:ext>
            </a:extLst>
          </p:cNvPr>
          <p:cNvCxnSpPr>
            <a:cxnSpLocks/>
          </p:cNvCxnSpPr>
          <p:nvPr/>
        </p:nvCxnSpPr>
        <p:spPr>
          <a:xfrm flipV="1">
            <a:off x="9431581" y="2847438"/>
            <a:ext cx="779368" cy="411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id="{BE05C4E8-BC6F-098D-10D0-D2CD2F90CD13}"/>
              </a:ext>
            </a:extLst>
          </p:cNvPr>
          <p:cNvCxnSpPr>
            <a:cxnSpLocks/>
          </p:cNvCxnSpPr>
          <p:nvPr/>
        </p:nvCxnSpPr>
        <p:spPr>
          <a:xfrm>
            <a:off x="9438030" y="3029983"/>
            <a:ext cx="634887" cy="1402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Овал 64">
            <a:extLst>
              <a:ext uri="{FF2B5EF4-FFF2-40B4-BE49-F238E27FC236}">
                <a16:creationId xmlns:a16="http://schemas.microsoft.com/office/drawing/2014/main" id="{BCDA08EC-4AE6-89C2-C26A-12F68013552C}"/>
              </a:ext>
            </a:extLst>
          </p:cNvPr>
          <p:cNvSpPr/>
          <p:nvPr/>
        </p:nvSpPr>
        <p:spPr>
          <a:xfrm>
            <a:off x="10317079" y="2120197"/>
            <a:ext cx="378992" cy="3596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27D9E4FD-741F-C495-5491-65E50E15FAE1}"/>
              </a:ext>
            </a:extLst>
          </p:cNvPr>
          <p:cNvSpPr/>
          <p:nvPr/>
        </p:nvSpPr>
        <p:spPr>
          <a:xfrm>
            <a:off x="10434209" y="2667618"/>
            <a:ext cx="378992" cy="3596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ADC79BCB-BC08-A681-D52C-60056D6B4E15}"/>
              </a:ext>
            </a:extLst>
          </p:cNvPr>
          <p:cNvSpPr/>
          <p:nvPr/>
        </p:nvSpPr>
        <p:spPr>
          <a:xfrm>
            <a:off x="10317079" y="3249179"/>
            <a:ext cx="378992" cy="35964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C5EB541-3A69-AB6A-1516-FAB2B01BE8E1}"/>
              </a:ext>
            </a:extLst>
          </p:cNvPr>
          <p:cNvSpPr txBox="1"/>
          <p:nvPr/>
        </p:nvSpPr>
        <p:spPr>
          <a:xfrm>
            <a:off x="5899984" y="3684261"/>
            <a:ext cx="3417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" panose="00000500000000000000" pitchFamily="2" charset="-52"/>
              </a:rPr>
              <a:t>Скорость реакции: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7FA7F30-D734-4131-A29D-20D9F47AAD02}"/>
                  </a:ext>
                </a:extLst>
              </p:cNvPr>
              <p:cNvSpPr txBox="1"/>
              <p:nvPr/>
            </p:nvSpPr>
            <p:spPr>
              <a:xfrm>
                <a:off x="7880458" y="4376548"/>
                <a:ext cx="2377189" cy="398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Ф</m:t>
                      </m:r>
                      <m:sSub>
                        <m:sSubPr>
                          <m:ctrlPr>
                            <a:rPr lang="ru-R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235</m:t>
                          </m:r>
                        </m:sub>
                      </m:sSub>
                      <m:sSub>
                        <m:sSubPr>
                          <m:ctrlPr>
                            <a:rPr lang="ru-R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𝑓𝑖𝑠𝑠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i="1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7FA7F30-D734-4131-A29D-20D9F47AA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0458" y="4376548"/>
                <a:ext cx="2377189" cy="398955"/>
              </a:xfrm>
              <a:prstGeom prst="rect">
                <a:avLst/>
              </a:prstGeom>
              <a:blipFill>
                <a:blip r:embed="rId7"/>
                <a:stretch>
                  <a:fillRect l="-1026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id="{7B1D35FC-31EC-8AE0-1F03-A9CA3E5FD3C8}"/>
              </a:ext>
            </a:extLst>
          </p:cNvPr>
          <p:cNvCxnSpPr>
            <a:cxnSpLocks/>
          </p:cNvCxnSpPr>
          <p:nvPr/>
        </p:nvCxnSpPr>
        <p:spPr>
          <a:xfrm>
            <a:off x="9016075" y="4797047"/>
            <a:ext cx="0" cy="3945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108B98A2-CD58-D73A-12CB-01871DE22551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2983045" y="5095414"/>
            <a:ext cx="0" cy="3157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7CBB5C4-5F77-14DF-35C7-7446ECD38308}"/>
              </a:ext>
            </a:extLst>
          </p:cNvPr>
          <p:cNvSpPr txBox="1"/>
          <p:nvPr/>
        </p:nvSpPr>
        <p:spPr>
          <a:xfrm>
            <a:off x="2880250" y="1867400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Montserrat" panose="00000500000000000000" pitchFamily="2" charset="-52"/>
              </a:rPr>
              <a:t>Тонкая фольга</a:t>
            </a:r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C7FB44A6-8967-8AFB-30B9-3968916952D1}"/>
              </a:ext>
            </a:extLst>
          </p:cNvPr>
          <p:cNvCxnSpPr/>
          <p:nvPr/>
        </p:nvCxnSpPr>
        <p:spPr>
          <a:xfrm flipH="1">
            <a:off x="2721430" y="2228259"/>
            <a:ext cx="252000" cy="140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58B79F15-E0A2-134E-741F-B449156DA517}"/>
              </a:ext>
            </a:extLst>
          </p:cNvPr>
          <p:cNvCxnSpPr/>
          <p:nvPr/>
        </p:nvCxnSpPr>
        <p:spPr>
          <a:xfrm flipV="1">
            <a:off x="2979868" y="2216835"/>
            <a:ext cx="1352646" cy="8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BF46EBCA-5967-67F8-0E8E-EEEAE7A64B26}"/>
              </a:ext>
            </a:extLst>
          </p:cNvPr>
          <p:cNvSpPr txBox="1"/>
          <p:nvPr/>
        </p:nvSpPr>
        <p:spPr>
          <a:xfrm>
            <a:off x="0" y="5714832"/>
            <a:ext cx="22413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Montserrat" panose="00000500000000000000" pitchFamily="2" charset="-52"/>
              </a:rPr>
              <a:t>Аналитика:</a:t>
            </a:r>
          </a:p>
          <a:p>
            <a:endParaRPr lang="ru-RU" dirty="0">
              <a:latin typeface="Montserrat" panose="00000500000000000000" pitchFamily="2" charset="-52"/>
            </a:endParaRPr>
          </a:p>
          <a:p>
            <a:r>
              <a:rPr lang="ru-RU" dirty="0">
                <a:latin typeface="Montserrat" panose="00000500000000000000" pitchFamily="2" charset="-52"/>
              </a:rPr>
              <a:t>Моделирование:</a:t>
            </a: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5783661F-968C-FA14-22D6-D8CBDFDBF4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3689" y="6176497"/>
            <a:ext cx="2698752" cy="563022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313CDFD2-2675-F5C4-4EF5-FE9E315ACD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53506" y="5620673"/>
            <a:ext cx="2748935" cy="508810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B2DA14A4-95CB-F75C-5EC7-1F586E596B20}"/>
              </a:ext>
            </a:extLst>
          </p:cNvPr>
          <p:cNvSpPr txBox="1"/>
          <p:nvPr/>
        </p:nvSpPr>
        <p:spPr>
          <a:xfrm>
            <a:off x="5824020" y="5651468"/>
            <a:ext cx="22413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Montserrat" panose="00000500000000000000" pitchFamily="2" charset="-52"/>
              </a:rPr>
              <a:t>Аналитика:</a:t>
            </a:r>
          </a:p>
          <a:p>
            <a:endParaRPr lang="ru-RU" dirty="0">
              <a:latin typeface="Montserrat" panose="00000500000000000000" pitchFamily="2" charset="-52"/>
            </a:endParaRPr>
          </a:p>
          <a:p>
            <a:r>
              <a:rPr lang="ru-RU" dirty="0">
                <a:latin typeface="Montserrat" panose="00000500000000000000" pitchFamily="2" charset="-52"/>
              </a:rPr>
              <a:t>Моделирование: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CD9D829E-5697-8390-3078-446AECDC3D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57558" y="6023565"/>
            <a:ext cx="3270306" cy="66767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46B02A06-555D-594B-0653-692F1D06379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41273" y="5434402"/>
            <a:ext cx="3319557" cy="64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24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D53A1-91DC-C72C-28CE-340855AC3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893" y="208706"/>
            <a:ext cx="9199890" cy="1384995"/>
          </a:xfrm>
        </p:spPr>
        <p:txBody>
          <a:bodyPr/>
          <a:lstStyle/>
          <a:p>
            <a:r>
              <a:rPr lang="ru-RU" dirty="0"/>
              <a:t>Использование верифицированной программы для определения характеристик нейтронного потока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B6E496-14E6-6469-9796-348AC86A5A56}"/>
              </a:ext>
            </a:extLst>
          </p:cNvPr>
          <p:cNvSpPr txBox="1"/>
          <p:nvPr/>
        </p:nvSpPr>
        <p:spPr>
          <a:xfrm>
            <a:off x="427128" y="2047785"/>
            <a:ext cx="2987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" panose="00000500000000000000" pitchFamily="2" charset="-52"/>
              </a:rPr>
              <a:t>Спектральная плотность потока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38F55F8-5234-56E7-709F-F6ED841941CC}"/>
              </a:ext>
            </a:extLst>
          </p:cNvPr>
          <p:cNvCxnSpPr/>
          <p:nvPr/>
        </p:nvCxnSpPr>
        <p:spPr>
          <a:xfrm>
            <a:off x="427128" y="2047785"/>
            <a:ext cx="0" cy="5991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3DC60AF-DDF3-71B5-1FF3-699FF6E79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711" y="1884023"/>
            <a:ext cx="5060032" cy="989642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1D2D7AE0-168D-3FC9-69CC-39934DFF1360}"/>
              </a:ext>
            </a:extLst>
          </p:cNvPr>
          <p:cNvCxnSpPr/>
          <p:nvPr/>
        </p:nvCxnSpPr>
        <p:spPr>
          <a:xfrm>
            <a:off x="4012531" y="2622974"/>
            <a:ext cx="4812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FF2702E6-2B4D-E91B-2E7D-8B06CB363F3D}"/>
              </a:ext>
            </a:extLst>
          </p:cNvPr>
          <p:cNvCxnSpPr/>
          <p:nvPr/>
        </p:nvCxnSpPr>
        <p:spPr>
          <a:xfrm>
            <a:off x="6228349" y="2622974"/>
            <a:ext cx="4812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84B2CEB-4770-EE7A-67CF-012D3A58A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390" y="2699153"/>
            <a:ext cx="4708915" cy="268497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3460064-A9F3-C012-549E-C0A544295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878" y="2814160"/>
            <a:ext cx="4797217" cy="2684979"/>
          </a:xfrm>
          <a:prstGeom prst="rect">
            <a:avLst/>
          </a:prstGeom>
        </p:spPr>
      </p:pic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88F041B1-B0D0-E8FB-CCBA-B720B1B3042C}"/>
              </a:ext>
            </a:extLst>
          </p:cNvPr>
          <p:cNvCxnSpPr/>
          <p:nvPr/>
        </p:nvCxnSpPr>
        <p:spPr>
          <a:xfrm>
            <a:off x="5660858" y="3031958"/>
            <a:ext cx="0" cy="2352174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8C423DFB-A2D3-B894-BEAB-BD36307D7F20}"/>
              </a:ext>
            </a:extLst>
          </p:cNvPr>
          <p:cNvCxnSpPr/>
          <p:nvPr/>
        </p:nvCxnSpPr>
        <p:spPr>
          <a:xfrm flipH="1">
            <a:off x="3270298" y="2614318"/>
            <a:ext cx="992605" cy="4692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C0EDD8BA-2A44-C3B4-ED6B-7D709DFB9D61}"/>
              </a:ext>
            </a:extLst>
          </p:cNvPr>
          <p:cNvCxnSpPr>
            <a:cxnSpLocks/>
          </p:cNvCxnSpPr>
          <p:nvPr/>
        </p:nvCxnSpPr>
        <p:spPr>
          <a:xfrm>
            <a:off x="6468980" y="2622974"/>
            <a:ext cx="924426" cy="4089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268955A5-5640-78D6-B268-3863F91D996B}"/>
              </a:ext>
            </a:extLst>
          </p:cNvPr>
          <p:cNvSpPr txBox="1"/>
          <p:nvPr/>
        </p:nvSpPr>
        <p:spPr>
          <a:xfrm>
            <a:off x="6096000" y="5460310"/>
            <a:ext cx="2987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" panose="00000500000000000000" pitchFamily="2" charset="-52"/>
              </a:rPr>
              <a:t>Из эксперимента: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78CB3278-5740-47BE-C3B1-E1F55A0C78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6088" y="5460310"/>
            <a:ext cx="2349963" cy="379151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1DD0BEA3-976A-B17B-AB4E-EA440994D22D}"/>
              </a:ext>
            </a:extLst>
          </p:cNvPr>
          <p:cNvSpPr txBox="1"/>
          <p:nvPr/>
        </p:nvSpPr>
        <p:spPr>
          <a:xfrm>
            <a:off x="5992038" y="6156935"/>
            <a:ext cx="2987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" panose="00000500000000000000" pitchFamily="2" charset="-52"/>
              </a:rPr>
              <a:t>Из моделирования:</a:t>
            </a: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F8B474B-A323-F014-ECD7-0A659A81D9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6088" y="6069011"/>
            <a:ext cx="3144621" cy="54518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4A9B0A4A-806B-D042-89F2-98F1303A3302}"/>
              </a:ext>
            </a:extLst>
          </p:cNvPr>
          <p:cNvSpPr txBox="1"/>
          <p:nvPr/>
        </p:nvSpPr>
        <p:spPr>
          <a:xfrm>
            <a:off x="248298" y="5502338"/>
            <a:ext cx="2987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" panose="00000500000000000000" pitchFamily="2" charset="-52"/>
              </a:rPr>
              <a:t>Из эксперимента: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5B145DB-9BCC-06E8-B523-B596856506E2}"/>
              </a:ext>
            </a:extLst>
          </p:cNvPr>
          <p:cNvSpPr txBox="1"/>
          <p:nvPr/>
        </p:nvSpPr>
        <p:spPr>
          <a:xfrm>
            <a:off x="248299" y="6134998"/>
            <a:ext cx="2987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ontserrat" panose="00000500000000000000" pitchFamily="2" charset="-52"/>
              </a:rPr>
              <a:t>Из моделирования:</a:t>
            </a:r>
          </a:p>
        </p:txBody>
      </p:sp>
      <p:cxnSp>
        <p:nvCxnSpPr>
          <p:cNvPr id="50" name="Соединитель: изогнутый 49">
            <a:extLst>
              <a:ext uri="{FF2B5EF4-FFF2-40B4-BE49-F238E27FC236}">
                <a16:creationId xmlns:a16="http://schemas.microsoft.com/office/drawing/2014/main" id="{B76216BB-FB2E-A780-8362-AE3F8969328A}"/>
              </a:ext>
            </a:extLst>
          </p:cNvPr>
          <p:cNvCxnSpPr>
            <a:cxnSpLocks/>
            <a:stCxn id="48" idx="1"/>
            <a:endCxn id="49" idx="1"/>
          </p:cNvCxnSpPr>
          <p:nvPr/>
        </p:nvCxnSpPr>
        <p:spPr>
          <a:xfrm rot="10800000" flipH="1" flipV="1">
            <a:off x="248297" y="5687004"/>
            <a:ext cx="1" cy="632660"/>
          </a:xfrm>
          <a:prstGeom prst="curvedConnector3">
            <a:avLst>
              <a:gd name="adj1" fmla="val -2286000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B4E61A2F-BEDB-B721-70F3-736519C1F6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5486" y="5495366"/>
            <a:ext cx="2644539" cy="394489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67B45F31-A4A2-C8EB-E073-94115D9028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3862" y="6030579"/>
            <a:ext cx="3064310" cy="539165"/>
          </a:xfrm>
          <a:prstGeom prst="rect">
            <a:avLst/>
          </a:prstGeom>
        </p:spPr>
      </p:pic>
      <p:cxnSp>
        <p:nvCxnSpPr>
          <p:cNvPr id="44" name="Соединитель: изогнутый 43">
            <a:extLst>
              <a:ext uri="{FF2B5EF4-FFF2-40B4-BE49-F238E27FC236}">
                <a16:creationId xmlns:a16="http://schemas.microsoft.com/office/drawing/2014/main" id="{7D5310F5-AFBC-6FE1-C693-7CAC48879597}"/>
              </a:ext>
            </a:extLst>
          </p:cNvPr>
          <p:cNvCxnSpPr>
            <a:cxnSpLocks/>
            <a:stCxn id="36" idx="1"/>
            <a:endCxn id="39" idx="1"/>
          </p:cNvCxnSpPr>
          <p:nvPr/>
        </p:nvCxnSpPr>
        <p:spPr>
          <a:xfrm rot="10800000" flipV="1">
            <a:off x="5992038" y="5644975"/>
            <a:ext cx="103962" cy="696625"/>
          </a:xfrm>
          <a:prstGeom prst="curvedConnector3">
            <a:avLst>
              <a:gd name="adj1" fmla="val 33146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496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4B1E821-41D5-6E84-5172-8A1150DB616B}"/>
              </a:ext>
            </a:extLst>
          </p:cNvPr>
          <p:cNvSpPr/>
          <p:nvPr/>
        </p:nvSpPr>
        <p:spPr>
          <a:xfrm>
            <a:off x="6672619" y="5076465"/>
            <a:ext cx="3243705" cy="9541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22FBF56-A4F6-89C1-0510-3698BFC14148}"/>
              </a:ext>
            </a:extLst>
          </p:cNvPr>
          <p:cNvSpPr/>
          <p:nvPr/>
        </p:nvSpPr>
        <p:spPr>
          <a:xfrm>
            <a:off x="1205542" y="3209644"/>
            <a:ext cx="1855871" cy="4616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86DBEAA-FCB2-6019-581F-E290286A615A}"/>
              </a:ext>
            </a:extLst>
          </p:cNvPr>
          <p:cNvSpPr/>
          <p:nvPr/>
        </p:nvSpPr>
        <p:spPr>
          <a:xfrm>
            <a:off x="370181" y="1670133"/>
            <a:ext cx="3756754" cy="9541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D53A1-91DC-C72C-28CE-340855AC3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893" y="371133"/>
            <a:ext cx="9199890" cy="954107"/>
          </a:xfrm>
        </p:spPr>
        <p:txBody>
          <a:bodyPr/>
          <a:lstStyle/>
          <a:p>
            <a:r>
              <a:rPr lang="ru-RU" dirty="0"/>
              <a:t>Расчёт активностей продуктов деления и учёт в динамике спектра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C2F43A-3FC5-67B4-2AB3-F456DB75B4B1}"/>
              </a:ext>
            </a:extLst>
          </p:cNvPr>
          <p:cNvSpPr txBox="1"/>
          <p:nvPr/>
        </p:nvSpPr>
        <p:spPr>
          <a:xfrm>
            <a:off x="415193" y="1711177"/>
            <a:ext cx="3711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Заложенная в модель геометрия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EBC06A42-6449-0904-A135-5E173C060E75}"/>
              </a:ext>
            </a:extLst>
          </p:cNvPr>
          <p:cNvSpPr/>
          <p:nvPr/>
        </p:nvSpPr>
        <p:spPr>
          <a:xfrm rot="5400000">
            <a:off x="1922246" y="2806899"/>
            <a:ext cx="399957" cy="27517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092F98-F735-A18D-38A1-F53B8191BBCA}"/>
              </a:ext>
            </a:extLst>
          </p:cNvPr>
          <p:cNvSpPr txBox="1"/>
          <p:nvPr/>
        </p:nvSpPr>
        <p:spPr>
          <a:xfrm>
            <a:off x="1310666" y="3224720"/>
            <a:ext cx="228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n-US" sz="2400" dirty="0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Serpent</a:t>
            </a:r>
            <a:r>
              <a:rPr lang="ru-RU" sz="2400" dirty="0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»</a:t>
            </a:r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539441FC-63AE-3BD4-C8E4-EF4E5BC43D0C}"/>
              </a:ext>
            </a:extLst>
          </p:cNvPr>
          <p:cNvSpPr/>
          <p:nvPr/>
        </p:nvSpPr>
        <p:spPr>
          <a:xfrm rot="5400000">
            <a:off x="1933497" y="3988015"/>
            <a:ext cx="399960" cy="29767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29EC02-B7BD-D2BB-C50B-B8E6A9FCF07C}"/>
              </a:ext>
            </a:extLst>
          </p:cNvPr>
          <p:cNvSpPr txBox="1"/>
          <p:nvPr/>
        </p:nvSpPr>
        <p:spPr>
          <a:xfrm>
            <a:off x="6782508" y="5187500"/>
            <a:ext cx="3243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Montserrat" panose="00000500000000000000" pitchFamily="2" charset="-52"/>
                <a:ea typeface="Calibri" panose="020F0502020204030204" pitchFamily="34" charset="0"/>
                <a:cs typeface="Calibri" panose="020F0502020204030204" pitchFamily="34" charset="0"/>
              </a:rPr>
              <a:t>Учёт в суммарном спектре</a:t>
            </a:r>
          </a:p>
        </p:txBody>
      </p:sp>
      <p:pic>
        <p:nvPicPr>
          <p:cNvPr id="7" name="Picture 2" descr="Законы радиоактивного распада ядер">
            <a:extLst>
              <a:ext uri="{FF2B5EF4-FFF2-40B4-BE49-F238E27FC236}">
                <a16:creationId xmlns:a16="http://schemas.microsoft.com/office/drawing/2014/main" id="{96EDB717-49FF-D3F3-9FB7-B62AD7DAA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18"/>
          <a:stretch/>
        </p:blipFill>
        <p:spPr bwMode="auto">
          <a:xfrm>
            <a:off x="0" y="4463721"/>
            <a:ext cx="4067531" cy="189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D8B9CE6E-30C0-DCA5-156C-295993098991}"/>
              </a:ext>
            </a:extLst>
          </p:cNvPr>
          <p:cNvSpPr/>
          <p:nvPr/>
        </p:nvSpPr>
        <p:spPr>
          <a:xfrm>
            <a:off x="4293141" y="5439480"/>
            <a:ext cx="1921169" cy="2995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Изображение выглядит как текст, линия, График, диаграмм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96D36C-DF79-C62B-60A7-F2A2E63354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" t="9211" r="8773"/>
          <a:stretch/>
        </p:blipFill>
        <p:spPr>
          <a:xfrm>
            <a:off x="5361176" y="1325240"/>
            <a:ext cx="5866589" cy="356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77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D53A1-91DC-C72C-28CE-340855AC3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359101"/>
            <a:ext cx="9199890" cy="954107"/>
          </a:xfrm>
        </p:spPr>
        <p:txBody>
          <a:bodyPr/>
          <a:lstStyle/>
          <a:p>
            <a:r>
              <a:rPr lang="ru-RU" dirty="0"/>
              <a:t>Динамика неравновесного энергетического спектра</a:t>
            </a:r>
          </a:p>
        </p:txBody>
      </p:sp>
      <p:pic>
        <p:nvPicPr>
          <p:cNvPr id="4" name="Рисунок 3" descr="Изображение выглядит как текст, снимок экрана, линия, числ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45744C4-2335-8510-3BFD-5A866F6B0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8" y="2055866"/>
            <a:ext cx="5792900" cy="3771131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снимок экрана, линия, числ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D3A45B3-DE3D-2329-4EB2-98E2843E1A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518" y="2026888"/>
            <a:ext cx="6023420" cy="382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837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D53A1-91DC-C72C-28CE-340855AC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результатов расчёта модели</a:t>
            </a:r>
          </a:p>
        </p:txBody>
      </p:sp>
      <p:pic>
        <p:nvPicPr>
          <p:cNvPr id="7" name="Рисунок 6" descr="Изображение выглядит как текст, линия, диаграмма, Граф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DCE329F-DE60-EB97-9CCD-4063B966B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26" y="882321"/>
            <a:ext cx="9376747" cy="555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202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442</Words>
  <Application>Microsoft Office PowerPoint</Application>
  <PresentationFormat>Широкоэкранный</PresentationFormat>
  <Paragraphs>82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Aptos</vt:lpstr>
      <vt:lpstr>Aptos Display</vt:lpstr>
      <vt:lpstr>Arial</vt:lpstr>
      <vt:lpstr>AvenirNextCyr-Regular</vt:lpstr>
      <vt:lpstr>Calibri</vt:lpstr>
      <vt:lpstr>Cambria Math</vt:lpstr>
      <vt:lpstr>Consolas</vt:lpstr>
      <vt:lpstr>Montserrat</vt:lpstr>
      <vt:lpstr>Тема Office</vt:lpstr>
      <vt:lpstr>Презентация PowerPoint</vt:lpstr>
      <vt:lpstr>Введение</vt:lpstr>
      <vt:lpstr>Цели и задачи</vt:lpstr>
      <vt:lpstr>Зависимость спектра от времени</vt:lpstr>
      <vt:lpstr>Калибровка модели и проверка расчёта в ПО «Serpent»</vt:lpstr>
      <vt:lpstr>Использование верифицированной программы для определения характеристик нейтронного потока</vt:lpstr>
      <vt:lpstr>Расчёт активностей продуктов деления и учёт в динамике спектра</vt:lpstr>
      <vt:lpstr>Динамика неравновесного энергетического спектра</vt:lpstr>
      <vt:lpstr>Анализ результатов расчёта модели</vt:lpstr>
      <vt:lpstr>Анализ результатов расчёта модели</vt:lpstr>
      <vt:lpstr>Анализ результатов расчёта модели</vt:lpstr>
      <vt:lpstr>Заключение</vt:lpstr>
      <vt:lpstr>Презентация PowerPoint</vt:lpstr>
      <vt:lpstr>Сравнение результатов расчёта модели с экспериментом</vt:lpstr>
      <vt:lpstr>Эксперимент по определению доли тепловых и надтепловых нейтронов</vt:lpstr>
    </vt:vector>
  </TitlesOfParts>
  <Company>LightKey.Store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Эрик Фахрутдинов</dc:creator>
  <cp:lastModifiedBy>Эрик Фахрутдинов</cp:lastModifiedBy>
  <cp:revision>2</cp:revision>
  <dcterms:created xsi:type="dcterms:W3CDTF">2025-09-09T19:12:26Z</dcterms:created>
  <dcterms:modified xsi:type="dcterms:W3CDTF">2025-12-24T03:47:44Z</dcterms:modified>
</cp:coreProperties>
</file>