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1" r:id="rId2"/>
    <p:sldId id="282" r:id="rId3"/>
    <p:sldId id="433" r:id="rId4"/>
    <p:sldId id="434" r:id="rId5"/>
    <p:sldId id="326" r:id="rId6"/>
    <p:sldId id="438" r:id="rId7"/>
    <p:sldId id="439" r:id="rId8"/>
    <p:sldId id="435" r:id="rId9"/>
    <p:sldId id="440" r:id="rId10"/>
    <p:sldId id="263" r:id="rId11"/>
    <p:sldId id="442" r:id="rId12"/>
    <p:sldId id="265" r:id="rId13"/>
    <p:sldId id="419" r:id="rId14"/>
    <p:sldId id="436" r:id="rId15"/>
    <p:sldId id="443" r:id="rId16"/>
    <p:sldId id="432" r:id="rId17"/>
    <p:sldId id="431" r:id="rId18"/>
    <p:sldId id="428" r:id="rId19"/>
    <p:sldId id="44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0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23T14:20:22.504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0 1,'5260'0,"-5255"0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23T14:21:07.364"/>
    </inkml:context>
    <inkml:brush xml:id="br0">
      <inkml:brushProperty name="width" value="0.035" units="cm"/>
      <inkml:brushProperty name="height" value="0.035" units="cm"/>
      <inkml:brushProperty name="color" value="#E71224"/>
      <inkml:brushProperty name="ignorePressure" value="1"/>
    </inkml:brush>
  </inkml:definitions>
  <inkml:trace contextRef="#ctx0" brushRef="#br0">1 1,'4005'0,"-3996"0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C2536-18AA-4C5F-9639-FF6593CFBBB6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1CE59-7A52-4A28-A638-C18F7C09F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0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8C333-7BDD-CBA4-1072-8C6A52157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B0745D9-7501-E47D-FAD2-34350D554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22CC86F-9368-1D15-6C4D-A8403F6B7D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D196C8-55FC-5AE6-E9C6-D3CABEAF5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25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A963-FE72-8D3E-ACD4-157C361F9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02C3E18-DF45-40E8-C751-2BA31FABD4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E4D9607-5FDA-7C25-42F6-E77950F3F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AB4EA5-7853-E31B-AED7-58ADCD29B1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5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F7585-E1D3-1B5D-B6E7-C818C7EFA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383FF7C-9B1A-CB2B-DDBD-C733413BD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595B9E2-2F50-1287-333E-10A401553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893978-0E40-6404-BDE3-9518D0D7A1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48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7188F-13D7-770A-3B22-55C31C942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9B752DF-C70B-4609-D38A-41E1E081C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3346C0-298C-B1D6-32D3-FF2F739E1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AB5D0C-1EC0-36B6-A883-2992C0624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7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E8583-538F-CF0C-8B01-2420AAE60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238F174-C82F-4EA8-689E-1FDE090F6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827BCBC-BA94-412B-051C-13F6664DE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0ACC92-73E8-2321-AF04-0B514A853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1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0CDD2-F999-3716-E869-11EB93EBB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8B2E98A-50B8-0B2A-F6F1-452A4A3BD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C467D67-AE29-C339-65E1-F27922CD4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B204DB-3C7F-30CF-29B4-22B5EFE67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F5040-5AA6-B5E6-AB04-74EEFFC5B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1227C73-073B-96F0-6A7A-31745EB04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C28B3A4-982C-3E04-FEA7-CD4B8713A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D91B63-35E7-9AF2-97DA-5A48E3953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91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8234F-419E-7A60-1C45-FAB701A78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FCAE6E6-5872-2CFF-5F30-512EC537F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EECD842-C42D-627F-9B42-A8491050D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277AB6-BDE5-2A9A-88F1-E44CEB5DF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B7E3F-8B39-37EC-4FCD-6E76BC895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3E3866A-1A2D-A4D7-1044-8CA561091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D44B27C-A0E4-2981-729A-C0CB34BBB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42E99-A227-64EE-C198-DF35A7FDF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36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01136-5F75-EEAB-6272-BA817A29D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98065C4-F0BE-B6DF-1556-5D34D5094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036B9FB-12D9-3D96-32D3-ACCF91A5F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5E4EAE-51F1-1F2C-F2AD-70ED14F64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4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D002A-D6F4-470F-ACEF-2B565FD07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42B2D0C-3BD4-C6E8-E8E9-DF99CA1B77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1746172-50CB-41F4-6C24-27A1A38B4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995CAC-4624-369F-055F-AC9E2E35E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41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8823C-8C19-DC53-AE82-FB8E70767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ACCB57B-E067-82D9-5986-540103F87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414DE0C-E6DA-A037-86F2-FEFF898368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35F2CD-BF25-545C-A4B1-D885791B1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2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4445C-C98E-8B19-EF6C-CD2780CA5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F75BD7-8D12-23A4-C3CE-922DAFFD3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1259C-2A3A-DE22-B831-454EB6A3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45E7-3B0B-4021-BFF0-A772077B3D95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76172-91C3-3882-9125-61DCF036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5E6A5D-28CE-553E-6BE6-A745BBBF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431D-5159-4D9A-A41B-ED99B3C7A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1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D60B0-D497-B918-D9CA-33E88DBC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078AC0-93CB-8106-987A-0294E960B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C57A1C-A0F8-0266-8B15-E7BBBBC8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45E7-3B0B-4021-BFF0-A772077B3D95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4C82A-B3A8-2251-18CA-118EFACB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31F9D3-B099-6D3D-A99B-F000B1CE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431D-5159-4D9A-A41B-ED99B3C7A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0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B0C758-E3D2-7D64-2FC2-9D29BA20F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594788-12C7-FAD3-4B65-11F6BA141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E5D8C-47BC-1DC3-FD59-042BFB0C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45E7-3B0B-4021-BFF0-A772077B3D95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3108F-3AF2-1B25-FA21-F7E17264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71E97-C43F-A733-25C3-ED4337B8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431D-5159-4D9A-A41B-ED99B3C7A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15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025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6199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1996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1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CA493-299C-99F6-9A8B-95515C4C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7FCC0-FE8B-9693-A620-F6FF7CA47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4BBC7-52AB-1647-59DC-665CE45E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45E7-3B0B-4021-BFF0-A772077B3D95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0FA8F1-3930-5116-3ED8-A5A9011A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FA218-5961-C9C4-D15B-49603FA9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431D-5159-4D9A-A41B-ED99B3C7A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3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A7631-AE89-A8C4-508B-722A167C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56303-114D-1D59-02A4-A7D410C9E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4D02F-B03E-0977-388D-23CE18D4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45E7-3B0B-4021-BFF0-A772077B3D95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828CB-3205-E18A-7D40-F4711E92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AF38A1-0300-3BF8-E6B0-3CACDB4E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431D-5159-4D9A-A41B-ED99B3C7A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6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AA264-EBA8-073A-7D7E-5AEA5663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CF0DDB-626E-BCA0-45BA-DBBDBFEB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3B85C1-8C35-5A38-FCEB-7EA9DC758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9A117-3895-E7F8-7AE2-0321DA75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45E7-3B0B-4021-BFF0-A772077B3D95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B7F81-2967-FF68-43DE-28DC1572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173F6-31F8-908D-DEB4-9776D9D2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431D-5159-4D9A-A41B-ED99B3C7A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6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CB917-FDA3-3238-BD2C-E5AAE93A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FF0131-EF94-2FF4-0CEB-1FBE3540A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8486F7-E962-CFA7-7919-24F02C5D7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CD6E08-F233-13E8-669D-D3EED555C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CE0DF9-DA03-E7EC-CD2C-9416208ED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C8D31C-E363-EDB7-8A41-36902C55E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45E7-3B0B-4021-BFF0-A772077B3D95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D06C53-D1F7-B365-3A9B-625E5B4D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9D5F11-330E-F11B-B7A3-77979863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431D-5159-4D9A-A41B-ED99B3C7A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05EB2-0350-5DC6-C7B9-A4749746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1D26CB-0891-90E0-7617-0766C101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45E7-3B0B-4021-BFF0-A772077B3D95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BF5900-6B3B-CAB2-9F13-0E072898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C863CF-10C3-52FE-42CF-77092868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431D-5159-4D9A-A41B-ED99B3C7A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F84298-4769-B9EC-42A1-1DFF1D22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45E7-3B0B-4021-BFF0-A772077B3D95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60B5A5-163C-E19B-A7D1-B14DBABB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598D45-7EB9-10B4-19F3-718099BE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431D-5159-4D9A-A41B-ED99B3C7A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5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3AE63-57CC-0F5A-A74A-7E09572E7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93B79-4BBD-18E7-A423-0D88682C7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FB430D-5353-9EC1-F131-F4B8F527F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B7CE81-4F56-B58F-1008-D165B261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45E7-3B0B-4021-BFF0-A772077B3D95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F4E054-2BC8-B2EF-DE60-3807E9F6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1D0352-C498-FD34-7094-BB71A5C6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431D-5159-4D9A-A41B-ED99B3C7A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BEF39-B197-479C-9C36-4C14B432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CDDE15-EAD3-FB1B-243B-DA0ECE287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BF3C69-79CA-EC3C-EDB4-50999B7BF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0D0C66-CEDA-A8CF-94AF-1BB16C39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45E7-3B0B-4021-BFF0-A772077B3D95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ED550A-02FA-23A7-8733-F9C445F6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7687E8-4F59-4AF8-4654-9C98D564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431D-5159-4D9A-A41B-ED99B3C7A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21A55-2221-3BBE-4D8E-8C6BD750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A92E21-3DD8-60A9-7715-65B56B3DE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DA946D-B0DA-7970-4CFA-FFF008DCD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D245E7-3B0B-4021-BFF0-A772077B3D95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B87DE-EF7F-63DA-FD7A-D9C369ECD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A1EBB-731C-6154-6B0C-50089C1C6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68431D-5159-4D9A-A41B-ED99B3C7A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60194" y="2628289"/>
            <a:ext cx="8660006" cy="2308324"/>
          </a:xfrm>
        </p:spPr>
        <p:txBody>
          <a:bodyPr/>
          <a:lstStyle/>
          <a:p>
            <a:r>
              <a:rPr lang="ru-RU" dirty="0"/>
              <a:t>Разработка алгоритма идентификации фотонов</a:t>
            </a:r>
            <a:r>
              <a:rPr lang="en-US" dirty="0"/>
              <a:t> </a:t>
            </a:r>
            <a:r>
              <a:rPr lang="ru-RU" dirty="0"/>
              <a:t>в электромагнитном калориметре эксперимента SPD</a:t>
            </a:r>
          </a:p>
        </p:txBody>
      </p:sp>
      <p:sp>
        <p:nvSpPr>
          <p:cNvPr id="4" name="Текст 11">
            <a:extLst>
              <a:ext uri="{FF2B5EF4-FFF2-40B4-BE49-F238E27FC236}">
                <a16:creationId xmlns:a16="http://schemas.microsoft.com/office/drawing/2014/main" id="{AFC74B58-F9B3-BB58-3255-91205475C41E}"/>
              </a:ext>
            </a:extLst>
          </p:cNvPr>
          <p:cNvSpPr txBox="1">
            <a:spLocks/>
          </p:cNvSpPr>
          <p:nvPr/>
        </p:nvSpPr>
        <p:spPr>
          <a:xfrm>
            <a:off x="560194" y="5132103"/>
            <a:ext cx="6437766" cy="9517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Montserrat" panose="020B0604020202020204" charset="-52"/>
              </a:rPr>
              <a:t>Студент: Петров Г. Е. Б22-102</a:t>
            </a:r>
          </a:p>
          <a:p>
            <a:r>
              <a:rPr lang="ru-RU">
                <a:latin typeface="Montserrat" panose="020B0604020202020204" charset="-52"/>
              </a:rPr>
              <a:t>Научный руководитель: Солдатов Е. Ю.</a:t>
            </a:r>
            <a:endParaRPr lang="en-US">
              <a:latin typeface="Montserrat" panose="020B0604020202020204" charset="-52"/>
            </a:endParaRPr>
          </a:p>
          <a:p>
            <a:endParaRPr lang="ru-RU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515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2C51BF-C15D-4078-BAFF-AAC8C82D8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79" y="382547"/>
            <a:ext cx="8900951" cy="523220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ACC06CC2-6D99-4F53-A33E-37082A0DAC8F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16400" y="1225202"/>
                <a:ext cx="11252983" cy="4170372"/>
              </a:xfrm>
            </p:spPr>
            <p:txBody>
              <a:bodyPr/>
              <a:lstStyle/>
              <a:p>
                <a:r>
                  <a:rPr lang="ru-RU" sz="1800" b="1" dirty="0"/>
                  <a:t>Основные результаты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800" dirty="0"/>
                  <a:t>Проведена валидация модели электромагнитного калориметра </a:t>
                </a:r>
                <a:r>
                  <a:rPr lang="en-US" sz="1800" dirty="0"/>
                  <a:t>SPD </a:t>
                </a:r>
                <a:r>
                  <a:rPr lang="ru-RU" sz="1800" dirty="0"/>
                  <a:t>в среде </a:t>
                </a:r>
                <a:r>
                  <a:rPr lang="en-US" sz="1800" dirty="0"/>
                  <a:t>SPDROOT; </a:t>
                </a:r>
                <a:r>
                  <a:rPr lang="ru-RU" sz="1800" dirty="0"/>
                  <a:t>подтверждена корректная реконструкция фотонов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800" dirty="0"/>
                  <a:t>Адаптированы параметры фотонной идентификации из эксперимента </a:t>
                </a:r>
                <a:r>
                  <a:rPr lang="en-US" sz="1800" dirty="0"/>
                  <a:t>ATLAS </a:t>
                </a:r>
                <a:r>
                  <a:rPr lang="ru-RU" sz="1800" dirty="0"/>
                  <a:t>к геометрии калориметра </a:t>
                </a:r>
                <a:r>
                  <a:rPr lang="en-US" sz="1800" dirty="0"/>
                  <a:t>SPD </a:t>
                </a:r>
                <a:r>
                  <a:rPr lang="ru-RU" sz="1800" dirty="0"/>
                  <a:t>и реализованы в анализе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800" dirty="0"/>
                  <a:t>Выполнено сравнение методов классификации кластеров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ru-RU" sz="18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ar-A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 sz="18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ru-RU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800" dirty="0"/>
                  <a:t>Показано, что </a:t>
                </a:r>
                <a:r>
                  <a:rPr lang="en-US" sz="1800" dirty="0"/>
                  <a:t>BDT </a:t>
                </a:r>
                <a:r>
                  <a:rPr lang="ru-RU" sz="1800" dirty="0"/>
                  <a:t>с расширенным набором параметров (</a:t>
                </a:r>
                <a:r>
                  <a:rPr lang="en-US" sz="1800" dirty="0"/>
                  <a:t>ATLAS + SPDROOT) </a:t>
                </a:r>
                <a:r>
                  <a:rPr lang="ru-RU" sz="1800" dirty="0"/>
                  <a:t>существенно улучшает разделение (в условиях данной работы)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800" dirty="0"/>
                  <a:t>Достигнуто </a:t>
                </a:r>
                <a:r>
                  <a:rPr lang="ru-RU" sz="1800" b="1" dirty="0"/>
                  <a:t>подавление фона</a:t>
                </a:r>
                <a:r>
                  <a:rPr lang="ru-RU" sz="1800" dirty="0"/>
                  <a:t> </a:t>
                </a:r>
                <a:r>
                  <a:rPr lang="ru-RU" sz="1800" b="1" dirty="0"/>
                  <a:t>свыше ≈9</a:t>
                </a:r>
                <a:r>
                  <a:rPr lang="en-US" sz="1800" b="1" dirty="0"/>
                  <a:t>5</a:t>
                </a:r>
                <a:r>
                  <a:rPr lang="ru-RU" sz="1800" b="1" dirty="0"/>
                  <a:t>% при эффективности сигнала ≈80 % </a:t>
                </a:r>
                <a:r>
                  <a:rPr lang="ru-RU" sz="1800" dirty="0"/>
                  <a:t>на энергиях до 8 ГэВ</a:t>
                </a:r>
                <a:endParaRPr lang="en-U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800" dirty="0"/>
                  <a:t>Выявлено влияние корреляций параметров и одноячейковых кластеров на эффективность классификации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ACC06CC2-6D99-4F53-A33E-37082A0DA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16400" y="1225202"/>
                <a:ext cx="11252983" cy="4170372"/>
              </a:xfrm>
              <a:blipFill>
                <a:blip r:embed="rId2"/>
                <a:stretch>
                  <a:fillRect l="-488" t="-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29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A35D9-0DD3-9B73-AB06-8730236CC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7E3B57A-01CC-BAE8-44EA-240CCA1C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79" y="382547"/>
            <a:ext cx="8900951" cy="523220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B948448-650D-4086-BC10-D710F2BE16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400" y="1225202"/>
            <a:ext cx="11252983" cy="2708434"/>
          </a:xfrm>
        </p:spPr>
        <p:txBody>
          <a:bodyPr/>
          <a:lstStyle/>
          <a:p>
            <a:r>
              <a:rPr lang="ru-RU" sz="1800" b="1" dirty="0"/>
              <a:t>Дальнейшие планы: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Тестирование классификатора на </a:t>
            </a:r>
            <a:r>
              <a:rPr lang="en-US" sz="1800" dirty="0" err="1"/>
              <a:t>minbias</a:t>
            </a:r>
            <a:r>
              <a:rPr lang="en-US" sz="1800" dirty="0"/>
              <a:t>-</a:t>
            </a:r>
            <a:r>
              <a:rPr lang="ru-RU" sz="1800" dirty="0"/>
              <a:t>событиях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Исследование кластеров состоящих из одного хита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Интеграция улучшенных алгоритмов в основную цепочку реконструкции </a:t>
            </a:r>
            <a:r>
              <a:rPr lang="en-US" sz="1800" dirty="0"/>
              <a:t>SPDROOT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Оптимизация набора признаков с учётом корреляций и ранжирования важности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Исследование альтернативных </a:t>
            </a:r>
            <a:r>
              <a:rPr lang="en-US" sz="1800" dirty="0"/>
              <a:t>ML-</a:t>
            </a:r>
            <a:r>
              <a:rPr lang="ru-RU" sz="1800" dirty="0"/>
              <a:t>подходов для дальнейшего повышения качества фотонной идентификации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99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5E93B8E-7749-449D-B8D0-1A79ABAC7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676C2-8B4A-404C-866D-86294C365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240D3A-C612-4462-8A1D-B82785BBA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8217" y="3198167"/>
            <a:ext cx="3206429" cy="1754326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8524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48D99-545F-183C-CB10-4B9DCF44D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E1FA9-0862-936A-1314-8A61C5D0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ru-RU" sz="2400" dirty="0"/>
              <a:t>Приложение: ранжирование</a:t>
            </a:r>
            <a:r>
              <a:rPr lang="en-US" sz="2400" dirty="0"/>
              <a:t> </a:t>
            </a:r>
            <a:r>
              <a:rPr lang="ru-RU" sz="2400" dirty="0"/>
              <a:t>переменных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646BDE-DEF3-EA0F-021F-F6732BAA0B89}"/>
                  </a:ext>
                </a:extLst>
              </p:cNvPr>
              <p:cNvSpPr txBox="1"/>
              <p:nvPr/>
            </p:nvSpPr>
            <p:spPr>
              <a:xfrm>
                <a:off x="784016" y="5305885"/>
                <a:ext cx="3080908" cy="9672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/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646BDE-DEF3-EA0F-021F-F6732BAA0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16" y="5305885"/>
                <a:ext cx="3080908" cy="9672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8759FB-2DE0-D26C-2B3E-FB042814EFB0}"/>
                  </a:ext>
                </a:extLst>
              </p:cNvPr>
              <p:cNvSpPr txBox="1"/>
              <p:nvPr/>
            </p:nvSpPr>
            <p:spPr>
              <a:xfrm>
                <a:off x="6198940" y="5237154"/>
                <a:ext cx="3765583" cy="1032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splits</m:t>
                          </m:r>
                          <m:r>
                            <m:rPr>
                              <m:nor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m:rPr>
                              <m:nor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8759FB-2DE0-D26C-2B3E-FB042814E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940" y="5237154"/>
                <a:ext cx="3765583" cy="1032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 descr="Изображение выглядит как текст, снимок экрана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D0D688A-05B0-AA0F-83B4-881C23EF6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158" y="1411961"/>
            <a:ext cx="6250604" cy="356349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меню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06A271E-71A7-61D6-6D82-A1270BD50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72" y="1434949"/>
            <a:ext cx="4626726" cy="3752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9F3C53-9A56-9488-2370-006B27496C2B}"/>
              </a:ext>
            </a:extLst>
          </p:cNvPr>
          <p:cNvSpPr txBox="1"/>
          <p:nvPr/>
        </p:nvSpPr>
        <p:spPr>
          <a:xfrm>
            <a:off x="1072660" y="6112804"/>
            <a:ext cx="7520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Результаты </a:t>
            </a:r>
            <a:r>
              <a:rPr lang="en-US" sz="1800" dirty="0"/>
              <a:t>BDT. </a:t>
            </a:r>
            <a:r>
              <a:rPr lang="ru-RU" sz="1800" dirty="0"/>
              <a:t>Датасет: 10000 событий</a:t>
            </a:r>
            <a:r>
              <a:rPr lang="en-US" sz="1800" dirty="0"/>
              <a:t>,</a:t>
            </a:r>
            <a:r>
              <a:rPr lang="ru-RU" sz="1800" dirty="0"/>
              <a:t> </a:t>
            </a:r>
            <a:r>
              <a:rPr lang="en-US" sz="1800" dirty="0"/>
              <a:t>8</a:t>
            </a:r>
            <a:r>
              <a:rPr lang="ru-RU" sz="1800" dirty="0"/>
              <a:t> </a:t>
            </a:r>
            <a:r>
              <a:rPr lang="en-US" sz="1800" dirty="0"/>
              <a:t>GeV. Train = 0.7, test = 0.3.</a:t>
            </a:r>
            <a:r>
              <a:rPr lang="ru-RU" sz="1800" dirty="0"/>
              <a:t> Все параметры.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83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DA092-86FF-A78C-DA49-BC5F3158E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B746-2B44-01F3-08DD-C83D6151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Приложение: результаты </a:t>
            </a:r>
            <a:r>
              <a:rPr lang="en-US" sz="2400" dirty="0"/>
              <a:t>BDT </a:t>
            </a:r>
            <a:r>
              <a:rPr lang="ru-RU" sz="2400" dirty="0"/>
              <a:t>классификатора на адаптированных переменных из </a:t>
            </a:r>
            <a:r>
              <a:rPr lang="en-US" sz="2400" dirty="0"/>
              <a:t>ATLAS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D20956-A04B-C447-2DB5-350E9EEA6CC2}"/>
              </a:ext>
            </a:extLst>
          </p:cNvPr>
          <p:cNvSpPr txBox="1"/>
          <p:nvPr/>
        </p:nvSpPr>
        <p:spPr>
          <a:xfrm>
            <a:off x="9325344" y="2180145"/>
            <a:ext cx="28666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Лучшая ROC-кривая и BDT </a:t>
            </a:r>
            <a:r>
              <a:rPr lang="ru-RU" sz="1400" dirty="0" err="1">
                <a:solidFill>
                  <a:srgbClr val="222A3F"/>
                </a:solidFill>
                <a:latin typeface="Montserrat" panose="00000500000000000000" pitchFamily="2" charset="-52"/>
              </a:rPr>
              <a:t>scores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 BDT-классификатора (адаптированные переменные из</a:t>
            </a:r>
            <a:r>
              <a:rPr lang="en-US" sz="1400" dirty="0">
                <a:solidFill>
                  <a:srgbClr val="222A3F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эксперимента </a:t>
            </a:r>
            <a:r>
              <a:rPr lang="en-US" sz="1400" dirty="0">
                <a:solidFill>
                  <a:srgbClr val="222A3F"/>
                </a:solidFill>
                <a:latin typeface="Montserrat" panose="00000500000000000000" pitchFamily="2" charset="-52"/>
              </a:rPr>
              <a:t>ATLAS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, для </a:t>
            </a:r>
            <a:r>
              <a:rPr lang="en-US" sz="1400" dirty="0">
                <a:solidFill>
                  <a:srgbClr val="222A3F"/>
                </a:solidFill>
                <a:latin typeface="Montserrat" panose="00000500000000000000" pitchFamily="2" charset="-52"/>
              </a:rPr>
              <a:t>8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 err="1">
                <a:solidFill>
                  <a:srgbClr val="222A3F"/>
                </a:solidFill>
                <a:latin typeface="Montserrat" panose="00000500000000000000" pitchFamily="2" charset="-52"/>
              </a:rPr>
              <a:t>GeV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)</a:t>
            </a:r>
          </a:p>
        </p:txBody>
      </p:sp>
      <p:pic>
        <p:nvPicPr>
          <p:cNvPr id="8" name="Рисунок 7" descr="Изображение выглядит как текст, диаграмма, снимок экран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807EBDE-A4EE-D558-81AC-BC05B5C87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758"/>
            <a:ext cx="9025288" cy="46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6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0004A-EECD-C10F-D263-157B828B1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BC9C6-A0B2-F76D-D528-53D04685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Приложение: результаты </a:t>
            </a:r>
            <a:r>
              <a:rPr lang="en-US" sz="2400" dirty="0"/>
              <a:t>BDT </a:t>
            </a:r>
            <a:r>
              <a:rPr lang="ru-RU" sz="2400" dirty="0"/>
              <a:t>классификатора на адаптированных переменных из </a:t>
            </a:r>
            <a:r>
              <a:rPr lang="en-US" sz="2400" dirty="0"/>
              <a:t>ATLAS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67F74-E217-9453-0725-67948DE7661B}"/>
              </a:ext>
            </a:extLst>
          </p:cNvPr>
          <p:cNvSpPr txBox="1"/>
          <p:nvPr/>
        </p:nvSpPr>
        <p:spPr>
          <a:xfrm>
            <a:off x="9214338" y="1828562"/>
            <a:ext cx="27045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Лучшая ROC-кривая и BDT </a:t>
            </a:r>
            <a:r>
              <a:rPr lang="ru-RU" sz="1400" dirty="0" err="1">
                <a:solidFill>
                  <a:srgbClr val="222A3F"/>
                </a:solidFill>
                <a:latin typeface="Montserrat" panose="00000500000000000000" pitchFamily="2" charset="-52"/>
              </a:rPr>
              <a:t>scores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 BDT-классификатора (адаптированные переменные из</a:t>
            </a:r>
            <a:r>
              <a:rPr lang="en-US" sz="1400" dirty="0">
                <a:solidFill>
                  <a:srgbClr val="222A3F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эксперимента </a:t>
            </a:r>
            <a:r>
              <a:rPr lang="en-US" sz="1400" dirty="0">
                <a:solidFill>
                  <a:srgbClr val="222A3F"/>
                </a:solidFill>
                <a:latin typeface="Montserrat" panose="00000500000000000000" pitchFamily="2" charset="-52"/>
              </a:rPr>
              <a:t>ATLAS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, для </a:t>
            </a:r>
            <a:r>
              <a:rPr lang="en-US" sz="1400" dirty="0">
                <a:solidFill>
                  <a:srgbClr val="222A3F"/>
                </a:solidFill>
                <a:latin typeface="Montserrat" panose="00000500000000000000" pitchFamily="2" charset="-52"/>
              </a:rPr>
              <a:t>2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 </a:t>
            </a:r>
            <a:r>
              <a:rPr lang="ru-RU" sz="1400" dirty="0" err="1">
                <a:solidFill>
                  <a:srgbClr val="222A3F"/>
                </a:solidFill>
                <a:latin typeface="Montserrat" panose="00000500000000000000" pitchFamily="2" charset="-52"/>
              </a:rPr>
              <a:t>GeV</a:t>
            </a:r>
            <a:r>
              <a:rPr lang="ru-RU" sz="1400" dirty="0">
                <a:solidFill>
                  <a:srgbClr val="222A3F"/>
                </a:solidFill>
                <a:latin typeface="Montserrat" panose="00000500000000000000" pitchFamily="2" charset="-52"/>
              </a:rPr>
              <a:t>)</a:t>
            </a:r>
          </a:p>
        </p:txBody>
      </p:sp>
      <p:pic>
        <p:nvPicPr>
          <p:cNvPr id="5" name="Рисунок 4" descr="Изображение выглядит как текст, диаграмма, Шрифт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EDECE53-2B11-0666-417D-5590A0894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72" y="1747309"/>
            <a:ext cx="8576801" cy="43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7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C0747-A182-763D-9C56-E273DB8DA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FB88C-B8F0-AB94-044D-37E94C3A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Приложение: результаты </a:t>
            </a:r>
            <a:r>
              <a:rPr lang="en-US" sz="2400" dirty="0"/>
              <a:t>BDT </a:t>
            </a:r>
            <a:r>
              <a:rPr lang="ru-RU" sz="2400" dirty="0"/>
              <a:t>классификатора на всей совокупности переменных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A4207-AC81-629B-4E9F-17F0094C1446}"/>
              </a:ext>
            </a:extLst>
          </p:cNvPr>
          <p:cNvSpPr txBox="1"/>
          <p:nvPr/>
        </p:nvSpPr>
        <p:spPr>
          <a:xfrm>
            <a:off x="7091322" y="4583906"/>
            <a:ext cx="42177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Параметры </a:t>
            </a:r>
            <a:r>
              <a:rPr lang="en-US" dirty="0"/>
              <a:t>BDT</a:t>
            </a:r>
            <a:br>
              <a:rPr lang="ru-RU" dirty="0"/>
            </a:br>
            <a:r>
              <a:rPr lang="ru-RU" dirty="0"/>
              <a:t>NTrees=</a:t>
            </a:r>
            <a:r>
              <a:rPr lang="en-US" dirty="0"/>
              <a:t>8</a:t>
            </a:r>
            <a:r>
              <a:rPr lang="ru-RU" dirty="0"/>
              <a:t>00</a:t>
            </a:r>
            <a:endParaRPr lang="en-US" dirty="0"/>
          </a:p>
          <a:p>
            <a:r>
              <a:rPr lang="ru-RU" dirty="0"/>
              <a:t>MaxDepth=</a:t>
            </a:r>
            <a:r>
              <a:rPr lang="en-US" dirty="0"/>
              <a:t>5</a:t>
            </a:r>
          </a:p>
          <a:p>
            <a:r>
              <a:rPr lang="ru-RU" dirty="0"/>
              <a:t>BoostType=</a:t>
            </a:r>
            <a:r>
              <a:rPr lang="ru-RU" dirty="0" err="1"/>
              <a:t>AdaBoost</a:t>
            </a:r>
            <a:endParaRPr lang="en-US" dirty="0"/>
          </a:p>
          <a:p>
            <a:r>
              <a:rPr lang="ru-RU" dirty="0" err="1"/>
              <a:t>AdaBoostBeta</a:t>
            </a:r>
            <a:r>
              <a:rPr lang="ru-RU" dirty="0"/>
              <a:t>=0.</a:t>
            </a:r>
            <a:r>
              <a:rPr lang="en-US" dirty="0"/>
              <a:t>3</a:t>
            </a:r>
          </a:p>
          <a:p>
            <a:r>
              <a:rPr lang="ru-RU" dirty="0"/>
              <a:t>SeparationType=GiniIndex</a:t>
            </a:r>
            <a:endParaRPr lang="en-US" dirty="0"/>
          </a:p>
          <a:p>
            <a:r>
              <a:rPr lang="ru-RU" dirty="0"/>
              <a:t>nCuts=</a:t>
            </a:r>
            <a:r>
              <a:rPr lang="en-US" dirty="0"/>
              <a:t>40</a:t>
            </a:r>
            <a:endParaRPr lang="ru-RU" dirty="0"/>
          </a:p>
        </p:txBody>
      </p:sp>
      <p:pic>
        <p:nvPicPr>
          <p:cNvPr id="5" name="Рисунок 4" descr="Изображение выглядит как текст, диаграмма, линия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E7F02DA-7767-6FA3-4110-761F94CCD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001" y="1643882"/>
            <a:ext cx="4156575" cy="287134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74D2C4-43EA-0E1D-F799-0B7AB0E65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67" y="1792716"/>
            <a:ext cx="5987563" cy="4132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8E9A3B-9A00-037A-68DA-DA4C1873BA8B}"/>
              </a:ext>
            </a:extLst>
          </p:cNvPr>
          <p:cNvSpPr txBox="1"/>
          <p:nvPr/>
        </p:nvSpPr>
        <p:spPr>
          <a:xfrm>
            <a:off x="995322" y="59940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Результаты </a:t>
            </a:r>
            <a:r>
              <a:rPr lang="en-US" sz="1800" dirty="0"/>
              <a:t>BDT. </a:t>
            </a:r>
            <a:r>
              <a:rPr lang="ru-RU" sz="1800" dirty="0"/>
              <a:t>Датасет: 10000 событий</a:t>
            </a:r>
            <a:r>
              <a:rPr lang="en-US" sz="1800" dirty="0"/>
              <a:t>,</a:t>
            </a:r>
            <a:r>
              <a:rPr lang="ru-RU" sz="1800" dirty="0"/>
              <a:t> </a:t>
            </a:r>
            <a:r>
              <a:rPr lang="en-US" sz="1800" dirty="0"/>
              <a:t>2</a:t>
            </a:r>
            <a:r>
              <a:rPr lang="ru-RU" sz="1800" dirty="0"/>
              <a:t> ГэВ</a:t>
            </a:r>
            <a:r>
              <a:rPr lang="en-US" sz="1800" dirty="0"/>
              <a:t>. Train = 0.7, test = 0.3.</a:t>
            </a:r>
            <a:r>
              <a:rPr lang="ru-RU" sz="18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249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F14E0-8ED7-66BD-460D-AFEAF1311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4C96F-193E-1DD5-876B-5B0EB384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Приложение: результаты </a:t>
            </a:r>
            <a:r>
              <a:rPr lang="en-US" sz="2400" dirty="0"/>
              <a:t>BDT </a:t>
            </a:r>
            <a:r>
              <a:rPr lang="ru-RU" sz="2400" dirty="0"/>
              <a:t>классификатора на всей совокупности переменных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05727B-DC84-C888-3659-83F175000365}"/>
              </a:ext>
            </a:extLst>
          </p:cNvPr>
          <p:cNvSpPr txBox="1"/>
          <p:nvPr/>
        </p:nvSpPr>
        <p:spPr>
          <a:xfrm>
            <a:off x="7138214" y="4468336"/>
            <a:ext cx="42177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Параметры </a:t>
            </a:r>
            <a:r>
              <a:rPr lang="en-US" dirty="0"/>
              <a:t>BDT</a:t>
            </a:r>
            <a:br>
              <a:rPr lang="ru-RU" dirty="0"/>
            </a:br>
            <a:r>
              <a:rPr lang="ru-RU" dirty="0"/>
              <a:t>NTrees=</a:t>
            </a:r>
            <a:r>
              <a:rPr lang="en-US" dirty="0"/>
              <a:t>4</a:t>
            </a:r>
            <a:r>
              <a:rPr lang="ru-RU" dirty="0"/>
              <a:t>00</a:t>
            </a:r>
            <a:endParaRPr lang="en-US" dirty="0"/>
          </a:p>
          <a:p>
            <a:r>
              <a:rPr lang="ru-RU" dirty="0"/>
              <a:t>MaxDepth=</a:t>
            </a:r>
            <a:r>
              <a:rPr lang="en-US" dirty="0"/>
              <a:t>5</a:t>
            </a:r>
          </a:p>
          <a:p>
            <a:r>
              <a:rPr lang="ru-RU" dirty="0"/>
              <a:t>BoostType=</a:t>
            </a:r>
            <a:r>
              <a:rPr lang="ru-RU" dirty="0" err="1"/>
              <a:t>AdaBoost</a:t>
            </a:r>
            <a:endParaRPr lang="en-US" dirty="0"/>
          </a:p>
          <a:p>
            <a:r>
              <a:rPr lang="ru-RU" dirty="0" err="1"/>
              <a:t>AdaBoostBeta</a:t>
            </a:r>
            <a:r>
              <a:rPr lang="ru-RU" dirty="0"/>
              <a:t>=0.</a:t>
            </a:r>
            <a:r>
              <a:rPr lang="en-US" dirty="0"/>
              <a:t>3</a:t>
            </a:r>
          </a:p>
          <a:p>
            <a:r>
              <a:rPr lang="ru-RU" dirty="0"/>
              <a:t>SeparationType=GiniIndex</a:t>
            </a:r>
            <a:endParaRPr lang="en-US" dirty="0"/>
          </a:p>
          <a:p>
            <a:r>
              <a:rPr lang="ru-RU" dirty="0"/>
              <a:t>nCuts=</a:t>
            </a:r>
            <a:r>
              <a:rPr lang="en-US" dirty="0"/>
              <a:t>40</a:t>
            </a:r>
            <a:endParaRPr lang="ru-RU" dirty="0"/>
          </a:p>
        </p:txBody>
      </p:sp>
      <p:pic>
        <p:nvPicPr>
          <p:cNvPr id="4" name="Рисунок 3" descr="Изображение выглядит как текст, диаграмма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ABCDF84-0E5C-4E3F-AD81-534AE311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62" y="1675879"/>
            <a:ext cx="3820492" cy="2673536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диаграмма, линия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99509EF-A0AC-FEDA-8059-52857B851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0" y="2047809"/>
            <a:ext cx="5888304" cy="3936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8DF71-C5DF-8F15-67AC-CEEB72F1BA9F}"/>
              </a:ext>
            </a:extLst>
          </p:cNvPr>
          <p:cNvSpPr txBox="1"/>
          <p:nvPr/>
        </p:nvSpPr>
        <p:spPr>
          <a:xfrm>
            <a:off x="961293" y="598447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Результаты </a:t>
            </a:r>
            <a:r>
              <a:rPr lang="en-US" sz="1800" dirty="0"/>
              <a:t>BDT. </a:t>
            </a:r>
            <a:r>
              <a:rPr lang="ru-RU" sz="1800" dirty="0"/>
              <a:t>Датасет: 10000 событий</a:t>
            </a:r>
            <a:r>
              <a:rPr lang="en-US" sz="1800" dirty="0"/>
              <a:t>,</a:t>
            </a:r>
            <a:r>
              <a:rPr lang="ru-RU" sz="1800" dirty="0"/>
              <a:t> </a:t>
            </a:r>
            <a:r>
              <a:rPr lang="en-US" sz="1800" dirty="0"/>
              <a:t>4</a:t>
            </a:r>
            <a:r>
              <a:rPr lang="ru-RU" sz="1800" dirty="0"/>
              <a:t> ГэВ</a:t>
            </a:r>
            <a:r>
              <a:rPr lang="en-US" sz="1800" dirty="0"/>
              <a:t>. Train = 0.7, test = 0.3.</a:t>
            </a:r>
            <a:r>
              <a:rPr lang="ru-RU" sz="18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484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760F1-0420-8BBC-6493-C54398E11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9086A-6465-48A3-19E2-7B44CC457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Приложение: результаты </a:t>
            </a:r>
            <a:r>
              <a:rPr lang="en-US" sz="2400" dirty="0"/>
              <a:t>BDT </a:t>
            </a:r>
            <a:r>
              <a:rPr lang="ru-RU" sz="2400" dirty="0"/>
              <a:t>классификатора на всей совокупности переменных</a:t>
            </a:r>
          </a:p>
        </p:txBody>
      </p:sp>
      <p:pic>
        <p:nvPicPr>
          <p:cNvPr id="14" name="Рисунок 13" descr="Изображение выглядит как текст, диаграмма, снимок экран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5D61F9-3F76-8F4F-3F5F-580FA0348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57" y="1635521"/>
            <a:ext cx="6096000" cy="41326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диаграмма, линия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5113E29-68DB-1216-1FAD-8535470AA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857" y="1635521"/>
            <a:ext cx="3909356" cy="26897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6EC2F-4398-2D4D-632A-1AFAA29FB52E}"/>
              </a:ext>
            </a:extLst>
          </p:cNvPr>
          <p:cNvSpPr txBox="1"/>
          <p:nvPr/>
        </p:nvSpPr>
        <p:spPr>
          <a:xfrm>
            <a:off x="6977787" y="4397311"/>
            <a:ext cx="30594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Параметры </a:t>
            </a:r>
            <a:r>
              <a:rPr lang="en-US" dirty="0"/>
              <a:t>BDT</a:t>
            </a:r>
            <a:br>
              <a:rPr lang="ru-RU" dirty="0"/>
            </a:br>
            <a:r>
              <a:rPr lang="ru-RU" dirty="0"/>
              <a:t>NTrees=</a:t>
            </a:r>
            <a:r>
              <a:rPr lang="en-US" dirty="0"/>
              <a:t>10</a:t>
            </a:r>
            <a:r>
              <a:rPr lang="ru-RU" dirty="0"/>
              <a:t>00</a:t>
            </a:r>
            <a:endParaRPr lang="en-US" dirty="0"/>
          </a:p>
          <a:p>
            <a:r>
              <a:rPr lang="ru-RU" dirty="0"/>
              <a:t>MaxDepth=</a:t>
            </a:r>
            <a:r>
              <a:rPr lang="en-US" dirty="0"/>
              <a:t>4</a:t>
            </a:r>
          </a:p>
          <a:p>
            <a:r>
              <a:rPr lang="ru-RU" dirty="0"/>
              <a:t>BoostType=</a:t>
            </a:r>
            <a:r>
              <a:rPr lang="ru-RU" dirty="0" err="1"/>
              <a:t>AdaBoost</a:t>
            </a:r>
            <a:endParaRPr lang="en-US" dirty="0"/>
          </a:p>
          <a:p>
            <a:r>
              <a:rPr lang="ru-RU" dirty="0" err="1"/>
              <a:t>AdaBoostBeta</a:t>
            </a:r>
            <a:r>
              <a:rPr lang="ru-RU" dirty="0"/>
              <a:t>=0.</a:t>
            </a:r>
            <a:r>
              <a:rPr lang="en-US" dirty="0"/>
              <a:t>3</a:t>
            </a:r>
          </a:p>
          <a:p>
            <a:r>
              <a:rPr lang="ru-RU" dirty="0"/>
              <a:t>SeparationType=GiniIndex</a:t>
            </a:r>
            <a:endParaRPr lang="en-US" dirty="0"/>
          </a:p>
          <a:p>
            <a:r>
              <a:rPr lang="ru-RU" dirty="0"/>
              <a:t>nCuts=</a:t>
            </a:r>
            <a:r>
              <a:rPr lang="en-US" dirty="0"/>
              <a:t>40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370E44-B391-F49F-85EC-7CC20A8F22B9}"/>
              </a:ext>
            </a:extLst>
          </p:cNvPr>
          <p:cNvSpPr txBox="1"/>
          <p:nvPr/>
        </p:nvSpPr>
        <p:spPr>
          <a:xfrm>
            <a:off x="767862" y="58403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Результаты </a:t>
            </a:r>
            <a:r>
              <a:rPr lang="en-US" sz="1800" dirty="0"/>
              <a:t>BDT. </a:t>
            </a:r>
            <a:r>
              <a:rPr lang="ru-RU" sz="1800" dirty="0"/>
              <a:t>Датасет: 10000 событий</a:t>
            </a:r>
            <a:r>
              <a:rPr lang="en-US" sz="1800" dirty="0"/>
              <a:t>,</a:t>
            </a:r>
            <a:r>
              <a:rPr lang="ru-RU" sz="1800" dirty="0"/>
              <a:t> </a:t>
            </a:r>
            <a:r>
              <a:rPr lang="en-US" sz="1800" dirty="0"/>
              <a:t>8</a:t>
            </a:r>
            <a:r>
              <a:rPr lang="ru-RU" sz="1800" dirty="0"/>
              <a:t> ГэВ</a:t>
            </a:r>
            <a:r>
              <a:rPr lang="en-US" sz="1800" dirty="0"/>
              <a:t>. Train = 0.7, test = 0.3.</a:t>
            </a:r>
            <a:r>
              <a:rPr lang="ru-RU" sz="18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5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8AF5A-3621-5D1A-3557-B54F0500D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1C678-6A2B-65B5-C9CA-8D63C3B5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ru-RU" sz="2400" dirty="0"/>
              <a:t>Приложение: диапазоны исследованных </a:t>
            </a:r>
            <a:r>
              <a:rPr lang="ru-RU" sz="2400" dirty="0" err="1"/>
              <a:t>гиперпараметров</a:t>
            </a:r>
            <a:r>
              <a:rPr lang="ru-RU" sz="2400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AEE316-0F50-E0D0-B919-77DB50BBA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4" y="2487501"/>
            <a:ext cx="5362604" cy="26296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2203A9-A141-EDDC-874A-6884AA838D13}"/>
              </a:ext>
            </a:extLst>
          </p:cNvPr>
          <p:cNvSpPr txBox="1"/>
          <p:nvPr/>
        </p:nvSpPr>
        <p:spPr>
          <a:xfrm>
            <a:off x="6681921" y="2487501"/>
            <a:ext cx="5128623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Была проведена сеточная оптимизация по следующим </a:t>
            </a:r>
            <a:r>
              <a:rPr lang="ru-RU" dirty="0" err="1">
                <a:solidFill>
                  <a:srgbClr val="222A3F"/>
                </a:solidFill>
                <a:latin typeface="Montserrat" panose="00000500000000000000" pitchFamily="2" charset="-52"/>
              </a:rPr>
              <a:t>гиперпараметрам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Количество деревьев в ансамбле (от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2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00 до 1600 с шагом 200);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Максимальная глубина каждого дерева (от 2 до 5 с шагом 1);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Скорость обучения (0.3, 0.5, 0.8)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Количество разбиений по каждому признаку при построении дерева (20, 40).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3604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эксперименте </a:t>
            </a:r>
            <a:r>
              <a:rPr lang="en-US" dirty="0"/>
              <a:t>SPD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379745-4698-4EBB-81DA-1C375D7AF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1713" y="5884910"/>
            <a:ext cx="5235821" cy="307777"/>
          </a:xfrm>
        </p:spPr>
        <p:txBody>
          <a:bodyPr/>
          <a:lstStyle/>
          <a:p>
            <a:r>
              <a:rPr lang="ru-RU" dirty="0"/>
              <a:t>Детекторы второй стадии эксперимента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4" y="1562990"/>
            <a:ext cx="7015943" cy="4253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r="35175"/>
          <a:stretch/>
        </p:blipFill>
        <p:spPr>
          <a:xfrm>
            <a:off x="7305297" y="1562990"/>
            <a:ext cx="4637887" cy="1924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1" t="9646" r="-655"/>
          <a:stretch/>
        </p:blipFill>
        <p:spPr>
          <a:xfrm>
            <a:off x="7255810" y="3635936"/>
            <a:ext cx="2483606" cy="1738709"/>
          </a:xfrm>
          <a:prstGeom prst="rect">
            <a:avLst/>
          </a:prstGeom>
        </p:spPr>
      </p:pic>
      <p:sp>
        <p:nvSpPr>
          <p:cNvPr id="10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 txBox="1">
            <a:spLocks/>
          </p:cNvSpPr>
          <p:nvPr/>
        </p:nvSpPr>
        <p:spPr>
          <a:xfrm>
            <a:off x="7685294" y="5523273"/>
            <a:ext cx="4108244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Диаграммы, иллюстрирующие процессы: рождение (a) </a:t>
            </a:r>
            <a:r>
              <a:rPr lang="ru-RU" dirty="0" err="1"/>
              <a:t>чармония</a:t>
            </a:r>
            <a:r>
              <a:rPr lang="ru-RU" dirty="0"/>
              <a:t>, (b) открытого чарма и (c) прямых фотонов.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6E504B13-B045-6F7F-629B-4CFDE1AF08D7}"/>
                  </a:ext>
                </a:extLst>
              </p14:cNvPr>
              <p14:cNvContentPartPr/>
              <p14:nvPr/>
            </p14:nvContentPartPr>
            <p14:xfrm>
              <a:off x="5293965" y="3990750"/>
              <a:ext cx="1895400" cy="36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6E504B13-B045-6F7F-629B-4CFDE1AF08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7845" y="3984630"/>
                <a:ext cx="19076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53F465F6-1F28-1C40-B1C3-7747BA36470A}"/>
                  </a:ext>
                </a:extLst>
              </p14:cNvPr>
              <p14:cNvContentPartPr/>
              <p14:nvPr/>
            </p14:nvContentPartPr>
            <p14:xfrm>
              <a:off x="402144" y="1826664"/>
              <a:ext cx="144540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53F465F6-1F28-1C40-B1C3-7747BA3647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6024" y="1820544"/>
                <a:ext cx="145764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022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10821-D7D1-D470-E54C-7F38109EE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F99835EE-5ADF-F18A-09CA-EAA958F12F8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Задача разделения фотонных 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→γ+γ</a:t>
                </a:r>
                <a:r>
                  <a:rPr lang="ru-RU" dirty="0"/>
                  <a:t> событий</a:t>
                </a:r>
              </a:p>
            </p:txBody>
          </p:sp>
        </mc:Choice>
        <mc:Fallback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F99835EE-5ADF-F18A-09CA-EAA958F12F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55" t="-12791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>
            <a:extLst>
              <a:ext uri="{FF2B5EF4-FFF2-40B4-BE49-F238E27FC236}">
                <a16:creationId xmlns:a16="http://schemas.microsoft.com/office/drawing/2014/main" id="{76978DBD-946A-3E35-092D-466D8F82A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4A6588-8974-BBA6-1609-20517C518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6" y="1714537"/>
            <a:ext cx="4772775" cy="34289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19004D-6DB0-622F-FAF4-B01F7D32A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67" y="1520931"/>
            <a:ext cx="4958654" cy="3496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Текст 6">
                <a:extLst>
                  <a:ext uri="{FF2B5EF4-FFF2-40B4-BE49-F238E27FC236}">
                    <a16:creationId xmlns:a16="http://schemas.microsoft.com/office/drawing/2014/main" id="{1B8761D3-EF0C-A72F-BC25-124565170B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8474" y="5252404"/>
                <a:ext cx="4108244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/>
                  <a:t>Пример кластера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2000" dirty="0"/>
                  <a:t> </a:t>
                </a:r>
                <a:r>
                  <a:rPr lang="en-US" sz="2000" dirty="0"/>
                  <a:t>(5 </a:t>
                </a:r>
                <a:r>
                  <a:rPr lang="ru-RU" sz="2000" dirty="0"/>
                  <a:t>ГэВ</a:t>
                </a:r>
                <a:r>
                  <a:rPr lang="en-US" sz="2000" dirty="0"/>
                  <a:t>)</a:t>
                </a:r>
                <a:endParaRPr lang="ru-RU" sz="20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5" name="Текст 6">
                <a:extLst>
                  <a:ext uri="{FF2B5EF4-FFF2-40B4-BE49-F238E27FC236}">
                    <a16:creationId xmlns:a16="http://schemas.microsoft.com/office/drawing/2014/main" id="{1B8761D3-EF0C-A72F-BC25-124565170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74" y="5252404"/>
                <a:ext cx="4108244" cy="692497"/>
              </a:xfrm>
              <a:prstGeom prst="rect">
                <a:avLst/>
              </a:prstGeom>
              <a:blipFill>
                <a:blip r:embed="rId5"/>
                <a:stretch>
                  <a:fillRect l="-1632" t="-4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Текст 6">
                <a:extLst>
                  <a:ext uri="{FF2B5EF4-FFF2-40B4-BE49-F238E27FC236}">
                    <a16:creationId xmlns:a16="http://schemas.microsoft.com/office/drawing/2014/main" id="{48192678-11AF-4EF0-6D89-4639E47A71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2826" y="5143462"/>
                <a:ext cx="4108244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/>
                  <a:t>Пример кластера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2000" dirty="0"/>
                      <m:t>5 </m:t>
                    </m:r>
                    <m:r>
                      <m:rPr>
                        <m:nor/>
                      </m:rPr>
                      <a:rPr lang="ru-RU" sz="2000" b="0" i="0" dirty="0" smtClean="0"/>
                      <m:t>ГэВ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0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6" name="Текст 6">
                <a:extLst>
                  <a:ext uri="{FF2B5EF4-FFF2-40B4-BE49-F238E27FC236}">
                    <a16:creationId xmlns:a16="http://schemas.microsoft.com/office/drawing/2014/main" id="{48192678-11AF-4EF0-6D89-4639E47A7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826" y="5143462"/>
                <a:ext cx="4108244" cy="692497"/>
              </a:xfrm>
              <a:prstGeom prst="rect">
                <a:avLst/>
              </a:prstGeom>
              <a:blipFill>
                <a:blip r:embed="rId6"/>
                <a:stretch>
                  <a:fillRect l="-1632" t="-4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26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A92A2-7AFE-81B5-26A2-566018980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532AF46-D19E-695C-33FB-F8BEBF92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11081566" cy="954107"/>
          </a:xfrm>
        </p:spPr>
        <p:txBody>
          <a:bodyPr/>
          <a:lstStyle/>
          <a:p>
            <a:r>
              <a:rPr lang="ru-RU" dirty="0"/>
              <a:t>Алгоритмы идентификации которые реализованы в </a:t>
            </a:r>
            <a:r>
              <a:rPr lang="en-US" dirty="0"/>
              <a:t>SPDROOT (MLP </a:t>
            </a:r>
            <a:r>
              <a:rPr lang="ru-RU" dirty="0"/>
              <a:t>подход)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6">
                <a:extLst>
                  <a:ext uri="{FF2B5EF4-FFF2-40B4-BE49-F238E27FC236}">
                    <a16:creationId xmlns:a16="http://schemas.microsoft.com/office/drawing/2014/main" id="{D303587B-DAE3-F79C-6197-11C5A67FD2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659" y="5838337"/>
                <a:ext cx="1134047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800" dirty="0"/>
                  <a:t>В текущей версии алгоритмов разделения были достигнуты следующие результаты: около </a:t>
                </a:r>
                <a14:m>
                  <m:oMath xmlns:m="http://schemas.openxmlformats.org/officeDocument/2006/math">
                    <m:r>
                      <a:rPr lang="ru-RU" sz="1800" b="1" i="1" dirty="0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ru-RU" sz="1800" b="1" i="1" dirty="0" smtClean="0">
                        <a:latin typeface="Cambria Math" panose="02040503050406030204" pitchFamily="18" charset="0"/>
                      </a:rPr>
                      <m:t>% </m:t>
                    </m:r>
                    <m:sSup>
                      <m:sSup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b="1" i="1" dirty="0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800" b="1" dirty="0"/>
                  <a:t> </a:t>
                </a:r>
                <a:r>
                  <a:rPr lang="ru-RU" sz="1800" b="1" dirty="0"/>
                  <a:t>режекция</a:t>
                </a:r>
                <a:r>
                  <a:rPr lang="en-US" sz="1800" b="1" dirty="0"/>
                  <a:t> </a:t>
                </a:r>
                <a:r>
                  <a:rPr lang="ru-RU" sz="1800" b="1" dirty="0"/>
                  <a:t>при </a:t>
                </a:r>
                <a14:m>
                  <m:oMath xmlns:m="http://schemas.openxmlformats.org/officeDocument/2006/math">
                    <m:r>
                      <a:rPr lang="ru-RU" sz="1800" b="1" i="1" dirty="0" smtClean="0"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ru-RU" sz="1800" b="1" i="1" dirty="0" smtClean="0">
                        <a:latin typeface="Cambria Math" panose="02040503050406030204" pitchFamily="18" charset="0"/>
                      </a:rPr>
                      <m:t>%</m:t>
                    </m:r>
                    <m:r>
                      <m:rPr>
                        <m:nor/>
                      </m:rPr>
                      <a:rPr lang="ru-RU" sz="1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1800" b="1" i="1" dirty="0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ru-RU" sz="1800" b="1" dirty="0"/>
                  <a:t> эффективности</a:t>
                </a:r>
                <a:r>
                  <a:rPr lang="ru-RU" sz="1800" dirty="0"/>
                  <a:t>.</a:t>
                </a:r>
              </a:p>
            </p:txBody>
          </p:sp>
        </mc:Choice>
        <mc:Fallback xmlns="">
          <p:sp>
            <p:nvSpPr>
              <p:cNvPr id="4" name="Текст 6">
                <a:extLst>
                  <a:ext uri="{FF2B5EF4-FFF2-40B4-BE49-F238E27FC236}">
                    <a16:creationId xmlns:a16="http://schemas.microsoft.com/office/drawing/2014/main" id="{D303587B-DAE3-F79C-6197-11C5A67FD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59" y="5838337"/>
                <a:ext cx="11340474" cy="646331"/>
              </a:xfrm>
              <a:prstGeom prst="rect">
                <a:avLst/>
              </a:prstGeom>
              <a:blipFill>
                <a:blip r:embed="rId2"/>
                <a:stretch>
                  <a:fillRect l="-430" t="-4717" b="-16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Изображение выглядит как текст, Шрифт, снимок экран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7770F82-608A-23E0-EF62-BFAB2EE5C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85" y="2153255"/>
            <a:ext cx="4048690" cy="105742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Шрифт, снимок экран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43B3358-5D23-741A-ACD9-3F74525ED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72" y="3315736"/>
            <a:ext cx="5801535" cy="933580"/>
          </a:xfrm>
          <a:prstGeom prst="rect">
            <a:avLst/>
          </a:prstGeom>
        </p:spPr>
      </p:pic>
      <p:sp>
        <p:nvSpPr>
          <p:cNvPr id="9" name="Текст 6">
            <a:extLst>
              <a:ext uri="{FF2B5EF4-FFF2-40B4-BE49-F238E27FC236}">
                <a16:creationId xmlns:a16="http://schemas.microsoft.com/office/drawing/2014/main" id="{E30051DC-FDC8-1617-18DF-8E0E50858668}"/>
              </a:ext>
            </a:extLst>
          </p:cNvPr>
          <p:cNvSpPr txBox="1">
            <a:spLocks/>
          </p:cNvSpPr>
          <p:nvPr/>
        </p:nvSpPr>
        <p:spPr>
          <a:xfrm>
            <a:off x="851526" y="1387194"/>
            <a:ext cx="1134047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Входы нейросети.</a:t>
            </a:r>
          </a:p>
        </p:txBody>
      </p:sp>
      <p:pic>
        <p:nvPicPr>
          <p:cNvPr id="13" name="Рисунок 12" descr="Изображение выглядит как текст, Шрифт, линия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F051254-B8D5-F260-FCE3-E13290658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72" y="4466929"/>
            <a:ext cx="5544324" cy="1086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Шрифт, линия, бел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9D7C6F6-890A-84EC-1359-ECAA8EF9F5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896" y="2167451"/>
            <a:ext cx="5734850" cy="100026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Шрифт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954043C-8FFE-4C8A-3586-7EC4DBBCB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4160" y="3370088"/>
            <a:ext cx="4734586" cy="125747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, Шрифт, линия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607E686-7366-6FF6-FC84-9063DD194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63" y="4756737"/>
            <a:ext cx="4620270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1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8B804-7002-AA61-83DF-FFBE7036F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89031-1570-9B2E-EC10-B11D4738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Анализ параметров из эксперимента ATLAS на применимость к реконструкции частиц в электромагнитном калориметре SPD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8990FD-D15F-459B-C390-F2403414A6AB}"/>
                  </a:ext>
                </a:extLst>
              </p:cNvPr>
              <p:cNvSpPr txBox="1"/>
              <p:nvPr/>
            </p:nvSpPr>
            <p:spPr>
              <a:xfrm>
                <a:off x="53439" y="2905780"/>
                <a:ext cx="2068438" cy="1954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Распределения по переменным ливня в эксперименте </a:t>
                </a:r>
                <a:r>
                  <a:rPr lang="en-US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ATLAS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(</a:t>
                </a:r>
                <a:r>
                  <a:rPr lang="ru-RU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серым </a:t>
                </a:r>
                <a:r>
                  <a:rPr lang="en-US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– </a:t>
                </a:r>
                <a:r>
                  <a:rPr lang="el-GR" sz="1600" dirty="0"/>
                  <a:t>γ</a:t>
                </a:r>
                <a:r>
                  <a:rPr lang="en-US" sz="1600" dirty="0"/>
                  <a:t>,</a:t>
                </a:r>
                <a:r>
                  <a:rPr lang="ru-RU" sz="1600" dirty="0"/>
                  <a:t> </a:t>
                </a:r>
                <a:r>
                  <a:rPr lang="ru-RU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белым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8990FD-D15F-459B-C390-F2403414A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9" y="2905780"/>
                <a:ext cx="2068438" cy="1954381"/>
              </a:xfrm>
              <a:prstGeom prst="rect">
                <a:avLst/>
              </a:prstGeom>
              <a:blipFill>
                <a:blip r:embed="rId3"/>
                <a:stretch>
                  <a:fillRect l="-1770" t="-938" r="-2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593B1A-B012-6E17-EB4F-39DFE96AF892}"/>
                  </a:ext>
                </a:extLst>
              </p:cNvPr>
              <p:cNvSpPr txBox="1"/>
              <p:nvPr/>
            </p:nvSpPr>
            <p:spPr>
              <a:xfrm>
                <a:off x="9275918" y="2736502"/>
                <a:ext cx="2212697" cy="21390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Распределения по адаптированным переменным из </a:t>
                </a:r>
                <a:r>
                  <a:rPr lang="en-US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ATLAS</a:t>
                </a:r>
                <a:r>
                  <a:rPr lang="ru-RU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 в электромагнитном калориметре </a:t>
                </a:r>
                <a:r>
                  <a:rPr lang="en-US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SPD</a:t>
                </a:r>
                <a:endParaRPr lang="ru-RU" sz="1600" dirty="0">
                  <a:solidFill>
                    <a:srgbClr val="222A3F"/>
                  </a:solidFill>
                  <a:latin typeface="Montserrat" panose="00000500000000000000" pitchFamily="2" charset="-5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(синим - </a:t>
                </a:r>
                <a:r>
                  <a:rPr lang="el-GR" sz="1600" dirty="0"/>
                  <a:t>γ</a:t>
                </a:r>
                <a:r>
                  <a:rPr lang="en-US" sz="1600" dirty="0"/>
                  <a:t>,</a:t>
                </a:r>
                <a:r>
                  <a:rPr lang="ru-RU" sz="1600" dirty="0"/>
                  <a:t>  </a:t>
                </a:r>
                <a:r>
                  <a:rPr lang="ru-RU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красным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6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 sz="16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593B1A-B012-6E17-EB4F-39DFE96AF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918" y="2736502"/>
                <a:ext cx="2212697" cy="2139047"/>
              </a:xfrm>
              <a:prstGeom prst="rect">
                <a:avLst/>
              </a:prstGeom>
              <a:blipFill>
                <a:blip r:embed="rId4"/>
                <a:stretch>
                  <a:fillRect l="-1653" t="-855" r="-3581" b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Изображение выглядит как текст, диаграмма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735B6D1-493C-4865-2F94-E3A84AA06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724" y="1240508"/>
            <a:ext cx="3658691" cy="2678946"/>
          </a:xfrm>
          <a:prstGeom prst="rect">
            <a:avLst/>
          </a:prstGeom>
        </p:spPr>
      </p:pic>
      <p:pic>
        <p:nvPicPr>
          <p:cNvPr id="9" name="Рисунок 8" descr="Изображение выглядит как диаграмма, линия, текст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EBEB289-5A31-C2AB-5689-2BBC7270F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956" y="1391774"/>
            <a:ext cx="2735112" cy="2790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5BE929-CD86-83AC-ED7E-D0C7D515063E}"/>
              </a:ext>
            </a:extLst>
          </p:cNvPr>
          <p:cNvSpPr txBox="1"/>
          <p:nvPr/>
        </p:nvSpPr>
        <p:spPr>
          <a:xfrm>
            <a:off x="8721917" y="3721388"/>
            <a:ext cx="6896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rgbClr val="222A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[GeV]</a:t>
            </a:r>
            <a:endParaRPr lang="ru-RU" sz="1100" dirty="0">
              <a:solidFill>
                <a:srgbClr val="222A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Изображение выглядит как текст, диаграмма, линия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0455712-475B-925A-47FE-9E822F8F8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2177" y="3915888"/>
            <a:ext cx="3457634" cy="270727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иаграмма, линия, График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9172561-A7FE-E88A-0A8E-CAD6153089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6956" y="3982998"/>
            <a:ext cx="2700444" cy="27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2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A977A-3D83-BA16-E229-831F0F926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D9E11-3A43-0B0A-0B80-9027D83B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Сравнение </a:t>
            </a:r>
            <a:r>
              <a:rPr lang="en-US" sz="2400" dirty="0"/>
              <a:t>BDT</a:t>
            </a:r>
            <a:r>
              <a:rPr lang="ru-RU" sz="2400" dirty="0"/>
              <a:t> с</a:t>
            </a:r>
            <a:r>
              <a:rPr lang="en-US" sz="2400" dirty="0"/>
              <a:t> </a:t>
            </a:r>
            <a:r>
              <a:rPr lang="ru-RU" sz="2400" dirty="0"/>
              <a:t>подходом основанном на прямоугольном отборе</a:t>
            </a:r>
          </a:p>
        </p:txBody>
      </p:sp>
      <p:pic>
        <p:nvPicPr>
          <p:cNvPr id="5" name="Рисунок 4" descr="Изображение выглядит как текст, диаграмма, Шрифт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03C27E-C0BA-0DD8-7805-B4F33F439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" y="1439001"/>
            <a:ext cx="7425853" cy="35559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1188DC-F4FB-F8AC-EA6F-C06C25E1D7E3}"/>
              </a:ext>
            </a:extLst>
          </p:cNvPr>
          <p:cNvSpPr txBox="1"/>
          <p:nvPr/>
        </p:nvSpPr>
        <p:spPr>
          <a:xfrm>
            <a:off x="372003" y="4864687"/>
            <a:ext cx="71073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222A3F"/>
                </a:solidFill>
                <a:latin typeface="Montserrat" panose="00000500000000000000" pitchFamily="2" charset="-52"/>
              </a:rPr>
              <a:t>ROC-кривые классификатора, основанного на фиксированном отборе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(</a:t>
            </a:r>
            <a:r>
              <a:rPr lang="ru-RU" dirty="0" err="1">
                <a:solidFill>
                  <a:srgbClr val="222A3F"/>
                </a:solidFill>
                <a:latin typeface="Montserrat" panose="00000500000000000000" pitchFamily="2" charset="-52"/>
              </a:rPr>
              <a:t>адаптированые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 переменные из эксперимента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ATLAS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, 8 ГэВ, до и после удаления кластеров состоящих из 1 ячейки).</a:t>
            </a:r>
          </a:p>
        </p:txBody>
      </p:sp>
      <p:pic>
        <p:nvPicPr>
          <p:cNvPr id="7" name="Рисунок 6" descr="Изображение выглядит как текст, линия, диаграмма, Графи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98C3590-A15D-58D3-1B21-0ED835208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631" y="1270609"/>
            <a:ext cx="4896370" cy="3471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A80EE4-6C7D-4DFF-4D3A-1B7EF082E7FE}"/>
              </a:ext>
            </a:extLst>
          </p:cNvPr>
          <p:cNvSpPr txBox="1"/>
          <p:nvPr/>
        </p:nvSpPr>
        <p:spPr>
          <a:xfrm>
            <a:off x="8158714" y="4972733"/>
            <a:ext cx="38774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222A3F"/>
                </a:solidFill>
                <a:latin typeface="Montserrat" panose="00000500000000000000" pitchFamily="2" charset="-52"/>
              </a:rPr>
              <a:t>ROC-кривая </a:t>
            </a:r>
            <a:r>
              <a:rPr lang="en-US" b="1" dirty="0">
                <a:solidFill>
                  <a:srgbClr val="222A3F"/>
                </a:solidFill>
                <a:latin typeface="Montserrat" panose="00000500000000000000" pitchFamily="2" charset="-52"/>
              </a:rPr>
              <a:t>BDT </a:t>
            </a:r>
            <a:r>
              <a:rPr lang="ru-RU" b="1" dirty="0">
                <a:solidFill>
                  <a:srgbClr val="222A3F"/>
                </a:solidFill>
                <a:latin typeface="Montserrat" panose="00000500000000000000" pitchFamily="2" charset="-52"/>
              </a:rPr>
              <a:t>классификатора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(</a:t>
            </a:r>
            <a:r>
              <a:rPr lang="ru-RU" dirty="0" err="1">
                <a:solidFill>
                  <a:srgbClr val="222A3F"/>
                </a:solidFill>
                <a:latin typeface="Montserrat" panose="00000500000000000000" pitchFamily="2" charset="-52"/>
              </a:rPr>
              <a:t>адаптированые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 переменные из эксперимента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ATLAS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, 8 ГэВ, до удаления кластеров, состоящих из 1 ячейки).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4AFC4-851B-6B4E-4372-389D3E9D1F7B}"/>
              </a:ext>
            </a:extLst>
          </p:cNvPr>
          <p:cNvSpPr txBox="1"/>
          <p:nvPr/>
        </p:nvSpPr>
        <p:spPr>
          <a:xfrm>
            <a:off x="372003" y="6065016"/>
            <a:ext cx="71073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Порог по </a:t>
            </a:r>
            <a:r>
              <a:rPr lang="ru-RU" dirty="0" err="1">
                <a:solidFill>
                  <a:srgbClr val="222A3F"/>
                </a:solidFill>
                <a:latin typeface="Montserrat" panose="00000500000000000000" pitchFamily="2" charset="-52"/>
              </a:rPr>
              <a:t>режекции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 (рисунок слева) связан с </a:t>
            </a:r>
            <a:r>
              <a:rPr lang="ru-RU" b="1" dirty="0">
                <a:solidFill>
                  <a:srgbClr val="222A3F"/>
                </a:solidFill>
                <a:latin typeface="Montserrat" panose="00000500000000000000" pitchFamily="2" charset="-52"/>
              </a:rPr>
              <a:t>кластерами, состоящими из 1го хита</a:t>
            </a:r>
          </a:p>
        </p:txBody>
      </p:sp>
    </p:spTree>
    <p:extLst>
      <p:ext uri="{BB962C8B-B14F-4D97-AF65-F5344CB8AC3E}">
        <p14:creationId xmlns:p14="http://schemas.microsoft.com/office/powerpoint/2010/main" val="124507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92538-C590-7A6B-9415-E041D2597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BCDFA-3722-E42F-0871-E656FC0D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Использование всей совокупности параметров из ATLAS и текущего алгоритма классификации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69E32D2A-800C-3068-3B64-4FFB7A386556}"/>
              </a:ext>
            </a:extLst>
          </p:cNvPr>
          <p:cNvSpPr txBox="1">
            <a:spLocks/>
          </p:cNvSpPr>
          <p:nvPr/>
        </p:nvSpPr>
        <p:spPr>
          <a:xfrm>
            <a:off x="743674" y="5989291"/>
            <a:ext cx="5279174" cy="6001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Корреляционные матрицы для фона (</a:t>
            </a:r>
            <a:r>
              <a:rPr lang="el-GR" dirty="0"/>
              <a:t>π0</a:t>
            </a:r>
            <a:r>
              <a:rPr lang="ru-RU" dirty="0"/>
              <a:t>) и сигнала (</a:t>
            </a:r>
            <a:r>
              <a:rPr lang="el-GR" dirty="0"/>
              <a:t>γ</a:t>
            </a:r>
            <a:r>
              <a:rPr lang="ru-RU" dirty="0"/>
              <a:t>) </a:t>
            </a:r>
          </a:p>
          <a:p>
            <a:endParaRPr lang="ru-RU" dirty="0"/>
          </a:p>
        </p:txBody>
      </p:sp>
      <p:pic>
        <p:nvPicPr>
          <p:cNvPr id="10" name="Рисунок 9" descr="Изображение выглядит как текст, снимок экрана, шаблон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61183FB-962E-1C13-B3D0-9CC615E84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238"/>
            <a:ext cx="12192000" cy="5442226"/>
          </a:xfrm>
          <a:prstGeom prst="rect">
            <a:avLst/>
          </a:prstGeom>
        </p:spPr>
      </p:pic>
      <p:sp>
        <p:nvSpPr>
          <p:cNvPr id="3" name="Текст 6">
            <a:extLst>
              <a:ext uri="{FF2B5EF4-FFF2-40B4-BE49-F238E27FC236}">
                <a16:creationId xmlns:a16="http://schemas.microsoft.com/office/drawing/2014/main" id="{F9894900-FB98-6593-74DB-82D8A816E94B}"/>
              </a:ext>
            </a:extLst>
          </p:cNvPr>
          <p:cNvSpPr txBox="1">
            <a:spLocks/>
          </p:cNvSpPr>
          <p:nvPr/>
        </p:nvSpPr>
        <p:spPr>
          <a:xfrm>
            <a:off x="559572" y="6460382"/>
            <a:ext cx="7025259" cy="6001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Корреляционные матрицы для фона (</a:t>
            </a:r>
            <a:r>
              <a:rPr lang="el-GR" dirty="0"/>
              <a:t>π0</a:t>
            </a:r>
            <a:r>
              <a:rPr lang="ru-RU" dirty="0"/>
              <a:t> - справа) и сигнала (</a:t>
            </a:r>
            <a:r>
              <a:rPr lang="el-GR" dirty="0"/>
              <a:t>γ</a:t>
            </a:r>
            <a:r>
              <a:rPr lang="ru-RU" dirty="0"/>
              <a:t> - слева).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20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972CE-EFAF-5F16-152F-F31E60D01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4E655-A730-6844-2AA9-C84B8148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Обучение </a:t>
            </a:r>
            <a:r>
              <a:rPr lang="en-US" sz="2400" dirty="0"/>
              <a:t>BDT </a:t>
            </a:r>
            <a:r>
              <a:rPr lang="ru-RU" sz="2400" dirty="0"/>
              <a:t>классификатора на адаптированных переменных из </a:t>
            </a:r>
            <a:r>
              <a:rPr lang="en-US" sz="2400" dirty="0"/>
              <a:t>ATLAS</a:t>
            </a:r>
            <a:r>
              <a:rPr lang="ru-RU" sz="2400" dirty="0"/>
              <a:t> и текущего алгоритма классификации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F955D9-08D8-A259-4AB9-F03F7CB30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5" y="2092567"/>
            <a:ext cx="7122498" cy="3492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FCE090-65D4-7E8B-467F-B89FDC75AE23}"/>
                  </a:ext>
                </a:extLst>
              </p:cNvPr>
              <p:cNvSpPr txBox="1"/>
              <p:nvPr/>
            </p:nvSpPr>
            <p:spPr>
              <a:xfrm>
                <a:off x="7895715" y="2315378"/>
                <a:ext cx="4155608" cy="3862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10000 событий </a:t>
                </a:r>
                <a:r>
                  <a:rPr lang="el-GR" dirty="0"/>
                  <a:t>γ</a:t>
                </a:r>
                <a:r>
                  <a:rPr lang="ru-RU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 и 10000 событий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srgbClr val="222A3F"/>
                    </a:solidFill>
                  </a:rPr>
                  <a:t> </a:t>
                </a:r>
                <a:r>
                  <a:rPr lang="ru-RU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при энергии 2, 4, 8 ГэВ. 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70% выборки использовано для обучения, 30% — для тестирования.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Был произведен </a:t>
                </a:r>
                <a:r>
                  <a:rPr lang="ru-RU" b="1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подбор лучших </a:t>
                </a:r>
                <a:r>
                  <a:rPr lang="ru-RU" b="1" dirty="0" err="1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гиперпараметров</a:t>
                </a:r>
                <a:r>
                  <a:rPr lang="ru-RU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 на основе метрики площадь под </a:t>
                </a:r>
                <a:r>
                  <a:rPr lang="en-US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ROC</a:t>
                </a:r>
                <a:r>
                  <a:rPr lang="ru-RU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-кривой на тестовой выборке методом </a:t>
                </a:r>
                <a:r>
                  <a:rPr lang="ru-RU" b="1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сеточной оптимизации</a:t>
                </a:r>
                <a:r>
                  <a:rPr lang="ru-RU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endParaRPr lang="ru-RU" sz="1400" dirty="0">
                  <a:solidFill>
                    <a:srgbClr val="222A3F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FCE090-65D4-7E8B-467F-B89FDC75A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715" y="2315378"/>
                <a:ext cx="4155608" cy="3862596"/>
              </a:xfrm>
              <a:prstGeom prst="rect">
                <a:avLst/>
              </a:prstGeom>
              <a:blipFill>
                <a:blip r:embed="rId4"/>
                <a:stretch>
                  <a:fillRect l="-880" t="-948" r="-13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46562B2-7617-C991-F678-CE8AFA5AAE58}"/>
              </a:ext>
            </a:extLst>
          </p:cNvPr>
          <p:cNvSpPr txBox="1"/>
          <p:nvPr/>
        </p:nvSpPr>
        <p:spPr>
          <a:xfrm>
            <a:off x="680161" y="5844460"/>
            <a:ext cx="6764722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Иллюстрация качества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BDT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 классификатора на различном количестве деревьев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(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адаптированные переменные из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эксперимента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ATLAS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, для </a:t>
            </a:r>
            <a:r>
              <a:rPr lang="en-US" dirty="0">
                <a:solidFill>
                  <a:srgbClr val="222A3F"/>
                </a:solidFill>
                <a:latin typeface="Montserrat" panose="00000500000000000000" pitchFamily="2" charset="-52"/>
              </a:rPr>
              <a:t>8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 </a:t>
            </a:r>
            <a:r>
              <a:rPr lang="ru-RU" dirty="0" err="1">
                <a:solidFill>
                  <a:srgbClr val="222A3F"/>
                </a:solidFill>
                <a:latin typeface="Montserrat" panose="00000500000000000000" pitchFamily="2" charset="-52"/>
              </a:rPr>
              <a:t>GeV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).</a:t>
            </a:r>
          </a:p>
          <a:p>
            <a:pPr>
              <a:spcAft>
                <a:spcPts val="600"/>
              </a:spcAft>
            </a:pPr>
            <a:endParaRPr lang="ru-RU" sz="1400" dirty="0">
              <a:solidFill>
                <a:srgbClr val="222A3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4970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96545-A8B6-1BE2-1368-75329EEF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017FF-6C19-3535-5DAE-C12326F0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en-US" sz="2400" dirty="0"/>
              <a:t>BDT </a:t>
            </a:r>
            <a:r>
              <a:rPr lang="ru-RU" sz="2400" dirty="0"/>
              <a:t>классификатора на всей совокупности параметров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ADAD86-E3A5-60CC-FCDF-711FDCEBDD23}"/>
              </a:ext>
            </a:extLst>
          </p:cNvPr>
          <p:cNvSpPr txBox="1"/>
          <p:nvPr/>
        </p:nvSpPr>
        <p:spPr>
          <a:xfrm>
            <a:off x="851766" y="5839342"/>
            <a:ext cx="10924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222A3F"/>
                </a:solidFill>
                <a:latin typeface="Montserrat" panose="00000500000000000000" pitchFamily="2" charset="-52"/>
              </a:rPr>
              <a:t>Лучшая ROC-кривая и BDT </a:t>
            </a:r>
            <a:r>
              <a:rPr lang="ru-RU" b="1" dirty="0" err="1">
                <a:solidFill>
                  <a:srgbClr val="222A3F"/>
                </a:solidFill>
                <a:latin typeface="Montserrat" panose="00000500000000000000" pitchFamily="2" charset="-52"/>
              </a:rPr>
              <a:t>scores</a:t>
            </a:r>
            <a:r>
              <a:rPr lang="ru-RU" b="1" dirty="0">
                <a:solidFill>
                  <a:srgbClr val="222A3F"/>
                </a:solidFill>
                <a:latin typeface="Montserrat" panose="00000500000000000000" pitchFamily="2" charset="-52"/>
              </a:rPr>
              <a:t> BDT-классификатора </a:t>
            </a: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(все 18 параметров,  для 2 ГэВ).</a:t>
            </a:r>
          </a:p>
        </p:txBody>
      </p:sp>
      <p:pic>
        <p:nvPicPr>
          <p:cNvPr id="6" name="Рисунок 5" descr="Изображение выглядит как текст, снимок экрана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17D24B8-4096-DB78-1E64-40ED5E519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06" y="1581701"/>
            <a:ext cx="5987563" cy="4132612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диаграмма, линия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2A52F8F-452C-F1FB-4B81-277CC03E3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539" y="1738347"/>
            <a:ext cx="5755629" cy="3975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DD8659-D1EB-3009-7D21-CB790AA1BAC8}"/>
              </a:ext>
            </a:extLst>
          </p:cNvPr>
          <p:cNvSpPr txBox="1"/>
          <p:nvPr/>
        </p:nvSpPr>
        <p:spPr>
          <a:xfrm>
            <a:off x="851766" y="6208674"/>
            <a:ext cx="11211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222A3F"/>
                </a:solidFill>
                <a:latin typeface="Montserrat" panose="00000500000000000000" pitchFamily="2" charset="-52"/>
              </a:rPr>
              <a:t>Достигнуты показатели </a:t>
            </a:r>
            <a:r>
              <a:rPr lang="ru-RU" b="1" dirty="0">
                <a:solidFill>
                  <a:srgbClr val="222A3F"/>
                </a:solidFill>
                <a:latin typeface="Montserrat" panose="00000500000000000000" pitchFamily="2" charset="-52"/>
              </a:rPr>
              <a:t>площади под кривой </a:t>
            </a:r>
            <a:r>
              <a:rPr lang="en-US" b="1" dirty="0">
                <a:solidFill>
                  <a:srgbClr val="222A3F"/>
                </a:solidFill>
                <a:latin typeface="Montserrat" panose="00000500000000000000" pitchFamily="2" charset="-52"/>
              </a:rPr>
              <a:t>ROC: </a:t>
            </a:r>
            <a:r>
              <a:rPr lang="ru-RU" b="1" dirty="0">
                <a:solidFill>
                  <a:srgbClr val="222A3F"/>
                </a:solidFill>
                <a:latin typeface="Montserrat" panose="00000500000000000000" pitchFamily="2" charset="-52"/>
              </a:rPr>
              <a:t>свыше 0</a:t>
            </a:r>
            <a:r>
              <a:rPr lang="en-US" b="1" dirty="0">
                <a:solidFill>
                  <a:srgbClr val="222A3F"/>
                </a:solidFill>
                <a:latin typeface="Montserrat" panose="00000500000000000000" pitchFamily="2" charset="-52"/>
              </a:rPr>
              <a:t>.9684 </a:t>
            </a:r>
            <a:r>
              <a:rPr lang="ru-RU" b="1" dirty="0">
                <a:solidFill>
                  <a:srgbClr val="222A3F"/>
                </a:solidFill>
                <a:latin typeface="Montserrat" panose="00000500000000000000" pitchFamily="2" charset="-52"/>
              </a:rPr>
              <a:t>для энергий до 8 ГэВ.</a:t>
            </a:r>
          </a:p>
        </p:txBody>
      </p:sp>
    </p:spTree>
    <p:extLst>
      <p:ext uri="{BB962C8B-B14F-4D97-AF65-F5344CB8AC3E}">
        <p14:creationId xmlns:p14="http://schemas.microsoft.com/office/powerpoint/2010/main" val="1953147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9065</TotalTime>
  <Words>845</Words>
  <Application>Microsoft Office PowerPoint</Application>
  <PresentationFormat>Широкоэкранный</PresentationFormat>
  <Paragraphs>99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Cambria Math</vt:lpstr>
      <vt:lpstr>Montserrat</vt:lpstr>
      <vt:lpstr>Times New Roman</vt:lpstr>
      <vt:lpstr>Тема Office</vt:lpstr>
      <vt:lpstr>Презентация PowerPoint</vt:lpstr>
      <vt:lpstr>Об эксперименте SPD</vt:lpstr>
      <vt:lpstr>Задача разделения фотонных и π^0  →γ+γ событий</vt:lpstr>
      <vt:lpstr>Алгоритмы идентификации которые реализованы в SPDROOT (MLP подход)</vt:lpstr>
      <vt:lpstr>Анализ параметров из эксперимента ATLAS на применимость к реконструкции частиц в электромагнитном калориметре SPD</vt:lpstr>
      <vt:lpstr>Сравнение BDT с подходом основанном на прямоугольном отборе</vt:lpstr>
      <vt:lpstr>Использование всей совокупности параметров из ATLAS и текущего алгоритма классификации</vt:lpstr>
      <vt:lpstr>Обучение BDT классификатора на адаптированных переменных из ATLAS и текущего алгоритма классификации</vt:lpstr>
      <vt:lpstr>Результаты BDT классификатора на всей совокупности параметров</vt:lpstr>
      <vt:lpstr>Заключение</vt:lpstr>
      <vt:lpstr>Заключение</vt:lpstr>
      <vt:lpstr>Презентация PowerPoint</vt:lpstr>
      <vt:lpstr>Приложение: ранжирование переменных</vt:lpstr>
      <vt:lpstr>Приложение: результаты BDT классификатора на адаптированных переменных из ATLAS</vt:lpstr>
      <vt:lpstr>Приложение: результаты BDT классификатора на адаптированных переменных из ATLAS</vt:lpstr>
      <vt:lpstr>Приложение: результаты BDT классификатора на всей совокупности переменных</vt:lpstr>
      <vt:lpstr>Приложение: результаты BDT классификатора на всей совокупности переменных</vt:lpstr>
      <vt:lpstr>Приложение: результаты BDT классификатора на всей совокупности переменных</vt:lpstr>
      <vt:lpstr>Приложение: диапазоны исследованных гиперпараметров.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Reith Tyler</dc:creator>
  <cp:lastModifiedBy>Reith Tyler</cp:lastModifiedBy>
  <cp:revision>256</cp:revision>
  <dcterms:created xsi:type="dcterms:W3CDTF">2025-07-18T14:30:51Z</dcterms:created>
  <dcterms:modified xsi:type="dcterms:W3CDTF">2025-12-24T07:43:09Z</dcterms:modified>
</cp:coreProperties>
</file>