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4" r:id="rId1"/>
  </p:sldMasterIdLst>
  <p:notesMasterIdLst>
    <p:notesMasterId r:id="rId15"/>
  </p:notesMasterIdLst>
  <p:sldIdLst>
    <p:sldId id="258" r:id="rId2"/>
    <p:sldId id="271" r:id="rId3"/>
    <p:sldId id="260" r:id="rId4"/>
    <p:sldId id="267" r:id="rId5"/>
    <p:sldId id="274" r:id="rId6"/>
    <p:sldId id="277" r:id="rId7"/>
    <p:sldId id="268" r:id="rId8"/>
    <p:sldId id="275" r:id="rId9"/>
    <p:sldId id="276" r:id="rId10"/>
    <p:sldId id="263" r:id="rId11"/>
    <p:sldId id="265" r:id="rId12"/>
    <p:sldId id="270" r:id="rId13"/>
    <p:sldId id="278" r:id="rId14"/>
  </p:sldIdLst>
  <p:sldSz cx="12192000" cy="6858000"/>
  <p:notesSz cx="6858000" cy="9144000"/>
  <p:embeddedFontLst>
    <p:embeddedFont>
      <p:font typeface="Montserrat" panose="00000500000000000000" pitchFamily="2" charset="-52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  <a:srgbClr val="E6E6E6"/>
    <a:srgbClr val="E5E5E5"/>
    <a:srgbClr val="E46C2A"/>
    <a:srgbClr val="FF7300"/>
    <a:srgbClr val="0055BB"/>
    <a:srgbClr val="0061AF"/>
    <a:srgbClr val="8F9092"/>
    <a:srgbClr val="DDDEDE"/>
    <a:srgbClr val="222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7"/>
  </p:normalViewPr>
  <p:slideViewPr>
    <p:cSldViewPr snapToGrid="0" showGuides="1">
      <p:cViewPr varScale="1">
        <p:scale>
          <a:sx n="107" d="100"/>
          <a:sy n="107" d="100"/>
        </p:scale>
        <p:origin x="71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04D66-D9E5-4667-9064-1FA1719E0BD3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BE7D4-B21C-4BD7-9A12-1E838174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99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E7D4-B21C-4BD7-9A12-1E8381743F8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963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9F2143-0EB3-C69D-C830-2E8289972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613FB8B-CF91-DFDE-3265-32FE7EFC4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05399-0FDD-A6C1-EC8C-A3AC304B71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8A355-0861-CD82-3ECF-ADBCB808E5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BE7D4-B21C-4BD7-9A12-1E8381743F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50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437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43DE57E-711D-404D-B188-192C4B659303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4683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00D0962-6951-42C9-AAB7-A8419B4562CD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46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2077ADA-551A-4656-A047-B811D4148796}"/>
              </a:ext>
            </a:extLst>
          </p:cNvPr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572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02702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0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7975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78" r:id="rId3"/>
    <p:sldLayoutId id="2147483679" r:id="rId4"/>
    <p:sldLayoutId id="2147483680" r:id="rId5"/>
    <p:sldLayoutId id="2147483675" r:id="rId6"/>
    <p:sldLayoutId id="2147483682" r:id="rId7"/>
    <p:sldLayoutId id="214748368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>
            <a:off x="560193" y="4539714"/>
            <a:ext cx="8045925" cy="2169825"/>
          </a:xfrm>
        </p:spPr>
        <p:txBody>
          <a:bodyPr/>
          <a:lstStyle/>
          <a:p>
            <a:r>
              <a:rPr lang="ru-RU" dirty="0">
                <a:latin typeface="Montserrat" panose="020B0604020202020204" charset="-52"/>
              </a:rPr>
              <a:t>Студент: Кораблев Денис Б22-102</a:t>
            </a:r>
          </a:p>
          <a:p>
            <a:r>
              <a:rPr lang="ru-RU" dirty="0">
                <a:latin typeface="Montserrat" panose="020B0604020202020204" charset="-52"/>
              </a:rPr>
              <a:t>Научный руководитель: ассистент кафедры </a:t>
            </a:r>
          </a:p>
          <a:p>
            <a:r>
              <a:rPr lang="ru-RU" dirty="0" err="1">
                <a:latin typeface="Montserrat" panose="020B0604020202020204" charset="-52"/>
              </a:rPr>
              <a:t>к.ф-м.н</a:t>
            </a:r>
            <a:r>
              <a:rPr lang="ru-RU" dirty="0">
                <a:latin typeface="Montserrat" panose="020B0604020202020204" charset="-52"/>
              </a:rPr>
              <a:t>. Долганов Г.Д.</a:t>
            </a:r>
          </a:p>
          <a:p>
            <a:r>
              <a:rPr lang="ru-RU" dirty="0">
                <a:latin typeface="Montserrat" panose="020B0604020202020204" charset="-52"/>
              </a:rPr>
              <a:t>Научный консультант: старший преподаватель Мачулин И.Н. 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3" y="3198167"/>
            <a:ext cx="10932559" cy="1200329"/>
          </a:xfrm>
        </p:spPr>
        <p:txBody>
          <a:bodyPr/>
          <a:lstStyle/>
          <a:p>
            <a:r>
              <a:rPr lang="ru-RU" dirty="0"/>
              <a:t>Моделирование дрейфа электронов в детекторе РЭД-100</a:t>
            </a:r>
          </a:p>
        </p:txBody>
      </p:sp>
    </p:spTree>
    <p:extLst>
      <p:ext uri="{BB962C8B-B14F-4D97-AF65-F5344CB8AC3E}">
        <p14:creationId xmlns:p14="http://schemas.microsoft.com/office/powerpoint/2010/main" val="184129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A2C51BF-C15D-4078-BAFF-AAC8C82D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Дальнейшие шаги в работе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CC06CC2-6D99-4F53-A33E-37082A0DAC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2324" y="1378093"/>
            <a:ext cx="11157299" cy="3070071"/>
          </a:xfrm>
        </p:spPr>
        <p:txBody>
          <a:bodyPr/>
          <a:lstStyle/>
          <a:p>
            <a:r>
              <a:rPr lang="ru-RU" sz="2400" dirty="0"/>
              <a:t>Определение однородности </a:t>
            </a:r>
            <a:r>
              <a:rPr lang="ru-RU" sz="2400" dirty="0" err="1"/>
              <a:t>световыхода</a:t>
            </a:r>
            <a:r>
              <a:rPr lang="ru-RU" sz="2400" dirty="0"/>
              <a:t> от параметров детектора</a:t>
            </a:r>
            <a:r>
              <a:rPr lang="en-US" sz="2400" dirty="0"/>
              <a:t>:</a:t>
            </a:r>
          </a:p>
          <a:p>
            <a:pPr marL="1143000" lvl="1" indent="-457200">
              <a:buAutoNum type="arabicPeriod"/>
            </a:pPr>
            <a:r>
              <a:rPr lang="ru-RU" sz="2000" dirty="0">
                <a:latin typeface="Montserrat" panose="00000500000000000000" pitchFamily="2" charset="-52"/>
              </a:rPr>
              <a:t>Расчет </a:t>
            </a:r>
            <a:r>
              <a:rPr lang="ru-RU" sz="2000" dirty="0" err="1">
                <a:latin typeface="Montserrat" panose="00000500000000000000" pitchFamily="2" charset="-52"/>
              </a:rPr>
              <a:t>световыхода</a:t>
            </a:r>
            <a:r>
              <a:rPr lang="ru-RU" sz="2000" dirty="0">
                <a:latin typeface="Montserrat" panose="00000500000000000000" pitchFamily="2" charset="-52"/>
              </a:rPr>
              <a:t> для различных траекторий электронов</a:t>
            </a:r>
          </a:p>
          <a:p>
            <a:pPr marL="1143000" lvl="1" indent="-457200">
              <a:buAutoNum type="arabicPeriod"/>
            </a:pPr>
            <a:r>
              <a:rPr lang="ru-RU" sz="2000" dirty="0">
                <a:latin typeface="Montserrat" panose="00000500000000000000" pitchFamily="2" charset="-52"/>
              </a:rPr>
              <a:t>Расчет неоднородности </a:t>
            </a:r>
            <a:r>
              <a:rPr lang="ru-RU" sz="2000" dirty="0" err="1">
                <a:latin typeface="Montserrat" panose="00000500000000000000" pitchFamily="2" charset="-52"/>
              </a:rPr>
              <a:t>световыхода</a:t>
            </a:r>
            <a:r>
              <a:rPr lang="ru-RU" sz="2000" dirty="0">
                <a:latin typeface="Montserrat" panose="00000500000000000000" pitchFamily="2" charset="-52"/>
              </a:rPr>
              <a:t> от разных конфигураций детектора (смещение сеток</a:t>
            </a:r>
            <a:r>
              <a:rPr lang="en-US" sz="2000" dirty="0">
                <a:latin typeface="Montserrat" panose="00000500000000000000" pitchFamily="2" charset="-52"/>
              </a:rPr>
              <a:t>, </a:t>
            </a:r>
            <a:r>
              <a:rPr lang="ru-RU" sz="2000" dirty="0">
                <a:latin typeface="Montserrat" panose="00000500000000000000" pitchFamily="2" charset="-52"/>
              </a:rPr>
              <a:t>разный уровень раздела фаз и т</a:t>
            </a:r>
            <a:r>
              <a:rPr lang="en-US" sz="2000" dirty="0">
                <a:latin typeface="Montserrat" panose="00000500000000000000" pitchFamily="2" charset="-52"/>
              </a:rPr>
              <a:t>.</a:t>
            </a:r>
            <a:r>
              <a:rPr lang="ru-RU" sz="2000" dirty="0">
                <a:latin typeface="Montserrat" panose="00000500000000000000" pitchFamily="2" charset="-52"/>
              </a:rPr>
              <a:t>п</a:t>
            </a:r>
            <a:r>
              <a:rPr lang="en-US" sz="2000" dirty="0">
                <a:latin typeface="Montserrat" panose="00000500000000000000" pitchFamily="2" charset="-52"/>
              </a:rPr>
              <a:t>.)</a:t>
            </a:r>
          </a:p>
          <a:p>
            <a:pPr marL="1143000" lvl="1" indent="-457200">
              <a:buAutoNum type="arabicPeriod"/>
            </a:pPr>
            <a:r>
              <a:rPr lang="ru-RU" sz="2000" dirty="0">
                <a:latin typeface="Montserrat" panose="00000500000000000000" pitchFamily="2" charset="-52"/>
              </a:rPr>
              <a:t>Моделирование дрейфа электронов в </a:t>
            </a:r>
            <a:r>
              <a:rPr lang="en-US" sz="2000" dirty="0">
                <a:latin typeface="Montserrat" panose="00000500000000000000" pitchFamily="2" charset="-52"/>
              </a:rPr>
              <a:t>Lar </a:t>
            </a:r>
            <a:r>
              <a:rPr lang="ru-RU" sz="2000" dirty="0">
                <a:latin typeface="Montserrat" panose="00000500000000000000" pitchFamily="2" charset="-52"/>
              </a:rPr>
              <a:t>для определения их координат выхода из </a:t>
            </a:r>
            <a:r>
              <a:rPr lang="en-US" sz="2000" dirty="0" err="1">
                <a:latin typeface="Montserrat" panose="00000500000000000000" pitchFamily="2" charset="-52"/>
              </a:rPr>
              <a:t>LAr</a:t>
            </a:r>
            <a:r>
              <a:rPr lang="en-US" sz="2000" dirty="0">
                <a:latin typeface="Montserrat" panose="00000500000000000000" pitchFamily="2" charset="-52"/>
              </a:rPr>
              <a:t> </a:t>
            </a:r>
            <a:r>
              <a:rPr lang="ru-RU" sz="2000" dirty="0">
                <a:latin typeface="Montserrat" panose="00000500000000000000" pitchFamily="2" charset="-52"/>
              </a:rPr>
              <a:t>в </a:t>
            </a:r>
            <a:r>
              <a:rPr lang="en-US" sz="2000" dirty="0" err="1">
                <a:latin typeface="Montserrat" panose="00000500000000000000" pitchFamily="2" charset="-52"/>
              </a:rPr>
              <a:t>GAr</a:t>
            </a:r>
            <a:r>
              <a:rPr lang="en-US" sz="2000" dirty="0">
                <a:latin typeface="Montserrat" panose="00000500000000000000" pitchFamily="2" charset="-5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29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8217" y="6083856"/>
            <a:ext cx="1936889" cy="646331"/>
          </a:xfrm>
        </p:spPr>
        <p:txBody>
          <a:bodyPr/>
          <a:lstStyle/>
          <a:p>
            <a:r>
              <a:rPr lang="ru-RU" dirty="0"/>
              <a:t>Москва, 2024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7" y="3198167"/>
            <a:ext cx="5693101" cy="1754326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652A2-E350-456E-64F8-3B90FA32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r>
              <a:rPr lang="ru-RU" dirty="0"/>
              <a:t>Приложение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B6CFA9-5540-9E28-65F8-35A2A9AF7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332" y="1395317"/>
            <a:ext cx="4039069" cy="51035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539CF8-8701-D603-BF68-7094DD93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3052"/>
            <a:ext cx="7646124" cy="291801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446E818-D0CD-D777-869C-AADBDF4B84A4}"/>
              </a:ext>
            </a:extLst>
          </p:cNvPr>
          <p:cNvSpPr txBox="1">
            <a:spLocks/>
          </p:cNvSpPr>
          <p:nvPr/>
        </p:nvSpPr>
        <p:spPr>
          <a:xfrm>
            <a:off x="1604830" y="5501062"/>
            <a:ext cx="526492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8. Схема взаимодействия аргона в детекторе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77FCC913-821C-6E0B-B82C-D852DC8B01AB}"/>
              </a:ext>
            </a:extLst>
          </p:cNvPr>
          <p:cNvSpPr txBox="1">
            <a:spLocks/>
          </p:cNvSpPr>
          <p:nvPr/>
        </p:nvSpPr>
        <p:spPr>
          <a:xfrm>
            <a:off x="8139182" y="6368094"/>
            <a:ext cx="298601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9. Схема классификации событий</a:t>
            </a:r>
          </a:p>
        </p:txBody>
      </p:sp>
    </p:spTree>
    <p:extLst>
      <p:ext uri="{BB962C8B-B14F-4D97-AF65-F5344CB8AC3E}">
        <p14:creationId xmlns:p14="http://schemas.microsoft.com/office/powerpoint/2010/main" val="275695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D836B-5449-A6F9-696F-6E049F12F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0D75E-D7A6-ACEC-D569-0FFFD61DC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r>
              <a:rPr lang="ru-RU" dirty="0"/>
              <a:t>Приложение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32EAC8-5CE7-8CC3-6E63-4B4CC17A5EC9}"/>
              </a:ext>
            </a:extLst>
          </p:cNvPr>
          <p:cNvSpPr txBox="1">
            <a:spLocks/>
          </p:cNvSpPr>
          <p:nvPr/>
        </p:nvSpPr>
        <p:spPr>
          <a:xfrm>
            <a:off x="4108937" y="5974591"/>
            <a:ext cx="5264920" cy="5078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</a:t>
            </a:r>
            <a:r>
              <a:rPr lang="en-GB" sz="1100" dirty="0"/>
              <a:t>10</a:t>
            </a:r>
            <a:r>
              <a:rPr lang="ru-RU" sz="1100" dirty="0"/>
              <a:t>. Сравнение двух моделей</a:t>
            </a:r>
            <a:r>
              <a:rPr lang="en-US" sz="1100" dirty="0"/>
              <a:t>: </a:t>
            </a:r>
            <a:endParaRPr lang="ru-RU" sz="1100" dirty="0"/>
          </a:p>
          <a:p>
            <a:r>
              <a:rPr lang="ru-RU" sz="1100" dirty="0"/>
              <a:t>а) Изначальная модель</a:t>
            </a:r>
            <a:r>
              <a:rPr lang="en-US" sz="1100" dirty="0"/>
              <a:t>; </a:t>
            </a:r>
            <a:r>
              <a:rPr lang="ru-RU" sz="1100" dirty="0"/>
              <a:t>б) Оптимизированная модель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23F1A5-F4BF-1484-1321-B02F92FFC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153" y="1230479"/>
            <a:ext cx="7065693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69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1C61F-8886-E357-F19D-9CE77801F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</a:t>
            </a:r>
            <a:r>
              <a:rPr lang="ru-RU" dirty="0" err="1"/>
              <a:t>НИРСа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3592A4-02AA-2580-9C63-552C76CBA5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9571" y="1727716"/>
            <a:ext cx="11237982" cy="3339376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sz="2800" dirty="0"/>
              <a:t>Оптимизация геометрии </a:t>
            </a:r>
            <a:r>
              <a:rPr lang="en-US" sz="2800" dirty="0"/>
              <a:t>COMSOL </a:t>
            </a:r>
            <a:r>
              <a:rPr lang="ru-RU" sz="2800" dirty="0"/>
              <a:t>модели детектора РЭД-100</a:t>
            </a:r>
          </a:p>
          <a:p>
            <a:pPr marL="342900" indent="-342900">
              <a:buAutoNum type="arabicPeriod"/>
            </a:pPr>
            <a:r>
              <a:rPr lang="ru-RU" sz="2800" dirty="0"/>
              <a:t>Проведение моделирования электрического поля для импорта в </a:t>
            </a:r>
            <a:r>
              <a:rPr lang="en-US" sz="2800" dirty="0"/>
              <a:t>Garfield++ 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Проведение моделирования дрейфа электрона в газовой фазе с помощью </a:t>
            </a:r>
            <a:r>
              <a:rPr lang="en-US" sz="2800" dirty="0"/>
              <a:t>Garfield++</a:t>
            </a:r>
          </a:p>
          <a:p>
            <a:pPr marL="342900" indent="-342900">
              <a:buAutoNum type="arabicPeriod"/>
            </a:pPr>
            <a:r>
              <a:rPr lang="ru-RU" sz="2800" dirty="0"/>
              <a:t>Оценка времени и траектории дрейфа электронов</a:t>
            </a:r>
          </a:p>
        </p:txBody>
      </p:sp>
    </p:spTree>
    <p:extLst>
      <p:ext uri="{BB962C8B-B14F-4D97-AF65-F5344CB8AC3E}">
        <p14:creationId xmlns:p14="http://schemas.microsoft.com/office/powerpoint/2010/main" val="194888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4F3E63E-279A-47BF-9880-4C235016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r>
              <a:rPr lang="ru-RU" dirty="0"/>
              <a:t>Эксперимент РЭД-100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9CFD5D05-32DE-29A5-9E7A-0802F7741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85047"/>
            <a:ext cx="5852764" cy="511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A3315F3-3347-710E-C3C8-A9616409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57" y="1428237"/>
            <a:ext cx="5161990" cy="51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09FB8C6F-42A8-47D2-3774-DBE46085E9DA}"/>
              </a:ext>
            </a:extLst>
          </p:cNvPr>
          <p:cNvSpPr txBox="1">
            <a:spLocks/>
          </p:cNvSpPr>
          <p:nvPr/>
        </p:nvSpPr>
        <p:spPr>
          <a:xfrm>
            <a:off x="2322006" y="6615488"/>
            <a:ext cx="2034841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1. Схема детектора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42FFDD65-9682-5ABB-45FC-DD1029DAB1CD}"/>
              </a:ext>
            </a:extLst>
          </p:cNvPr>
          <p:cNvSpPr txBox="1">
            <a:spLocks/>
          </p:cNvSpPr>
          <p:nvPr/>
        </p:nvSpPr>
        <p:spPr>
          <a:xfrm>
            <a:off x="7725138" y="6590227"/>
            <a:ext cx="3122156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2. Пример регистрации событий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D33D2-F1FC-7BC0-56A6-445D40B0C373}"/>
              </a:ext>
            </a:extLst>
          </p:cNvPr>
          <p:cNvSpPr txBox="1"/>
          <p:nvPr/>
        </p:nvSpPr>
        <p:spPr>
          <a:xfrm>
            <a:off x="961994" y="5063378"/>
            <a:ext cx="1567143" cy="261610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6E6E6E"/>
                </a:solidFill>
                <a:latin typeface="Montserrat" panose="00000500000000000000" pitchFamily="2" charset="-52"/>
              </a:rPr>
              <a:t>аргона</a:t>
            </a:r>
          </a:p>
        </p:txBody>
      </p:sp>
    </p:spTree>
    <p:extLst>
      <p:ext uri="{BB962C8B-B14F-4D97-AF65-F5344CB8AC3E}">
        <p14:creationId xmlns:p14="http://schemas.microsoft.com/office/powerpoint/2010/main" val="309825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1BE1A-38C9-4822-C253-356EC7A4E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EBBC169-1240-543A-C7B1-16CC1BEF8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143658"/>
            <a:ext cx="9068522" cy="954107"/>
          </a:xfrm>
        </p:spPr>
        <p:txBody>
          <a:bodyPr/>
          <a:lstStyle/>
          <a:p>
            <a:r>
              <a:rPr lang="ru-RU" dirty="0"/>
              <a:t>Использование ПО </a:t>
            </a:r>
            <a:r>
              <a:rPr lang="en-US" dirty="0"/>
              <a:t>COMSOL </a:t>
            </a:r>
            <a:r>
              <a:rPr lang="ru-RU" dirty="0"/>
              <a:t>для моделирования электрического поля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A5418E57-946C-06D3-F94F-50D36C9F1239}"/>
              </a:ext>
            </a:extLst>
          </p:cNvPr>
          <p:cNvSpPr txBox="1">
            <a:spLocks/>
          </p:cNvSpPr>
          <p:nvPr/>
        </p:nvSpPr>
        <p:spPr>
          <a:xfrm>
            <a:off x="2357865" y="6346547"/>
            <a:ext cx="301199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3. Начальная расчетная сетка</a:t>
            </a:r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F052B0C2-332E-A817-23DD-8BE3B77D3F81}"/>
              </a:ext>
            </a:extLst>
          </p:cNvPr>
          <p:cNvSpPr txBox="1">
            <a:spLocks/>
          </p:cNvSpPr>
          <p:nvPr/>
        </p:nvSpPr>
        <p:spPr>
          <a:xfrm>
            <a:off x="7449668" y="6452732"/>
            <a:ext cx="3908613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4. Геометрия оптимизированной модели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D4D76D-572D-0025-39EA-C71E23C1D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73" y="1356595"/>
            <a:ext cx="5814130" cy="49871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F5F350-6F4B-AE73-F7F4-9E53C9339555}"/>
              </a:ext>
            </a:extLst>
          </p:cNvPr>
          <p:cNvSpPr txBox="1"/>
          <p:nvPr/>
        </p:nvSpPr>
        <p:spPr>
          <a:xfrm>
            <a:off x="3123536" y="1552699"/>
            <a:ext cx="89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ontserrat" panose="00000500000000000000" pitchFamily="2" charset="-52"/>
              </a:rPr>
              <a:t>GAr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20789-5FA2-6499-FE61-C47570956D4C}"/>
              </a:ext>
            </a:extLst>
          </p:cNvPr>
          <p:cNvSpPr txBox="1"/>
          <p:nvPr/>
        </p:nvSpPr>
        <p:spPr>
          <a:xfrm>
            <a:off x="3159396" y="5326840"/>
            <a:ext cx="896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Montserrat" panose="00000500000000000000" pitchFamily="2" charset="-52"/>
              </a:rPr>
              <a:t>LAr</a:t>
            </a:r>
            <a:endParaRPr lang="ru-RU" sz="2800" b="1" dirty="0">
              <a:latin typeface="Montserrat" panose="00000500000000000000" pitchFamily="2" charset="-52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3694862-1264-B45A-4593-87D2BBC6A6B3}"/>
              </a:ext>
            </a:extLst>
          </p:cNvPr>
          <p:cNvCxnSpPr>
            <a:cxnSpLocks/>
          </p:cNvCxnSpPr>
          <p:nvPr/>
        </p:nvCxnSpPr>
        <p:spPr>
          <a:xfrm>
            <a:off x="4567321" y="4538946"/>
            <a:ext cx="0" cy="43037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523FF1-7FD8-C9C5-44CD-9D1590D335FB}"/>
              </a:ext>
            </a:extLst>
          </p:cNvPr>
          <p:cNvSpPr txBox="1"/>
          <p:nvPr/>
        </p:nvSpPr>
        <p:spPr>
          <a:xfrm rot="16200000">
            <a:off x="4359029" y="4533087"/>
            <a:ext cx="98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E6E6E"/>
                </a:solidFill>
                <a:latin typeface="Montserrat" panose="00000500000000000000" pitchFamily="2" charset="-52"/>
              </a:rPr>
              <a:t>3 мм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1A15B028-1FFE-0AD1-EBDA-B14526810C54}"/>
              </a:ext>
            </a:extLst>
          </p:cNvPr>
          <p:cNvCxnSpPr>
            <a:cxnSpLocks/>
          </p:cNvCxnSpPr>
          <p:nvPr/>
        </p:nvCxnSpPr>
        <p:spPr>
          <a:xfrm>
            <a:off x="2311256" y="3523129"/>
            <a:ext cx="0" cy="138056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0266CD1-F9BA-FEAD-78A1-F6A45EF26025}"/>
              </a:ext>
            </a:extLst>
          </p:cNvPr>
          <p:cNvSpPr txBox="1"/>
          <p:nvPr/>
        </p:nvSpPr>
        <p:spPr>
          <a:xfrm rot="16200000">
            <a:off x="1574302" y="3870519"/>
            <a:ext cx="101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E6E6E"/>
                </a:solidFill>
                <a:latin typeface="Montserrat" panose="00000500000000000000" pitchFamily="2" charset="-52"/>
              </a:rPr>
              <a:t>11 мм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57ED47E-0518-45AB-02B9-8B85087B0A11}"/>
              </a:ext>
            </a:extLst>
          </p:cNvPr>
          <p:cNvCxnSpPr>
            <a:cxnSpLocks/>
          </p:cNvCxnSpPr>
          <p:nvPr/>
        </p:nvCxnSpPr>
        <p:spPr>
          <a:xfrm flipH="1">
            <a:off x="4189954" y="2316261"/>
            <a:ext cx="740677" cy="307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5B347E8-576E-BD8E-025D-76C474A5EFAE}"/>
              </a:ext>
            </a:extLst>
          </p:cNvPr>
          <p:cNvSpPr txBox="1"/>
          <p:nvPr/>
        </p:nvSpPr>
        <p:spPr>
          <a:xfrm>
            <a:off x="4420103" y="1907990"/>
            <a:ext cx="146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E6E6E"/>
                </a:solidFill>
                <a:latin typeface="Montserrat" panose="00000500000000000000" pitchFamily="2" charset="-52"/>
              </a:rPr>
              <a:t>7000 В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B878ED2-3A6C-F960-6097-34685C3A1C51}"/>
              </a:ext>
            </a:extLst>
          </p:cNvPr>
          <p:cNvCxnSpPr>
            <a:cxnSpLocks/>
          </p:cNvCxnSpPr>
          <p:nvPr/>
        </p:nvCxnSpPr>
        <p:spPr>
          <a:xfrm flipH="1">
            <a:off x="4056014" y="3872753"/>
            <a:ext cx="1448315" cy="1096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18948DE5-CBBF-C8F9-C2B9-D826962C137F}"/>
              </a:ext>
            </a:extLst>
          </p:cNvPr>
          <p:cNvCxnSpPr>
            <a:cxnSpLocks/>
          </p:cNvCxnSpPr>
          <p:nvPr/>
        </p:nvCxnSpPr>
        <p:spPr>
          <a:xfrm flipH="1">
            <a:off x="3833289" y="3872753"/>
            <a:ext cx="1671040" cy="482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88A16C8-F0E9-2E10-791F-40368B56B676}"/>
              </a:ext>
            </a:extLst>
          </p:cNvPr>
          <p:cNvSpPr txBox="1"/>
          <p:nvPr/>
        </p:nvSpPr>
        <p:spPr>
          <a:xfrm>
            <a:off x="5549717" y="3641920"/>
            <a:ext cx="146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E6E6E"/>
                </a:solidFill>
                <a:latin typeface="Montserrat" panose="00000500000000000000" pitchFamily="2" charset="-52"/>
              </a:rPr>
              <a:t>-4000 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77754F-C770-FDFC-4536-C0D0D2990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471" y="1383811"/>
            <a:ext cx="3793552" cy="4959905"/>
          </a:xfrm>
          <a:prstGeom prst="rect">
            <a:avLst/>
          </a:prstGeom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860E75E1-AEE2-3E65-29E4-C6DA8AB51D33}"/>
              </a:ext>
            </a:extLst>
          </p:cNvPr>
          <p:cNvCxnSpPr>
            <a:cxnSpLocks/>
            <a:stCxn id="29" idx="1"/>
          </p:cNvCxnSpPr>
          <p:nvPr/>
        </p:nvCxnSpPr>
        <p:spPr>
          <a:xfrm flipH="1">
            <a:off x="3662829" y="2977363"/>
            <a:ext cx="1841500" cy="5099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39E21E3-F716-7C9D-7DDD-4EECAE08FA19}"/>
              </a:ext>
            </a:extLst>
          </p:cNvPr>
          <p:cNvSpPr txBox="1"/>
          <p:nvPr/>
        </p:nvSpPr>
        <p:spPr>
          <a:xfrm>
            <a:off x="5504329" y="2623420"/>
            <a:ext cx="1467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6E6E6E"/>
                </a:solidFill>
                <a:latin typeface="Montserrat" panose="00000500000000000000" pitchFamily="2" charset="-52"/>
              </a:rPr>
              <a:t>Граница </a:t>
            </a:r>
            <a:r>
              <a:rPr lang="en-US" sz="2000" b="1" dirty="0" err="1">
                <a:solidFill>
                  <a:srgbClr val="6E6E6E"/>
                </a:solidFill>
                <a:latin typeface="Montserrat" panose="00000500000000000000" pitchFamily="2" charset="-52"/>
              </a:rPr>
              <a:t>LAr-GAr</a:t>
            </a:r>
            <a:endParaRPr lang="ru-RU" sz="2000" b="1" dirty="0">
              <a:solidFill>
                <a:srgbClr val="6E6E6E"/>
              </a:solidFill>
              <a:latin typeface="Montserrat" panose="00000500000000000000" pitchFamily="2" charset="-52"/>
            </a:endParaRP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A4AADF05-9F59-74D0-542F-2F3540498A62}"/>
              </a:ext>
            </a:extLst>
          </p:cNvPr>
          <p:cNvCxnSpPr>
            <a:cxnSpLocks/>
          </p:cNvCxnSpPr>
          <p:nvPr/>
        </p:nvCxnSpPr>
        <p:spPr>
          <a:xfrm>
            <a:off x="2311256" y="2698376"/>
            <a:ext cx="0" cy="81539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9F30155-10E5-8C19-CD52-D28854B375FC}"/>
              </a:ext>
            </a:extLst>
          </p:cNvPr>
          <p:cNvSpPr txBox="1"/>
          <p:nvPr/>
        </p:nvSpPr>
        <p:spPr>
          <a:xfrm rot="16200000">
            <a:off x="1605079" y="2785241"/>
            <a:ext cx="1012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6E6E6E"/>
                </a:solidFill>
                <a:latin typeface="Montserrat" panose="00000500000000000000" pitchFamily="2" charset="-52"/>
              </a:rPr>
              <a:t>5</a:t>
            </a:r>
            <a:r>
              <a:rPr lang="ru-RU" sz="2000" b="1" dirty="0">
                <a:solidFill>
                  <a:srgbClr val="6E6E6E"/>
                </a:solidFill>
                <a:latin typeface="Montserrat" panose="00000500000000000000" pitchFamily="2" charset="-52"/>
              </a:rPr>
              <a:t> мм</a:t>
            </a:r>
          </a:p>
        </p:txBody>
      </p:sp>
    </p:spTree>
    <p:extLst>
      <p:ext uri="{BB962C8B-B14F-4D97-AF65-F5344CB8AC3E}">
        <p14:creationId xmlns:p14="http://schemas.microsoft.com/office/powerpoint/2010/main" val="231061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814EC-1F43-0B1E-04B4-B25C6F4A8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E629802-9508-2944-CD30-90C2EBE2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143658"/>
            <a:ext cx="9068522" cy="954107"/>
          </a:xfrm>
        </p:spPr>
        <p:txBody>
          <a:bodyPr/>
          <a:lstStyle/>
          <a:p>
            <a:r>
              <a:rPr lang="ru-RU" dirty="0"/>
              <a:t>Исследование вида треков дрейфовых электронов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4E76CA-BC6E-4B00-B811-E8772CDFC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127" y="1369662"/>
            <a:ext cx="5705661" cy="489986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02C2133-4044-9D97-E844-C6671A8BF3CE}"/>
              </a:ext>
            </a:extLst>
          </p:cNvPr>
          <p:cNvSpPr txBox="1">
            <a:spLocks/>
          </p:cNvSpPr>
          <p:nvPr/>
        </p:nvSpPr>
        <p:spPr>
          <a:xfrm>
            <a:off x="3074893" y="6452732"/>
            <a:ext cx="302110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5. Пример линий напряженности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01BAB453-D205-9379-7ECE-D79A4A4A5476}"/>
              </a:ext>
            </a:extLst>
          </p:cNvPr>
          <p:cNvSpPr txBox="1">
            <a:spLocks/>
          </p:cNvSpPr>
          <p:nvPr/>
        </p:nvSpPr>
        <p:spPr>
          <a:xfrm>
            <a:off x="7225554" y="2481366"/>
            <a:ext cx="4805082" cy="30162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Основные проблемы</a:t>
            </a:r>
            <a:r>
              <a:rPr lang="en-US" sz="1800" dirty="0"/>
              <a:t>:</a:t>
            </a:r>
            <a:endParaRPr lang="ru-RU" sz="1800" dirty="0"/>
          </a:p>
          <a:p>
            <a:pPr marL="228600" indent="-228600">
              <a:buAutoNum type="arabicPeriod"/>
            </a:pPr>
            <a:r>
              <a:rPr lang="ru-RU" sz="1800" dirty="0"/>
              <a:t>Линии электрического поля имеют разную длину</a:t>
            </a:r>
            <a:r>
              <a:rPr lang="en-US" sz="1800" dirty="0"/>
              <a:t>, </a:t>
            </a:r>
            <a:r>
              <a:rPr lang="en-GB" sz="1800" dirty="0"/>
              <a:t> </a:t>
            </a:r>
            <a:r>
              <a:rPr lang="ru-RU" sz="1800" dirty="0"/>
              <a:t>что может приводить к разному </a:t>
            </a:r>
            <a:r>
              <a:rPr lang="ru-RU" sz="1800" dirty="0" err="1"/>
              <a:t>световыходу</a:t>
            </a:r>
            <a:r>
              <a:rPr lang="ru-RU" sz="1800" dirty="0"/>
              <a:t> для различных траекторий</a:t>
            </a:r>
          </a:p>
          <a:p>
            <a:pPr marL="228600" indent="-228600">
              <a:buAutoNum type="arabicPeriod"/>
            </a:pPr>
            <a:r>
              <a:rPr lang="ru-RU" sz="1800" dirty="0"/>
              <a:t>Электрическое поле вдоль одной траектории может быть сильно неоднородным</a:t>
            </a:r>
            <a:r>
              <a:rPr lang="en-US" sz="1800" dirty="0"/>
              <a:t>, </a:t>
            </a:r>
            <a:r>
              <a:rPr lang="ru-RU" sz="1800" dirty="0"/>
              <a:t>что затрудняет расчет </a:t>
            </a:r>
            <a:r>
              <a:rPr lang="ru-RU" sz="1800" dirty="0" err="1"/>
              <a:t>световыхода</a:t>
            </a:r>
            <a:r>
              <a:rPr lang="ru-RU" sz="1800" dirty="0"/>
              <a:t> для отдельных электронов</a:t>
            </a:r>
          </a:p>
        </p:txBody>
      </p:sp>
    </p:spTree>
    <p:extLst>
      <p:ext uri="{BB962C8B-B14F-4D97-AF65-F5344CB8AC3E}">
        <p14:creationId xmlns:p14="http://schemas.microsoft.com/office/powerpoint/2010/main" val="397868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13EE5-EBC0-2956-66B0-4F4559DB0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BD69E95-8C5A-F03B-8A7F-FE869BB7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359101"/>
            <a:ext cx="9068522" cy="523220"/>
          </a:xfrm>
        </p:spPr>
        <p:txBody>
          <a:bodyPr/>
          <a:lstStyle/>
          <a:p>
            <a:r>
              <a:rPr lang="en-US" dirty="0"/>
              <a:t>Garfield++</a:t>
            </a:r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2BA2654A-8603-BB1A-0043-300DD14EA072}"/>
              </a:ext>
            </a:extLst>
          </p:cNvPr>
          <p:cNvSpPr txBox="1">
            <a:spLocks/>
          </p:cNvSpPr>
          <p:nvPr/>
        </p:nvSpPr>
        <p:spPr>
          <a:xfrm>
            <a:off x="6096000" y="3026797"/>
            <a:ext cx="4805082" cy="14773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Пакет моделирования </a:t>
            </a:r>
            <a:r>
              <a:rPr lang="en-US" sz="1800" dirty="0"/>
              <a:t>Garfield++ - </a:t>
            </a:r>
            <a:r>
              <a:rPr lang="ru-RU" sz="1800" dirty="0"/>
              <a:t>это специализированный инструмент для проведения симуляции дрейфа и взаимодействия отдельных частиц в материалах</a:t>
            </a:r>
            <a:r>
              <a:rPr lang="en-US" sz="1800" dirty="0"/>
              <a:t>.</a:t>
            </a:r>
            <a:endParaRPr lang="ru-RU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C92349-428A-230D-1480-754DCAD16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29" y="1684057"/>
            <a:ext cx="4632035" cy="444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3">
            <a:extLst>
              <a:ext uri="{FF2B5EF4-FFF2-40B4-BE49-F238E27FC236}">
                <a16:creationId xmlns:a16="http://schemas.microsoft.com/office/drawing/2014/main" id="{59A57BDE-838E-463F-266E-B473C6AF535C}"/>
              </a:ext>
            </a:extLst>
          </p:cNvPr>
          <p:cNvSpPr txBox="1">
            <a:spLocks/>
          </p:cNvSpPr>
          <p:nvPr/>
        </p:nvSpPr>
        <p:spPr>
          <a:xfrm>
            <a:off x="1877871" y="6237289"/>
            <a:ext cx="3021107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</a:t>
            </a:r>
            <a:r>
              <a:rPr lang="en-US" sz="1100" dirty="0"/>
              <a:t>6</a:t>
            </a:r>
            <a:r>
              <a:rPr lang="ru-RU" sz="1100" dirty="0"/>
              <a:t>. Пример модели в </a:t>
            </a:r>
            <a:r>
              <a:rPr lang="en-US" sz="1100" dirty="0"/>
              <a:t>Garfield++</a:t>
            </a:r>
            <a:r>
              <a:rPr lang="ru-RU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9513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29E02-47B6-E56E-8A91-03DF08F7A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EEDFE99-5D73-75E5-3E49-C9BAE8956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143658"/>
            <a:ext cx="9068522" cy="954107"/>
          </a:xfrm>
        </p:spPr>
        <p:txBody>
          <a:bodyPr/>
          <a:lstStyle/>
          <a:p>
            <a:r>
              <a:rPr lang="ru-RU" dirty="0"/>
              <a:t>Исследование вида треков дрейфовых электронов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F6F9EA4-BE35-4243-E062-9A105530E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3" y="1330069"/>
            <a:ext cx="7302474" cy="5282773"/>
          </a:xfrm>
          <a:prstGeom prst="rect">
            <a:avLst/>
          </a:prstGeom>
        </p:spPr>
      </p:pic>
      <p:sp>
        <p:nvSpPr>
          <p:cNvPr id="19" name="Текст 3">
            <a:extLst>
              <a:ext uri="{FF2B5EF4-FFF2-40B4-BE49-F238E27FC236}">
                <a16:creationId xmlns:a16="http://schemas.microsoft.com/office/drawing/2014/main" id="{D09AF59B-D7B8-7B25-71EE-76875966801D}"/>
              </a:ext>
            </a:extLst>
          </p:cNvPr>
          <p:cNvSpPr txBox="1">
            <a:spLocks/>
          </p:cNvSpPr>
          <p:nvPr/>
        </p:nvSpPr>
        <p:spPr>
          <a:xfrm>
            <a:off x="2480965" y="6583536"/>
            <a:ext cx="3785365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</a:t>
            </a:r>
            <a:r>
              <a:rPr lang="en-US" sz="1100" dirty="0"/>
              <a:t>7</a:t>
            </a:r>
            <a:r>
              <a:rPr lang="ru-RU" sz="1100" dirty="0"/>
              <a:t>. Треки дрейфов в различных проекциях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F9F0E478-809C-0AF0-0DC9-E94C59474FF0}"/>
              </a:ext>
            </a:extLst>
          </p:cNvPr>
          <p:cNvSpPr txBox="1">
            <a:spLocks/>
          </p:cNvSpPr>
          <p:nvPr/>
        </p:nvSpPr>
        <p:spPr>
          <a:xfrm>
            <a:off x="7862047" y="1992246"/>
            <a:ext cx="4168589" cy="344709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Моделировалось</a:t>
            </a:r>
            <a:r>
              <a:rPr lang="en-US" sz="1800" dirty="0"/>
              <a:t>:</a:t>
            </a:r>
            <a:endParaRPr lang="ru-RU" sz="1800" dirty="0"/>
          </a:p>
          <a:p>
            <a:r>
              <a:rPr lang="ru-RU" sz="1800" dirty="0"/>
              <a:t>5 электронов были запущены случайно из центра шестиугольной сетки на уровне границы раздела фаз</a:t>
            </a:r>
          </a:p>
          <a:p>
            <a:endParaRPr lang="ru-RU" sz="1800" dirty="0"/>
          </a:p>
          <a:p>
            <a:r>
              <a:rPr lang="ru-RU" sz="1800" dirty="0"/>
              <a:t>Результаты</a:t>
            </a:r>
            <a:r>
              <a:rPr lang="en-US" sz="1800" dirty="0"/>
              <a:t>:</a:t>
            </a:r>
            <a:endParaRPr lang="ru-RU" sz="1800" dirty="0"/>
          </a:p>
          <a:p>
            <a:r>
              <a:rPr lang="ru-RU" sz="1800" dirty="0"/>
              <a:t>Траектории имеют зонтообразную форму и замыкаются на аноде</a:t>
            </a:r>
            <a:r>
              <a:rPr lang="en-US" sz="1800" dirty="0"/>
              <a:t>, </a:t>
            </a:r>
            <a:r>
              <a:rPr lang="ru-RU" sz="1800" dirty="0"/>
              <a:t>что соответствует ожиданием</a:t>
            </a:r>
            <a:r>
              <a:rPr lang="en-US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8910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3762B-AF47-94BC-D412-966505106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FEA64B4-5722-C1AD-EFEB-8C32FD44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359101"/>
            <a:ext cx="9068522" cy="523220"/>
          </a:xfrm>
        </p:spPr>
        <p:txBody>
          <a:bodyPr/>
          <a:lstStyle/>
          <a:p>
            <a:r>
              <a:rPr lang="ru-RU" dirty="0"/>
              <a:t>Распределение времен дрейфов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D0A6E261-37CB-D179-ECE9-CB65DB33C4D2}"/>
              </a:ext>
            </a:extLst>
          </p:cNvPr>
          <p:cNvSpPr txBox="1">
            <a:spLocks/>
          </p:cNvSpPr>
          <p:nvPr/>
        </p:nvSpPr>
        <p:spPr>
          <a:xfrm>
            <a:off x="2140306" y="6596390"/>
            <a:ext cx="3785365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</a:t>
            </a:r>
            <a:r>
              <a:rPr lang="en-US" sz="1100" dirty="0"/>
              <a:t>8</a:t>
            </a:r>
            <a:r>
              <a:rPr lang="ru-RU" sz="1100" dirty="0"/>
              <a:t>. Распределение времени дрейфа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D87D3967-37D7-92D1-C5AD-4D94FA641542}"/>
              </a:ext>
            </a:extLst>
          </p:cNvPr>
          <p:cNvSpPr txBox="1">
            <a:spLocks/>
          </p:cNvSpPr>
          <p:nvPr/>
        </p:nvSpPr>
        <p:spPr>
          <a:xfrm>
            <a:off x="7118423" y="2234293"/>
            <a:ext cx="4168589" cy="30162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Для получения гистограммы было равномерно разыграно сто тысяч электронов по всей площади шестиугольного звена сетки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ru-RU" sz="1800" dirty="0"/>
              <a:t>Правый хвост распределения отвечает электронам</a:t>
            </a:r>
            <a:r>
              <a:rPr lang="en-US" sz="1800" dirty="0"/>
              <a:t>, </a:t>
            </a:r>
            <a:r>
              <a:rPr lang="ru-RU" sz="1800" dirty="0"/>
              <a:t>запущенным из центра звена проволоки</a:t>
            </a:r>
            <a:r>
              <a:rPr lang="en-US" sz="1800" dirty="0"/>
              <a:t>.</a:t>
            </a:r>
            <a:endParaRPr lang="ru-RU" sz="1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3E3A33-19EF-DFEF-5656-04BF16B04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33" y="1288726"/>
            <a:ext cx="5222458" cy="508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10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43E97-48C5-6270-08BD-77F0EB0EB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758B328-A3E9-8079-4FA4-1043B689B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3" y="359101"/>
            <a:ext cx="9068522" cy="523220"/>
          </a:xfrm>
        </p:spPr>
        <p:txBody>
          <a:bodyPr/>
          <a:lstStyle/>
          <a:p>
            <a:r>
              <a:rPr lang="ru-RU" dirty="0"/>
              <a:t>Распределение времен дрейфов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992D7764-B512-18F9-8B8D-F22F0524307B}"/>
              </a:ext>
            </a:extLst>
          </p:cNvPr>
          <p:cNvSpPr txBox="1">
            <a:spLocks/>
          </p:cNvSpPr>
          <p:nvPr/>
        </p:nvSpPr>
        <p:spPr>
          <a:xfrm>
            <a:off x="1835506" y="6117082"/>
            <a:ext cx="4260494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/>
              <a:t>Рис </a:t>
            </a:r>
            <a:r>
              <a:rPr lang="en-US" sz="1100" dirty="0"/>
              <a:t>9</a:t>
            </a:r>
            <a:r>
              <a:rPr lang="ru-RU" sz="1100" dirty="0"/>
              <a:t>. Распределение времени дрейфа от радиуса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0CF51684-B029-F950-4EBD-F1798C9C7043}"/>
              </a:ext>
            </a:extLst>
          </p:cNvPr>
          <p:cNvSpPr txBox="1">
            <a:spLocks/>
          </p:cNvSpPr>
          <p:nvPr/>
        </p:nvSpPr>
        <p:spPr>
          <a:xfrm>
            <a:off x="7270823" y="2814394"/>
            <a:ext cx="4168589" cy="203132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rgbClr val="222A3F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Для подтверждения утверждения о правом хвосте гистограммы был построен график зависимости времени дрейфа электронов от расстояния до центра шестиугольной ячейки сетки</a:t>
            </a:r>
            <a:r>
              <a:rPr lang="en-US" sz="1800" dirty="0"/>
              <a:t>.</a:t>
            </a: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FFDCD6-0A61-7AD9-20C4-DD022A462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0778"/>
            <a:ext cx="7104970" cy="42385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C1CEA0-489C-D5B6-8355-8B67D0C0CCA4}"/>
              </a:ext>
            </a:extLst>
          </p:cNvPr>
          <p:cNvSpPr txBox="1"/>
          <p:nvPr/>
        </p:nvSpPr>
        <p:spPr>
          <a:xfrm>
            <a:off x="1835506" y="5687724"/>
            <a:ext cx="426049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Montserrat" panose="00000500000000000000" pitchFamily="2" charset="-52"/>
              </a:rPr>
              <a:t>Расстояние от центра шестиугольной ячейки </a:t>
            </a:r>
            <a:r>
              <a:rPr lang="en-US" sz="1100" b="1" dirty="0">
                <a:latin typeface="Montserrat" panose="00000500000000000000" pitchFamily="2" charset="-52"/>
              </a:rPr>
              <a:t>[</a:t>
            </a:r>
            <a:r>
              <a:rPr lang="ru-RU" sz="1100" b="1" dirty="0">
                <a:latin typeface="Montserrat" panose="00000500000000000000" pitchFamily="2" charset="-52"/>
              </a:rPr>
              <a:t>см</a:t>
            </a:r>
            <a:r>
              <a:rPr lang="en-US" sz="1100" b="1" dirty="0">
                <a:latin typeface="Montserrat" panose="00000500000000000000" pitchFamily="2" charset="-52"/>
              </a:rPr>
              <a:t>]</a:t>
            </a:r>
            <a:endParaRPr lang="ru-RU" sz="1100" b="1" dirty="0"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0060899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409</Words>
  <Application>Microsoft Office PowerPoint</Application>
  <PresentationFormat>Широкоэкранный</PresentationFormat>
  <Paragraphs>65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Montserrat</vt:lpstr>
      <vt:lpstr>Arial</vt:lpstr>
      <vt:lpstr>Calibri</vt:lpstr>
      <vt:lpstr>Шаблон МИФИ</vt:lpstr>
      <vt:lpstr>Презентация PowerPoint</vt:lpstr>
      <vt:lpstr>Задачи НИРСа</vt:lpstr>
      <vt:lpstr>Эксперимент РЭД-100</vt:lpstr>
      <vt:lpstr>Использование ПО COMSOL для моделирования электрического поля</vt:lpstr>
      <vt:lpstr>Исследование вида треков дрейфовых электронов</vt:lpstr>
      <vt:lpstr>Garfield++</vt:lpstr>
      <vt:lpstr>Исследование вида треков дрейфовых электронов</vt:lpstr>
      <vt:lpstr>Распределение времен дрейфов</vt:lpstr>
      <vt:lpstr>Распределение времен дрейфов</vt:lpstr>
      <vt:lpstr>Дальнейшие шаги в работе</vt:lpstr>
      <vt:lpstr>Презентация PowerPoint</vt:lpstr>
      <vt:lpstr>Приложение</vt:lpstr>
      <vt:lpstr>Приложение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Denis Korablev</cp:lastModifiedBy>
  <cp:revision>60</cp:revision>
  <dcterms:created xsi:type="dcterms:W3CDTF">2020-05-28T16:18:16Z</dcterms:created>
  <dcterms:modified xsi:type="dcterms:W3CDTF">2025-12-23T20:54:38Z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