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notesMasterIdLst>
    <p:notesMasterId r:id="rId15"/>
  </p:notesMasterIdLst>
  <p:sldIdLst>
    <p:sldId id="258" r:id="rId2"/>
    <p:sldId id="259" r:id="rId3"/>
    <p:sldId id="261" r:id="rId4"/>
    <p:sldId id="267" r:id="rId5"/>
    <p:sldId id="260" r:id="rId6"/>
    <p:sldId id="262" r:id="rId7"/>
    <p:sldId id="264" r:id="rId8"/>
    <p:sldId id="268" r:id="rId9"/>
    <p:sldId id="270" r:id="rId10"/>
    <p:sldId id="272" r:id="rId11"/>
    <p:sldId id="266" r:id="rId12"/>
    <p:sldId id="269" r:id="rId13"/>
    <p:sldId id="27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20B0604020202020204" charset="-52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F"/>
    <a:srgbClr val="005BAC"/>
    <a:srgbClr val="E46C2A"/>
    <a:srgbClr val="FF7300"/>
    <a:srgbClr val="0055BB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7"/>
  </p:normalViewPr>
  <p:slideViewPr>
    <p:cSldViewPr snapToGrid="0" showGuides="1">
      <p:cViewPr varScale="1">
        <p:scale>
          <a:sx n="80" d="100"/>
          <a:sy n="80" d="100"/>
        </p:scale>
        <p:origin x="72" y="6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FD58F-DA87-4BEE-9E1C-68587C8B2F29}" type="datetimeFigureOut">
              <a:rPr lang="ru-KZ" smtClean="0"/>
              <a:t>24.12.2025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E77A-069F-4387-8047-C57D0C8D66D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854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E77A-069F-4387-8047-C57D0C8D66DF}" type="slidenum">
              <a:rPr lang="ru-KZ" smtClean="0"/>
              <a:t>5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7924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2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264920" y="5112306"/>
            <a:ext cx="7745606" cy="1077218"/>
          </a:xfrm>
        </p:spPr>
        <p:txBody>
          <a:bodyPr/>
          <a:lstStyle/>
          <a:p>
            <a:r>
              <a:rPr lang="ru-RU" dirty="0"/>
              <a:t>Научный руководитель: Е. В. Кузнецова</a:t>
            </a:r>
          </a:p>
          <a:p>
            <a:r>
              <a:rPr lang="ru-RU" dirty="0"/>
              <a:t>Научный консультант: С. А. Буланова</a:t>
            </a:r>
          </a:p>
          <a:p>
            <a:r>
              <a:rPr lang="ru-RU" dirty="0"/>
              <a:t>Студент: А. И. Гурова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264920" y="2140832"/>
            <a:ext cx="8993380" cy="2862322"/>
          </a:xfrm>
        </p:spPr>
        <p:txBody>
          <a:bodyPr/>
          <a:lstStyle/>
          <a:p>
            <a:r>
              <a:rPr lang="ru-RU" b="0" dirty="0"/>
              <a:t>Моделирование работы детектора на основе STRAW трубок (STT) при помощи пакета</a:t>
            </a:r>
            <a:br>
              <a:rPr lang="ru-RU" sz="2400" dirty="0"/>
            </a:br>
            <a:r>
              <a:rPr lang="ru-RU" b="0" dirty="0" err="1"/>
              <a:t>Garfield</a:t>
            </a:r>
            <a:r>
              <a:rPr lang="ru-RU" b="0" dirty="0"/>
              <a:t>++: реконструкция треков и анализ параметров</a:t>
            </a: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B4BD1C-97DD-42E2-88AF-1D4D1E77E4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K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E2572D-5DF3-44AD-9272-72DC146B0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06" y="148745"/>
            <a:ext cx="9314187" cy="683283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6B96868D-6785-4906-8FFC-430A2A8DC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944" y="0"/>
            <a:ext cx="10936481" cy="2308324"/>
          </a:xfrm>
        </p:spPr>
        <p:txBody>
          <a:bodyPr/>
          <a:lstStyle/>
          <a:p>
            <a:r>
              <a:rPr lang="ru-RU" dirty="0"/>
              <a:t>Бесконечное время интегрирования</a:t>
            </a:r>
            <a:endParaRPr lang="ru-K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1E0722-96C8-4D70-9A79-47D26C8DF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572" y="643712"/>
            <a:ext cx="4643799" cy="2785288"/>
          </a:xfrm>
          <a:prstGeom prst="rect">
            <a:avLst/>
          </a:prstGeom>
        </p:spPr>
      </p:pic>
      <p:sp>
        <p:nvSpPr>
          <p:cNvPr id="5" name="Текст 6">
            <a:extLst>
              <a:ext uri="{FF2B5EF4-FFF2-40B4-BE49-F238E27FC236}">
                <a16:creationId xmlns:a16="http://schemas.microsoft.com/office/drawing/2014/main" id="{EBA75AA5-8616-4595-BD1D-DE67679697FF}"/>
              </a:ext>
            </a:extLst>
          </p:cNvPr>
          <p:cNvSpPr txBox="1">
            <a:spLocks/>
          </p:cNvSpPr>
          <p:nvPr/>
        </p:nvSpPr>
        <p:spPr>
          <a:xfrm>
            <a:off x="11641138" y="6334780"/>
            <a:ext cx="548472" cy="5232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48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DE15F0B-AB7E-42EA-BE6B-FDA23D1B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1" y="-71786"/>
            <a:ext cx="9775053" cy="1384995"/>
          </a:xfrm>
        </p:spPr>
        <p:txBody>
          <a:bodyPr/>
          <a:lstStyle/>
          <a:p>
            <a:r>
              <a:rPr lang="ru-RU" dirty="0"/>
              <a:t>Исследование зависимости зарядового разрешения от времени интегрирования</a:t>
            </a:r>
            <a:br>
              <a:rPr lang="ru-RU" b="0" dirty="0"/>
            </a:b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DBCC54E-43FD-490F-A0DD-AC343BFAE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F8DF2A7-0531-4A1B-935D-4C03BCD5F5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951" y="1445738"/>
            <a:ext cx="11934824" cy="738664"/>
          </a:xfrm>
        </p:spPr>
        <p:txBody>
          <a:bodyPr/>
          <a:lstStyle/>
          <a:p>
            <a:r>
              <a:rPr lang="ru-RU" dirty="0"/>
              <a:t>Предусилитель работает с ограниченным временем формования сигнала, поэтому была исследована зависимость собираемого заряда от времени его накопления. Наблюдается сильная зависимость зарядового разрешения от выбранного времени интегрирования.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736C08-48F4-4535-A3A7-6A5715618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1" y="2184402"/>
            <a:ext cx="8519805" cy="4546050"/>
          </a:xfrm>
          <a:prstGeom prst="rect">
            <a:avLst/>
          </a:prstGeom>
        </p:spPr>
      </p:pic>
      <p:sp>
        <p:nvSpPr>
          <p:cNvPr id="6" name="Текст 9">
            <a:extLst>
              <a:ext uri="{FF2B5EF4-FFF2-40B4-BE49-F238E27FC236}">
                <a16:creationId xmlns:a16="http://schemas.microsoft.com/office/drawing/2014/main" id="{D0C42745-7B4A-4454-8E0B-A39454053256}"/>
              </a:ext>
            </a:extLst>
          </p:cNvPr>
          <p:cNvSpPr txBox="1">
            <a:spLocks/>
          </p:cNvSpPr>
          <p:nvPr/>
        </p:nvSpPr>
        <p:spPr>
          <a:xfrm>
            <a:off x="8604569" y="3836711"/>
            <a:ext cx="3460109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Для 500 </a:t>
            </a:r>
            <a:r>
              <a:rPr lang="ru-RU" dirty="0" err="1"/>
              <a:t>нс</a:t>
            </a:r>
            <a:r>
              <a:rPr lang="ru-RU" dirty="0"/>
              <a:t> указано бесконечное время интегрирования.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A6C3CD6-5F37-4978-82D0-FCDA3F56A0FA}"/>
              </a:ext>
            </a:extLst>
          </p:cNvPr>
          <p:cNvSpPr txBox="1">
            <a:spLocks/>
          </p:cNvSpPr>
          <p:nvPr/>
        </p:nvSpPr>
        <p:spPr>
          <a:xfrm>
            <a:off x="11641138" y="6334780"/>
            <a:ext cx="5484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11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097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DE15F0B-AB7E-42EA-BE6B-FDA23D1B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Заключение.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DBCC54E-43FD-490F-A0DD-AC343BFAE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F8DF2A7-0531-4A1B-935D-4C03BCD5F5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1773" y="1898571"/>
            <a:ext cx="10308453" cy="40934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Разработана реалистичная модель формирования и обработки сигнала в детекторе с использованием </a:t>
            </a:r>
            <a:r>
              <a:rPr lang="ru-RU" sz="2000" dirty="0" err="1"/>
              <a:t>Garfield</a:t>
            </a:r>
            <a:r>
              <a:rPr lang="ru-RU" sz="2000" dirty="0"/>
              <a:t>++ и </a:t>
            </a:r>
            <a:r>
              <a:rPr lang="ru-RU" sz="2000" dirty="0" err="1"/>
              <a:t>LTSpice</a:t>
            </a:r>
            <a:r>
              <a:rPr lang="ru-RU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Было проведено детальное изучение влияния времени формирования предусилителя считывающей электроники на зарядовое разрешение трубки, которое является важным параметром, характеризующим возможность использования </a:t>
            </a:r>
            <a:r>
              <a:rPr lang="ru-RU" sz="2000" dirty="0" err="1"/>
              <a:t>straw-трекера</a:t>
            </a:r>
            <a:r>
              <a:rPr lang="ru-RU" sz="2000" dirty="0"/>
              <a:t> для идентификации частиц.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Зарядовое разрешение ухудшается при сокращении времени интегрирования.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 Моделирование позволило количественно оценить компромисс между зарядовым и временным разрешением и определить оптимальное время формирования.</a:t>
            </a:r>
          </a:p>
        </p:txBody>
      </p:sp>
      <p:sp>
        <p:nvSpPr>
          <p:cNvPr id="5" name="Текст 6">
            <a:extLst>
              <a:ext uri="{FF2B5EF4-FFF2-40B4-BE49-F238E27FC236}">
                <a16:creationId xmlns:a16="http://schemas.microsoft.com/office/drawing/2014/main" id="{07EA83DD-03DC-48C1-A8AF-9493CFC0F4F4}"/>
              </a:ext>
            </a:extLst>
          </p:cNvPr>
          <p:cNvSpPr txBox="1">
            <a:spLocks/>
          </p:cNvSpPr>
          <p:nvPr/>
        </p:nvSpPr>
        <p:spPr>
          <a:xfrm>
            <a:off x="11641138" y="6334780"/>
            <a:ext cx="5484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12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29726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DE15F0B-AB7E-42EA-BE6B-FDA23D1B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Дальнейшая работа.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DBCC54E-43FD-490F-A0DD-AC343BFAE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F8DF2A7-0531-4A1B-935D-4C03BCD5F5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648748"/>
            <a:ext cx="10308453" cy="34778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 Анализ вероятности насыщения предусилителя при регистрации протонов и </a:t>
            </a:r>
            <a:r>
              <a:rPr lang="ru-RU" sz="2000" dirty="0" err="1"/>
              <a:t>каонов</a:t>
            </a:r>
            <a:r>
              <a:rPr lang="ru-RU" sz="2000" dirty="0"/>
              <a:t> малых импульсов.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Определение зависимости вероятности насыщения предусилителя от величины ионизационной потери частицы </a:t>
            </a:r>
            <a:r>
              <a:rPr lang="ru-RU" sz="2000" dirty="0" err="1"/>
              <a:t>dE</a:t>
            </a:r>
            <a:r>
              <a:rPr lang="ru-RU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Изучение соотношения разброса ионизационных потерь к наиболее вероятному значению (</a:t>
            </a:r>
            <a:r>
              <a:rPr lang="ru-RU" sz="2000" dirty="0" err="1"/>
              <a:t>sigma</a:t>
            </a:r>
            <a:r>
              <a:rPr lang="ru-RU" sz="2000" dirty="0"/>
              <a:t>/MPV Ландау распределения) для различных частиц в зависимости от их импульса.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Сравнение формы сигнала для различных импульсов частиц при фиксированных </a:t>
            </a:r>
            <a:r>
              <a:rPr lang="ru-RU" sz="2000" dirty="0" err="1"/>
              <a:t>dE</a:t>
            </a:r>
            <a:r>
              <a:rPr lang="ru-RU" sz="2000" dirty="0"/>
              <a:t>.</a:t>
            </a:r>
          </a:p>
        </p:txBody>
      </p:sp>
      <p:sp>
        <p:nvSpPr>
          <p:cNvPr id="5" name="Текст 6">
            <a:extLst>
              <a:ext uri="{FF2B5EF4-FFF2-40B4-BE49-F238E27FC236}">
                <a16:creationId xmlns:a16="http://schemas.microsoft.com/office/drawing/2014/main" id="{23AFC582-DD7B-4E90-A556-35E575373717}"/>
              </a:ext>
            </a:extLst>
          </p:cNvPr>
          <p:cNvSpPr txBox="1">
            <a:spLocks/>
          </p:cNvSpPr>
          <p:nvPr/>
        </p:nvSpPr>
        <p:spPr>
          <a:xfrm>
            <a:off x="11641138" y="6334780"/>
            <a:ext cx="5484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13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2491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работы: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4379745-4698-4EBB-81DA-1C375D7AF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571" y="1729293"/>
            <a:ext cx="10918053" cy="31700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Создать цепочку для реалистичного моделирования сигналов детектора: </a:t>
            </a:r>
            <a:r>
              <a:rPr lang="ru-RU" sz="2000" dirty="0" err="1"/>
              <a:t>Garfield</a:t>
            </a:r>
            <a:r>
              <a:rPr lang="ru-RU" sz="2000" dirty="0"/>
              <a:t>++ для газа, </a:t>
            </a:r>
            <a:r>
              <a:rPr lang="ru-RU" sz="2000" dirty="0" err="1"/>
              <a:t>LTSpice</a:t>
            </a:r>
            <a:r>
              <a:rPr lang="ru-RU" sz="2000" dirty="0"/>
              <a:t> для электроники.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С помощью этой модели понять, как настройки электроники влияют на параметры. 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На основе результатов моделирования создать параметризацию отклика детектора для использования в программах симуляции эксперимента (</a:t>
            </a:r>
            <a:r>
              <a:rPr lang="ru-RU" sz="2000" dirty="0" err="1"/>
              <a:t>SPDroot</a:t>
            </a:r>
            <a:r>
              <a:rPr lang="ru-RU" sz="2000" dirty="0"/>
              <a:t>).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41138" y="6334780"/>
            <a:ext cx="548472" cy="52322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385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90361"/>
            <a:ext cx="9199890" cy="523220"/>
          </a:xfrm>
        </p:spPr>
        <p:txBody>
          <a:bodyPr/>
          <a:lstStyle/>
          <a:p>
            <a:r>
              <a:rPr lang="en-US" dirty="0"/>
              <a:t>STRAW tubes 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B9169-8143-45A1-9F24-7E16513BE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2565" y="818575"/>
            <a:ext cx="3431404" cy="461665"/>
          </a:xfrm>
        </p:spPr>
        <p:txBody>
          <a:bodyPr/>
          <a:lstStyle/>
          <a:p>
            <a:r>
              <a:rPr lang="ru-RU" sz="2400" dirty="0"/>
              <a:t>Принцип работы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02B5F5-E037-4F19-A13F-EF793C69B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818575"/>
            <a:ext cx="4104163" cy="2917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75D20D-1AD8-4253-88C8-2867B83E0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3840762"/>
            <a:ext cx="1892580" cy="28756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66BEDD-19D7-414F-A49F-01AF707A4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033" y="1409700"/>
            <a:ext cx="4283927" cy="4391025"/>
          </a:xfrm>
          <a:prstGeom prst="rect">
            <a:avLst/>
          </a:prstGeom>
        </p:spPr>
      </p:pic>
      <p:sp>
        <p:nvSpPr>
          <p:cNvPr id="10" name="Текст 6">
            <a:extLst>
              <a:ext uri="{FF2B5EF4-FFF2-40B4-BE49-F238E27FC236}">
                <a16:creationId xmlns:a16="http://schemas.microsoft.com/office/drawing/2014/main" id="{677222AA-F1E5-4A68-A611-A0B00AA56F24}"/>
              </a:ext>
            </a:extLst>
          </p:cNvPr>
          <p:cNvSpPr txBox="1">
            <a:spLocks/>
          </p:cNvSpPr>
          <p:nvPr/>
        </p:nvSpPr>
        <p:spPr>
          <a:xfrm>
            <a:off x="11641138" y="6334780"/>
            <a:ext cx="5484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583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4F3E63E-279A-47BF-9880-4C235016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Garfield++ and</a:t>
            </a:r>
            <a:r>
              <a:rPr lang="ru-RU" dirty="0"/>
              <a:t> </a:t>
            </a:r>
            <a:r>
              <a:rPr lang="en-US" dirty="0" err="1"/>
              <a:t>LTSpice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A2EEFA2-AE12-4BA6-950A-CD716A4C5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CF8BA46-7431-422A-884F-1B26F37526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8801" y="5905500"/>
            <a:ext cx="7127103" cy="461665"/>
          </a:xfrm>
        </p:spPr>
        <p:txBody>
          <a:bodyPr/>
          <a:lstStyle/>
          <a:p>
            <a:pPr algn="ctr"/>
            <a:r>
              <a:rPr lang="en-US" sz="2400" dirty="0"/>
              <a:t>Garfield++ and</a:t>
            </a:r>
            <a:r>
              <a:rPr lang="ru-RU" sz="2400" dirty="0"/>
              <a:t> </a:t>
            </a:r>
            <a:r>
              <a:rPr lang="en-US" sz="2400" dirty="0" err="1"/>
              <a:t>LTSpice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744AF6-3E0E-474B-B7EC-D910850E5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4" y="1433228"/>
            <a:ext cx="4627873" cy="42481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344AA9-2EC2-45F5-A1BE-0E32C6500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28" y="1846690"/>
            <a:ext cx="6599968" cy="3239660"/>
          </a:xfrm>
          <a:prstGeom prst="rect">
            <a:avLst/>
          </a:prstGeom>
        </p:spPr>
      </p:pic>
      <p:sp>
        <p:nvSpPr>
          <p:cNvPr id="16" name="Текст 6">
            <a:extLst>
              <a:ext uri="{FF2B5EF4-FFF2-40B4-BE49-F238E27FC236}">
                <a16:creationId xmlns:a16="http://schemas.microsoft.com/office/drawing/2014/main" id="{0203F733-68F2-4471-9624-791899D1C947}"/>
              </a:ext>
            </a:extLst>
          </p:cNvPr>
          <p:cNvSpPr txBox="1">
            <a:spLocks/>
          </p:cNvSpPr>
          <p:nvPr/>
        </p:nvSpPr>
        <p:spPr>
          <a:xfrm>
            <a:off x="-803912" y="5957590"/>
            <a:ext cx="71271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Garfield++</a:t>
            </a:r>
            <a:endParaRPr lang="ru-RU" sz="2400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935DBED-B582-4A73-9AE8-101D4D94C19E}"/>
              </a:ext>
            </a:extLst>
          </p:cNvPr>
          <p:cNvSpPr txBox="1">
            <a:spLocks/>
          </p:cNvSpPr>
          <p:nvPr/>
        </p:nvSpPr>
        <p:spPr>
          <a:xfrm>
            <a:off x="11641138" y="6334780"/>
            <a:ext cx="5484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717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4F3E63E-279A-47BF-9880-4C235016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Параметры симуляции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A2EEFA2-AE12-4BA6-950A-CD716A4C5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CF8BA46-7431-422A-884F-1B26F37526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2247109"/>
            <a:ext cx="7127103" cy="34778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Диаметр трубки: 10 мм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Диаметр анодной проволоки: 30 мкм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Напряжение (HV): 1750 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Газовая смесь: </a:t>
            </a:r>
            <a:r>
              <a:rPr lang="ru-RU" sz="2000" dirty="0" err="1"/>
              <a:t>Ar</a:t>
            </a:r>
            <a:r>
              <a:rPr lang="ru-RU" sz="2000" dirty="0"/>
              <a:t> + CO₂ (70% : 30%)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Температура: 20 °C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Давление: 1 атмосфера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Частицы: мюон, протон, позитрон, электрон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Импульсы: 0.1 – 10 ГэВ/с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Газовое усиление: 45000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141B5329-1524-4A65-AC17-33493A2BBD38}"/>
              </a:ext>
            </a:extLst>
          </p:cNvPr>
          <p:cNvSpPr txBox="1">
            <a:spLocks/>
          </p:cNvSpPr>
          <p:nvPr/>
        </p:nvSpPr>
        <p:spPr>
          <a:xfrm>
            <a:off x="11641138" y="6334780"/>
            <a:ext cx="5484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9825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DE15F0B-AB7E-42EA-BE6B-FDA23D1B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</p:spPr>
        <p:txBody>
          <a:bodyPr/>
          <a:lstStyle/>
          <a:p>
            <a:r>
              <a:rPr lang="ru-RU" dirty="0"/>
              <a:t>Исследования зарядового разрешения.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DBCC54E-43FD-490F-A0DD-AC343BFAE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F8DF2A7-0531-4A1B-935D-4C03BCD5F5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2928" y="3705065"/>
            <a:ext cx="1649811" cy="307777"/>
          </a:xfrm>
        </p:spPr>
        <p:txBody>
          <a:bodyPr/>
          <a:lstStyle/>
          <a:p>
            <a:r>
              <a:rPr lang="en-US" dirty="0" err="1"/>
              <a:t>rTrack</a:t>
            </a:r>
            <a:r>
              <a:rPr lang="en-US" dirty="0"/>
              <a:t>= 0.1 </a:t>
            </a:r>
            <a:r>
              <a:rPr lang="ru-RU" dirty="0"/>
              <a:t>мм</a:t>
            </a:r>
          </a:p>
        </p:txBody>
      </p:sp>
      <p:sp>
        <p:nvSpPr>
          <p:cNvPr id="23" name="Текст 9">
            <a:extLst>
              <a:ext uri="{FF2B5EF4-FFF2-40B4-BE49-F238E27FC236}">
                <a16:creationId xmlns:a16="http://schemas.microsoft.com/office/drawing/2014/main" id="{150B9730-9E26-4097-95B9-821D986EE230}"/>
              </a:ext>
            </a:extLst>
          </p:cNvPr>
          <p:cNvSpPr txBox="1">
            <a:spLocks/>
          </p:cNvSpPr>
          <p:nvPr/>
        </p:nvSpPr>
        <p:spPr>
          <a:xfrm>
            <a:off x="7303228" y="1913959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5" name="Текст 9">
            <a:extLst>
              <a:ext uri="{FF2B5EF4-FFF2-40B4-BE49-F238E27FC236}">
                <a16:creationId xmlns:a16="http://schemas.microsoft.com/office/drawing/2014/main" id="{6F902382-E1E0-4456-BFFE-921F49B30D3C}"/>
              </a:ext>
            </a:extLst>
          </p:cNvPr>
          <p:cNvSpPr txBox="1">
            <a:spLocks/>
          </p:cNvSpPr>
          <p:nvPr/>
        </p:nvSpPr>
        <p:spPr>
          <a:xfrm>
            <a:off x="1340578" y="6284856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В=2 Тл</a:t>
            </a:r>
          </a:p>
        </p:txBody>
      </p:sp>
      <p:sp>
        <p:nvSpPr>
          <p:cNvPr id="26" name="Текст 9">
            <a:extLst>
              <a:ext uri="{FF2B5EF4-FFF2-40B4-BE49-F238E27FC236}">
                <a16:creationId xmlns:a16="http://schemas.microsoft.com/office/drawing/2014/main" id="{50CBCECF-A994-430F-8249-8834C42CA4A4}"/>
              </a:ext>
            </a:extLst>
          </p:cNvPr>
          <p:cNvSpPr txBox="1">
            <a:spLocks/>
          </p:cNvSpPr>
          <p:nvPr/>
        </p:nvSpPr>
        <p:spPr>
          <a:xfrm>
            <a:off x="1414411" y="3540696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В=0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E8EA99-7ED4-4F60-A52C-FC506E18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314"/>
            <a:ext cx="6922096" cy="536531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D8DC1B-F80F-47C4-A6CC-0D2CAF2A3A32}"/>
              </a:ext>
            </a:extLst>
          </p:cNvPr>
          <p:cNvSpPr/>
          <p:nvPr/>
        </p:nvSpPr>
        <p:spPr>
          <a:xfrm>
            <a:off x="6343189" y="2997179"/>
            <a:ext cx="53630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Garfield</a:t>
            </a:r>
            <a:r>
              <a:rPr lang="ru-RU" dirty="0"/>
              <a:t>++ даёт доступ к моделированию потерь энергии на ионизацию. Проводимое нами моделирование служит для поддержки измерений на тестовых пучках, при этом полный учёт ионизационных потерь обеспечивает физическую достоверность результатов.</a:t>
            </a:r>
          </a:p>
          <a:p>
            <a:pPr algn="ctr"/>
            <a:endParaRPr lang="ru-RU" dirty="0"/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A8139E74-1D40-43D7-9DDE-A805C6FDE46F}"/>
              </a:ext>
            </a:extLst>
          </p:cNvPr>
          <p:cNvSpPr txBox="1">
            <a:spLocks/>
          </p:cNvSpPr>
          <p:nvPr/>
        </p:nvSpPr>
        <p:spPr>
          <a:xfrm>
            <a:off x="11641138" y="6334780"/>
            <a:ext cx="5484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6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875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B54CE6-BEAC-4A3C-85A7-BC796C6E0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42" y="1039403"/>
            <a:ext cx="10839142" cy="5742397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310DC827-3838-403D-A1CD-58D69A29C3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5869" y="76200"/>
            <a:ext cx="12584306" cy="1200329"/>
          </a:xfrm>
        </p:spPr>
        <p:txBody>
          <a:bodyPr/>
          <a:lstStyle/>
          <a:p>
            <a:r>
              <a:rPr lang="ru-RU" dirty="0"/>
              <a:t>График зависимости наиболее вероятного значения от импульса частиц.</a:t>
            </a:r>
            <a:endParaRPr lang="ru-KZ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B2E93E-5123-439C-9EFE-ED32A712157C}"/>
              </a:ext>
            </a:extLst>
          </p:cNvPr>
          <p:cNvSpPr/>
          <p:nvPr/>
        </p:nvSpPr>
        <p:spPr>
          <a:xfrm>
            <a:off x="8391525" y="4340204"/>
            <a:ext cx="3800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Данный слайд показывает, что частицы с малыми импульсами вполне различимы.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138527F-D3E3-4D1D-B904-D7C190A34C29}"/>
              </a:ext>
            </a:extLst>
          </p:cNvPr>
          <p:cNvSpPr txBox="1">
            <a:spLocks/>
          </p:cNvSpPr>
          <p:nvPr/>
        </p:nvSpPr>
        <p:spPr>
          <a:xfrm>
            <a:off x="11641138" y="6334780"/>
            <a:ext cx="548472" cy="5232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61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4F3E63E-279A-47BF-9880-4C235016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Время интегрирования.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A2EEFA2-AE12-4BA6-950A-CD716A4C5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CF8BA46-7431-422A-884F-1B26F37526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3692" y="1212771"/>
            <a:ext cx="11858201" cy="2631490"/>
          </a:xfrm>
        </p:spPr>
        <p:txBody>
          <a:bodyPr/>
          <a:lstStyle/>
          <a:p>
            <a:pPr algn="just"/>
            <a:r>
              <a:rPr lang="ru-RU" sz="1600" dirty="0"/>
              <a:t>Сгенерированные сигналы обладают длительным ионным хвостом. Инструмент </a:t>
            </a:r>
            <a:r>
              <a:rPr lang="ru-RU" sz="1600" dirty="0" err="1"/>
              <a:t>Garfield</a:t>
            </a:r>
            <a:r>
              <a:rPr lang="ru-RU" sz="1600" dirty="0"/>
              <a:t>++ позволяет интегрировать заряд сигнала в произвольном временном окне.</a:t>
            </a:r>
          </a:p>
          <a:p>
            <a:pPr algn="just"/>
            <a:r>
              <a:rPr lang="ru-RU" sz="1600" dirty="0"/>
              <a:t>Ключевая зависимость: Параметры распределения Ландау для заряда — MPV и σ — напрямую зависят от времени интегрирования.</a:t>
            </a:r>
          </a:p>
          <a:p>
            <a:pPr algn="just"/>
            <a:r>
              <a:rPr lang="ru-RU" sz="1600" dirty="0"/>
              <a:t>На графиках показаны распределения интеграла заряда для пионов с импульсами 1 и 2 ГэВ и для позитронов с импульсом 2 ГэВ. Это наглядно демонстрирует влияние времени интегрирования на форму распределения и его параметры.</a:t>
            </a:r>
          </a:p>
          <a:p>
            <a:pPr algn="just"/>
            <a:endParaRPr lang="ru-RU" sz="1600" dirty="0"/>
          </a:p>
          <a:p>
            <a:pPr algn="just"/>
            <a:endParaRPr lang="ru-RU" sz="17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719C66-57ED-491C-87BF-B7A810682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97" y="3128715"/>
            <a:ext cx="5625412" cy="37954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D49F82-F7F3-4818-9C5C-AE65DD087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953" y="3128715"/>
            <a:ext cx="5625412" cy="3795459"/>
          </a:xfrm>
          <a:prstGeom prst="rect">
            <a:avLst/>
          </a:prstGeom>
        </p:spPr>
      </p:pic>
      <p:sp>
        <p:nvSpPr>
          <p:cNvPr id="8" name="Текст 6">
            <a:extLst>
              <a:ext uri="{FF2B5EF4-FFF2-40B4-BE49-F238E27FC236}">
                <a16:creationId xmlns:a16="http://schemas.microsoft.com/office/drawing/2014/main" id="{F24C2A34-31C3-4DF5-9BE5-7668EB7DAE47}"/>
              </a:ext>
            </a:extLst>
          </p:cNvPr>
          <p:cNvSpPr txBox="1">
            <a:spLocks/>
          </p:cNvSpPr>
          <p:nvPr/>
        </p:nvSpPr>
        <p:spPr>
          <a:xfrm>
            <a:off x="11641138" y="6334780"/>
            <a:ext cx="5484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80141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4F3E63E-279A-47BF-9880-4C235016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Время интегрирования.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A2EEFA2-AE12-4BA6-950A-CD716A4C5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96506CC-BACC-4438-BF6A-0B57109B3A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BB40E5-132C-4F31-A2BE-BCDD02FD3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6357"/>
            <a:ext cx="6000750" cy="40486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887FFD-6223-49D8-A6A4-3180E20D0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238" y="1396865"/>
            <a:ext cx="6710676" cy="4527685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3E943910-9302-4E00-88CC-FF2DB25C3FE2}"/>
              </a:ext>
            </a:extLst>
          </p:cNvPr>
          <p:cNvSpPr txBox="1">
            <a:spLocks/>
          </p:cNvSpPr>
          <p:nvPr/>
        </p:nvSpPr>
        <p:spPr>
          <a:xfrm>
            <a:off x="11641138" y="6334780"/>
            <a:ext cx="5484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9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519397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515</Words>
  <Application>Microsoft Office PowerPoint</Application>
  <PresentationFormat>Широкоэкранный</PresentationFormat>
  <Paragraphs>66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Montserrat</vt:lpstr>
      <vt:lpstr>Calibri</vt:lpstr>
      <vt:lpstr>Arial</vt:lpstr>
      <vt:lpstr>Шаблон МИФИ</vt:lpstr>
      <vt:lpstr>Презентация PowerPoint</vt:lpstr>
      <vt:lpstr>Цели работы:</vt:lpstr>
      <vt:lpstr>STRAW tubes </vt:lpstr>
      <vt:lpstr>Garfield++ and LTSpice.</vt:lpstr>
      <vt:lpstr>Параметры симуляции</vt:lpstr>
      <vt:lpstr>Исследования зарядового разрешения.</vt:lpstr>
      <vt:lpstr>Презентация PowerPoint</vt:lpstr>
      <vt:lpstr>Время интегрирования.</vt:lpstr>
      <vt:lpstr>Время интегрирования.</vt:lpstr>
      <vt:lpstr>Презентация PowerPoint</vt:lpstr>
      <vt:lpstr>Исследование зависимости зарядового разрешения от времени интегрирования </vt:lpstr>
      <vt:lpstr>Заключение.</vt:lpstr>
      <vt:lpstr>Дальнейшая работа.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Gurova</cp:lastModifiedBy>
  <cp:revision>40</cp:revision>
  <dcterms:created xsi:type="dcterms:W3CDTF">2020-05-28T16:18:16Z</dcterms:created>
  <dcterms:modified xsi:type="dcterms:W3CDTF">2025-12-24T07:31:11Z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