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1"/>
  </p:sldMasterIdLst>
  <p:notesMasterIdLst>
    <p:notesMasterId r:id="rId11"/>
  </p:notesMasterIdLst>
  <p:sldIdLst>
    <p:sldId id="258" r:id="rId2"/>
    <p:sldId id="259" r:id="rId3"/>
    <p:sldId id="267" r:id="rId4"/>
    <p:sldId id="268" r:id="rId5"/>
    <p:sldId id="260" r:id="rId6"/>
    <p:sldId id="261" r:id="rId7"/>
    <p:sldId id="263" r:id="rId8"/>
    <p:sldId id="262" r:id="rId9"/>
    <p:sldId id="266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 Math" panose="02040503050406030204" pitchFamily="18" charset="0"/>
      <p:regular r:id="rId16"/>
    </p:embeddedFont>
    <p:embeddedFont>
      <p:font typeface="Montserrat" panose="00000500000000000000" pitchFamily="2" charset="-52"/>
      <p:regular r:id="rId17"/>
      <p:bold r:id="rId18"/>
      <p:italic r:id="rId19"/>
      <p:boldItalic r:id="rId20"/>
    </p:embeddedFont>
    <p:embeddedFont>
      <p:font typeface="palatino linotype" panose="02040502050505030304" pitchFamily="18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2A"/>
    <a:srgbClr val="FF7300"/>
    <a:srgbClr val="0055BB"/>
    <a:srgbClr val="0061AF"/>
    <a:srgbClr val="8F9092"/>
    <a:srgbClr val="DDDEDE"/>
    <a:srgbClr val="222A3F"/>
    <a:srgbClr val="00B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7"/>
  </p:normalViewPr>
  <p:slideViewPr>
    <p:cSldViewPr snapToGrid="0" showGuides="1">
      <p:cViewPr varScale="1">
        <p:scale>
          <a:sx n="81" d="100"/>
          <a:sy n="81" d="100"/>
        </p:scale>
        <p:origin x="725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4A789-C935-4818-9C36-36690631430D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74542-914A-4E09-AEDE-F3F16BD7A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925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9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2" y="558606"/>
            <a:ext cx="2618136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2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Subtitle</a:t>
            </a:r>
            <a:endParaRPr lang="ru-RU" dirty="0"/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2" y="558606"/>
            <a:ext cx="2616703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92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8506" cy="40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01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Subtitle</a:t>
            </a:r>
            <a:endParaRPr lang="ru-RU" dirty="0"/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8428" cy="40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47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7975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6000" cy="8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6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 baseline="0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en-US" dirty="0"/>
              <a:t>Header sample</a:t>
            </a:r>
            <a:endParaRPr lang="ru-RU" dirty="0"/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Text sample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3948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2" y="170399"/>
            <a:ext cx="1656000" cy="88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4683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 baseline="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en-US" dirty="0"/>
              <a:t>Header sample</a:t>
            </a:r>
            <a:endParaRPr lang="ru-RU" dirty="0"/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Text sample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814" y="171599"/>
            <a:ext cx="1653948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6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chemeClr val="tx2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26" y="44713"/>
            <a:ext cx="1821312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chemeClr val="tx2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en-US" dirty="0"/>
              <a:t>Header sample</a:t>
            </a:r>
            <a:endParaRPr lang="ru-RU" dirty="0"/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aseline="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Text sample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823" y="44713"/>
            <a:ext cx="182031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4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26" y="41586"/>
            <a:ext cx="1821312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2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en-US" dirty="0"/>
              <a:t>Header sample</a:t>
            </a:r>
            <a:endParaRPr lang="ru-RU" dirty="0"/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Text sample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823" y="41586"/>
            <a:ext cx="182031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0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83" r:id="rId3"/>
    <p:sldLayoutId id="2147483678" r:id="rId4"/>
    <p:sldLayoutId id="2147483684" r:id="rId5"/>
    <p:sldLayoutId id="2147483679" r:id="rId6"/>
    <p:sldLayoutId id="2147483685" r:id="rId7"/>
    <p:sldLayoutId id="2147483680" r:id="rId8"/>
    <p:sldLayoutId id="2147483686" r:id="rId9"/>
    <p:sldLayoutId id="2147483675" r:id="rId10"/>
    <p:sldLayoutId id="2147483687" r:id="rId11"/>
    <p:sldLayoutId id="2147483682" r:id="rId12"/>
    <p:sldLayoutId id="2147483688" r:id="rId13"/>
    <p:sldLayoutId id="214748368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183122" y="4339362"/>
            <a:ext cx="7141505" cy="2451953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-52"/>
                <a:ea typeface="Times New Roman" panose="02020603050405020304" pitchFamily="18" charset="0"/>
              </a:rPr>
              <a:t>Студент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-52"/>
                <a:ea typeface="Times New Roman" panose="02020603050405020304" pitchFamily="18" charset="0"/>
              </a:rPr>
              <a:t>: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-52"/>
                <a:ea typeface="Times New Roman" panose="02020603050405020304" pitchFamily="18" charset="0"/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ontserrat" panose="020B0604020202020204" charset="-52"/>
              <a:ea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-52"/>
                <a:ea typeface="Times New Roman" panose="02020603050405020304" pitchFamily="18" charset="0"/>
              </a:rPr>
              <a:t>Лагутин Дмитрий Владимирович</a:t>
            </a:r>
          </a:p>
          <a:p>
            <a:pPr>
              <a:spcAft>
                <a:spcPts val="1000"/>
              </a:spcAft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-52"/>
                <a:ea typeface="Times New Roman" panose="02020603050405020304" pitchFamily="18" charset="0"/>
              </a:rPr>
              <a:t>Научный руководитель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-52"/>
                <a:ea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-52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20B0604020202020204" charset="-52"/>
              <a:ea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-52"/>
                <a:ea typeface="Times New Roman" panose="02020603050405020304" pitchFamily="18" charset="0"/>
              </a:rPr>
              <a:t>к.ф-м.н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-52"/>
                <a:ea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-52"/>
                <a:ea typeface="Times New Roman" panose="02020603050405020304" pitchFamily="18" charset="0"/>
              </a:rPr>
              <a:t>,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-52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доцент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-52"/>
                <a:ea typeface="Times New Roman" panose="02020603050405020304" pitchFamily="18" charset="0"/>
              </a:rPr>
              <a:t> НИЯУ МИФИ</a:t>
            </a:r>
          </a:p>
          <a:p>
            <a:pPr>
              <a:spcAft>
                <a:spcPts val="1000"/>
              </a:spcAft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-52"/>
                <a:ea typeface="Times New Roman" panose="02020603050405020304" pitchFamily="18" charset="0"/>
              </a:rPr>
              <a:t>Кириллов Александр Александрович</a:t>
            </a:r>
            <a:endParaRPr lang="ru-RU" sz="2400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0" y="2283767"/>
            <a:ext cx="12722173" cy="1754326"/>
          </a:xfrm>
        </p:spPr>
        <p:txBody>
          <a:bodyPr/>
          <a:lstStyle/>
          <a:p>
            <a:r>
              <a:rPr lang="ru-RU" dirty="0" err="1"/>
              <a:t>Реионизация</a:t>
            </a:r>
            <a:r>
              <a:rPr lang="ru-RU" dirty="0"/>
              <a:t> Вселенной первичными черными дырами</a:t>
            </a:r>
          </a:p>
        </p:txBody>
      </p:sp>
      <p:sp>
        <p:nvSpPr>
          <p:cNvPr id="5" name="Текст 11">
            <a:extLst>
              <a:ext uri="{FF2B5EF4-FFF2-40B4-BE49-F238E27FC236}">
                <a16:creationId xmlns:a16="http://schemas.microsoft.com/office/drawing/2014/main" id="{1224D0E3-3491-4DE6-90C5-B261806E1F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11663" y="3717295"/>
            <a:ext cx="8488763" cy="46166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Montserrat" panose="020B0604020202020204" charset="-52"/>
              </a:rPr>
              <a:t>14.04.02 – Ядерная физика и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1841292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4379745-4698-4EBB-81DA-1C375D7AFC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9784" y="1433768"/>
            <a:ext cx="11072856" cy="461665"/>
          </a:xfrm>
        </p:spPr>
        <p:txBody>
          <a:bodyPr/>
          <a:lstStyle/>
          <a:p>
            <a:r>
              <a:rPr lang="ru-RU" sz="2400" dirty="0" err="1">
                <a:solidFill>
                  <a:schemeClr val="accent2"/>
                </a:solidFill>
              </a:rPr>
              <a:t>Реионизация</a:t>
            </a:r>
            <a:r>
              <a:rPr lang="ru-RU" sz="2400" dirty="0">
                <a:solidFill>
                  <a:schemeClr val="accent2"/>
                </a:solidFill>
              </a:rPr>
              <a:t> Вселенной и проблема источников ионизации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>
                <a:extLst>
                  <a:ext uri="{FF2B5EF4-FFF2-40B4-BE49-F238E27FC236}">
                    <a16:creationId xmlns:a16="http://schemas.microsoft.com/office/drawing/2014/main" id="{C8CA3792-6E85-44BA-A22C-B6425433F451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279784" y="2086230"/>
                <a:ext cx="11632429" cy="1015663"/>
              </a:xfrm>
            </p:spPr>
            <p:txBody>
              <a:bodyPr/>
              <a:lstStyle/>
              <a:p>
                <a:r>
                  <a:rPr lang="ru-RU" sz="2000" dirty="0"/>
                  <a:t>Современные наблюдения спектров квазаров, </a:t>
                </a:r>
                <a:r>
                  <a:rPr lang="ru-RU" sz="2000" dirty="0" err="1"/>
                  <a:t>анизоторопии</a:t>
                </a:r>
                <a:r>
                  <a:rPr lang="ru-RU" sz="2000" dirty="0"/>
                  <a:t> Реликтового излучения и изучение линии </a:t>
                </a:r>
                <a:r>
                  <a:rPr lang="ru-RU" sz="2000" dirty="0" err="1"/>
                  <a:t>Лаймана</a:t>
                </a:r>
                <a:r>
                  <a:rPr lang="ru-RU" sz="2000" dirty="0"/>
                  <a:t>  показывают что </a:t>
                </a:r>
                <a:r>
                  <a:rPr lang="ru-RU" sz="2000" dirty="0" err="1"/>
                  <a:t>реионизация</a:t>
                </a:r>
                <a:r>
                  <a:rPr lang="ru-RU" sz="2000" dirty="0"/>
                  <a:t> происходила в промежутке красных смещений 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6≤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≤20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7" name="Текст 6">
                <a:extLst>
                  <a:ext uri="{FF2B5EF4-FFF2-40B4-BE49-F238E27FC236}">
                    <a16:creationId xmlns:a16="http://schemas.microsoft.com/office/drawing/2014/main" id="{C8CA3792-6E85-44BA-A22C-B6425433F4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279784" y="2086230"/>
                <a:ext cx="11632429" cy="1015663"/>
              </a:xfrm>
              <a:blipFill>
                <a:blip r:embed="rId2"/>
                <a:stretch>
                  <a:fillRect l="-577" t="-2395" r="-105" b="-10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C4F4BE6-FF30-458A-8B26-63FEA576BC5F}"/>
              </a:ext>
            </a:extLst>
          </p:cNvPr>
          <p:cNvSpPr txBox="1"/>
          <p:nvPr/>
        </p:nvSpPr>
        <p:spPr>
          <a:xfrm>
            <a:off x="240442" y="3402165"/>
            <a:ext cx="11711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Montserrat" panose="00000500000000000000" pitchFamily="2" charset="-52"/>
              </a:rPr>
              <a:t>На сегодняшний момент основными источниками </a:t>
            </a:r>
            <a:r>
              <a:rPr lang="ru-RU" sz="2000" dirty="0" err="1">
                <a:latin typeface="Montserrat" panose="00000500000000000000" pitchFamily="2" charset="-52"/>
              </a:rPr>
              <a:t>реионизации</a:t>
            </a:r>
            <a:r>
              <a:rPr lang="ru-RU" sz="2000" dirty="0">
                <a:latin typeface="Montserrat" panose="00000500000000000000" pitchFamily="2" charset="-52"/>
              </a:rPr>
              <a:t> считаются карликовые галактики, квазары и звезды популяции 3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E72C5C-D960-4046-94E5-752701432A2D}"/>
              </a:ext>
            </a:extLst>
          </p:cNvPr>
          <p:cNvSpPr txBox="1"/>
          <p:nvPr/>
        </p:nvSpPr>
        <p:spPr>
          <a:xfrm>
            <a:off x="279784" y="4466403"/>
            <a:ext cx="1195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Montserrat" panose="00000500000000000000" pitchFamily="2" charset="-52"/>
              </a:rPr>
              <a:t>Однако наблюдения показывают, что этих источников недостаточно для объяснения термического состояния газа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5898C7-589A-4579-9652-5C1EC1C5E395}"/>
              </a:ext>
            </a:extLst>
          </p:cNvPr>
          <p:cNvSpPr txBox="1"/>
          <p:nvPr/>
        </p:nvSpPr>
        <p:spPr>
          <a:xfrm>
            <a:off x="279784" y="5616782"/>
            <a:ext cx="10977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Montserrat" panose="00000500000000000000" pitchFamily="2" charset="-52"/>
              </a:rPr>
              <a:t>Необходимо рассмотрение дополнительных источников. Поэтому возникает вопрос могут ли первичные черные дыры внести дополнительный вклад ?</a:t>
            </a:r>
          </a:p>
        </p:txBody>
      </p:sp>
    </p:spTree>
    <p:extLst>
      <p:ext uri="{BB962C8B-B14F-4D97-AF65-F5344CB8AC3E}">
        <p14:creationId xmlns:p14="http://schemas.microsoft.com/office/powerpoint/2010/main" val="2283851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работы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8CA3792-6E85-44BA-A22C-B6425433F4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782" y="1560600"/>
            <a:ext cx="11632429" cy="830997"/>
          </a:xfrm>
        </p:spPr>
        <p:txBody>
          <a:bodyPr/>
          <a:lstStyle/>
          <a:p>
            <a:r>
              <a:rPr lang="ru-RU" sz="2400" dirty="0"/>
              <a:t>Целью данной научно-исследовательской работы является изучение вклада первичных чёрных дыр в процесс </a:t>
            </a:r>
            <a:r>
              <a:rPr lang="ru-RU" sz="2400" dirty="0" err="1"/>
              <a:t>реионизации</a:t>
            </a:r>
            <a:r>
              <a:rPr lang="ru-RU" sz="2400" dirty="0"/>
              <a:t> Вселенной.</a:t>
            </a:r>
            <a:endParaRPr lang="ru-RU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4F4BE6-FF30-458A-8B26-63FEA576BC5F}"/>
              </a:ext>
            </a:extLst>
          </p:cNvPr>
          <p:cNvSpPr txBox="1"/>
          <p:nvPr/>
        </p:nvSpPr>
        <p:spPr>
          <a:xfrm>
            <a:off x="279782" y="2527397"/>
            <a:ext cx="11711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В рамках работы рассматриваются различные модели массовых спектров ПЧД, механизмы поглощения энергии излучения Хокинга барионной материей и их вклад в эволюцию температуры барионного вещества как функции красного смещения.</a:t>
            </a:r>
            <a:endParaRPr lang="ru-RU" sz="2800" dirty="0">
              <a:latin typeface="Montserrat" panose="00000500000000000000" pitchFamily="2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E72C5C-D960-4046-94E5-752701432A2D}"/>
              </a:ext>
            </a:extLst>
          </p:cNvPr>
          <p:cNvSpPr txBox="1"/>
          <p:nvPr/>
        </p:nvSpPr>
        <p:spPr>
          <a:xfrm>
            <a:off x="241320" y="4466403"/>
            <a:ext cx="1195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Полученные результаты позволяют оценить, при каких параметрах спектра масс первичных чёрных дыр их влияние на </a:t>
            </a:r>
            <a:r>
              <a:rPr lang="ru-RU" sz="2400" dirty="0" err="1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реионизацию</a:t>
            </a:r>
            <a:r>
              <a:rPr lang="ru-RU" sz="24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 может быть существенным</a:t>
            </a:r>
            <a:endParaRPr lang="ru-RU" sz="28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97520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9F298F-0CB4-483E-AAF3-97B0DBA69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Излучение ПЧД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Текст 3">
                <a:extLst>
                  <a:ext uri="{FF2B5EF4-FFF2-40B4-BE49-F238E27FC236}">
                    <a16:creationId xmlns:a16="http://schemas.microsoft.com/office/drawing/2014/main" id="{4F9D5FF1-F976-4DB8-B4F0-31A4C1B094A6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559572" y="1192976"/>
                <a:ext cx="11770688" cy="1862048"/>
              </a:xfrm>
            </p:spPr>
            <p:txBody>
              <a:bodyPr/>
              <a:lstStyle/>
              <a:p>
                <a:r>
                  <a:rPr lang="ru-RU" sz="2400" dirty="0"/>
                  <a:t>Каналы излучения ПЧД: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 dirty="0"/>
                  <a:t> – </a:t>
                </a:r>
                <a:r>
                  <a:rPr lang="ru-RU" sz="2400" dirty="0"/>
                  <a:t>кванты,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 dirty="0"/>
                  <a:t> – </a:t>
                </a:r>
                <a:r>
                  <a:rPr lang="ru-RU" sz="2400" dirty="0"/>
                  <a:t>кванты от аннигиляции электрон-позитронных пар</a:t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4" name="Текст 3">
                <a:extLst>
                  <a:ext uri="{FF2B5EF4-FFF2-40B4-BE49-F238E27FC236}">
                    <a16:creationId xmlns:a16="http://schemas.microsoft.com/office/drawing/2014/main" id="{4F9D5FF1-F976-4DB8-B4F0-31A4C1B094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559572" y="1192976"/>
                <a:ext cx="11770688" cy="1862048"/>
              </a:xfrm>
              <a:blipFill>
                <a:blip r:embed="rId2"/>
                <a:stretch>
                  <a:fillRect l="-829" t="-22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Таблица 12">
                <a:extLst>
                  <a:ext uri="{FF2B5EF4-FFF2-40B4-BE49-F238E27FC236}">
                    <a16:creationId xmlns:a16="http://schemas.microsoft.com/office/drawing/2014/main" id="{F68292FE-067A-422F-A85D-8868F234C1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3319578"/>
                  </p:ext>
                </p:extLst>
              </p:nvPr>
            </p:nvGraphicFramePr>
            <p:xfrm>
              <a:off x="0" y="2121031"/>
              <a:ext cx="12191999" cy="47369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8406">
                      <a:extLst>
                        <a:ext uri="{9D8B030D-6E8A-4147-A177-3AD203B41FA5}">
                          <a16:colId xmlns:a16="http://schemas.microsoft.com/office/drawing/2014/main" val="2385422431"/>
                        </a:ext>
                      </a:extLst>
                    </a:gridCol>
                    <a:gridCol w="6927499">
                      <a:extLst>
                        <a:ext uri="{9D8B030D-6E8A-4147-A177-3AD203B41FA5}">
                          <a16:colId xmlns:a16="http://schemas.microsoft.com/office/drawing/2014/main" val="3927565368"/>
                        </a:ext>
                      </a:extLst>
                    </a:gridCol>
                    <a:gridCol w="4066094">
                      <a:extLst>
                        <a:ext uri="{9D8B030D-6E8A-4147-A177-3AD203B41FA5}">
                          <a16:colId xmlns:a16="http://schemas.microsoft.com/office/drawing/2014/main" val="3153677692"/>
                        </a:ext>
                      </a:extLst>
                    </a:gridCol>
                  </a:tblGrid>
                  <a:tr h="1110556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>
                              <a:solidFill>
                                <a:schemeClr val="tx1"/>
                              </a:solidFill>
                            </a:rPr>
                            <a:t>Уравнение баланса энергии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>
                              <a:solidFill>
                                <a:schemeClr val="tx1"/>
                              </a:solidFill>
                            </a:rPr>
                            <a:t>Скорость поглощения энергии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8720154"/>
                      </a:ext>
                    </a:extLst>
                  </a:tr>
                  <a:tr h="139951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𝒆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</m:t>
                                    </m:r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𝛿</m:t>
                                    </m:r>
                                    <m:sSub>
                                      <m:sSubPr>
                                        <m:ctrlP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Ω</m:t>
                                        </m:r>
                                      </m:e>
                                      <m:sub>
                                        <m: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</m:t>
                                    </m:r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𝑑𝑡</m:t>
                                    </m:r>
                                  </m:den>
                                </m:f>
                                <m:r>
                                  <a:rPr lang="ru-RU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𝑖𝑜𝑛</m:t>
                                        </m:r>
                                      </m:sub>
                                    </m:sSub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𝛿</m:t>
                                    </m:r>
                                    <m:sSub>
                                      <m:sSubPr>
                                        <m:ctrlP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Ω</m:t>
                                        </m:r>
                                      </m:e>
                                      <m:sub>
                                        <m: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ru-RU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ru-RU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𝜂</m:t>
                                </m:r>
                                <m:d>
                                  <m:dPr>
                                    <m:ctrlP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𝛿</m:t>
                                    </m:r>
                                    <m:sSub>
                                      <m:sSubPr>
                                        <m:ctrlP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Ω</m:t>
                                        </m:r>
                                      </m:e>
                                      <m:sub>
                                        <m: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ru-RU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𝛽</m:t>
                                    </m:r>
                                    <m:sSub>
                                      <m:sSubPr>
                                        <m:ctrlP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𝛿</m:t>
                                    </m:r>
                                    <m:sSub>
                                      <m:sSubPr>
                                        <m:ctrlP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Ω</m:t>
                                        </m:r>
                                      </m:e>
                                      <m:sub>
                                        <m: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ru-RU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  <m:sSup>
                                  <m:sSupPr>
                                    <m:ctrlP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𝛿</m:t>
                                    </m:r>
                                    <m:sSub>
                                      <m:sSubPr>
                                        <m:ctrlP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Ω</m:t>
                                        </m:r>
                                      </m:e>
                                      <m:sub>
                                        <m: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ru-RU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ru-RU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𝐻</m:t>
                                </m:r>
                                <m:r>
                                  <a:rPr lang="ru-RU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𝛿</m:t>
                                </m:r>
                                <m:sSub>
                                  <m:sSubPr>
                                    <m:ctrlP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𝑒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𝑎𝑏𝑠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𝑒</m:t>
                                        </m:r>
                                        <m: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𝑖𝑜𝑛</m:t>
                                        </m:r>
                                      </m:e>
                                    </m:d>
                                  </m:sup>
                                </m:sSubSup>
                                <m:d>
                                  <m:dPr>
                                    <m:ctrlP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ru-RU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 </m:t>
                                </m:r>
                                <m:sSub>
                                  <m:sSubPr>
                                    <m:ctrlP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𝑒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𝑒𝑣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 </m:t>
                                        </m:r>
                                        <m: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den>
                                </m:f>
                                <m:f>
                                  <m:fPr>
                                    <m:ctrlP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𝜁</m:t>
                                    </m:r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</m:t>
                                    </m:r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)</m:t>
                                    </m:r>
                                    <m:sSup>
                                      <m:sSupPr>
                                        <m:ctrlP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ru-RU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ru-RU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𝑧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f>
                                          <m:fPr>
                                            <m:ctrlPr>
                                              <a:rPr lang="ru-RU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ru-RU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lang="ru-RU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sup>
                                    </m:sSup>
                                  </m:num>
                                  <m:den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2+3</m:t>
                                    </m:r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𝜁</m:t>
                                    </m:r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</m:t>
                                    </m:r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5771205"/>
                      </a:ext>
                    </a:extLst>
                  </a:tr>
                  <a:tr h="11105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𝜸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𝛿</m:t>
                                        </m:r>
                                        <m: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Ω</m:t>
                                        </m:r>
                                      </m:e>
                                      <m:sub>
                                        <m: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𝛾</m:t>
                                        </m:r>
                                      </m:sub>
                                    </m:sSub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</m:t>
                                    </m:r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𝑑𝑡</m:t>
                                    </m:r>
                                  </m:den>
                                </m:f>
                                <m:r>
                                  <a:rPr lang="ru-RU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=−</m:t>
                                </m:r>
                                <m:f>
                                  <m:fPr>
                                    <m:ctrlP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𝛿</m:t>
                                        </m:r>
                                        <m: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Ω</m:t>
                                        </m:r>
                                      </m:e>
                                      <m:sub>
                                        <m: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𝛾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𝐶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ru-RU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−</m:t>
                                </m:r>
                                <m:r>
                                  <a:rPr lang="ru-RU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𝐻</m:t>
                                </m:r>
                                <m:sSub>
                                  <m:sSubPr>
                                    <m:ctrlP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𝛿</m:t>
                                    </m:r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𝛾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𝑎𝑏𝑠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𝛾</m:t>
                                        </m:r>
                                      </m:e>
                                    </m:d>
                                  </m:sup>
                                </m:sSubSup>
                                <m:d>
                                  <m:dPr>
                                    <m:ctrlP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ru-RU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κ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ru-RU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γ</m:t>
                                    </m:r>
                                  </m:sub>
                                </m:sSub>
                                <m:r>
                                  <a:rPr lang="ru-RU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ru-RU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ev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𝑎𝑏𝑠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𝛾</m:t>
                                        </m:r>
                                      </m:e>
                                    </m:d>
                                  </m:sup>
                                </m:sSubSup>
                                <m:d>
                                  <m:dPr>
                                    <m:ctrlP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4886727"/>
                      </a:ext>
                    </a:extLst>
                  </a:tr>
                  <a:tr h="111633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𝜸</m:t>
                                </m:r>
                                <m:r>
                                  <a:rPr lang="ru-RU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𝒂𝒏𝒏</m:t>
                                </m:r>
                              </m:oMath>
                            </m:oMathPara>
                          </a14:m>
                          <a:endParaRPr lang="ru-RU" sz="2000" b="1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𝑎𝑏𝑠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𝑒</m:t>
                                        </m:r>
                                        <m: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𝑎𝑛𝑛</m:t>
                                        </m:r>
                                      </m:e>
                                    </m:d>
                                  </m:sup>
                                </m:sSubSup>
                                <m:d>
                                  <m:dPr>
                                    <m:ctrlP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ru-RU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 </m:t>
                                </m:r>
                                <m:sSub>
                                  <m:sSubPr>
                                    <m:ctrlP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𝑒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𝑒𝑣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 </m:t>
                                        </m:r>
                                        <m: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den>
                                </m:f>
                                <m:sSubSup>
                                  <m:sSubSupPr>
                                    <m:ctrlP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𝑎𝑏𝑠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𝛾</m:t>
                                        </m:r>
                                      </m:e>
                                    </m:d>
                                  </m:sup>
                                </m:sSubSup>
                                <m:d>
                                  <m:dPr>
                                    <m:ctrlP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118589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Таблица 12">
                <a:extLst>
                  <a:ext uri="{FF2B5EF4-FFF2-40B4-BE49-F238E27FC236}">
                    <a16:creationId xmlns:a16="http://schemas.microsoft.com/office/drawing/2014/main" id="{F68292FE-067A-422F-A85D-8868F234C1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3319578"/>
                  </p:ext>
                </p:extLst>
              </p:nvPr>
            </p:nvGraphicFramePr>
            <p:xfrm>
              <a:off x="0" y="2121031"/>
              <a:ext cx="12191999" cy="47369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8406">
                      <a:extLst>
                        <a:ext uri="{9D8B030D-6E8A-4147-A177-3AD203B41FA5}">
                          <a16:colId xmlns:a16="http://schemas.microsoft.com/office/drawing/2014/main" val="2385422431"/>
                        </a:ext>
                      </a:extLst>
                    </a:gridCol>
                    <a:gridCol w="6927499">
                      <a:extLst>
                        <a:ext uri="{9D8B030D-6E8A-4147-A177-3AD203B41FA5}">
                          <a16:colId xmlns:a16="http://schemas.microsoft.com/office/drawing/2014/main" val="3927565368"/>
                        </a:ext>
                      </a:extLst>
                    </a:gridCol>
                    <a:gridCol w="4066094">
                      <a:extLst>
                        <a:ext uri="{9D8B030D-6E8A-4147-A177-3AD203B41FA5}">
                          <a16:colId xmlns:a16="http://schemas.microsoft.com/office/drawing/2014/main" val="3153677692"/>
                        </a:ext>
                      </a:extLst>
                    </a:gridCol>
                  </a:tblGrid>
                  <a:tr h="1110556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>
                              <a:solidFill>
                                <a:schemeClr val="tx1"/>
                              </a:solidFill>
                            </a:rPr>
                            <a:t>Уравнение баланса энергии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>
                              <a:solidFill>
                                <a:schemeClr val="tx1"/>
                              </a:solidFill>
                            </a:rPr>
                            <a:t>Скорость поглощения энергии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8720154"/>
                      </a:ext>
                    </a:extLst>
                  </a:tr>
                  <a:tr h="139951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81304" r="-916244" b="-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7342" t="-81304" r="-58891" b="-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99850" t="-81304" r="-300" b="-16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5771205"/>
                      </a:ext>
                    </a:extLst>
                  </a:tr>
                  <a:tr h="111055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27869" r="-916244" b="-101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7342" t="-227869" r="-58891" b="-101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99850" t="-227869" r="-300" b="-1010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4886727"/>
                      </a:ext>
                    </a:extLst>
                  </a:tr>
                  <a:tr h="111633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27869" r="-916244" b="-1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99850" t="-327869" r="-300" b="-10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118589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4398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4F3E63E-279A-47BF-9880-4C2350165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Первичные черные дыры и излучение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326679B-065A-43A3-BF48-5183D27ED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779"/>
            <a:ext cx="12192000" cy="562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51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Температура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AB9169-8143-45A1-9F24-7E16513BE3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571" y="1137846"/>
            <a:ext cx="10988263" cy="400110"/>
          </a:xfrm>
        </p:spPr>
        <p:txBody>
          <a:bodyPr/>
          <a:lstStyle/>
          <a:p>
            <a:r>
              <a:rPr lang="ru-RU" sz="2000" dirty="0"/>
              <a:t>Температура барионного вещества как индикатор влияния  ПЧД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984CBB-0DCC-4620-A4B0-8447C78414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9572" y="1810194"/>
            <a:ext cx="11222108" cy="1015663"/>
          </a:xfrm>
        </p:spPr>
        <p:txBody>
          <a:bodyPr/>
          <a:lstStyle/>
          <a:p>
            <a:r>
              <a:rPr lang="ru-RU" sz="2000" dirty="0"/>
              <a:t>Температура барионного вещества — это чувствительный параметр, который напрямую отражает дополнительный </a:t>
            </a:r>
            <a:r>
              <a:rPr lang="ru-RU" sz="2000" dirty="0" err="1"/>
              <a:t>энерговклад</a:t>
            </a:r>
            <a:r>
              <a:rPr lang="ru-RU" sz="20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9D3E6-E883-4E17-9E08-A885D0452B1F}"/>
              </a:ext>
            </a:extLst>
          </p:cNvPr>
          <p:cNvSpPr txBox="1"/>
          <p:nvPr/>
        </p:nvSpPr>
        <p:spPr>
          <a:xfrm>
            <a:off x="559571" y="2692422"/>
            <a:ext cx="10511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Montserrat" panose="00000500000000000000" pitchFamily="2" charset="-52"/>
              </a:rPr>
              <a:t>Уравнение теплового баланса</a:t>
            </a:r>
            <a:r>
              <a:rPr lang="en-US" sz="2000" dirty="0">
                <a:latin typeface="Montserrat" panose="00000500000000000000" pitchFamily="2" charset="-52"/>
              </a:rPr>
              <a:t> </a:t>
            </a:r>
            <a:r>
              <a:rPr lang="ru-RU" sz="2000" dirty="0">
                <a:latin typeface="Montserrat" panose="00000500000000000000" pitchFamily="2" charset="-52"/>
              </a:rPr>
              <a:t>получено из первого закона термодинамики: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D3A303-ECFD-4789-BC4B-56269EC02E5B}"/>
                  </a:ext>
                </a:extLst>
              </p:cNvPr>
              <p:cNvSpPr txBox="1"/>
              <p:nvPr/>
            </p:nvSpPr>
            <p:spPr>
              <a:xfrm>
                <a:off x="338311" y="4718117"/>
                <a:ext cx="5932073" cy="696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/>
                          </m:ctrlPr>
                        </m:fPr>
                        <m:num>
                          <m:r>
                            <a:rPr lang="en-US" sz="2000" i="1"/>
                            <m:t>𝑑𝑇</m:t>
                          </m:r>
                        </m:num>
                        <m:den>
                          <m:r>
                            <a:rPr lang="ru-RU" sz="2000" i="1"/>
                            <m:t>𝑑𝑡</m:t>
                          </m:r>
                        </m:den>
                      </m:f>
                      <m:r>
                        <a:rPr lang="ru-RU" sz="2000" i="1"/>
                        <m:t>=</m:t>
                      </m:r>
                      <m:f>
                        <m:fPr>
                          <m:ctrlPr>
                            <a:rPr lang="ru-RU" sz="2000" i="1"/>
                          </m:ctrlPr>
                        </m:fPr>
                        <m:num>
                          <m:r>
                            <a:rPr lang="ru-RU" sz="2000" i="1"/>
                            <m:t>2</m:t>
                          </m:r>
                          <m:sSub>
                            <m:sSubPr>
                              <m:ctrlPr>
                                <a:rPr lang="ru-RU" sz="2000" i="1"/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ru-RU" sz="2000" i="1"/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/>
                                    <m:t>Ω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2000" i="1"/>
                                <m:t>𝑎𝑏𝑠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i="1"/>
                              </m:ctrlPr>
                            </m:sSubPr>
                            <m:e>
                              <m:r>
                                <a:rPr lang="ru-RU" sz="2000" i="1"/>
                                <m:t>𝑚</m:t>
                              </m:r>
                            </m:e>
                            <m:sub>
                              <m:r>
                                <a:rPr lang="ru-RU" sz="2000" i="1"/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ru-RU" sz="2000" i="1"/>
                            <m:t>3</m:t>
                          </m:r>
                          <m:sSub>
                            <m:sSubPr>
                              <m:ctrlPr>
                                <a:rPr lang="ru-RU" sz="2000" i="1"/>
                              </m:ctrlPr>
                            </m:sSubPr>
                            <m:e>
                              <m:r>
                                <a:rPr lang="ru-RU" sz="2000" i="1"/>
                                <m:t>𝑥</m:t>
                              </m:r>
                            </m:e>
                            <m:sub>
                              <m:r>
                                <a:rPr lang="ru-RU" sz="2000" i="1"/>
                                <m:t>𝐻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i="1"/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000"/>
                                <m:t>Ω</m:t>
                              </m:r>
                            </m:e>
                            <m:sub>
                              <m:r>
                                <a:rPr lang="ru-RU" sz="2000" i="1"/>
                                <m:t>𝐵</m:t>
                              </m:r>
                            </m:sub>
                          </m:sSub>
                          <m:r>
                            <a:rPr lang="ru-RU" sz="2000" i="1"/>
                            <m:t>(1+</m:t>
                          </m:r>
                          <m:sSub>
                            <m:sSubPr>
                              <m:ctrlPr>
                                <a:rPr lang="ru-RU" sz="2000" i="1"/>
                              </m:ctrlPr>
                            </m:sSubPr>
                            <m:e>
                              <m:r>
                                <a:rPr lang="ru-RU" sz="2000" i="1"/>
                                <m:t>𝑥</m:t>
                              </m:r>
                            </m:e>
                            <m:sub>
                              <m:r>
                                <a:rPr lang="ru-RU" sz="2000" i="1"/>
                                <m:t>𝑒</m:t>
                              </m:r>
                            </m:sub>
                          </m:sSub>
                          <m:r>
                            <a:rPr lang="ru-RU" sz="2000" i="1"/>
                            <m:t>)</m:t>
                          </m:r>
                        </m:den>
                      </m:f>
                      <m:r>
                        <a:rPr lang="ru-RU" sz="2000" i="1"/>
                        <m:t>−</m:t>
                      </m:r>
                      <m:f>
                        <m:fPr>
                          <m:ctrlPr>
                            <a:rPr lang="ru-RU" sz="2000" i="1"/>
                          </m:ctrlPr>
                        </m:fPr>
                        <m:num>
                          <m:r>
                            <a:rPr lang="ru-RU" sz="2000" i="1"/>
                            <m:t>8</m:t>
                          </m:r>
                          <m:sSup>
                            <m:sSupPr>
                              <m:ctrlPr>
                                <a:rPr lang="ru-RU" sz="2000" i="1"/>
                              </m:ctrlPr>
                            </m:sSupPr>
                            <m:e>
                              <m:r>
                                <a:rPr lang="ru-RU" sz="2000" i="1"/>
                                <m:t>𝜋</m:t>
                              </m:r>
                            </m:e>
                            <m:sup>
                              <m:r>
                                <a:rPr lang="ru-RU" sz="2000" i="1"/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2000" i="1"/>
                            <m:t>45</m:t>
                          </m:r>
                        </m:den>
                      </m:f>
                      <m:sSubSup>
                        <m:sSubSupPr>
                          <m:ctrlPr>
                            <a:rPr lang="ru-RU" sz="2000" i="1"/>
                          </m:ctrlPr>
                        </m:sSubSupPr>
                        <m:e>
                          <m:r>
                            <a:rPr lang="ru-RU" sz="2000" i="1"/>
                            <m:t>𝑇</m:t>
                          </m:r>
                        </m:e>
                        <m:sub>
                          <m:r>
                            <a:rPr lang="ru-RU" sz="2000" i="1"/>
                            <m:t>𝛾</m:t>
                          </m:r>
                        </m:sub>
                        <m:sup>
                          <m:r>
                            <a:rPr lang="ru-RU" sz="2000" i="1"/>
                            <m:t>4</m:t>
                          </m:r>
                        </m:sup>
                      </m:sSubSup>
                      <m:sSub>
                        <m:sSubPr>
                          <m:ctrlPr>
                            <a:rPr lang="ru-RU" sz="2000" i="1"/>
                          </m:ctrlPr>
                        </m:sSubPr>
                        <m:e>
                          <m:r>
                            <a:rPr lang="ru-RU" sz="2000" i="1"/>
                            <m:t>𝜎</m:t>
                          </m:r>
                        </m:e>
                        <m:sub>
                          <m:r>
                            <a:rPr lang="ru-RU" sz="2000" i="1"/>
                            <m:t>𝑇</m:t>
                          </m:r>
                        </m:sub>
                      </m:sSub>
                      <m:f>
                        <m:fPr>
                          <m:ctrlPr>
                            <a:rPr lang="ru-RU" sz="2000" i="1"/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/>
                              </m:ctrlPr>
                            </m:sSubPr>
                            <m:e>
                              <m:r>
                                <a:rPr lang="ru-RU" sz="2000" i="1"/>
                                <m:t>𝑥</m:t>
                              </m:r>
                            </m:e>
                            <m:sub>
                              <m:r>
                                <a:rPr lang="ru-RU" sz="2000" i="1"/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ru-RU" sz="2000" i="1"/>
                            <m:t>1+</m:t>
                          </m:r>
                          <m:sSub>
                            <m:sSubPr>
                              <m:ctrlPr>
                                <a:rPr lang="ru-RU" sz="2000" i="1"/>
                              </m:ctrlPr>
                            </m:sSubPr>
                            <m:e>
                              <m:r>
                                <a:rPr lang="ru-RU" sz="2000" i="1"/>
                                <m:t>𝑥</m:t>
                              </m:r>
                            </m:e>
                            <m:sub>
                              <m:r>
                                <a:rPr lang="ru-RU" sz="2000" i="1"/>
                                <m:t>𝑒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ru-RU" sz="2000" i="1"/>
                          </m:ctrlPr>
                        </m:fPr>
                        <m:num>
                          <m:r>
                            <a:rPr lang="ru-RU" sz="2000" i="1"/>
                            <m:t>𝑇</m:t>
                          </m:r>
                          <m:r>
                            <a:rPr lang="ru-RU" sz="2000" i="1"/>
                            <m:t>−</m:t>
                          </m:r>
                          <m:sSub>
                            <m:sSubPr>
                              <m:ctrlPr>
                                <a:rPr lang="ru-RU" sz="2000" i="1"/>
                              </m:ctrlPr>
                            </m:sSubPr>
                            <m:e>
                              <m:r>
                                <a:rPr lang="ru-RU" sz="2000" i="1"/>
                                <m:t>𝑇</m:t>
                              </m:r>
                            </m:e>
                            <m:sub>
                              <m:r>
                                <a:rPr lang="ru-RU" sz="2000" i="1"/>
                                <m:t>𝛾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/>
                              </m:ctrlPr>
                            </m:sSubPr>
                            <m:e>
                              <m:r>
                                <a:rPr lang="ru-RU" sz="2000" i="1"/>
                                <m:t>𝑚</m:t>
                              </m:r>
                            </m:e>
                            <m:sub>
                              <m:r>
                                <a:rPr lang="ru-RU" sz="2000" i="1"/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ru-RU" sz="2000" i="1"/>
                        <m:t>−2</m:t>
                      </m:r>
                      <m:r>
                        <a:rPr lang="ru-RU" sz="2000" i="1"/>
                        <m:t>𝐻𝑇</m:t>
                      </m:r>
                    </m:oMath>
                  </m:oMathPara>
                </a14:m>
                <a:endParaRPr lang="ru-RU" sz="2800" dirty="0">
                  <a:solidFill>
                    <a:schemeClr val="bg1"/>
                  </a:solidFill>
                  <a:latin typeface="Montserrat" panose="00000500000000000000" pitchFamily="2" charset="-52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D3A303-ECFD-4789-BC4B-56269EC02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11" y="4718117"/>
                <a:ext cx="5932073" cy="6965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8F449A-E435-41D1-8114-8A52690E5398}"/>
                  </a:ext>
                </a:extLst>
              </p:cNvPr>
              <p:cNvSpPr txBox="1"/>
              <p:nvPr/>
            </p:nvSpPr>
            <p:spPr>
              <a:xfrm>
                <a:off x="158686" y="5558268"/>
                <a:ext cx="12033314" cy="10191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latin typeface="Montserrat" panose="00000500000000000000" pitchFamily="2" charset="-52"/>
                  </a:rPr>
                  <a:t>Рассматривались следующие  спектры масс ПЧД:  </a:t>
                </a:r>
              </a:p>
              <a:p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ru-RU" sz="2000" b="1" dirty="0">
                    <a:solidFill>
                      <a:srgbClr val="202122"/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lang="ru-RU" sz="2000" dirty="0">
                    <a:latin typeface="Montserrat" panose="00000500000000000000" pitchFamily="2" charset="-52"/>
                  </a:rPr>
                  <a:t>– спектр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М=5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г</m:t>
                    </m:r>
                  </m:oMath>
                </a14:m>
                <a:r>
                  <a:rPr lang="ru-RU" sz="2000" dirty="0">
                    <a:latin typeface="Montserrat" panose="00000500000000000000" pitchFamily="2" charset="-52"/>
                  </a:rPr>
                  <a:t>, 2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ru-RU" sz="2000" b="1" dirty="0">
                    <a:solidFill>
                      <a:srgbClr val="202122"/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lang="ru-RU" sz="2000" dirty="0">
                    <a:latin typeface="Montserrat" panose="00000500000000000000" pitchFamily="2" charset="-52"/>
                  </a:rPr>
                  <a:t>– спектр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=5∙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г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=7∙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г</m:t>
                    </m:r>
                  </m:oMath>
                </a14:m>
                <a:r>
                  <a:rPr lang="ru-RU" sz="2000" dirty="0">
                    <a:latin typeface="Montserrat" panose="00000500000000000000" pitchFamily="2" charset="-52"/>
                  </a:rPr>
                  <a:t> и степенной спектр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ru-R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 ,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17</m:t>
                        </m:r>
                      </m:sup>
                    </m:sSup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г</m:t>
                    </m:r>
                  </m:oMath>
                </a14:m>
                <a:endParaRPr lang="ru-RU" sz="2000" dirty="0">
                  <a:latin typeface="Montserrat" panose="00000500000000000000" pitchFamily="2" charset="-52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8F449A-E435-41D1-8114-8A52690E5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86" y="5558268"/>
                <a:ext cx="12033314" cy="1019190"/>
              </a:xfrm>
              <a:prstGeom prst="rect">
                <a:avLst/>
              </a:prstGeom>
              <a:blipFill>
                <a:blip r:embed="rId3"/>
                <a:stretch>
                  <a:fillRect l="-507" t="-29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E2BC11-3183-4ECC-A6E7-7DD8B9F66DBA}"/>
                  </a:ext>
                </a:extLst>
              </p:cNvPr>
              <p:cNvSpPr txBox="1"/>
              <p:nvPr/>
            </p:nvSpPr>
            <p:spPr>
              <a:xfrm>
                <a:off x="7160776" y="4627303"/>
                <a:ext cx="4485523" cy="797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/>
                        <m:t>𝑇</m:t>
                      </m:r>
                      <m:d>
                        <m:dPr>
                          <m:ctrlPr>
                            <a:rPr lang="ru-RU" i="1"/>
                          </m:ctrlPr>
                        </m:dPr>
                        <m:e>
                          <m:r>
                            <a:rPr lang="ru-RU" i="1"/>
                            <m:t>𝑡</m:t>
                          </m:r>
                        </m:e>
                      </m:d>
                      <m:r>
                        <a:rPr lang="en-US" i="1"/>
                        <m:t>= </m:t>
                      </m:r>
                      <m:f>
                        <m:fPr>
                          <m:ctrlPr>
                            <a:rPr lang="ru-RU" i="1"/>
                          </m:ctrlPr>
                        </m:fPr>
                        <m:num>
                          <m:r>
                            <a:rPr lang="en-US" i="1"/>
                            <m:t>2</m:t>
                          </m:r>
                          <m:sSub>
                            <m:sSubPr>
                              <m:ctrlPr>
                                <a:rPr lang="ru-RU" i="1"/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ru-RU" i="1"/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/>
                                    <m:t>Ω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i="1"/>
                                <m:t>𝑎𝑏𝑠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/>
                              </m:ctrlPr>
                            </m:sSubPr>
                            <m:e>
                              <m:r>
                                <a:rPr lang="ru-RU" i="1"/>
                                <m:t>𝑚</m:t>
                              </m:r>
                            </m:e>
                            <m:sub>
                              <m:r>
                                <a:rPr lang="ru-RU" i="1"/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i="1"/>
                            <m:t>7</m:t>
                          </m:r>
                          <m:sSub>
                            <m:sSubPr>
                              <m:ctrlPr>
                                <a:rPr lang="ru-RU" i="1"/>
                              </m:ctrlPr>
                            </m:sSubPr>
                            <m:e>
                              <m:r>
                                <a:rPr lang="ru-RU" i="1"/>
                                <m:t>𝑥</m:t>
                              </m:r>
                            </m:e>
                            <m:sub>
                              <m:r>
                                <a:rPr lang="ru-RU" i="1"/>
                                <m:t>𝐻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/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/>
                                <m:t>Ω</m:t>
                              </m:r>
                            </m:e>
                            <m:sub>
                              <m:r>
                                <a:rPr lang="ru-RU" i="1"/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i="1"/>
                        <m:t>∙</m:t>
                      </m:r>
                      <m:r>
                        <a:rPr lang="ru-RU" i="1"/>
                        <m:t>𝑡</m:t>
                      </m:r>
                      <m:r>
                        <a:rPr lang="ru-RU" i="1"/>
                        <m:t> </m:t>
                      </m:r>
                      <m:d>
                        <m:dPr>
                          <m:ctrlPr>
                            <a:rPr lang="ru-RU" i="1"/>
                          </m:ctrlPr>
                        </m:dPr>
                        <m:e>
                          <m:r>
                            <a:rPr lang="en-US" i="1"/>
                            <m:t>1−</m:t>
                          </m:r>
                          <m:sSup>
                            <m:sSupPr>
                              <m:ctrlPr>
                                <a:rPr lang="ru-RU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i="1"/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i="1"/>
                                          </m:ctrlPr>
                                        </m:sSubPr>
                                        <m:e>
                                          <m:r>
                                            <a:rPr lang="ru-RU" i="1"/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i="1"/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ru-RU" i="1"/>
                                        <m:t>𝑡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ru-RU" i="1"/>
                                  </m:ctrlPr>
                                </m:fPr>
                                <m:num>
                                  <m:r>
                                    <a:rPr lang="en-US" i="1"/>
                                    <m:t>7</m:t>
                                  </m:r>
                                </m:num>
                                <m:den>
                                  <m:r>
                                    <a:rPr lang="en-US" i="1"/>
                                    <m:t>3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i="1"/>
                        <m:t>+</m:t>
                      </m:r>
                      <m:sSub>
                        <m:sSubPr>
                          <m:ctrlPr>
                            <a:rPr lang="ru-RU" i="1"/>
                          </m:ctrlPr>
                        </m:sSubPr>
                        <m:e>
                          <m:r>
                            <a:rPr lang="en-US" i="1"/>
                            <m:t>𝑇</m:t>
                          </m:r>
                        </m:e>
                        <m:sub>
                          <m:r>
                            <a:rPr lang="en-US" i="1"/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ru-RU" i="1"/>
                          </m:ctrlPr>
                        </m:sSupPr>
                        <m:e>
                          <m:d>
                            <m:dPr>
                              <m:ctrlPr>
                                <a:rPr lang="ru-RU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/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i="1"/>
                                      </m:ctrlPr>
                                    </m:sSubPr>
                                    <m:e>
                                      <m:r>
                                        <a:rPr lang="en-US" i="1"/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/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/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ru-RU" i="1"/>
                              </m:ctrlPr>
                            </m:fPr>
                            <m:num>
                              <m:r>
                                <a:rPr lang="en-US" i="1"/>
                                <m:t>4</m:t>
                              </m:r>
                            </m:num>
                            <m:den>
                              <m:r>
                                <a:rPr lang="en-US" i="1"/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sz="2800" b="1" dirty="0">
                  <a:solidFill>
                    <a:schemeClr val="bg1"/>
                  </a:solidFill>
                  <a:latin typeface="Montserrat" panose="00000500000000000000" pitchFamily="2" charset="-52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E2BC11-3183-4ECC-A6E7-7DD8B9F66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776" y="4627303"/>
                <a:ext cx="4485523" cy="7974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DCCD9A-860C-4F01-9CFD-110F6A4047BD}"/>
                  </a:ext>
                </a:extLst>
              </p:cNvPr>
              <p:cNvSpPr txBox="1"/>
              <p:nvPr/>
            </p:nvSpPr>
            <p:spPr>
              <a:xfrm>
                <a:off x="3093203" y="3409546"/>
                <a:ext cx="26841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/>
                        <m:t>𝛿</m:t>
                      </m:r>
                      <m:r>
                        <a:rPr lang="en-US" i="1"/>
                        <m:t>𝐴</m:t>
                      </m:r>
                      <m:r>
                        <a:rPr lang="ru-RU" i="1"/>
                        <m:t>=</m:t>
                      </m:r>
                      <m:r>
                        <a:rPr lang="ru-RU" i="1"/>
                        <m:t>𝑝𝑑𝑉</m:t>
                      </m:r>
                      <m:r>
                        <a:rPr lang="ru-RU" i="1"/>
                        <m:t>= </m:t>
                      </m:r>
                      <m:sSub>
                        <m:sSubPr>
                          <m:ctrlPr>
                            <a:rPr lang="ru-RU" i="1"/>
                          </m:ctrlPr>
                        </m:sSubPr>
                        <m:e>
                          <m:r>
                            <a:rPr lang="ru-RU" i="1"/>
                            <m:t>𝑛</m:t>
                          </m:r>
                        </m:e>
                        <m:sub>
                          <m:r>
                            <a:rPr lang="ru-RU" i="1"/>
                            <m:t>𝑚</m:t>
                          </m:r>
                        </m:sub>
                      </m:sSub>
                      <m:r>
                        <a:rPr lang="ru-RU" i="1"/>
                        <m:t>𝑇</m:t>
                      </m:r>
                      <m:r>
                        <a:rPr lang="ru-RU" i="1"/>
                        <m:t>3</m:t>
                      </m:r>
                      <m:r>
                        <a:rPr lang="ru-RU" i="1"/>
                        <m:t>𝐻𝑉𝑑𝑡</m:t>
                      </m:r>
                    </m:oMath>
                  </m:oMathPara>
                </a14:m>
                <a:endParaRPr lang="ru-RU" sz="2800" b="1" dirty="0">
                  <a:solidFill>
                    <a:schemeClr val="bg1"/>
                  </a:solidFill>
                  <a:latin typeface="Montserrat" panose="00000500000000000000" pitchFamily="2" charset="-52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DCCD9A-860C-4F01-9CFD-110F6A404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203" y="3409546"/>
                <a:ext cx="2684133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C7DD33-EB8B-42FE-9398-227AD257BA1D}"/>
                  </a:ext>
                </a:extLst>
              </p:cNvPr>
              <p:cNvSpPr txBox="1"/>
              <p:nvPr/>
            </p:nvSpPr>
            <p:spPr>
              <a:xfrm>
                <a:off x="3093203" y="3843657"/>
                <a:ext cx="573810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ru-RU" i="1"/>
                        <m:t>𝑈</m:t>
                      </m:r>
                      <m:r>
                        <a:rPr lang="ru-RU" i="1"/>
                        <m:t>= </m:t>
                      </m:r>
                      <m:f>
                        <m:fPr>
                          <m:ctrlPr>
                            <a:rPr lang="ru-RU" i="1"/>
                          </m:ctrlPr>
                        </m:fPr>
                        <m:num>
                          <m:r>
                            <a:rPr lang="ru-RU" i="1"/>
                            <m:t>3</m:t>
                          </m:r>
                        </m:num>
                        <m:den>
                          <m:r>
                            <a:rPr lang="ru-RU" i="1"/>
                            <m:t>2</m:t>
                          </m:r>
                        </m:den>
                      </m:f>
                      <m:r>
                        <a:rPr lang="ru-RU" i="1"/>
                        <m:t>𝑑</m:t>
                      </m:r>
                      <m:d>
                        <m:dPr>
                          <m:ctrlPr>
                            <a:rPr lang="ru-RU" i="1"/>
                          </m:ctrlPr>
                        </m:dPr>
                        <m:e>
                          <m:r>
                            <a:rPr lang="ru-RU" i="1"/>
                            <m:t>𝑝𝑉</m:t>
                          </m:r>
                        </m:e>
                      </m:d>
                      <m:r>
                        <a:rPr lang="ru-RU" i="1"/>
                        <m:t>=</m:t>
                      </m:r>
                      <m:d>
                        <m:dPr>
                          <m:ctrlPr>
                            <a:rPr lang="ru-RU" i="1"/>
                          </m:ctrlPr>
                        </m:dPr>
                        <m:e>
                          <m:r>
                            <a:rPr lang="ru-RU" i="1"/>
                            <m:t> </m:t>
                          </m:r>
                          <m:r>
                            <a:rPr lang="ru-RU" i="1"/>
                            <m:t>𝑝</m:t>
                          </m:r>
                          <m:r>
                            <a:rPr lang="ru-RU" i="1"/>
                            <m:t>= </m:t>
                          </m:r>
                          <m:sSub>
                            <m:sSubPr>
                              <m:ctrlPr>
                                <a:rPr lang="ru-RU" i="1"/>
                              </m:ctrlPr>
                            </m:sSubPr>
                            <m:e>
                              <m:r>
                                <a:rPr lang="ru-RU" i="1"/>
                                <m:t>𝑛</m:t>
                              </m:r>
                            </m:e>
                            <m:sub>
                              <m:r>
                                <a:rPr lang="ru-RU" i="1"/>
                                <m:t>𝑚</m:t>
                              </m:r>
                            </m:sub>
                          </m:sSub>
                          <m:r>
                            <a:rPr lang="ru-RU" i="1"/>
                            <m:t>𝑇</m:t>
                          </m:r>
                          <m:r>
                            <a:rPr lang="ru-RU" i="1"/>
                            <m:t>, </m:t>
                          </m:r>
                          <m:sSub>
                            <m:sSubPr>
                              <m:ctrlPr>
                                <a:rPr lang="ru-RU" i="1"/>
                              </m:ctrlPr>
                            </m:sSubPr>
                            <m:e>
                              <m:r>
                                <a:rPr lang="ru-RU" i="1"/>
                                <m:t>𝑛</m:t>
                              </m:r>
                            </m:e>
                            <m:sub>
                              <m:r>
                                <a:rPr lang="ru-RU" i="1"/>
                                <m:t>𝑚</m:t>
                              </m:r>
                            </m:sub>
                          </m:sSub>
                          <m:r>
                            <a:rPr lang="ru-RU" i="1"/>
                            <m:t>𝑉</m:t>
                          </m:r>
                          <m:r>
                            <a:rPr lang="ru-RU" i="1"/>
                            <m:t>≈</m:t>
                          </m:r>
                          <m:r>
                            <a:rPr lang="ru-RU" i="1"/>
                            <m:t>𝑐𝑜𝑛𝑠𝑡</m:t>
                          </m:r>
                        </m:e>
                      </m:d>
                      <m:r>
                        <a:rPr lang="ru-RU" i="1"/>
                        <m:t>= </m:t>
                      </m:r>
                      <m:f>
                        <m:fPr>
                          <m:ctrlPr>
                            <a:rPr lang="ru-RU" i="1"/>
                          </m:ctrlPr>
                        </m:fPr>
                        <m:num>
                          <m:r>
                            <a:rPr lang="ru-RU" i="1"/>
                            <m:t>3</m:t>
                          </m:r>
                        </m:num>
                        <m:den>
                          <m:r>
                            <a:rPr lang="ru-RU" i="1"/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ru-RU" i="1"/>
                          </m:ctrlPr>
                        </m:sSubPr>
                        <m:e>
                          <m:r>
                            <a:rPr lang="ru-RU" i="1"/>
                            <m:t>𝑛</m:t>
                          </m:r>
                        </m:e>
                        <m:sub>
                          <m:r>
                            <a:rPr lang="ru-RU" i="1"/>
                            <m:t>𝑚</m:t>
                          </m:r>
                        </m:sub>
                      </m:sSub>
                      <m:r>
                        <a:rPr lang="ru-RU" i="1"/>
                        <m:t>𝑉𝑑𝑇</m:t>
                      </m:r>
                    </m:oMath>
                  </m:oMathPara>
                </a14:m>
                <a:endParaRPr lang="ru-RU" sz="2800" b="1" dirty="0">
                  <a:solidFill>
                    <a:schemeClr val="bg1"/>
                  </a:solidFill>
                  <a:latin typeface="Montserrat" panose="00000500000000000000" pitchFamily="2" charset="-52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C7DD33-EB8B-42FE-9398-227AD257B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203" y="3843657"/>
                <a:ext cx="5738109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D4DDFB-AD84-4405-98CA-362BEE527C97}"/>
                  </a:ext>
                </a:extLst>
              </p:cNvPr>
              <p:cNvSpPr txBox="1"/>
              <p:nvPr/>
            </p:nvSpPr>
            <p:spPr>
              <a:xfrm>
                <a:off x="5962257" y="3402566"/>
                <a:ext cx="4043928" cy="408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/>
                        <m:t>𝑑𝑄</m:t>
                      </m:r>
                      <m:r>
                        <a:rPr lang="ru-RU" i="1"/>
                        <m:t>= </m:t>
                      </m:r>
                      <m:sSub>
                        <m:sSubPr>
                          <m:ctrlPr>
                            <a:rPr lang="ru-RU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ru-RU" i="1"/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ru-RU"/>
                                <m:t>Ω</m:t>
                              </m:r>
                            </m:e>
                          </m:acc>
                        </m:e>
                        <m:sub>
                          <m:r>
                            <a:rPr lang="ru-RU" i="1"/>
                            <m:t>𝑎𝑏𝑠</m:t>
                          </m:r>
                        </m:sub>
                      </m:sSub>
                      <m:sSub>
                        <m:sSubPr>
                          <m:ctrlPr>
                            <a:rPr lang="ru-RU" i="1"/>
                          </m:ctrlPr>
                        </m:sSubPr>
                        <m:e>
                          <m:r>
                            <a:rPr lang="ru-RU" i="1"/>
                            <m:t>𝜌</m:t>
                          </m:r>
                        </m:e>
                        <m:sub>
                          <m:r>
                            <a:rPr lang="ru-RU" i="1"/>
                            <m:t>𝑐</m:t>
                          </m:r>
                        </m:sub>
                      </m:sSub>
                      <m:r>
                        <a:rPr lang="ru-RU" i="1"/>
                        <m:t>𝑉𝑑𝑡</m:t>
                      </m:r>
                      <m:r>
                        <a:rPr lang="ru-RU" i="1"/>
                        <m:t>− </m:t>
                      </m:r>
                      <m:sSub>
                        <m:sSubPr>
                          <m:ctrlPr>
                            <a:rPr lang="ru-RU" i="1"/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ru-RU" i="1"/>
                              </m:ctrlPr>
                            </m:dPr>
                            <m:e>
                              <m:r>
                                <a:rPr lang="ru-RU" i="1"/>
                                <m:t>∆</m:t>
                              </m:r>
                              <m:r>
                                <a:rPr lang="ru-RU" i="1"/>
                                <m:t>𝐸</m:t>
                              </m:r>
                              <m:r>
                                <a:rPr lang="ru-RU" i="1"/>
                                <m:t>𝜎</m:t>
                              </m:r>
                              <m:r>
                                <a:rPr lang="ru-RU" i="1"/>
                                <m:t>𝑣</m:t>
                              </m:r>
                            </m:e>
                          </m:d>
                        </m:e>
                        <m:sub>
                          <m:r>
                            <a:rPr lang="ru-RU" i="1"/>
                            <m:t>𝑚</m:t>
                          </m:r>
                          <m:r>
                            <a:rPr lang="ru-RU" i="1"/>
                            <m:t>𝛾</m:t>
                          </m:r>
                        </m:sub>
                      </m:sSub>
                      <m:sSub>
                        <m:sSubPr>
                          <m:ctrlPr>
                            <a:rPr lang="ru-RU" i="1"/>
                          </m:ctrlPr>
                        </m:sSubPr>
                        <m:e>
                          <m:r>
                            <a:rPr lang="ru-RU" i="1"/>
                            <m:t>𝑛</m:t>
                          </m:r>
                        </m:e>
                        <m:sub>
                          <m:r>
                            <a:rPr lang="ru-RU" i="1"/>
                            <m:t>𝛾</m:t>
                          </m:r>
                        </m:sub>
                      </m:sSub>
                      <m:sSub>
                        <m:sSubPr>
                          <m:ctrlPr>
                            <a:rPr lang="ru-RU" i="1"/>
                          </m:ctrlPr>
                        </m:sSubPr>
                        <m:e>
                          <m:r>
                            <a:rPr lang="ru-RU" i="1"/>
                            <m:t>𝑛</m:t>
                          </m:r>
                        </m:e>
                        <m:sub>
                          <m:r>
                            <a:rPr lang="ru-RU" i="1"/>
                            <m:t>𝑒</m:t>
                          </m:r>
                        </m:sub>
                      </m:sSub>
                      <m:r>
                        <a:rPr lang="ru-RU" i="1"/>
                        <m:t>𝑉𝑑𝑡</m:t>
                      </m:r>
                    </m:oMath>
                  </m:oMathPara>
                </a14:m>
                <a:endParaRPr lang="ru-RU" sz="2800" b="1" dirty="0">
                  <a:solidFill>
                    <a:schemeClr val="bg1"/>
                  </a:solidFill>
                  <a:latin typeface="Montserrat" panose="00000500000000000000" pitchFamily="2" charset="-52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D4DDFB-AD84-4405-98CA-362BEE527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257" y="3402566"/>
                <a:ext cx="4043928" cy="408702"/>
              </a:xfrm>
              <a:prstGeom prst="rect">
                <a:avLst/>
              </a:prstGeom>
              <a:blipFill>
                <a:blip r:embed="rId7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B691C7-DDC7-44AB-B756-A355DB599E5C}"/>
                  </a:ext>
                </a:extLst>
              </p:cNvPr>
              <p:cNvSpPr txBox="1"/>
              <p:nvPr/>
            </p:nvSpPr>
            <p:spPr>
              <a:xfrm>
                <a:off x="208645" y="3361065"/>
                <a:ext cx="211974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 panose="02040503050406030204" pitchFamily="18" charset="0"/>
                        </a:rPr>
                        <m:t>𝑑𝑄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𝑑𝑈</m:t>
                      </m:r>
                    </m:oMath>
                  </m:oMathPara>
                </a14:m>
                <a:endParaRPr lang="ru-RU" sz="3200" dirty="0">
                  <a:latin typeface="Montserrat" panose="00000500000000000000" pitchFamily="2" charset="-52"/>
                </a:endParaRPr>
              </a:p>
              <a:p>
                <a:endParaRPr lang="ru-RU" sz="2800" b="1" dirty="0">
                  <a:solidFill>
                    <a:schemeClr val="bg1"/>
                  </a:solidFill>
                  <a:latin typeface="Montserrat" panose="00000500000000000000" pitchFamily="2" charset="-52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B691C7-DDC7-44AB-B756-A355DB599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45" y="3361065"/>
                <a:ext cx="211974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830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Заголовок 4">
                <a:extLst>
                  <a:ext uri="{FF2B5EF4-FFF2-40B4-BE49-F238E27FC236}">
                    <a16:creationId xmlns:a16="http://schemas.microsoft.com/office/drawing/2014/main" id="{EA2C51BF-C15D-4078-BAFF-AAC8C82D85F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59572" y="235362"/>
                <a:ext cx="8900951" cy="523220"/>
              </a:xfrm>
            </p:spPr>
            <p:txBody>
              <a:bodyPr/>
              <a:lstStyle/>
              <a:p>
                <a:r>
                  <a:rPr lang="ru-RU" dirty="0"/>
                  <a:t>Результаты: температура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5" name="Заголовок 4">
                <a:extLst>
                  <a:ext uri="{FF2B5EF4-FFF2-40B4-BE49-F238E27FC236}">
                    <a16:creationId xmlns:a16="http://schemas.microsoft.com/office/drawing/2014/main" id="{EA2C51BF-C15D-4078-BAFF-AAC8C82D85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59572" y="235362"/>
                <a:ext cx="8900951" cy="523220"/>
              </a:xfrm>
              <a:blipFill>
                <a:blip r:embed="rId2"/>
                <a:stretch>
                  <a:fillRect l="-1438" t="-10588" b="-34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4D86A9-9DD2-4DA8-A8EF-632F215F0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9558"/>
            <a:ext cx="12192000" cy="602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98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DE15F0B-AB7E-42EA-BE6B-FDA23D1B6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Текст 9">
                <a:extLst>
                  <a:ext uri="{FF2B5EF4-FFF2-40B4-BE49-F238E27FC236}">
                    <a16:creationId xmlns:a16="http://schemas.microsoft.com/office/drawing/2014/main" id="{4F8DF2A7-0531-4A1B-935D-4C03BCD5F582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05806" y="1490008"/>
                <a:ext cx="11886193" cy="1938992"/>
              </a:xfrm>
            </p:spPr>
            <p:txBody>
              <a:bodyPr/>
              <a:lstStyle/>
              <a:p>
                <a:r>
                  <a:rPr lang="ru-RU" sz="2400" dirty="0"/>
                  <a:t>В данной работе б</a:t>
                </a:r>
                <a:r>
                  <a:rPr lang="ru-RU" sz="2400" dirty="0">
                    <a:effectLst/>
                    <a:ea typeface="Calibri" panose="020F0502020204030204" pitchFamily="34" charset="0"/>
                  </a:rPr>
                  <a:t>ыли изучены каналы излучения ПЧД: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𝑎𝑛𝑛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effectLst/>
                    <a:ea typeface="Calibri" panose="020F0502020204030204" pitchFamily="34" charset="0"/>
                  </a:rPr>
                  <a:t> Получены формулы для скорости поглощения энергии каждого из каналов излучения как функции от красного смещения. </a:t>
                </a:r>
                <a:r>
                  <a:rPr lang="ru-RU" sz="2400" dirty="0"/>
                  <a:t>Можно заметить, что основной вклад в энергию поглощения дает электрон-позитронный канал излучения</a:t>
                </a:r>
              </a:p>
            </p:txBody>
          </p:sp>
        </mc:Choice>
        <mc:Fallback>
          <p:sp>
            <p:nvSpPr>
              <p:cNvPr id="10" name="Текст 9">
                <a:extLst>
                  <a:ext uri="{FF2B5EF4-FFF2-40B4-BE49-F238E27FC236}">
                    <a16:creationId xmlns:a16="http://schemas.microsoft.com/office/drawing/2014/main" id="{4F8DF2A7-0531-4A1B-935D-4C03BCD5F5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05806" y="1490008"/>
                <a:ext cx="11886193" cy="1938992"/>
              </a:xfrm>
              <a:blipFill>
                <a:blip r:embed="rId2"/>
                <a:stretch>
                  <a:fillRect l="-769" t="-2194" b="-62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7E5E4C-C035-408F-9E72-477CA927C174}"/>
                  </a:ext>
                </a:extLst>
              </p:cNvPr>
              <p:cNvSpPr txBox="1"/>
              <p:nvPr/>
            </p:nvSpPr>
            <p:spPr>
              <a:xfrm>
                <a:off x="142409" y="3794163"/>
                <a:ext cx="11886192" cy="1573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effectLst/>
                    <a:latin typeface="Montserrat" panose="00000500000000000000" pitchFamily="2" charset="-52"/>
                    <a:ea typeface="Calibri" panose="020F0502020204030204" pitchFamily="34" charset="0"/>
                  </a:rPr>
                  <a:t>Получена формула температуры барионной материи как функция времени </a:t>
                </a:r>
                <a:r>
                  <a:rPr lang="ru-RU" sz="2400" dirty="0">
                    <a:effectLst/>
                    <a:latin typeface="Montserrat" panose="00000500000000000000" pitchFamily="2" charset="-52"/>
                    <a:ea typeface="Calibri" panose="020F0502020204030204" pitchFamily="34" charset="0"/>
                    <a:cs typeface="Times New Roman" panose="02020603050405020304" pitchFamily="18" charset="0"/>
                  </a:rPr>
                  <a:t>для трех видов спектра масс ПЧД: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effectLst/>
                    <a:latin typeface="Montserrat" panose="00000500000000000000" pitchFamily="2" charset="-52"/>
                    <a:ea typeface="Calibri" panose="020F0502020204030204" pitchFamily="34" charset="0"/>
                    <a:cs typeface="Times New Roman" panose="02020603050405020304" pitchFamily="18" charset="0"/>
                  </a:rPr>
                  <a:t> спектр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ru-RU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=5∙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lang="ru-RU" sz="2400" dirty="0">
                    <a:effectLst/>
                    <a:latin typeface="Montserrat" panose="00000500000000000000" pitchFamily="2" charset="-52"/>
                    <a:ea typeface="Calibri" panose="020F0502020204030204" pitchFamily="34" charset="0"/>
                    <a:cs typeface="Times New Roman" panose="02020603050405020304" pitchFamily="18" charset="0"/>
                  </a:rPr>
                  <a:t> г;     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effectLst/>
                    <a:latin typeface="Montserrat" panose="00000500000000000000" pitchFamily="2" charset="-52"/>
                    <a:ea typeface="Calibri" panose="020F0502020204030204" pitchFamily="34" charset="0"/>
                    <a:cs typeface="Times New Roman" panose="02020603050405020304" pitchFamily="18" charset="0"/>
                  </a:rPr>
                  <a:t> спектр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ru-RU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=5∙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sup>
                    </m:sSup>
                    <m:r>
                      <a:rPr lang="ru-RU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ru-RU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=7∙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lang="ru-RU" sz="2400" dirty="0">
                    <a:effectLst/>
                    <a:latin typeface="Montserrat" panose="00000500000000000000" pitchFamily="2" charset="-52"/>
                    <a:ea typeface="Calibri" panose="020F0502020204030204" pitchFamily="34" charset="0"/>
                    <a:cs typeface="Times New Roman" panose="02020603050405020304" pitchFamily="18" charset="0"/>
                  </a:rPr>
                  <a:t> г; степенной спектр масс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ru-RU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ru-RU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α</m:t>
                        </m:r>
                      </m:sup>
                    </m:sSup>
                  </m:oMath>
                </a14:m>
                <a:r>
                  <a:rPr lang="ru-RU" sz="2400" dirty="0">
                    <a:effectLst/>
                    <a:latin typeface="Montserrat" panose="00000500000000000000" pitchFamily="2" charset="-52"/>
                    <a:ea typeface="Calibri" panose="020F0502020204030204" pitchFamily="34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α</m:t>
                    </m:r>
                    <m:r>
                      <a:rPr lang="ru-RU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effectLst/>
                    <a:latin typeface="Montserrat" panose="00000500000000000000" pitchFamily="2" charset="-52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sup>
                    </m:sSup>
                    <m:r>
                      <a:rPr lang="ru-RU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ru-RU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p>
                    </m:sSup>
                  </m:oMath>
                </a14:m>
                <a:r>
                  <a:rPr lang="ru-RU" sz="2400" dirty="0">
                    <a:effectLst/>
                    <a:latin typeface="Montserrat" panose="00000500000000000000" pitchFamily="2" charset="-52"/>
                    <a:ea typeface="Calibri" panose="020F0502020204030204" pitchFamily="34" charset="0"/>
                    <a:cs typeface="Times New Roman" panose="02020603050405020304" pitchFamily="18" charset="0"/>
                  </a:rPr>
                  <a:t>г.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7E5E4C-C035-408F-9E72-477CA927C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09" y="3794163"/>
                <a:ext cx="11886192" cy="1573829"/>
              </a:xfrm>
              <a:prstGeom prst="rect">
                <a:avLst/>
              </a:prstGeom>
              <a:blipFill>
                <a:blip r:embed="rId3"/>
                <a:stretch>
                  <a:fillRect l="-769" t="-2703" b="-81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753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DE15F0B-AB7E-42EA-BE6B-FDA23D1B6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литературы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F8DF2A7-0531-4A1B-935D-4C03BCD5F5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9572" y="1611365"/>
            <a:ext cx="10802334" cy="3656642"/>
          </a:xfrm>
        </p:spPr>
        <p:txBody>
          <a:bodyPr/>
          <a:lstStyle/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[1] K. M.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Belotsky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A. A. Kirillov, J.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Cosmol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Astropart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Phys. 01 (2015) 041,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arXiv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1409.8601 [astro-ph.CO].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[2] K. M.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Belotsky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A. A. Kirillov, N. O.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Nazarova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S. G. Rubin, J.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Cosmol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Astropart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Phys. 02 (2017) 063,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arXiv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1702.06338 [astro-ph.CO].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[3] B. J.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Carr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K.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Kohri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Y.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Sendouda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J. Yokoyama, </a:t>
            </a:r>
            <a:r>
              <a:rPr lang="en-US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Prog. Part. </a:t>
            </a:r>
            <a:r>
              <a:rPr lang="en-US" sz="2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Nucl</a:t>
            </a:r>
            <a:r>
              <a:rPr lang="en-US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Phys.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118 (2021) 103847, arXiv:2002.12778 [astro-ph.CO].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[4] B. J.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Carr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A. M. Green, </a:t>
            </a:r>
            <a:r>
              <a:rPr lang="en-US" sz="2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arXiv</a:t>
            </a:r>
            <a:r>
              <a:rPr lang="en-US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e-prints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(2024), arXiv:2406.05736 [astro-ph.CO].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973156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668</Words>
  <Application>Microsoft Office PowerPoint</Application>
  <PresentationFormat>Широкоэкранный</PresentationFormat>
  <Paragraphs>51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Calibri</vt:lpstr>
      <vt:lpstr>Montserrat</vt:lpstr>
      <vt:lpstr>palatino linotype</vt:lpstr>
      <vt:lpstr>Cambria Math</vt:lpstr>
      <vt:lpstr>Arial</vt:lpstr>
      <vt:lpstr>Шаблон МИФИ</vt:lpstr>
      <vt:lpstr>Презентация PowerPoint</vt:lpstr>
      <vt:lpstr>Актуальность</vt:lpstr>
      <vt:lpstr>Цель работы</vt:lpstr>
      <vt:lpstr>Излучение ПЧД</vt:lpstr>
      <vt:lpstr>Первичные черные дыры и излучение</vt:lpstr>
      <vt:lpstr>Температура</vt:lpstr>
      <vt:lpstr>Результаты: температура T(z)</vt:lpstr>
      <vt:lpstr>Заключение</vt:lpstr>
      <vt:lpstr>Список литературы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pelmeshka.kek@gmail.com</cp:lastModifiedBy>
  <cp:revision>62</cp:revision>
  <dcterms:created xsi:type="dcterms:W3CDTF">2020-05-28T16:18:16Z</dcterms:created>
  <dcterms:modified xsi:type="dcterms:W3CDTF">2025-12-28T16:08:40Z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